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1"/>
  </p:notesMasterIdLst>
  <p:sldIdLst>
    <p:sldId id="256" r:id="rId2"/>
    <p:sldId id="257" r:id="rId3"/>
    <p:sldId id="258" r:id="rId4"/>
    <p:sldId id="260" r:id="rId5"/>
    <p:sldId id="259" r:id="rId6"/>
    <p:sldId id="267" r:id="rId7"/>
    <p:sldId id="265" r:id="rId8"/>
    <p:sldId id="268" r:id="rId9"/>
    <p:sldId id="269" r:id="rId10"/>
    <p:sldId id="271" r:id="rId11"/>
    <p:sldId id="272" r:id="rId12"/>
    <p:sldId id="273" r:id="rId13"/>
    <p:sldId id="263" r:id="rId14"/>
    <p:sldId id="284" r:id="rId15"/>
    <p:sldId id="286" r:id="rId16"/>
    <p:sldId id="288" r:id="rId17"/>
    <p:sldId id="289" r:id="rId18"/>
    <p:sldId id="293" r:id="rId19"/>
    <p:sldId id="294" r:id="rId20"/>
    <p:sldId id="295" r:id="rId21"/>
    <p:sldId id="264" r:id="rId22"/>
    <p:sldId id="297" r:id="rId23"/>
    <p:sldId id="298" r:id="rId24"/>
    <p:sldId id="299" r:id="rId25"/>
    <p:sldId id="303" r:id="rId26"/>
    <p:sldId id="332" r:id="rId27"/>
    <p:sldId id="334" r:id="rId28"/>
    <p:sldId id="335" r:id="rId29"/>
    <p:sldId id="309" r:id="rId30"/>
    <p:sldId id="343" r:id="rId31"/>
    <p:sldId id="311" r:id="rId32"/>
    <p:sldId id="312" r:id="rId33"/>
    <p:sldId id="344" r:id="rId34"/>
    <p:sldId id="313" r:id="rId35"/>
    <p:sldId id="314" r:id="rId36"/>
    <p:sldId id="315" r:id="rId37"/>
    <p:sldId id="316" r:id="rId38"/>
    <p:sldId id="317" r:id="rId39"/>
    <p:sldId id="318" r:id="rId40"/>
    <p:sldId id="319" r:id="rId41"/>
    <p:sldId id="320" r:id="rId42"/>
    <p:sldId id="321" r:id="rId43"/>
    <p:sldId id="322" r:id="rId44"/>
    <p:sldId id="323" r:id="rId45"/>
    <p:sldId id="324" r:id="rId46"/>
    <p:sldId id="325" r:id="rId47"/>
    <p:sldId id="326" r:id="rId48"/>
    <p:sldId id="327" r:id="rId49"/>
    <p:sldId id="328" r:id="rId50"/>
    <p:sldId id="301" r:id="rId51"/>
    <p:sldId id="302" r:id="rId52"/>
    <p:sldId id="300" r:id="rId53"/>
    <p:sldId id="278" r:id="rId54"/>
    <p:sldId id="274" r:id="rId55"/>
    <p:sldId id="275" r:id="rId56"/>
    <p:sldId id="276" r:id="rId57"/>
    <p:sldId id="277" r:id="rId58"/>
    <p:sldId id="279" r:id="rId59"/>
    <p:sldId id="291" r:id="rId60"/>
    <p:sldId id="292" r:id="rId61"/>
    <p:sldId id="329" r:id="rId62"/>
    <p:sldId id="330" r:id="rId63"/>
    <p:sldId id="333" r:id="rId64"/>
    <p:sldId id="336" r:id="rId65"/>
    <p:sldId id="337" r:id="rId66"/>
    <p:sldId id="338" r:id="rId67"/>
    <p:sldId id="339" r:id="rId68"/>
    <p:sldId id="341" r:id="rId69"/>
    <p:sldId id="342" r:id="rId7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15.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16.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17.xml.rels><?xml version="1.0" encoding="UTF-8" standalone="yes"?>
<Relationships xmlns="http://schemas.openxmlformats.org/package/2006/relationships"><Relationship Id="rId1" Type="http://schemas.openxmlformats.org/officeDocument/2006/relationships/oleObject" Target="file:///C:\Users\tie304779\Desktop\Coursera&#36650;&#35611;&#36039;&#26009;\week1\&#12464;&#12521;&#12501;.xlsx" TargetMode="External"/></Relationships>
</file>

<file path=ppt/charts/_rels/chart18.xml.rels><?xml version="1.0" encoding="UTF-8" standalone="yes"?>
<Relationships xmlns="http://schemas.openxmlformats.org/package/2006/relationships"><Relationship Id="rId1" Type="http://schemas.openxmlformats.org/officeDocument/2006/relationships/oleObject" Target="file:///C:\Users\tie304779\Desktop\Coursera&#36650;&#35611;&#36039;&#26009;\week1\&#12464;&#12521;&#12501;.xlsx" TargetMode="External"/></Relationships>
</file>

<file path=ppt/charts/_rels/chart19.xml.rels><?xml version="1.0" encoding="UTF-8" standalone="yes"?>
<Relationships xmlns="http://schemas.openxmlformats.org/package/2006/relationships"><Relationship Id="rId1" Type="http://schemas.openxmlformats.org/officeDocument/2006/relationships/oleObject" Target="file:///C:\Users\tie304779\Desktop\&#12464;&#12521;&#12501;(&#24489;&#20803;).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20.xml.rels><?xml version="1.0" encoding="UTF-8" standalone="yes"?>
<Relationships xmlns="http://schemas.openxmlformats.org/package/2006/relationships"><Relationship Id="rId1" Type="http://schemas.openxmlformats.org/officeDocument/2006/relationships/oleObject" Target="file:///C:\Users\tie304779\Desktop\&#12464;&#12521;&#12501;(&#24489;&#20803;).xlsx" TargetMode="External"/></Relationships>
</file>

<file path=ppt/charts/_rels/chart21.xml.rels><?xml version="1.0" encoding="UTF-8" standalone="yes"?>
<Relationships xmlns="http://schemas.openxmlformats.org/package/2006/relationships"><Relationship Id="rId1" Type="http://schemas.openxmlformats.org/officeDocument/2006/relationships/oleObject" Target="file:///C:\Users\tie304779\Desktop\&#12464;&#12521;&#12501;(&#24489;&#20803;).xlsx" TargetMode="External"/></Relationships>
</file>

<file path=ppt/charts/_rels/chart22.xml.rels><?xml version="1.0" encoding="UTF-8" standalone="yes"?>
<Relationships xmlns="http://schemas.openxmlformats.org/package/2006/relationships"><Relationship Id="rId1" Type="http://schemas.openxmlformats.org/officeDocument/2006/relationships/oleObject" Target="file:///C:\Users\tie304779\Desktop\&#12464;&#12521;&#12501;(&#24489;&#20803;).xlsx" TargetMode="External"/></Relationships>
</file>

<file path=ppt/charts/_rels/chart23.xml.rels><?xml version="1.0" encoding="UTF-8" standalone="yes"?>
<Relationships xmlns="http://schemas.openxmlformats.org/package/2006/relationships"><Relationship Id="rId1" Type="http://schemas.openxmlformats.org/officeDocument/2006/relationships/oleObject" Target="file:///C:\Users\tie304779\Desktop\&#12464;&#12521;&#12501;(&#24489;&#20803;).xlsx" TargetMode="External"/></Relationships>
</file>

<file path=ppt/charts/_rels/chart24.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25.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26.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27.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28.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29.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xVal>
            <c:numRef>
              <c:f>Sheet1!$A$5:$A$15</c:f>
              <c:numCache>
                <c:formatCode>General</c:formatCode>
                <c:ptCount val="11"/>
                <c:pt idx="0">
                  <c:v>450</c:v>
                </c:pt>
                <c:pt idx="1">
                  <c:v>600</c:v>
                </c:pt>
                <c:pt idx="2">
                  <c:v>610</c:v>
                </c:pt>
                <c:pt idx="3">
                  <c:v>800</c:v>
                </c:pt>
                <c:pt idx="4">
                  <c:v>1000</c:v>
                </c:pt>
                <c:pt idx="5">
                  <c:v>1250</c:v>
                </c:pt>
                <c:pt idx="6">
                  <c:v>1450</c:v>
                </c:pt>
                <c:pt idx="7">
                  <c:v>1600</c:v>
                </c:pt>
                <c:pt idx="8">
                  <c:v>1750</c:v>
                </c:pt>
                <c:pt idx="9">
                  <c:v>1800</c:v>
                </c:pt>
                <c:pt idx="10">
                  <c:v>2200</c:v>
                </c:pt>
              </c:numCache>
            </c:numRef>
          </c:xVal>
          <c:yVal>
            <c:numRef>
              <c:f>Sheet1!$B$5:$B$15</c:f>
              <c:numCache>
                <c:formatCode>General</c:formatCode>
                <c:ptCount val="11"/>
                <c:pt idx="0">
                  <c:v>100</c:v>
                </c:pt>
                <c:pt idx="1">
                  <c:v>150</c:v>
                </c:pt>
                <c:pt idx="2">
                  <c:v>220</c:v>
                </c:pt>
                <c:pt idx="3">
                  <c:v>230</c:v>
                </c:pt>
                <c:pt idx="4">
                  <c:v>280</c:v>
                </c:pt>
                <c:pt idx="5">
                  <c:v>270</c:v>
                </c:pt>
                <c:pt idx="6">
                  <c:v>300</c:v>
                </c:pt>
                <c:pt idx="7">
                  <c:v>280</c:v>
                </c:pt>
                <c:pt idx="8">
                  <c:v>310</c:v>
                </c:pt>
                <c:pt idx="9">
                  <c:v>290</c:v>
                </c:pt>
                <c:pt idx="10">
                  <c:v>280</c:v>
                </c:pt>
              </c:numCache>
            </c:numRef>
          </c:yVal>
          <c:smooth val="0"/>
        </c:ser>
        <c:dLbls>
          <c:showLegendKey val="0"/>
          <c:showVal val="0"/>
          <c:showCatName val="0"/>
          <c:showSerName val="0"/>
          <c:showPercent val="0"/>
          <c:showBubbleSize val="0"/>
        </c:dLbls>
        <c:axId val="56230656"/>
        <c:axId val="56232576"/>
      </c:scatterChart>
      <c:valAx>
        <c:axId val="56230656"/>
        <c:scaling>
          <c:orientation val="minMax"/>
        </c:scaling>
        <c:delete val="0"/>
        <c:axPos val="b"/>
        <c:title>
          <c:tx>
            <c:rich>
              <a:bodyPr/>
              <a:lstStyle/>
              <a:p>
                <a:pPr>
                  <a:defRPr sz="1200"/>
                </a:pPr>
                <a:r>
                  <a:rPr lang="ja-JP" altLang="en-US" sz="1200" dirty="0"/>
                  <a:t>住宅の敷地面積</a:t>
                </a:r>
                <a:r>
                  <a:rPr lang="en-US" altLang="ja-JP" sz="1200" dirty="0" smtClean="0"/>
                  <a:t>(feet</a:t>
                </a:r>
                <a:r>
                  <a:rPr lang="en-US" altLang="ja-JP" sz="1200" baseline="30000" dirty="0" smtClean="0"/>
                  <a:t>2</a:t>
                </a:r>
                <a:r>
                  <a:rPr lang="en-US" altLang="ja-JP" sz="1200" dirty="0"/>
                  <a:t>)</a:t>
                </a:r>
                <a:endParaRPr lang="ja-JP" altLang="en-US" sz="1200" dirty="0"/>
              </a:p>
            </c:rich>
          </c:tx>
          <c:layout/>
          <c:overlay val="0"/>
        </c:title>
        <c:numFmt formatCode="General" sourceLinked="1"/>
        <c:majorTickMark val="out"/>
        <c:minorTickMark val="none"/>
        <c:tickLblPos val="nextTo"/>
        <c:crossAx val="56232576"/>
        <c:crosses val="autoZero"/>
        <c:crossBetween val="midCat"/>
      </c:valAx>
      <c:valAx>
        <c:axId val="56232576"/>
        <c:scaling>
          <c:orientation val="minMax"/>
        </c:scaling>
        <c:delete val="0"/>
        <c:axPos val="l"/>
        <c:majorGridlines/>
        <c:title>
          <c:tx>
            <c:rich>
              <a:bodyPr rot="-5400000" vert="horz"/>
              <a:lstStyle/>
              <a:p>
                <a:pPr>
                  <a:defRPr sz="1200"/>
                </a:pPr>
                <a:r>
                  <a:rPr lang="ja-JP" altLang="en-US" sz="1200"/>
                  <a:t>住宅価格</a:t>
                </a:r>
                <a:r>
                  <a:rPr lang="en-US" altLang="ja-JP" sz="1200"/>
                  <a:t>(</a:t>
                </a:r>
                <a:r>
                  <a:rPr lang="ja-JP" altLang="en-US" sz="1200"/>
                  <a:t>千ドル</a:t>
                </a:r>
                <a:r>
                  <a:rPr lang="en-US" altLang="ja-JP" sz="1200"/>
                  <a:t>)</a:t>
                </a:r>
                <a:endParaRPr lang="ja-JP" altLang="en-US" sz="1200"/>
              </a:p>
            </c:rich>
          </c:tx>
          <c:layout/>
          <c:overlay val="0"/>
        </c:title>
        <c:numFmt formatCode="General" sourceLinked="1"/>
        <c:majorTickMark val="out"/>
        <c:minorTickMark val="none"/>
        <c:tickLblPos val="nextTo"/>
        <c:crossAx val="56230656"/>
        <c:crosses val="autoZero"/>
        <c:crossBetween val="midCat"/>
      </c:valAx>
    </c:plotArea>
    <c:plotVisOnly val="1"/>
    <c:dispBlanksAs val="gap"/>
    <c:showDLblsOverMax val="0"/>
  </c:chart>
  <c:spPr>
    <a:ln>
      <a:noFill/>
    </a:ln>
  </c:sp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xVal>
            <c:numRef>
              <c:f>Sheet3!$C$15:$C$19</c:f>
              <c:numCache>
                <c:formatCode>General</c:formatCode>
                <c:ptCount val="5"/>
                <c:pt idx="0">
                  <c:v>20</c:v>
                </c:pt>
                <c:pt idx="1">
                  <c:v>18</c:v>
                </c:pt>
                <c:pt idx="2">
                  <c:v>25</c:v>
                </c:pt>
                <c:pt idx="3">
                  <c:v>28</c:v>
                </c:pt>
                <c:pt idx="4">
                  <c:v>23</c:v>
                </c:pt>
              </c:numCache>
            </c:numRef>
          </c:xVal>
          <c:yVal>
            <c:numRef>
              <c:f>Sheet3!$D$15:$D$19</c:f>
              <c:numCache>
                <c:formatCode>General</c:formatCode>
                <c:ptCount val="5"/>
                <c:pt idx="0">
                  <c:v>10</c:v>
                </c:pt>
                <c:pt idx="1">
                  <c:v>13</c:v>
                </c:pt>
                <c:pt idx="2">
                  <c:v>15</c:v>
                </c:pt>
                <c:pt idx="3">
                  <c:v>18</c:v>
                </c:pt>
                <c:pt idx="4">
                  <c:v>20</c:v>
                </c:pt>
              </c:numCache>
            </c:numRef>
          </c:yVal>
          <c:smooth val="0"/>
        </c:ser>
        <c:ser>
          <c:idx val="1"/>
          <c:order val="1"/>
          <c:spPr>
            <a:ln w="28575">
              <a:noFill/>
            </a:ln>
          </c:spPr>
          <c:xVal>
            <c:numRef>
              <c:f>Sheet3!$C$20:$C$24</c:f>
              <c:numCache>
                <c:formatCode>General</c:formatCode>
                <c:ptCount val="5"/>
                <c:pt idx="0">
                  <c:v>45</c:v>
                </c:pt>
                <c:pt idx="1">
                  <c:v>55</c:v>
                </c:pt>
                <c:pt idx="2">
                  <c:v>52</c:v>
                </c:pt>
                <c:pt idx="3">
                  <c:v>48</c:v>
                </c:pt>
                <c:pt idx="4">
                  <c:v>53</c:v>
                </c:pt>
              </c:numCache>
            </c:numRef>
          </c:xVal>
          <c:yVal>
            <c:numRef>
              <c:f>Sheet3!$D$20:$D$24</c:f>
              <c:numCache>
                <c:formatCode>General</c:formatCode>
                <c:ptCount val="5"/>
                <c:pt idx="0">
                  <c:v>35</c:v>
                </c:pt>
                <c:pt idx="1">
                  <c:v>38</c:v>
                </c:pt>
                <c:pt idx="2">
                  <c:v>40</c:v>
                </c:pt>
                <c:pt idx="3">
                  <c:v>42</c:v>
                </c:pt>
                <c:pt idx="4">
                  <c:v>45</c:v>
                </c:pt>
              </c:numCache>
            </c:numRef>
          </c:yVal>
          <c:smooth val="0"/>
        </c:ser>
        <c:dLbls>
          <c:showLegendKey val="0"/>
          <c:showVal val="0"/>
          <c:showCatName val="0"/>
          <c:showSerName val="0"/>
          <c:showPercent val="0"/>
          <c:showBubbleSize val="0"/>
        </c:dLbls>
        <c:axId val="56909184"/>
        <c:axId val="56915072"/>
      </c:scatterChart>
      <c:valAx>
        <c:axId val="56909184"/>
        <c:scaling>
          <c:orientation val="minMax"/>
        </c:scaling>
        <c:delete val="0"/>
        <c:axPos val="b"/>
        <c:numFmt formatCode="General" sourceLinked="1"/>
        <c:majorTickMark val="out"/>
        <c:minorTickMark val="none"/>
        <c:tickLblPos val="nextTo"/>
        <c:crossAx val="56915072"/>
        <c:crosses val="autoZero"/>
        <c:crossBetween val="midCat"/>
      </c:valAx>
      <c:valAx>
        <c:axId val="56915072"/>
        <c:scaling>
          <c:orientation val="minMax"/>
        </c:scaling>
        <c:delete val="0"/>
        <c:axPos val="l"/>
        <c:numFmt formatCode="General" sourceLinked="1"/>
        <c:majorTickMark val="out"/>
        <c:minorTickMark val="none"/>
        <c:tickLblPos val="nextTo"/>
        <c:crossAx val="56909184"/>
        <c:crosses val="autoZero"/>
        <c:crossBetween val="midCat"/>
      </c:valAx>
    </c:plotArea>
    <c:plotVisOnly val="1"/>
    <c:dispBlanksAs val="gap"/>
    <c:showDLblsOverMax val="0"/>
  </c:chart>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xVal>
            <c:numRef>
              <c:f>Sheet3!$C$15:$C$24</c:f>
              <c:numCache>
                <c:formatCode>General</c:formatCode>
                <c:ptCount val="10"/>
                <c:pt idx="0">
                  <c:v>20</c:v>
                </c:pt>
                <c:pt idx="1">
                  <c:v>18</c:v>
                </c:pt>
                <c:pt idx="2">
                  <c:v>25</c:v>
                </c:pt>
                <c:pt idx="3">
                  <c:v>28</c:v>
                </c:pt>
                <c:pt idx="4">
                  <c:v>23</c:v>
                </c:pt>
                <c:pt idx="5">
                  <c:v>45</c:v>
                </c:pt>
                <c:pt idx="6">
                  <c:v>55</c:v>
                </c:pt>
                <c:pt idx="7">
                  <c:v>52</c:v>
                </c:pt>
                <c:pt idx="8">
                  <c:v>48</c:v>
                </c:pt>
                <c:pt idx="9">
                  <c:v>53</c:v>
                </c:pt>
              </c:numCache>
            </c:numRef>
          </c:xVal>
          <c:yVal>
            <c:numRef>
              <c:f>Sheet3!$D$15:$D$24</c:f>
              <c:numCache>
                <c:formatCode>General</c:formatCode>
                <c:ptCount val="10"/>
                <c:pt idx="0">
                  <c:v>10</c:v>
                </c:pt>
                <c:pt idx="1">
                  <c:v>13</c:v>
                </c:pt>
                <c:pt idx="2">
                  <c:v>15</c:v>
                </c:pt>
                <c:pt idx="3">
                  <c:v>18</c:v>
                </c:pt>
                <c:pt idx="4">
                  <c:v>20</c:v>
                </c:pt>
                <c:pt idx="5">
                  <c:v>35</c:v>
                </c:pt>
                <c:pt idx="6">
                  <c:v>38</c:v>
                </c:pt>
                <c:pt idx="7">
                  <c:v>40</c:v>
                </c:pt>
                <c:pt idx="8">
                  <c:v>42</c:v>
                </c:pt>
                <c:pt idx="9">
                  <c:v>45</c:v>
                </c:pt>
              </c:numCache>
            </c:numRef>
          </c:yVal>
          <c:smooth val="0"/>
        </c:ser>
        <c:dLbls>
          <c:showLegendKey val="0"/>
          <c:showVal val="0"/>
          <c:showCatName val="0"/>
          <c:showSerName val="0"/>
          <c:showPercent val="0"/>
          <c:showBubbleSize val="0"/>
        </c:dLbls>
        <c:axId val="56941568"/>
        <c:axId val="56955648"/>
      </c:scatterChart>
      <c:valAx>
        <c:axId val="56941568"/>
        <c:scaling>
          <c:orientation val="minMax"/>
        </c:scaling>
        <c:delete val="0"/>
        <c:axPos val="b"/>
        <c:numFmt formatCode="General" sourceLinked="1"/>
        <c:majorTickMark val="out"/>
        <c:minorTickMark val="none"/>
        <c:tickLblPos val="nextTo"/>
        <c:crossAx val="56955648"/>
        <c:crosses val="autoZero"/>
        <c:crossBetween val="midCat"/>
      </c:valAx>
      <c:valAx>
        <c:axId val="56955648"/>
        <c:scaling>
          <c:orientation val="minMax"/>
        </c:scaling>
        <c:delete val="0"/>
        <c:axPos val="l"/>
        <c:numFmt formatCode="General" sourceLinked="1"/>
        <c:majorTickMark val="out"/>
        <c:minorTickMark val="none"/>
        <c:tickLblPos val="nextTo"/>
        <c:crossAx val="56941568"/>
        <c:crosses val="autoZero"/>
        <c:crossBetween val="midCat"/>
      </c:valAx>
      <c:spPr>
        <a:noFill/>
        <a:ln w="25400">
          <a:noFill/>
        </a:ln>
      </c:spPr>
    </c:plotArea>
    <c:plotVisOnly val="1"/>
    <c:dispBlanksAs val="gap"/>
    <c:showDLblsOverMax val="0"/>
  </c:chart>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trendline>
            <c:trendlineType val="linear"/>
            <c:dispRSqr val="0"/>
            <c:dispEq val="0"/>
          </c:trendline>
          <c:xVal>
            <c:numRef>
              <c:f>Sheet1!$A$5:$A$15</c:f>
              <c:numCache>
                <c:formatCode>General</c:formatCode>
                <c:ptCount val="11"/>
                <c:pt idx="0">
                  <c:v>450</c:v>
                </c:pt>
                <c:pt idx="1">
                  <c:v>600</c:v>
                </c:pt>
                <c:pt idx="2">
                  <c:v>610</c:v>
                </c:pt>
                <c:pt idx="3">
                  <c:v>800</c:v>
                </c:pt>
                <c:pt idx="4">
                  <c:v>1000</c:v>
                </c:pt>
                <c:pt idx="5">
                  <c:v>1250</c:v>
                </c:pt>
                <c:pt idx="6">
                  <c:v>1450</c:v>
                </c:pt>
                <c:pt idx="7">
                  <c:v>1600</c:v>
                </c:pt>
                <c:pt idx="8">
                  <c:v>1750</c:v>
                </c:pt>
                <c:pt idx="9">
                  <c:v>1800</c:v>
                </c:pt>
                <c:pt idx="10">
                  <c:v>2200</c:v>
                </c:pt>
              </c:numCache>
            </c:numRef>
          </c:xVal>
          <c:yVal>
            <c:numRef>
              <c:f>Sheet1!$B$5:$B$15</c:f>
              <c:numCache>
                <c:formatCode>General</c:formatCode>
                <c:ptCount val="11"/>
                <c:pt idx="0">
                  <c:v>100</c:v>
                </c:pt>
                <c:pt idx="1">
                  <c:v>150</c:v>
                </c:pt>
                <c:pt idx="2">
                  <c:v>220</c:v>
                </c:pt>
                <c:pt idx="3">
                  <c:v>230</c:v>
                </c:pt>
                <c:pt idx="4">
                  <c:v>280</c:v>
                </c:pt>
                <c:pt idx="5">
                  <c:v>270</c:v>
                </c:pt>
                <c:pt idx="6">
                  <c:v>300</c:v>
                </c:pt>
                <c:pt idx="7">
                  <c:v>280</c:v>
                </c:pt>
                <c:pt idx="8">
                  <c:v>310</c:v>
                </c:pt>
                <c:pt idx="9">
                  <c:v>290</c:v>
                </c:pt>
                <c:pt idx="10">
                  <c:v>280</c:v>
                </c:pt>
              </c:numCache>
            </c:numRef>
          </c:yVal>
          <c:smooth val="0"/>
        </c:ser>
        <c:dLbls>
          <c:showLegendKey val="0"/>
          <c:showVal val="0"/>
          <c:showCatName val="0"/>
          <c:showSerName val="0"/>
          <c:showPercent val="0"/>
          <c:showBubbleSize val="0"/>
        </c:dLbls>
        <c:axId val="57008512"/>
        <c:axId val="57010432"/>
      </c:scatterChart>
      <c:valAx>
        <c:axId val="57008512"/>
        <c:scaling>
          <c:orientation val="minMax"/>
        </c:scaling>
        <c:delete val="0"/>
        <c:axPos val="b"/>
        <c:title>
          <c:tx>
            <c:rich>
              <a:bodyPr/>
              <a:lstStyle/>
              <a:p>
                <a:pPr>
                  <a:defRPr sz="1200"/>
                </a:pPr>
                <a:r>
                  <a:rPr lang="ja-JP" altLang="ja-JP" sz="1200" b="1" i="0" baseline="0" dirty="0">
                    <a:effectLst/>
                  </a:rPr>
                  <a:t>住宅の敷地面積</a:t>
                </a:r>
                <a:r>
                  <a:rPr lang="en-US" altLang="ja-JP" sz="1200" b="1" i="0" baseline="0" dirty="0" smtClean="0">
                    <a:effectLst/>
                  </a:rPr>
                  <a:t>(feet</a:t>
                </a:r>
                <a:r>
                  <a:rPr lang="en-US" altLang="ja-JP" sz="1200" b="1" i="0" baseline="30000" dirty="0" smtClean="0">
                    <a:effectLst/>
                  </a:rPr>
                  <a:t>2</a:t>
                </a:r>
                <a:r>
                  <a:rPr lang="en-US" altLang="ja-JP" sz="1200" b="1" i="0" baseline="0" dirty="0">
                    <a:effectLst/>
                  </a:rPr>
                  <a:t>)</a:t>
                </a:r>
                <a:endParaRPr lang="ja-JP" altLang="ja-JP" sz="1200" dirty="0">
                  <a:effectLst/>
                </a:endParaRPr>
              </a:p>
            </c:rich>
          </c:tx>
          <c:layout/>
          <c:overlay val="0"/>
        </c:title>
        <c:numFmt formatCode="General" sourceLinked="1"/>
        <c:majorTickMark val="out"/>
        <c:minorTickMark val="none"/>
        <c:tickLblPos val="nextTo"/>
        <c:crossAx val="57010432"/>
        <c:crosses val="autoZero"/>
        <c:crossBetween val="midCat"/>
      </c:valAx>
      <c:valAx>
        <c:axId val="57010432"/>
        <c:scaling>
          <c:orientation val="minMax"/>
          <c:max val="350"/>
        </c:scaling>
        <c:delete val="0"/>
        <c:axPos val="l"/>
        <c:majorGridlines/>
        <c:title>
          <c:tx>
            <c:rich>
              <a:bodyPr rot="-5400000" vert="horz"/>
              <a:lstStyle/>
              <a:p>
                <a:pPr>
                  <a:defRPr sz="700"/>
                </a:pPr>
                <a:r>
                  <a:rPr lang="ja-JP" altLang="ja-JP" sz="1200" b="1" i="0" baseline="0">
                    <a:effectLst/>
                  </a:rPr>
                  <a:t>住宅価格</a:t>
                </a:r>
                <a:r>
                  <a:rPr lang="en-US" altLang="ja-JP" sz="1200" b="1" i="0" baseline="0">
                    <a:effectLst/>
                  </a:rPr>
                  <a:t>(</a:t>
                </a:r>
                <a:r>
                  <a:rPr lang="ja-JP" altLang="ja-JP" sz="1200" b="1" i="0" baseline="0">
                    <a:effectLst/>
                  </a:rPr>
                  <a:t>千ドル</a:t>
                </a:r>
                <a:r>
                  <a:rPr lang="en-US" altLang="ja-JP" sz="1200" b="1" i="0" baseline="0">
                    <a:effectLst/>
                  </a:rPr>
                  <a:t>)</a:t>
                </a:r>
                <a:endParaRPr lang="ja-JP" altLang="ja-JP" sz="700">
                  <a:effectLst/>
                </a:endParaRPr>
              </a:p>
            </c:rich>
          </c:tx>
          <c:layout/>
          <c:overlay val="0"/>
        </c:title>
        <c:numFmt formatCode="General" sourceLinked="1"/>
        <c:majorTickMark val="out"/>
        <c:minorTickMark val="none"/>
        <c:tickLblPos val="nextTo"/>
        <c:crossAx val="57008512"/>
        <c:crosses val="autoZero"/>
        <c:crossBetween val="midCat"/>
      </c:valAx>
    </c:plotArea>
    <c:plotVisOnly val="1"/>
    <c:dispBlanksAs val="gap"/>
    <c:showDLblsOverMax val="0"/>
  </c:chart>
  <c:spPr>
    <a:ln>
      <a:noFill/>
    </a:ln>
  </c:sp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marker>
            <c:symbol val="none"/>
          </c:marker>
          <c:xVal>
            <c:numRef>
              <c:f>Sheet4!$A$4:$A$7</c:f>
              <c:numCache>
                <c:formatCode>General</c:formatCode>
                <c:ptCount val="4"/>
                <c:pt idx="0">
                  <c:v>0</c:v>
                </c:pt>
                <c:pt idx="1">
                  <c:v>1</c:v>
                </c:pt>
                <c:pt idx="2">
                  <c:v>2</c:v>
                </c:pt>
                <c:pt idx="3">
                  <c:v>3</c:v>
                </c:pt>
              </c:numCache>
            </c:numRef>
          </c:xVal>
          <c:yVal>
            <c:numRef>
              <c:f>Sheet4!$B$4:$B$7</c:f>
              <c:numCache>
                <c:formatCode>General</c:formatCode>
                <c:ptCount val="4"/>
                <c:pt idx="0">
                  <c:v>1.5</c:v>
                </c:pt>
                <c:pt idx="1">
                  <c:v>1.5</c:v>
                </c:pt>
                <c:pt idx="2">
                  <c:v>1.5</c:v>
                </c:pt>
                <c:pt idx="3">
                  <c:v>1.5</c:v>
                </c:pt>
              </c:numCache>
            </c:numRef>
          </c:yVal>
          <c:smooth val="1"/>
        </c:ser>
        <c:dLbls>
          <c:showLegendKey val="0"/>
          <c:showVal val="0"/>
          <c:showCatName val="0"/>
          <c:showSerName val="0"/>
          <c:showPercent val="0"/>
          <c:showBubbleSize val="0"/>
        </c:dLbls>
        <c:axId val="57069952"/>
        <c:axId val="57071488"/>
      </c:scatterChart>
      <c:valAx>
        <c:axId val="57069952"/>
        <c:scaling>
          <c:orientation val="minMax"/>
        </c:scaling>
        <c:delete val="0"/>
        <c:axPos val="b"/>
        <c:numFmt formatCode="General" sourceLinked="1"/>
        <c:majorTickMark val="out"/>
        <c:minorTickMark val="none"/>
        <c:tickLblPos val="nextTo"/>
        <c:crossAx val="57071488"/>
        <c:crosses val="autoZero"/>
        <c:crossBetween val="midCat"/>
      </c:valAx>
      <c:valAx>
        <c:axId val="57071488"/>
        <c:scaling>
          <c:orientation val="minMax"/>
          <c:max val="3"/>
        </c:scaling>
        <c:delete val="0"/>
        <c:axPos val="l"/>
        <c:majorGridlines/>
        <c:numFmt formatCode="General" sourceLinked="1"/>
        <c:majorTickMark val="out"/>
        <c:minorTickMark val="none"/>
        <c:tickLblPos val="nextTo"/>
        <c:crossAx val="57069952"/>
        <c:crosses val="autoZero"/>
        <c:crossBetween val="midCat"/>
      </c:valAx>
    </c:plotArea>
    <c:plotVisOnly val="1"/>
    <c:dispBlanksAs val="gap"/>
    <c:showDLblsOverMax val="0"/>
  </c:chart>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marker>
            <c:symbol val="none"/>
          </c:marker>
          <c:xVal>
            <c:numRef>
              <c:f>Sheet4!$A$4:$A$7</c:f>
              <c:numCache>
                <c:formatCode>General</c:formatCode>
                <c:ptCount val="4"/>
                <c:pt idx="0">
                  <c:v>0</c:v>
                </c:pt>
                <c:pt idx="1">
                  <c:v>1</c:v>
                </c:pt>
                <c:pt idx="2">
                  <c:v>2</c:v>
                </c:pt>
                <c:pt idx="3">
                  <c:v>3</c:v>
                </c:pt>
              </c:numCache>
            </c:numRef>
          </c:xVal>
          <c:yVal>
            <c:numRef>
              <c:f>Sheet4!$D$4:$D$7</c:f>
              <c:numCache>
                <c:formatCode>General</c:formatCode>
                <c:ptCount val="4"/>
                <c:pt idx="0">
                  <c:v>1</c:v>
                </c:pt>
                <c:pt idx="1">
                  <c:v>1.5</c:v>
                </c:pt>
                <c:pt idx="2">
                  <c:v>2</c:v>
                </c:pt>
                <c:pt idx="3">
                  <c:v>2.5</c:v>
                </c:pt>
              </c:numCache>
            </c:numRef>
          </c:yVal>
          <c:smooth val="1"/>
        </c:ser>
        <c:dLbls>
          <c:showLegendKey val="0"/>
          <c:showVal val="0"/>
          <c:showCatName val="0"/>
          <c:showSerName val="0"/>
          <c:showPercent val="0"/>
          <c:showBubbleSize val="0"/>
        </c:dLbls>
        <c:axId val="57087104"/>
        <c:axId val="57088640"/>
      </c:scatterChart>
      <c:valAx>
        <c:axId val="57087104"/>
        <c:scaling>
          <c:orientation val="minMax"/>
        </c:scaling>
        <c:delete val="0"/>
        <c:axPos val="b"/>
        <c:numFmt formatCode="General" sourceLinked="1"/>
        <c:majorTickMark val="out"/>
        <c:minorTickMark val="none"/>
        <c:tickLblPos val="nextTo"/>
        <c:crossAx val="57088640"/>
        <c:crosses val="autoZero"/>
        <c:crossBetween val="midCat"/>
      </c:valAx>
      <c:valAx>
        <c:axId val="57088640"/>
        <c:scaling>
          <c:orientation val="minMax"/>
        </c:scaling>
        <c:delete val="0"/>
        <c:axPos val="l"/>
        <c:majorGridlines/>
        <c:numFmt formatCode="General" sourceLinked="1"/>
        <c:majorTickMark val="out"/>
        <c:minorTickMark val="none"/>
        <c:tickLblPos val="nextTo"/>
        <c:crossAx val="57087104"/>
        <c:crosses val="autoZero"/>
        <c:crossBetween val="midCat"/>
      </c:valAx>
    </c:plotArea>
    <c:plotVisOnly val="1"/>
    <c:dispBlanksAs val="gap"/>
    <c:showDLblsOverMax val="0"/>
  </c:chart>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xVal>
            <c:numRef>
              <c:f>Sheet5!$C$6:$C$13</c:f>
              <c:numCache>
                <c:formatCode>General</c:formatCode>
                <c:ptCount val="8"/>
                <c:pt idx="0">
                  <c:v>1</c:v>
                </c:pt>
                <c:pt idx="1">
                  <c:v>2</c:v>
                </c:pt>
                <c:pt idx="2">
                  <c:v>3</c:v>
                </c:pt>
                <c:pt idx="3">
                  <c:v>4</c:v>
                </c:pt>
                <c:pt idx="4">
                  <c:v>5</c:v>
                </c:pt>
                <c:pt idx="5">
                  <c:v>6</c:v>
                </c:pt>
                <c:pt idx="6">
                  <c:v>7</c:v>
                </c:pt>
                <c:pt idx="7">
                  <c:v>8</c:v>
                </c:pt>
              </c:numCache>
            </c:numRef>
          </c:xVal>
          <c:yVal>
            <c:numRef>
              <c:f>Sheet5!$D$6:$D$13</c:f>
              <c:numCache>
                <c:formatCode>General</c:formatCode>
                <c:ptCount val="8"/>
                <c:pt idx="0">
                  <c:v>0.5</c:v>
                </c:pt>
                <c:pt idx="1">
                  <c:v>1.8</c:v>
                </c:pt>
                <c:pt idx="2">
                  <c:v>3.5</c:v>
                </c:pt>
                <c:pt idx="3">
                  <c:v>3.5</c:v>
                </c:pt>
                <c:pt idx="4">
                  <c:v>4.2</c:v>
                </c:pt>
                <c:pt idx="5">
                  <c:v>6.2</c:v>
                </c:pt>
                <c:pt idx="6">
                  <c:v>7.3</c:v>
                </c:pt>
                <c:pt idx="7">
                  <c:v>8.4</c:v>
                </c:pt>
              </c:numCache>
            </c:numRef>
          </c:yVal>
          <c:smooth val="0"/>
        </c:ser>
        <c:dLbls>
          <c:showLegendKey val="0"/>
          <c:showVal val="0"/>
          <c:showCatName val="0"/>
          <c:showSerName val="0"/>
          <c:showPercent val="0"/>
          <c:showBubbleSize val="0"/>
        </c:dLbls>
        <c:axId val="57607296"/>
        <c:axId val="57608832"/>
      </c:scatterChart>
      <c:valAx>
        <c:axId val="57607296"/>
        <c:scaling>
          <c:orientation val="minMax"/>
        </c:scaling>
        <c:delete val="0"/>
        <c:axPos val="b"/>
        <c:numFmt formatCode="General" sourceLinked="1"/>
        <c:majorTickMark val="out"/>
        <c:minorTickMark val="none"/>
        <c:tickLblPos val="nextTo"/>
        <c:crossAx val="57608832"/>
        <c:crosses val="autoZero"/>
        <c:crossBetween val="midCat"/>
      </c:valAx>
      <c:valAx>
        <c:axId val="57608832"/>
        <c:scaling>
          <c:orientation val="minMax"/>
        </c:scaling>
        <c:delete val="0"/>
        <c:axPos val="l"/>
        <c:majorGridlines/>
        <c:numFmt formatCode="General" sourceLinked="1"/>
        <c:majorTickMark val="out"/>
        <c:minorTickMark val="none"/>
        <c:tickLblPos val="nextTo"/>
        <c:crossAx val="57607296"/>
        <c:crosses val="autoZero"/>
        <c:crossBetween val="midCat"/>
      </c:valAx>
    </c:plotArea>
    <c:plotVisOnly val="1"/>
    <c:dispBlanksAs val="gap"/>
    <c:showDLblsOverMax val="0"/>
  </c:chart>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marker>
            <c:symbol val="none"/>
          </c:marker>
          <c:xVal>
            <c:numRef>
              <c:f>Sheet5!$C$20:$C$25</c:f>
              <c:numCache>
                <c:formatCode>General</c:formatCode>
                <c:ptCount val="6"/>
                <c:pt idx="0">
                  <c:v>0</c:v>
                </c:pt>
                <c:pt idx="1">
                  <c:v>1</c:v>
                </c:pt>
                <c:pt idx="2">
                  <c:v>2</c:v>
                </c:pt>
                <c:pt idx="3">
                  <c:v>3</c:v>
                </c:pt>
                <c:pt idx="4">
                  <c:v>4</c:v>
                </c:pt>
                <c:pt idx="5">
                  <c:v>5</c:v>
                </c:pt>
              </c:numCache>
            </c:numRef>
          </c:xVal>
          <c:yVal>
            <c:numRef>
              <c:f>Sheet5!$D$20:$D$25</c:f>
              <c:numCache>
                <c:formatCode>General</c:formatCode>
                <c:ptCount val="6"/>
                <c:pt idx="0">
                  <c:v>0</c:v>
                </c:pt>
                <c:pt idx="1">
                  <c:v>1</c:v>
                </c:pt>
                <c:pt idx="2">
                  <c:v>2</c:v>
                </c:pt>
                <c:pt idx="3">
                  <c:v>3</c:v>
                </c:pt>
                <c:pt idx="4">
                  <c:v>4</c:v>
                </c:pt>
                <c:pt idx="5">
                  <c:v>5</c:v>
                </c:pt>
              </c:numCache>
            </c:numRef>
          </c:yVal>
          <c:smooth val="1"/>
        </c:ser>
        <c:dLbls>
          <c:showLegendKey val="0"/>
          <c:showVal val="0"/>
          <c:showCatName val="0"/>
          <c:showSerName val="0"/>
          <c:showPercent val="0"/>
          <c:showBubbleSize val="0"/>
        </c:dLbls>
        <c:axId val="55345920"/>
        <c:axId val="55347456"/>
      </c:scatterChart>
      <c:valAx>
        <c:axId val="55345920"/>
        <c:scaling>
          <c:orientation val="minMax"/>
        </c:scaling>
        <c:delete val="0"/>
        <c:axPos val="b"/>
        <c:numFmt formatCode="General" sourceLinked="1"/>
        <c:majorTickMark val="out"/>
        <c:minorTickMark val="none"/>
        <c:tickLblPos val="nextTo"/>
        <c:crossAx val="55347456"/>
        <c:crosses val="autoZero"/>
        <c:crossBetween val="midCat"/>
      </c:valAx>
      <c:valAx>
        <c:axId val="55347456"/>
        <c:scaling>
          <c:orientation val="minMax"/>
        </c:scaling>
        <c:delete val="0"/>
        <c:axPos val="l"/>
        <c:majorGridlines/>
        <c:numFmt formatCode="General" sourceLinked="1"/>
        <c:majorTickMark val="out"/>
        <c:minorTickMark val="none"/>
        <c:tickLblPos val="nextTo"/>
        <c:crossAx val="55345920"/>
        <c:crosses val="autoZero"/>
        <c:crossBetween val="midCat"/>
      </c:valAx>
    </c:plotArea>
    <c:plotVisOnly val="1"/>
    <c:dispBlanksAs val="gap"/>
    <c:showDLblsOverMax val="0"/>
  </c:chart>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xVal>
            <c:numRef>
              <c:f>Sheet5!$C$28:$C$31</c:f>
              <c:numCache>
                <c:formatCode>General</c:formatCode>
                <c:ptCount val="4"/>
                <c:pt idx="0">
                  <c:v>0</c:v>
                </c:pt>
                <c:pt idx="1">
                  <c:v>1</c:v>
                </c:pt>
                <c:pt idx="2">
                  <c:v>2</c:v>
                </c:pt>
                <c:pt idx="3">
                  <c:v>3</c:v>
                </c:pt>
              </c:numCache>
            </c:numRef>
          </c:xVal>
          <c:yVal>
            <c:numRef>
              <c:f>Sheet5!$D$28:$D$31</c:f>
              <c:numCache>
                <c:formatCode>General</c:formatCode>
                <c:ptCount val="4"/>
                <c:pt idx="0">
                  <c:v>0</c:v>
                </c:pt>
                <c:pt idx="1">
                  <c:v>1</c:v>
                </c:pt>
                <c:pt idx="2">
                  <c:v>2</c:v>
                </c:pt>
                <c:pt idx="3">
                  <c:v>3</c:v>
                </c:pt>
              </c:numCache>
            </c:numRef>
          </c:yVal>
          <c:smooth val="1"/>
        </c:ser>
        <c:dLbls>
          <c:showLegendKey val="0"/>
          <c:showVal val="0"/>
          <c:showCatName val="0"/>
          <c:showSerName val="0"/>
          <c:showPercent val="0"/>
          <c:showBubbleSize val="0"/>
        </c:dLbls>
        <c:axId val="55418240"/>
        <c:axId val="55535104"/>
      </c:scatterChart>
      <c:valAx>
        <c:axId val="55418240"/>
        <c:scaling>
          <c:orientation val="minMax"/>
        </c:scaling>
        <c:delete val="0"/>
        <c:axPos val="b"/>
        <c:title>
          <c:tx>
            <c:rich>
              <a:bodyPr/>
              <a:lstStyle/>
              <a:p>
                <a:pPr>
                  <a:defRPr sz="1400"/>
                </a:pPr>
                <a:r>
                  <a:rPr lang="en-US" altLang="ja-JP" sz="1400"/>
                  <a:t>x</a:t>
                </a:r>
                <a:endParaRPr lang="ja-JP" altLang="en-US" sz="1400"/>
              </a:p>
            </c:rich>
          </c:tx>
          <c:layout/>
          <c:overlay val="0"/>
        </c:title>
        <c:numFmt formatCode="General" sourceLinked="1"/>
        <c:majorTickMark val="out"/>
        <c:minorTickMark val="none"/>
        <c:tickLblPos val="nextTo"/>
        <c:crossAx val="55535104"/>
        <c:crosses val="autoZero"/>
        <c:crossBetween val="midCat"/>
      </c:valAx>
      <c:valAx>
        <c:axId val="55535104"/>
        <c:scaling>
          <c:orientation val="minMax"/>
        </c:scaling>
        <c:delete val="0"/>
        <c:axPos val="l"/>
        <c:title>
          <c:tx>
            <c:rich>
              <a:bodyPr rot="-5400000" vert="horz"/>
              <a:lstStyle/>
              <a:p>
                <a:pPr>
                  <a:defRPr sz="1400"/>
                </a:pPr>
                <a:r>
                  <a:rPr lang="en-US" altLang="ja-JP" sz="1400"/>
                  <a:t>y</a:t>
                </a:r>
                <a:endParaRPr lang="ja-JP" altLang="en-US" sz="1400"/>
              </a:p>
            </c:rich>
          </c:tx>
          <c:layout/>
          <c:overlay val="0"/>
        </c:title>
        <c:numFmt formatCode="General" sourceLinked="1"/>
        <c:majorTickMark val="out"/>
        <c:minorTickMark val="none"/>
        <c:tickLblPos val="nextTo"/>
        <c:crossAx val="55418240"/>
        <c:crosses val="autoZero"/>
        <c:crossBetween val="midCat"/>
      </c:valAx>
    </c:plotArea>
    <c:plotVisOnly val="1"/>
    <c:dispBlanksAs val="gap"/>
    <c:showDLblsOverMax val="0"/>
  </c:chart>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xVal>
            <c:numRef>
              <c:f>Sheet5!$F$30</c:f>
              <c:numCache>
                <c:formatCode>General</c:formatCode>
                <c:ptCount val="1"/>
                <c:pt idx="0">
                  <c:v>1</c:v>
                </c:pt>
              </c:numCache>
            </c:numRef>
          </c:xVal>
          <c:yVal>
            <c:numRef>
              <c:f>Sheet5!$G$30</c:f>
              <c:numCache>
                <c:formatCode>General</c:formatCode>
                <c:ptCount val="1"/>
                <c:pt idx="0">
                  <c:v>0</c:v>
                </c:pt>
              </c:numCache>
            </c:numRef>
          </c:yVal>
          <c:smooth val="0"/>
        </c:ser>
        <c:dLbls>
          <c:showLegendKey val="0"/>
          <c:showVal val="0"/>
          <c:showCatName val="0"/>
          <c:showSerName val="0"/>
          <c:showPercent val="0"/>
          <c:showBubbleSize val="0"/>
        </c:dLbls>
        <c:axId val="55559296"/>
        <c:axId val="55560832"/>
      </c:scatterChart>
      <c:valAx>
        <c:axId val="55559296"/>
        <c:scaling>
          <c:orientation val="minMax"/>
          <c:max val="2"/>
          <c:min val="-0.5"/>
        </c:scaling>
        <c:delete val="0"/>
        <c:axPos val="b"/>
        <c:numFmt formatCode="General" sourceLinked="1"/>
        <c:majorTickMark val="in"/>
        <c:minorTickMark val="none"/>
        <c:tickLblPos val="nextTo"/>
        <c:crossAx val="55560832"/>
        <c:crosses val="autoZero"/>
        <c:crossBetween val="midCat"/>
      </c:valAx>
      <c:valAx>
        <c:axId val="55560832"/>
        <c:scaling>
          <c:orientation val="minMax"/>
          <c:max val="3"/>
          <c:min val="-0.5"/>
        </c:scaling>
        <c:delete val="0"/>
        <c:axPos val="l"/>
        <c:numFmt formatCode="General" sourceLinked="1"/>
        <c:majorTickMark val="in"/>
        <c:minorTickMark val="none"/>
        <c:tickLblPos val="nextTo"/>
        <c:crossAx val="55559296"/>
        <c:crosses val="autoZero"/>
        <c:crossBetween val="midCat"/>
        <c:majorUnit val="0.5"/>
      </c:valAx>
    </c:plotArea>
    <c:plotVisOnly val="1"/>
    <c:dispBlanksAs val="gap"/>
    <c:showDLblsOverMax val="0"/>
  </c:chart>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1"/>
          <c:order val="1"/>
          <c:spPr>
            <a:ln w="28575">
              <a:noFill/>
            </a:ln>
          </c:spPr>
          <c:marker>
            <c:spPr>
              <a:solidFill>
                <a:schemeClr val="accent1"/>
              </a:solidFill>
              <a:ln>
                <a:noFill/>
              </a:ln>
            </c:spPr>
          </c:marker>
          <c:xVal>
            <c:numRef>
              <c:f>Sheet5!$C$28:$C$31</c:f>
              <c:numCache>
                <c:formatCode>General</c:formatCode>
                <c:ptCount val="4"/>
                <c:pt idx="0">
                  <c:v>0</c:v>
                </c:pt>
                <c:pt idx="1">
                  <c:v>1</c:v>
                </c:pt>
                <c:pt idx="2">
                  <c:v>2</c:v>
                </c:pt>
                <c:pt idx="3">
                  <c:v>3</c:v>
                </c:pt>
              </c:numCache>
            </c:numRef>
          </c:xVal>
          <c:yVal>
            <c:numRef>
              <c:f>Sheet5!$D$28:$D$31</c:f>
              <c:numCache>
                <c:formatCode>General</c:formatCode>
                <c:ptCount val="4"/>
                <c:pt idx="0">
                  <c:v>0</c:v>
                </c:pt>
                <c:pt idx="1">
                  <c:v>1</c:v>
                </c:pt>
                <c:pt idx="2">
                  <c:v>2</c:v>
                </c:pt>
                <c:pt idx="3">
                  <c:v>3</c:v>
                </c:pt>
              </c:numCache>
            </c:numRef>
          </c:yVal>
          <c:smooth val="0"/>
        </c:ser>
        <c:dLbls>
          <c:showLegendKey val="0"/>
          <c:showVal val="0"/>
          <c:showCatName val="0"/>
          <c:showSerName val="0"/>
          <c:showPercent val="0"/>
          <c:showBubbleSize val="0"/>
        </c:dLbls>
        <c:axId val="75051776"/>
        <c:axId val="75053696"/>
      </c:scatterChart>
      <c:scatterChart>
        <c:scatterStyle val="smoothMarker"/>
        <c:varyColors val="0"/>
        <c:ser>
          <c:idx val="0"/>
          <c:order val="0"/>
          <c:marker>
            <c:symbol val="none"/>
          </c:marker>
          <c:xVal>
            <c:numRef>
              <c:f>Sheet5!$C$28:$C$31</c:f>
              <c:numCache>
                <c:formatCode>General</c:formatCode>
                <c:ptCount val="4"/>
                <c:pt idx="0">
                  <c:v>0</c:v>
                </c:pt>
                <c:pt idx="1">
                  <c:v>1</c:v>
                </c:pt>
                <c:pt idx="2">
                  <c:v>2</c:v>
                </c:pt>
                <c:pt idx="3">
                  <c:v>3</c:v>
                </c:pt>
              </c:numCache>
            </c:numRef>
          </c:xVal>
          <c:yVal>
            <c:numRef>
              <c:f>Sheet5!$E$28:$E$31</c:f>
              <c:numCache>
                <c:formatCode>General</c:formatCode>
                <c:ptCount val="4"/>
                <c:pt idx="0">
                  <c:v>0</c:v>
                </c:pt>
                <c:pt idx="1">
                  <c:v>0.5</c:v>
                </c:pt>
                <c:pt idx="2">
                  <c:v>1</c:v>
                </c:pt>
                <c:pt idx="3">
                  <c:v>1.5</c:v>
                </c:pt>
              </c:numCache>
            </c:numRef>
          </c:yVal>
          <c:smooth val="1"/>
        </c:ser>
        <c:dLbls>
          <c:showLegendKey val="0"/>
          <c:showVal val="0"/>
          <c:showCatName val="0"/>
          <c:showSerName val="0"/>
          <c:showPercent val="0"/>
          <c:showBubbleSize val="0"/>
        </c:dLbls>
        <c:axId val="75051776"/>
        <c:axId val="75053696"/>
      </c:scatterChart>
      <c:valAx>
        <c:axId val="75051776"/>
        <c:scaling>
          <c:orientation val="minMax"/>
        </c:scaling>
        <c:delete val="0"/>
        <c:axPos val="b"/>
        <c:title>
          <c:tx>
            <c:rich>
              <a:bodyPr/>
              <a:lstStyle/>
              <a:p>
                <a:pPr>
                  <a:defRPr sz="1400"/>
                </a:pPr>
                <a:r>
                  <a:rPr lang="en-US" altLang="ja-JP" sz="1400"/>
                  <a:t>x</a:t>
                </a:r>
                <a:endParaRPr lang="ja-JP" altLang="en-US" sz="1400"/>
              </a:p>
            </c:rich>
          </c:tx>
          <c:layout/>
          <c:overlay val="0"/>
        </c:title>
        <c:numFmt formatCode="General" sourceLinked="1"/>
        <c:majorTickMark val="out"/>
        <c:minorTickMark val="none"/>
        <c:tickLblPos val="nextTo"/>
        <c:crossAx val="75053696"/>
        <c:crosses val="autoZero"/>
        <c:crossBetween val="midCat"/>
      </c:valAx>
      <c:valAx>
        <c:axId val="75053696"/>
        <c:scaling>
          <c:orientation val="minMax"/>
        </c:scaling>
        <c:delete val="0"/>
        <c:axPos val="l"/>
        <c:title>
          <c:tx>
            <c:rich>
              <a:bodyPr rot="-5400000" vert="horz"/>
              <a:lstStyle/>
              <a:p>
                <a:pPr>
                  <a:defRPr sz="1400"/>
                </a:pPr>
                <a:r>
                  <a:rPr lang="en-US" altLang="ja-JP" sz="1400"/>
                  <a:t>y</a:t>
                </a:r>
                <a:endParaRPr lang="ja-JP" altLang="en-US" sz="1400"/>
              </a:p>
            </c:rich>
          </c:tx>
          <c:layout/>
          <c:overlay val="0"/>
        </c:title>
        <c:numFmt formatCode="General" sourceLinked="1"/>
        <c:majorTickMark val="out"/>
        <c:minorTickMark val="none"/>
        <c:tickLblPos val="nextTo"/>
        <c:crossAx val="75051776"/>
        <c:crosses val="autoZero"/>
        <c:crossBetween val="midCat"/>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trendline>
            <c:trendlineType val="linear"/>
            <c:dispRSqr val="0"/>
            <c:dispEq val="0"/>
          </c:trendline>
          <c:xVal>
            <c:numRef>
              <c:f>Sheet1!$A$5:$A$15</c:f>
              <c:numCache>
                <c:formatCode>General</c:formatCode>
                <c:ptCount val="11"/>
                <c:pt idx="0">
                  <c:v>450</c:v>
                </c:pt>
                <c:pt idx="1">
                  <c:v>600</c:v>
                </c:pt>
                <c:pt idx="2">
                  <c:v>610</c:v>
                </c:pt>
                <c:pt idx="3">
                  <c:v>800</c:v>
                </c:pt>
                <c:pt idx="4">
                  <c:v>1000</c:v>
                </c:pt>
                <c:pt idx="5">
                  <c:v>1250</c:v>
                </c:pt>
                <c:pt idx="6">
                  <c:v>1450</c:v>
                </c:pt>
                <c:pt idx="7">
                  <c:v>1600</c:v>
                </c:pt>
                <c:pt idx="8">
                  <c:v>1750</c:v>
                </c:pt>
                <c:pt idx="9">
                  <c:v>1800</c:v>
                </c:pt>
                <c:pt idx="10">
                  <c:v>2200</c:v>
                </c:pt>
              </c:numCache>
            </c:numRef>
          </c:xVal>
          <c:yVal>
            <c:numRef>
              <c:f>Sheet1!$B$5:$B$15</c:f>
              <c:numCache>
                <c:formatCode>General</c:formatCode>
                <c:ptCount val="11"/>
                <c:pt idx="0">
                  <c:v>100</c:v>
                </c:pt>
                <c:pt idx="1">
                  <c:v>150</c:v>
                </c:pt>
                <c:pt idx="2">
                  <c:v>220</c:v>
                </c:pt>
                <c:pt idx="3">
                  <c:v>230</c:v>
                </c:pt>
                <c:pt idx="4">
                  <c:v>280</c:v>
                </c:pt>
                <c:pt idx="5">
                  <c:v>270</c:v>
                </c:pt>
                <c:pt idx="6">
                  <c:v>300</c:v>
                </c:pt>
                <c:pt idx="7">
                  <c:v>280</c:v>
                </c:pt>
                <c:pt idx="8">
                  <c:v>310</c:v>
                </c:pt>
                <c:pt idx="9">
                  <c:v>290</c:v>
                </c:pt>
                <c:pt idx="10">
                  <c:v>280</c:v>
                </c:pt>
              </c:numCache>
            </c:numRef>
          </c:yVal>
          <c:smooth val="0"/>
        </c:ser>
        <c:dLbls>
          <c:showLegendKey val="0"/>
          <c:showVal val="0"/>
          <c:showCatName val="0"/>
          <c:showSerName val="0"/>
          <c:showPercent val="0"/>
          <c:showBubbleSize val="0"/>
        </c:dLbls>
        <c:axId val="56263424"/>
        <c:axId val="56265344"/>
      </c:scatterChart>
      <c:valAx>
        <c:axId val="56263424"/>
        <c:scaling>
          <c:orientation val="minMax"/>
        </c:scaling>
        <c:delete val="0"/>
        <c:axPos val="b"/>
        <c:title>
          <c:tx>
            <c:rich>
              <a:bodyPr/>
              <a:lstStyle/>
              <a:p>
                <a:pPr>
                  <a:defRPr sz="1200"/>
                </a:pPr>
                <a:r>
                  <a:rPr lang="ja-JP" altLang="ja-JP" sz="1200" b="1" i="0" baseline="0" dirty="0">
                    <a:effectLst/>
                  </a:rPr>
                  <a:t>住宅の敷地面積</a:t>
                </a:r>
                <a:r>
                  <a:rPr lang="en-US" altLang="ja-JP" sz="1200" b="1" i="0" baseline="0" dirty="0" smtClean="0">
                    <a:effectLst/>
                  </a:rPr>
                  <a:t>(feet</a:t>
                </a:r>
                <a:r>
                  <a:rPr lang="en-US" altLang="ja-JP" sz="1200" b="1" i="0" baseline="30000" dirty="0" smtClean="0">
                    <a:effectLst/>
                  </a:rPr>
                  <a:t>2</a:t>
                </a:r>
                <a:r>
                  <a:rPr lang="en-US" altLang="ja-JP" sz="1200" b="1" i="0" baseline="0" dirty="0">
                    <a:effectLst/>
                  </a:rPr>
                  <a:t>)</a:t>
                </a:r>
                <a:endParaRPr lang="ja-JP" altLang="ja-JP" sz="1200" dirty="0">
                  <a:effectLst/>
                </a:endParaRPr>
              </a:p>
            </c:rich>
          </c:tx>
          <c:layout/>
          <c:overlay val="0"/>
        </c:title>
        <c:numFmt formatCode="General" sourceLinked="1"/>
        <c:majorTickMark val="out"/>
        <c:minorTickMark val="none"/>
        <c:tickLblPos val="nextTo"/>
        <c:crossAx val="56265344"/>
        <c:crosses val="autoZero"/>
        <c:crossBetween val="midCat"/>
      </c:valAx>
      <c:valAx>
        <c:axId val="56265344"/>
        <c:scaling>
          <c:orientation val="minMax"/>
          <c:max val="350"/>
        </c:scaling>
        <c:delete val="0"/>
        <c:axPos val="l"/>
        <c:majorGridlines/>
        <c:title>
          <c:tx>
            <c:rich>
              <a:bodyPr rot="-5400000" vert="horz"/>
              <a:lstStyle/>
              <a:p>
                <a:pPr>
                  <a:defRPr sz="700"/>
                </a:pPr>
                <a:r>
                  <a:rPr lang="ja-JP" altLang="ja-JP" sz="1200" b="1" i="0" baseline="0">
                    <a:effectLst/>
                  </a:rPr>
                  <a:t>住宅価格</a:t>
                </a:r>
                <a:r>
                  <a:rPr lang="en-US" altLang="ja-JP" sz="1200" b="1" i="0" baseline="0">
                    <a:effectLst/>
                  </a:rPr>
                  <a:t>(</a:t>
                </a:r>
                <a:r>
                  <a:rPr lang="ja-JP" altLang="ja-JP" sz="1200" b="1" i="0" baseline="0">
                    <a:effectLst/>
                  </a:rPr>
                  <a:t>千ドル</a:t>
                </a:r>
                <a:r>
                  <a:rPr lang="en-US" altLang="ja-JP" sz="1200" b="1" i="0" baseline="0">
                    <a:effectLst/>
                  </a:rPr>
                  <a:t>)</a:t>
                </a:r>
                <a:endParaRPr lang="ja-JP" altLang="ja-JP" sz="700">
                  <a:effectLst/>
                </a:endParaRPr>
              </a:p>
            </c:rich>
          </c:tx>
          <c:layout/>
          <c:overlay val="0"/>
        </c:title>
        <c:numFmt formatCode="General" sourceLinked="1"/>
        <c:majorTickMark val="out"/>
        <c:minorTickMark val="none"/>
        <c:tickLblPos val="nextTo"/>
        <c:crossAx val="56263424"/>
        <c:crosses val="autoZero"/>
        <c:crossBetween val="midCat"/>
      </c:valAx>
    </c:plotArea>
    <c:plotVisOnly val="1"/>
    <c:dispBlanksAs val="gap"/>
    <c:showDLblsOverMax val="0"/>
  </c:chart>
  <c:spPr>
    <a:ln>
      <a:noFill/>
    </a:ln>
  </c:sp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xVal>
            <c:numRef>
              <c:f>Sheet5!$F$30</c:f>
              <c:numCache>
                <c:formatCode>General</c:formatCode>
                <c:ptCount val="1"/>
                <c:pt idx="0">
                  <c:v>1</c:v>
                </c:pt>
              </c:numCache>
            </c:numRef>
          </c:xVal>
          <c:yVal>
            <c:numRef>
              <c:f>Sheet5!$G$30</c:f>
              <c:numCache>
                <c:formatCode>General</c:formatCode>
                <c:ptCount val="1"/>
                <c:pt idx="0">
                  <c:v>0</c:v>
                </c:pt>
              </c:numCache>
            </c:numRef>
          </c:yVal>
          <c:smooth val="0"/>
        </c:ser>
        <c:ser>
          <c:idx val="1"/>
          <c:order val="1"/>
          <c:spPr>
            <a:ln w="28575">
              <a:noFill/>
            </a:ln>
          </c:spPr>
          <c:marker>
            <c:symbol val="diamond"/>
            <c:size val="7"/>
            <c:spPr>
              <a:solidFill>
                <a:schemeClr val="accent1"/>
              </a:solidFill>
              <a:ln>
                <a:noFill/>
              </a:ln>
            </c:spPr>
          </c:marker>
          <c:xVal>
            <c:numRef>
              <c:f>Sheet5!$F$29</c:f>
              <c:numCache>
                <c:formatCode>General</c:formatCode>
                <c:ptCount val="1"/>
                <c:pt idx="0">
                  <c:v>0.5</c:v>
                </c:pt>
              </c:numCache>
            </c:numRef>
          </c:xVal>
          <c:yVal>
            <c:numRef>
              <c:f>Sheet5!$G$29</c:f>
              <c:numCache>
                <c:formatCode>General</c:formatCode>
                <c:ptCount val="1"/>
                <c:pt idx="0">
                  <c:v>0.58333333333333337</c:v>
                </c:pt>
              </c:numCache>
            </c:numRef>
          </c:yVal>
          <c:smooth val="0"/>
        </c:ser>
        <c:dLbls>
          <c:showLegendKey val="0"/>
          <c:showVal val="0"/>
          <c:showCatName val="0"/>
          <c:showSerName val="0"/>
          <c:showPercent val="0"/>
          <c:showBubbleSize val="0"/>
        </c:dLbls>
        <c:axId val="75070080"/>
        <c:axId val="75088640"/>
      </c:scatterChart>
      <c:valAx>
        <c:axId val="75070080"/>
        <c:scaling>
          <c:orientation val="minMax"/>
          <c:max val="2"/>
          <c:min val="-0.5"/>
        </c:scaling>
        <c:delete val="0"/>
        <c:axPos val="b"/>
        <c:numFmt formatCode="General" sourceLinked="1"/>
        <c:majorTickMark val="in"/>
        <c:minorTickMark val="none"/>
        <c:tickLblPos val="nextTo"/>
        <c:crossAx val="75088640"/>
        <c:crosses val="autoZero"/>
        <c:crossBetween val="midCat"/>
      </c:valAx>
      <c:valAx>
        <c:axId val="75088640"/>
        <c:scaling>
          <c:orientation val="minMax"/>
          <c:max val="3"/>
          <c:min val="-0.5"/>
        </c:scaling>
        <c:delete val="0"/>
        <c:axPos val="l"/>
        <c:numFmt formatCode="General" sourceLinked="1"/>
        <c:majorTickMark val="in"/>
        <c:minorTickMark val="none"/>
        <c:tickLblPos val="nextTo"/>
        <c:crossAx val="75070080"/>
        <c:crosses val="autoZero"/>
        <c:crossBetween val="midCat"/>
        <c:majorUnit val="0.5"/>
      </c:valAx>
    </c:plotArea>
    <c:plotVisOnly val="1"/>
    <c:dispBlanksAs val="gap"/>
    <c:showDLblsOverMax val="0"/>
  </c:chart>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1"/>
          <c:order val="1"/>
          <c:spPr>
            <a:ln w="28575">
              <a:noFill/>
            </a:ln>
          </c:spPr>
          <c:marker>
            <c:spPr>
              <a:solidFill>
                <a:schemeClr val="accent1"/>
              </a:solidFill>
              <a:ln>
                <a:noFill/>
              </a:ln>
            </c:spPr>
          </c:marker>
          <c:xVal>
            <c:numRef>
              <c:f>Sheet5!$C$28:$C$31</c:f>
              <c:numCache>
                <c:formatCode>General</c:formatCode>
                <c:ptCount val="4"/>
                <c:pt idx="0">
                  <c:v>0</c:v>
                </c:pt>
                <c:pt idx="1">
                  <c:v>1</c:v>
                </c:pt>
                <c:pt idx="2">
                  <c:v>2</c:v>
                </c:pt>
                <c:pt idx="3">
                  <c:v>3</c:v>
                </c:pt>
              </c:numCache>
            </c:numRef>
          </c:xVal>
          <c:yVal>
            <c:numRef>
              <c:f>Sheet5!$D$28:$D$31</c:f>
              <c:numCache>
                <c:formatCode>General</c:formatCode>
                <c:ptCount val="4"/>
                <c:pt idx="0">
                  <c:v>0</c:v>
                </c:pt>
                <c:pt idx="1">
                  <c:v>1</c:v>
                </c:pt>
                <c:pt idx="2">
                  <c:v>2</c:v>
                </c:pt>
                <c:pt idx="3">
                  <c:v>3</c:v>
                </c:pt>
              </c:numCache>
            </c:numRef>
          </c:yVal>
          <c:smooth val="0"/>
        </c:ser>
        <c:dLbls>
          <c:showLegendKey val="0"/>
          <c:showVal val="0"/>
          <c:showCatName val="0"/>
          <c:showSerName val="0"/>
          <c:showPercent val="0"/>
          <c:showBubbleSize val="0"/>
        </c:dLbls>
        <c:axId val="70438272"/>
        <c:axId val="70473216"/>
      </c:scatterChart>
      <c:scatterChart>
        <c:scatterStyle val="smoothMarker"/>
        <c:varyColors val="0"/>
        <c:ser>
          <c:idx val="0"/>
          <c:order val="0"/>
          <c:marker>
            <c:symbol val="none"/>
          </c:marker>
          <c:xVal>
            <c:numRef>
              <c:f>Sheet5!$C$28:$C$31</c:f>
              <c:numCache>
                <c:formatCode>General</c:formatCode>
                <c:ptCount val="4"/>
                <c:pt idx="0">
                  <c:v>0</c:v>
                </c:pt>
                <c:pt idx="1">
                  <c:v>1</c:v>
                </c:pt>
                <c:pt idx="2">
                  <c:v>2</c:v>
                </c:pt>
                <c:pt idx="3">
                  <c:v>3</c:v>
                </c:pt>
              </c:numCache>
            </c:numRef>
          </c:xVal>
          <c:yVal>
            <c:numRef>
              <c:f>Sheet5!$E$28:$E$31</c:f>
              <c:numCache>
                <c:formatCode>General</c:formatCode>
                <c:ptCount val="4"/>
                <c:pt idx="0">
                  <c:v>0</c:v>
                </c:pt>
                <c:pt idx="1">
                  <c:v>0.5</c:v>
                </c:pt>
                <c:pt idx="2">
                  <c:v>1</c:v>
                </c:pt>
                <c:pt idx="3">
                  <c:v>1.5</c:v>
                </c:pt>
              </c:numCache>
            </c:numRef>
          </c:yVal>
          <c:smooth val="1"/>
        </c:ser>
        <c:dLbls>
          <c:showLegendKey val="0"/>
          <c:showVal val="0"/>
          <c:showCatName val="0"/>
          <c:showSerName val="0"/>
          <c:showPercent val="0"/>
          <c:showBubbleSize val="0"/>
        </c:dLbls>
        <c:axId val="70438272"/>
        <c:axId val="70473216"/>
      </c:scatterChart>
      <c:valAx>
        <c:axId val="70438272"/>
        <c:scaling>
          <c:orientation val="minMax"/>
        </c:scaling>
        <c:delete val="0"/>
        <c:axPos val="b"/>
        <c:title>
          <c:tx>
            <c:rich>
              <a:bodyPr/>
              <a:lstStyle/>
              <a:p>
                <a:pPr>
                  <a:defRPr sz="1400"/>
                </a:pPr>
                <a:r>
                  <a:rPr lang="en-US" altLang="ja-JP" sz="1400"/>
                  <a:t>x</a:t>
                </a:r>
                <a:endParaRPr lang="ja-JP" altLang="en-US" sz="1400"/>
              </a:p>
            </c:rich>
          </c:tx>
          <c:layout/>
          <c:overlay val="0"/>
        </c:title>
        <c:numFmt formatCode="General" sourceLinked="1"/>
        <c:majorTickMark val="out"/>
        <c:minorTickMark val="none"/>
        <c:tickLblPos val="nextTo"/>
        <c:crossAx val="70473216"/>
        <c:crosses val="autoZero"/>
        <c:crossBetween val="midCat"/>
      </c:valAx>
      <c:valAx>
        <c:axId val="70473216"/>
        <c:scaling>
          <c:orientation val="minMax"/>
        </c:scaling>
        <c:delete val="0"/>
        <c:axPos val="l"/>
        <c:title>
          <c:tx>
            <c:rich>
              <a:bodyPr rot="-5400000" vert="horz"/>
              <a:lstStyle/>
              <a:p>
                <a:pPr>
                  <a:defRPr sz="1400"/>
                </a:pPr>
                <a:r>
                  <a:rPr lang="en-US" altLang="ja-JP" sz="1400"/>
                  <a:t>y</a:t>
                </a:r>
                <a:endParaRPr lang="ja-JP" altLang="en-US" sz="1400"/>
              </a:p>
            </c:rich>
          </c:tx>
          <c:layout/>
          <c:overlay val="0"/>
        </c:title>
        <c:numFmt formatCode="General" sourceLinked="1"/>
        <c:majorTickMark val="out"/>
        <c:minorTickMark val="none"/>
        <c:tickLblPos val="nextTo"/>
        <c:crossAx val="70438272"/>
        <c:crosses val="autoZero"/>
        <c:crossBetween val="midCat"/>
      </c:valAx>
    </c:plotArea>
    <c:plotVisOnly val="1"/>
    <c:dispBlanksAs val="gap"/>
    <c:showDLblsOverMax val="0"/>
  </c:chart>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xVal>
            <c:numRef>
              <c:f>Sheet5!$F$28:$F$32</c:f>
              <c:numCache>
                <c:formatCode>General</c:formatCode>
                <c:ptCount val="5"/>
                <c:pt idx="0">
                  <c:v>0</c:v>
                </c:pt>
                <c:pt idx="1">
                  <c:v>0.5</c:v>
                </c:pt>
                <c:pt idx="2">
                  <c:v>1</c:v>
                </c:pt>
                <c:pt idx="3">
                  <c:v>1.5</c:v>
                </c:pt>
                <c:pt idx="4">
                  <c:v>2</c:v>
                </c:pt>
              </c:numCache>
            </c:numRef>
          </c:xVal>
          <c:yVal>
            <c:numRef>
              <c:f>Sheet5!$G$28:$G$32</c:f>
              <c:numCache>
                <c:formatCode>General</c:formatCode>
                <c:ptCount val="5"/>
                <c:pt idx="0">
                  <c:v>2.3333333333333335</c:v>
                </c:pt>
                <c:pt idx="1">
                  <c:v>0.58333333333333337</c:v>
                </c:pt>
                <c:pt idx="2">
                  <c:v>0</c:v>
                </c:pt>
                <c:pt idx="3">
                  <c:v>0.58333333333333337</c:v>
                </c:pt>
                <c:pt idx="4">
                  <c:v>2.3333333333333335</c:v>
                </c:pt>
              </c:numCache>
            </c:numRef>
          </c:yVal>
          <c:smooth val="1"/>
        </c:ser>
        <c:dLbls>
          <c:showLegendKey val="0"/>
          <c:showVal val="0"/>
          <c:showCatName val="0"/>
          <c:showSerName val="0"/>
          <c:showPercent val="0"/>
          <c:showBubbleSize val="0"/>
        </c:dLbls>
        <c:axId val="70497408"/>
        <c:axId val="70498944"/>
      </c:scatterChart>
      <c:valAx>
        <c:axId val="70497408"/>
        <c:scaling>
          <c:orientation val="minMax"/>
          <c:max val="2"/>
          <c:min val="-0.5"/>
        </c:scaling>
        <c:delete val="0"/>
        <c:axPos val="b"/>
        <c:numFmt formatCode="General" sourceLinked="1"/>
        <c:majorTickMark val="out"/>
        <c:minorTickMark val="none"/>
        <c:tickLblPos val="nextTo"/>
        <c:crossAx val="70498944"/>
        <c:crosses val="autoZero"/>
        <c:crossBetween val="midCat"/>
      </c:valAx>
      <c:valAx>
        <c:axId val="70498944"/>
        <c:scaling>
          <c:orientation val="minMax"/>
          <c:max val="3"/>
          <c:min val="-0.5"/>
        </c:scaling>
        <c:delete val="0"/>
        <c:axPos val="l"/>
        <c:numFmt formatCode="General" sourceLinked="1"/>
        <c:majorTickMark val="out"/>
        <c:minorTickMark val="none"/>
        <c:tickLblPos val="nextTo"/>
        <c:crossAx val="70497408"/>
        <c:crosses val="autoZero"/>
        <c:crossBetween val="midCat"/>
      </c:valAx>
    </c:plotArea>
    <c:plotVisOnly val="1"/>
    <c:dispBlanksAs val="gap"/>
    <c:showDLblsOverMax val="0"/>
  </c:chart>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xVal>
            <c:numRef>
              <c:f>Sheet5!$F$28:$F$32</c:f>
              <c:numCache>
                <c:formatCode>General</c:formatCode>
                <c:ptCount val="5"/>
                <c:pt idx="0">
                  <c:v>0</c:v>
                </c:pt>
                <c:pt idx="1">
                  <c:v>0.5</c:v>
                </c:pt>
                <c:pt idx="2">
                  <c:v>1</c:v>
                </c:pt>
                <c:pt idx="3">
                  <c:v>1.5</c:v>
                </c:pt>
                <c:pt idx="4">
                  <c:v>2</c:v>
                </c:pt>
              </c:numCache>
            </c:numRef>
          </c:xVal>
          <c:yVal>
            <c:numRef>
              <c:f>Sheet5!$G$28:$G$32</c:f>
              <c:numCache>
                <c:formatCode>General</c:formatCode>
                <c:ptCount val="5"/>
                <c:pt idx="0">
                  <c:v>2.3333333333333335</c:v>
                </c:pt>
                <c:pt idx="1">
                  <c:v>0.58333333333333337</c:v>
                </c:pt>
                <c:pt idx="2">
                  <c:v>0</c:v>
                </c:pt>
                <c:pt idx="3">
                  <c:v>0.58333333333333337</c:v>
                </c:pt>
                <c:pt idx="4">
                  <c:v>2.3333333333333335</c:v>
                </c:pt>
              </c:numCache>
            </c:numRef>
          </c:yVal>
          <c:smooth val="1"/>
        </c:ser>
        <c:dLbls>
          <c:showLegendKey val="0"/>
          <c:showVal val="0"/>
          <c:showCatName val="0"/>
          <c:showSerName val="0"/>
          <c:showPercent val="0"/>
          <c:showBubbleSize val="0"/>
        </c:dLbls>
        <c:axId val="70644480"/>
        <c:axId val="70646016"/>
      </c:scatterChart>
      <c:valAx>
        <c:axId val="70644480"/>
        <c:scaling>
          <c:orientation val="minMax"/>
          <c:max val="2"/>
          <c:min val="-0.5"/>
        </c:scaling>
        <c:delete val="0"/>
        <c:axPos val="b"/>
        <c:numFmt formatCode="General" sourceLinked="1"/>
        <c:majorTickMark val="out"/>
        <c:minorTickMark val="none"/>
        <c:tickLblPos val="nextTo"/>
        <c:crossAx val="70646016"/>
        <c:crosses val="autoZero"/>
        <c:crossBetween val="midCat"/>
      </c:valAx>
      <c:valAx>
        <c:axId val="70646016"/>
        <c:scaling>
          <c:orientation val="minMax"/>
          <c:max val="3"/>
          <c:min val="-0.5"/>
        </c:scaling>
        <c:delete val="0"/>
        <c:axPos val="l"/>
        <c:numFmt formatCode="General" sourceLinked="1"/>
        <c:majorTickMark val="out"/>
        <c:minorTickMark val="none"/>
        <c:tickLblPos val="nextTo"/>
        <c:crossAx val="70644480"/>
        <c:crosses val="autoZero"/>
        <c:crossBetween val="midCat"/>
      </c:valAx>
    </c:plotArea>
    <c:plotVisOnly val="1"/>
    <c:dispBlanksAs val="gap"/>
    <c:showDLblsOverMax val="0"/>
  </c:chart>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xVal>
            <c:numRef>
              <c:f>(Sheet2!$C$24:$C$25,Sheet2!$C$27:$C$28,Sheet2!$C$30)</c:f>
              <c:numCache>
                <c:formatCode>General</c:formatCode>
                <c:ptCount val="5"/>
                <c:pt idx="0">
                  <c:v>5</c:v>
                </c:pt>
                <c:pt idx="1">
                  <c:v>40</c:v>
                </c:pt>
                <c:pt idx="2">
                  <c:v>15</c:v>
                </c:pt>
                <c:pt idx="3">
                  <c:v>35</c:v>
                </c:pt>
                <c:pt idx="4">
                  <c:v>20</c:v>
                </c:pt>
              </c:numCache>
            </c:numRef>
          </c:xVal>
          <c:yVal>
            <c:numRef>
              <c:f>(Sheet2!$D$24:$D$25,Sheet2!$D$27:$D$28,Sheet2!$D$30)</c:f>
              <c:numCache>
                <c:formatCode>General</c:formatCode>
                <c:ptCount val="5"/>
                <c:pt idx="0">
                  <c:v>5</c:v>
                </c:pt>
                <c:pt idx="1">
                  <c:v>13</c:v>
                </c:pt>
                <c:pt idx="2">
                  <c:v>15</c:v>
                </c:pt>
                <c:pt idx="3">
                  <c:v>20</c:v>
                </c:pt>
                <c:pt idx="4">
                  <c:v>30</c:v>
                </c:pt>
              </c:numCache>
            </c:numRef>
          </c:yVal>
          <c:smooth val="0"/>
        </c:ser>
        <c:ser>
          <c:idx val="1"/>
          <c:order val="1"/>
          <c:tx>
            <c:strRef>
              <c:f>Sheet2!$C$26:$D$26</c:f>
              <c:strCache>
                <c:ptCount val="1"/>
                <c:pt idx="0">
                  <c:v>65 13</c:v>
                </c:pt>
              </c:strCache>
            </c:strRef>
          </c:tx>
          <c:spPr>
            <a:ln w="28575">
              <a:noFill/>
            </a:ln>
          </c:spPr>
          <c:xVal>
            <c:numRef>
              <c:f>(Sheet2!$C$26,Sheet2!$C$29,Sheet2!$C$31,Sheet2!$C$32,Sheet2!$C$33)</c:f>
              <c:numCache>
                <c:formatCode>General</c:formatCode>
                <c:ptCount val="5"/>
                <c:pt idx="0">
                  <c:v>65</c:v>
                </c:pt>
                <c:pt idx="1">
                  <c:v>50</c:v>
                </c:pt>
                <c:pt idx="2">
                  <c:v>80</c:v>
                </c:pt>
                <c:pt idx="3">
                  <c:v>60</c:v>
                </c:pt>
                <c:pt idx="4">
                  <c:v>40</c:v>
                </c:pt>
              </c:numCache>
            </c:numRef>
          </c:xVal>
          <c:yVal>
            <c:numRef>
              <c:f>(Sheet2!$D$26,Sheet2!$D$29,Sheet2!$D$31,Sheet2!$D$32,Sheet2!$D$33)</c:f>
              <c:numCache>
                <c:formatCode>General</c:formatCode>
                <c:ptCount val="5"/>
                <c:pt idx="0">
                  <c:v>13</c:v>
                </c:pt>
                <c:pt idx="1">
                  <c:v>25</c:v>
                </c:pt>
                <c:pt idx="2">
                  <c:v>35</c:v>
                </c:pt>
                <c:pt idx="3">
                  <c:v>40</c:v>
                </c:pt>
                <c:pt idx="4">
                  <c:v>30</c:v>
                </c:pt>
              </c:numCache>
            </c:numRef>
          </c:yVal>
          <c:smooth val="0"/>
        </c:ser>
        <c:dLbls>
          <c:showLegendKey val="0"/>
          <c:showVal val="0"/>
          <c:showCatName val="0"/>
          <c:showSerName val="0"/>
          <c:showPercent val="0"/>
          <c:showBubbleSize val="0"/>
        </c:dLbls>
        <c:axId val="75156096"/>
        <c:axId val="75158272"/>
      </c:scatterChart>
      <c:valAx>
        <c:axId val="75156096"/>
        <c:scaling>
          <c:orientation val="minMax"/>
        </c:scaling>
        <c:delete val="0"/>
        <c:axPos val="b"/>
        <c:title>
          <c:tx>
            <c:rich>
              <a:bodyPr/>
              <a:lstStyle/>
              <a:p>
                <a:pPr>
                  <a:defRPr sz="1200"/>
                </a:pPr>
                <a:r>
                  <a:rPr lang="ja-JP" altLang="en-US" sz="1200"/>
                  <a:t>腫瘍のサイズ</a:t>
                </a:r>
              </a:p>
            </c:rich>
          </c:tx>
          <c:layout/>
          <c:overlay val="0"/>
        </c:title>
        <c:numFmt formatCode="General" sourceLinked="1"/>
        <c:majorTickMark val="out"/>
        <c:minorTickMark val="none"/>
        <c:tickLblPos val="nextTo"/>
        <c:crossAx val="75158272"/>
        <c:crosses val="autoZero"/>
        <c:crossBetween val="midCat"/>
      </c:valAx>
      <c:valAx>
        <c:axId val="75158272"/>
        <c:scaling>
          <c:orientation val="minMax"/>
        </c:scaling>
        <c:delete val="0"/>
        <c:axPos val="l"/>
        <c:majorGridlines/>
        <c:title>
          <c:tx>
            <c:rich>
              <a:bodyPr rot="-5400000" vert="horz"/>
              <a:lstStyle/>
              <a:p>
                <a:pPr>
                  <a:defRPr sz="1200"/>
                </a:pPr>
                <a:r>
                  <a:rPr lang="ja-JP" altLang="en-US" sz="1200"/>
                  <a:t>年齢</a:t>
                </a:r>
              </a:p>
            </c:rich>
          </c:tx>
          <c:layout/>
          <c:overlay val="0"/>
        </c:title>
        <c:numFmt formatCode="General" sourceLinked="1"/>
        <c:majorTickMark val="out"/>
        <c:minorTickMark val="none"/>
        <c:tickLblPos val="nextTo"/>
        <c:crossAx val="75156096"/>
        <c:crosses val="autoZero"/>
        <c:crossBetween val="midCat"/>
      </c:valAx>
    </c:plotArea>
    <c:plotVisOnly val="1"/>
    <c:dispBlanksAs val="gap"/>
    <c:showDLblsOverMax val="0"/>
  </c:chart>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xVal>
            <c:numRef>
              <c:f>Sheet2!$C$24:$C$33</c:f>
              <c:numCache>
                <c:formatCode>General</c:formatCode>
                <c:ptCount val="10"/>
                <c:pt idx="0">
                  <c:v>5</c:v>
                </c:pt>
                <c:pt idx="1">
                  <c:v>40</c:v>
                </c:pt>
                <c:pt idx="2">
                  <c:v>65</c:v>
                </c:pt>
                <c:pt idx="3">
                  <c:v>15</c:v>
                </c:pt>
                <c:pt idx="4">
                  <c:v>35</c:v>
                </c:pt>
                <c:pt idx="5">
                  <c:v>50</c:v>
                </c:pt>
                <c:pt idx="6">
                  <c:v>20</c:v>
                </c:pt>
                <c:pt idx="7">
                  <c:v>80</c:v>
                </c:pt>
                <c:pt idx="8">
                  <c:v>60</c:v>
                </c:pt>
                <c:pt idx="9">
                  <c:v>40</c:v>
                </c:pt>
              </c:numCache>
            </c:numRef>
          </c:xVal>
          <c:yVal>
            <c:numRef>
              <c:f>Sheet2!$D$24:$D$33</c:f>
              <c:numCache>
                <c:formatCode>General</c:formatCode>
                <c:ptCount val="10"/>
                <c:pt idx="0">
                  <c:v>5</c:v>
                </c:pt>
                <c:pt idx="1">
                  <c:v>13</c:v>
                </c:pt>
                <c:pt idx="2">
                  <c:v>13</c:v>
                </c:pt>
                <c:pt idx="3">
                  <c:v>15</c:v>
                </c:pt>
                <c:pt idx="4">
                  <c:v>20</c:v>
                </c:pt>
                <c:pt idx="5">
                  <c:v>25</c:v>
                </c:pt>
                <c:pt idx="6">
                  <c:v>30</c:v>
                </c:pt>
                <c:pt idx="7">
                  <c:v>35</c:v>
                </c:pt>
                <c:pt idx="8">
                  <c:v>40</c:v>
                </c:pt>
                <c:pt idx="9">
                  <c:v>30</c:v>
                </c:pt>
              </c:numCache>
            </c:numRef>
          </c:yVal>
          <c:smooth val="0"/>
        </c:ser>
        <c:dLbls>
          <c:showLegendKey val="0"/>
          <c:showVal val="0"/>
          <c:showCatName val="0"/>
          <c:showSerName val="0"/>
          <c:showPercent val="0"/>
          <c:showBubbleSize val="0"/>
        </c:dLbls>
        <c:axId val="75182464"/>
        <c:axId val="75184384"/>
      </c:scatterChart>
      <c:valAx>
        <c:axId val="75182464"/>
        <c:scaling>
          <c:orientation val="minMax"/>
        </c:scaling>
        <c:delete val="0"/>
        <c:axPos val="b"/>
        <c:title>
          <c:tx>
            <c:rich>
              <a:bodyPr/>
              <a:lstStyle/>
              <a:p>
                <a:pPr>
                  <a:defRPr sz="1200"/>
                </a:pPr>
                <a:r>
                  <a:rPr lang="ja-JP" altLang="en-US" sz="1200"/>
                  <a:t>腫瘍のサイズ</a:t>
                </a:r>
              </a:p>
            </c:rich>
          </c:tx>
          <c:layout/>
          <c:overlay val="0"/>
        </c:title>
        <c:numFmt formatCode="General" sourceLinked="1"/>
        <c:majorTickMark val="out"/>
        <c:minorTickMark val="none"/>
        <c:tickLblPos val="nextTo"/>
        <c:crossAx val="75184384"/>
        <c:crosses val="autoZero"/>
        <c:crossBetween val="midCat"/>
      </c:valAx>
      <c:valAx>
        <c:axId val="75184384"/>
        <c:scaling>
          <c:orientation val="minMax"/>
        </c:scaling>
        <c:delete val="0"/>
        <c:axPos val="l"/>
        <c:majorGridlines/>
        <c:title>
          <c:tx>
            <c:rich>
              <a:bodyPr rot="-5400000" vert="horz"/>
              <a:lstStyle/>
              <a:p>
                <a:pPr>
                  <a:defRPr sz="1200"/>
                </a:pPr>
                <a:r>
                  <a:rPr lang="ja-JP" altLang="en-US" sz="1200"/>
                  <a:t>年齢</a:t>
                </a:r>
              </a:p>
            </c:rich>
          </c:tx>
          <c:layout/>
          <c:overlay val="0"/>
        </c:title>
        <c:numFmt formatCode="General" sourceLinked="1"/>
        <c:majorTickMark val="out"/>
        <c:minorTickMark val="none"/>
        <c:tickLblPos val="nextTo"/>
        <c:crossAx val="75182464"/>
        <c:crosses val="autoZero"/>
        <c:crossBetween val="midCat"/>
      </c:valAx>
    </c:plotArea>
    <c:plotVisOnly val="1"/>
    <c:dispBlanksAs val="gap"/>
    <c:showDLblsOverMax val="0"/>
  </c:chart>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xVal>
            <c:numRef>
              <c:f>(Sheet2!$C$24:$C$25,Sheet2!$C$27:$C$28,Sheet2!$C$30)</c:f>
              <c:numCache>
                <c:formatCode>General</c:formatCode>
                <c:ptCount val="5"/>
                <c:pt idx="0">
                  <c:v>5</c:v>
                </c:pt>
                <c:pt idx="1">
                  <c:v>40</c:v>
                </c:pt>
                <c:pt idx="2">
                  <c:v>15</c:v>
                </c:pt>
                <c:pt idx="3">
                  <c:v>35</c:v>
                </c:pt>
                <c:pt idx="4">
                  <c:v>20</c:v>
                </c:pt>
              </c:numCache>
            </c:numRef>
          </c:xVal>
          <c:yVal>
            <c:numRef>
              <c:f>(Sheet2!$D$24:$D$25,Sheet2!$D$27:$D$28,Sheet2!$D$30)</c:f>
              <c:numCache>
                <c:formatCode>General</c:formatCode>
                <c:ptCount val="5"/>
                <c:pt idx="0">
                  <c:v>5</c:v>
                </c:pt>
                <c:pt idx="1">
                  <c:v>13</c:v>
                </c:pt>
                <c:pt idx="2">
                  <c:v>15</c:v>
                </c:pt>
                <c:pt idx="3">
                  <c:v>20</c:v>
                </c:pt>
                <c:pt idx="4">
                  <c:v>30</c:v>
                </c:pt>
              </c:numCache>
            </c:numRef>
          </c:yVal>
          <c:smooth val="0"/>
        </c:ser>
        <c:ser>
          <c:idx val="1"/>
          <c:order val="1"/>
          <c:tx>
            <c:strRef>
              <c:f>Sheet2!$C$26:$D$26</c:f>
              <c:strCache>
                <c:ptCount val="1"/>
                <c:pt idx="0">
                  <c:v>65 13</c:v>
                </c:pt>
              </c:strCache>
            </c:strRef>
          </c:tx>
          <c:spPr>
            <a:ln w="28575">
              <a:noFill/>
            </a:ln>
          </c:spPr>
          <c:xVal>
            <c:numRef>
              <c:f>(Sheet2!$C$26,Sheet2!$C$29,Sheet2!$C$31,Sheet2!$C$32,Sheet2!$C$33)</c:f>
              <c:numCache>
                <c:formatCode>General</c:formatCode>
                <c:ptCount val="5"/>
                <c:pt idx="0">
                  <c:v>65</c:v>
                </c:pt>
                <c:pt idx="1">
                  <c:v>50</c:v>
                </c:pt>
                <c:pt idx="2">
                  <c:v>80</c:v>
                </c:pt>
                <c:pt idx="3">
                  <c:v>60</c:v>
                </c:pt>
                <c:pt idx="4">
                  <c:v>40</c:v>
                </c:pt>
              </c:numCache>
            </c:numRef>
          </c:xVal>
          <c:yVal>
            <c:numRef>
              <c:f>(Sheet2!$D$26,Sheet2!$D$29,Sheet2!$D$31,Sheet2!$D$32,Sheet2!$D$33)</c:f>
              <c:numCache>
                <c:formatCode>General</c:formatCode>
                <c:ptCount val="5"/>
                <c:pt idx="0">
                  <c:v>13</c:v>
                </c:pt>
                <c:pt idx="1">
                  <c:v>25</c:v>
                </c:pt>
                <c:pt idx="2">
                  <c:v>35</c:v>
                </c:pt>
                <c:pt idx="3">
                  <c:v>40</c:v>
                </c:pt>
                <c:pt idx="4">
                  <c:v>30</c:v>
                </c:pt>
              </c:numCache>
            </c:numRef>
          </c:yVal>
          <c:smooth val="0"/>
        </c:ser>
        <c:dLbls>
          <c:showLegendKey val="0"/>
          <c:showVal val="0"/>
          <c:showCatName val="0"/>
          <c:showSerName val="0"/>
          <c:showPercent val="0"/>
          <c:showBubbleSize val="0"/>
        </c:dLbls>
        <c:axId val="75215616"/>
        <c:axId val="75217536"/>
      </c:scatterChart>
      <c:valAx>
        <c:axId val="75215616"/>
        <c:scaling>
          <c:orientation val="minMax"/>
        </c:scaling>
        <c:delete val="0"/>
        <c:axPos val="b"/>
        <c:title>
          <c:tx>
            <c:rich>
              <a:bodyPr/>
              <a:lstStyle/>
              <a:p>
                <a:pPr>
                  <a:defRPr sz="1200"/>
                </a:pPr>
                <a:r>
                  <a:rPr lang="ja-JP" altLang="en-US" sz="1200"/>
                  <a:t>腫瘍のサイズ</a:t>
                </a:r>
              </a:p>
            </c:rich>
          </c:tx>
          <c:layout/>
          <c:overlay val="0"/>
        </c:title>
        <c:numFmt formatCode="General" sourceLinked="1"/>
        <c:majorTickMark val="out"/>
        <c:minorTickMark val="none"/>
        <c:tickLblPos val="nextTo"/>
        <c:crossAx val="75217536"/>
        <c:crosses val="autoZero"/>
        <c:crossBetween val="midCat"/>
      </c:valAx>
      <c:valAx>
        <c:axId val="75217536"/>
        <c:scaling>
          <c:orientation val="minMax"/>
        </c:scaling>
        <c:delete val="0"/>
        <c:axPos val="l"/>
        <c:majorGridlines/>
        <c:title>
          <c:tx>
            <c:rich>
              <a:bodyPr rot="-5400000" vert="horz"/>
              <a:lstStyle/>
              <a:p>
                <a:pPr>
                  <a:defRPr sz="1200"/>
                </a:pPr>
                <a:r>
                  <a:rPr lang="ja-JP" altLang="en-US" sz="1200"/>
                  <a:t>年齢</a:t>
                </a:r>
              </a:p>
            </c:rich>
          </c:tx>
          <c:layout/>
          <c:overlay val="0"/>
        </c:title>
        <c:numFmt formatCode="General" sourceLinked="1"/>
        <c:majorTickMark val="out"/>
        <c:minorTickMark val="none"/>
        <c:tickLblPos val="nextTo"/>
        <c:crossAx val="75215616"/>
        <c:crosses val="autoZero"/>
        <c:crossBetween val="midCat"/>
      </c:valAx>
    </c:plotArea>
    <c:plotVisOnly val="1"/>
    <c:dispBlanksAs val="gap"/>
    <c:showDLblsOverMax val="0"/>
  </c:chart>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xVal>
            <c:numRef>
              <c:f>Sheet2!$C$24:$C$33</c:f>
              <c:numCache>
                <c:formatCode>General</c:formatCode>
                <c:ptCount val="10"/>
                <c:pt idx="0">
                  <c:v>5</c:v>
                </c:pt>
                <c:pt idx="1">
                  <c:v>40</c:v>
                </c:pt>
                <c:pt idx="2">
                  <c:v>65</c:v>
                </c:pt>
                <c:pt idx="3">
                  <c:v>15</c:v>
                </c:pt>
                <c:pt idx="4">
                  <c:v>35</c:v>
                </c:pt>
                <c:pt idx="5">
                  <c:v>50</c:v>
                </c:pt>
                <c:pt idx="6">
                  <c:v>20</c:v>
                </c:pt>
                <c:pt idx="7">
                  <c:v>80</c:v>
                </c:pt>
                <c:pt idx="8">
                  <c:v>60</c:v>
                </c:pt>
                <c:pt idx="9">
                  <c:v>40</c:v>
                </c:pt>
              </c:numCache>
            </c:numRef>
          </c:xVal>
          <c:yVal>
            <c:numRef>
              <c:f>Sheet2!$D$24:$D$33</c:f>
              <c:numCache>
                <c:formatCode>General</c:formatCode>
                <c:ptCount val="10"/>
                <c:pt idx="0">
                  <c:v>5</c:v>
                </c:pt>
                <c:pt idx="1">
                  <c:v>13</c:v>
                </c:pt>
                <c:pt idx="2">
                  <c:v>13</c:v>
                </c:pt>
                <c:pt idx="3">
                  <c:v>15</c:v>
                </c:pt>
                <c:pt idx="4">
                  <c:v>20</c:v>
                </c:pt>
                <c:pt idx="5">
                  <c:v>25</c:v>
                </c:pt>
                <c:pt idx="6">
                  <c:v>30</c:v>
                </c:pt>
                <c:pt idx="7">
                  <c:v>35</c:v>
                </c:pt>
                <c:pt idx="8">
                  <c:v>40</c:v>
                </c:pt>
                <c:pt idx="9">
                  <c:v>30</c:v>
                </c:pt>
              </c:numCache>
            </c:numRef>
          </c:yVal>
          <c:smooth val="0"/>
        </c:ser>
        <c:dLbls>
          <c:showLegendKey val="0"/>
          <c:showVal val="0"/>
          <c:showCatName val="0"/>
          <c:showSerName val="0"/>
          <c:showPercent val="0"/>
          <c:showBubbleSize val="0"/>
        </c:dLbls>
        <c:axId val="75241728"/>
        <c:axId val="75252096"/>
      </c:scatterChart>
      <c:valAx>
        <c:axId val="75241728"/>
        <c:scaling>
          <c:orientation val="minMax"/>
        </c:scaling>
        <c:delete val="0"/>
        <c:axPos val="b"/>
        <c:title>
          <c:tx>
            <c:rich>
              <a:bodyPr/>
              <a:lstStyle/>
              <a:p>
                <a:pPr>
                  <a:defRPr sz="1200"/>
                </a:pPr>
                <a:r>
                  <a:rPr lang="ja-JP" altLang="en-US" sz="1200"/>
                  <a:t>腫瘍のサイズ</a:t>
                </a:r>
              </a:p>
            </c:rich>
          </c:tx>
          <c:layout/>
          <c:overlay val="0"/>
        </c:title>
        <c:numFmt formatCode="General" sourceLinked="1"/>
        <c:majorTickMark val="out"/>
        <c:minorTickMark val="none"/>
        <c:tickLblPos val="nextTo"/>
        <c:crossAx val="75252096"/>
        <c:crosses val="autoZero"/>
        <c:crossBetween val="midCat"/>
      </c:valAx>
      <c:valAx>
        <c:axId val="75252096"/>
        <c:scaling>
          <c:orientation val="minMax"/>
        </c:scaling>
        <c:delete val="0"/>
        <c:axPos val="l"/>
        <c:majorGridlines/>
        <c:title>
          <c:tx>
            <c:rich>
              <a:bodyPr rot="-5400000" vert="horz"/>
              <a:lstStyle/>
              <a:p>
                <a:pPr>
                  <a:defRPr sz="1200"/>
                </a:pPr>
                <a:r>
                  <a:rPr lang="ja-JP" altLang="en-US" sz="1200"/>
                  <a:t>年齢</a:t>
                </a:r>
              </a:p>
            </c:rich>
          </c:tx>
          <c:layout/>
          <c:overlay val="0"/>
        </c:title>
        <c:numFmt formatCode="General" sourceLinked="1"/>
        <c:majorTickMark val="out"/>
        <c:minorTickMark val="none"/>
        <c:tickLblPos val="nextTo"/>
        <c:crossAx val="75241728"/>
        <c:crosses val="autoZero"/>
        <c:crossBetween val="midCat"/>
      </c:valAx>
    </c:plotArea>
    <c:plotVisOnly val="1"/>
    <c:dispBlanksAs val="gap"/>
    <c:showDLblsOverMax val="0"/>
  </c:chart>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xVal>
            <c:numRef>
              <c:f>Sheet1!$A$5:$A$15</c:f>
              <c:numCache>
                <c:formatCode>General</c:formatCode>
                <c:ptCount val="11"/>
                <c:pt idx="0">
                  <c:v>450</c:v>
                </c:pt>
                <c:pt idx="1">
                  <c:v>600</c:v>
                </c:pt>
                <c:pt idx="2">
                  <c:v>610</c:v>
                </c:pt>
                <c:pt idx="3">
                  <c:v>800</c:v>
                </c:pt>
                <c:pt idx="4">
                  <c:v>1000</c:v>
                </c:pt>
                <c:pt idx="5">
                  <c:v>1250</c:v>
                </c:pt>
                <c:pt idx="6">
                  <c:v>1450</c:v>
                </c:pt>
                <c:pt idx="7">
                  <c:v>1600</c:v>
                </c:pt>
                <c:pt idx="8">
                  <c:v>1750</c:v>
                </c:pt>
                <c:pt idx="9">
                  <c:v>1800</c:v>
                </c:pt>
                <c:pt idx="10">
                  <c:v>2200</c:v>
                </c:pt>
              </c:numCache>
            </c:numRef>
          </c:xVal>
          <c:yVal>
            <c:numRef>
              <c:f>Sheet1!$B$5:$B$15</c:f>
              <c:numCache>
                <c:formatCode>General</c:formatCode>
                <c:ptCount val="11"/>
                <c:pt idx="0">
                  <c:v>100</c:v>
                </c:pt>
                <c:pt idx="1">
                  <c:v>150</c:v>
                </c:pt>
                <c:pt idx="2">
                  <c:v>220</c:v>
                </c:pt>
                <c:pt idx="3">
                  <c:v>230</c:v>
                </c:pt>
                <c:pt idx="4">
                  <c:v>280</c:v>
                </c:pt>
                <c:pt idx="5">
                  <c:v>270</c:v>
                </c:pt>
                <c:pt idx="6">
                  <c:v>300</c:v>
                </c:pt>
                <c:pt idx="7">
                  <c:v>280</c:v>
                </c:pt>
                <c:pt idx="8">
                  <c:v>310</c:v>
                </c:pt>
                <c:pt idx="9">
                  <c:v>290</c:v>
                </c:pt>
                <c:pt idx="10">
                  <c:v>280</c:v>
                </c:pt>
              </c:numCache>
            </c:numRef>
          </c:yVal>
          <c:smooth val="0"/>
        </c:ser>
        <c:dLbls>
          <c:showLegendKey val="0"/>
          <c:showVal val="0"/>
          <c:showCatName val="0"/>
          <c:showSerName val="0"/>
          <c:showPercent val="0"/>
          <c:showBubbleSize val="0"/>
        </c:dLbls>
        <c:axId val="84023168"/>
        <c:axId val="84029440"/>
      </c:scatterChart>
      <c:valAx>
        <c:axId val="84023168"/>
        <c:scaling>
          <c:orientation val="minMax"/>
        </c:scaling>
        <c:delete val="0"/>
        <c:axPos val="b"/>
        <c:title>
          <c:tx>
            <c:rich>
              <a:bodyPr/>
              <a:lstStyle/>
              <a:p>
                <a:pPr>
                  <a:defRPr sz="1200"/>
                </a:pPr>
                <a:r>
                  <a:rPr lang="ja-JP" altLang="en-US" sz="1200" dirty="0"/>
                  <a:t>住宅の敷地面積</a:t>
                </a:r>
                <a:r>
                  <a:rPr lang="en-US" altLang="ja-JP" sz="1200" dirty="0" smtClean="0"/>
                  <a:t>(feet</a:t>
                </a:r>
                <a:r>
                  <a:rPr lang="en-US" altLang="ja-JP" sz="1200" baseline="30000" dirty="0" smtClean="0"/>
                  <a:t>2</a:t>
                </a:r>
                <a:r>
                  <a:rPr lang="en-US" altLang="ja-JP" sz="1200" dirty="0"/>
                  <a:t>)</a:t>
                </a:r>
                <a:endParaRPr lang="ja-JP" altLang="en-US" sz="1200" dirty="0"/>
              </a:p>
            </c:rich>
          </c:tx>
          <c:layout/>
          <c:overlay val="0"/>
        </c:title>
        <c:numFmt formatCode="General" sourceLinked="1"/>
        <c:majorTickMark val="out"/>
        <c:minorTickMark val="none"/>
        <c:tickLblPos val="nextTo"/>
        <c:crossAx val="84029440"/>
        <c:crosses val="autoZero"/>
        <c:crossBetween val="midCat"/>
      </c:valAx>
      <c:valAx>
        <c:axId val="84029440"/>
        <c:scaling>
          <c:orientation val="minMax"/>
        </c:scaling>
        <c:delete val="0"/>
        <c:axPos val="l"/>
        <c:majorGridlines/>
        <c:title>
          <c:tx>
            <c:rich>
              <a:bodyPr rot="-5400000" vert="horz"/>
              <a:lstStyle/>
              <a:p>
                <a:pPr>
                  <a:defRPr sz="1200"/>
                </a:pPr>
                <a:r>
                  <a:rPr lang="ja-JP" altLang="en-US" sz="1200"/>
                  <a:t>住宅価格</a:t>
                </a:r>
                <a:r>
                  <a:rPr lang="en-US" altLang="ja-JP" sz="1200"/>
                  <a:t>(</a:t>
                </a:r>
                <a:r>
                  <a:rPr lang="ja-JP" altLang="en-US" sz="1200"/>
                  <a:t>千ドル</a:t>
                </a:r>
                <a:r>
                  <a:rPr lang="en-US" altLang="ja-JP" sz="1200"/>
                  <a:t>)</a:t>
                </a:r>
                <a:endParaRPr lang="ja-JP" altLang="en-US" sz="1200"/>
              </a:p>
            </c:rich>
          </c:tx>
          <c:layout/>
          <c:overlay val="0"/>
        </c:title>
        <c:numFmt formatCode="General" sourceLinked="1"/>
        <c:majorTickMark val="out"/>
        <c:minorTickMark val="none"/>
        <c:tickLblPos val="nextTo"/>
        <c:crossAx val="84023168"/>
        <c:crosses val="autoZero"/>
        <c:crossBetween val="midCat"/>
      </c:valAx>
    </c:plotArea>
    <c:plotVisOnly val="1"/>
    <c:dispBlanksAs val="gap"/>
    <c:showDLblsOverMax val="0"/>
  </c:chart>
  <c:spPr>
    <a:ln>
      <a:noFill/>
    </a:ln>
  </c:sp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xVal>
            <c:numRef>
              <c:f>Sheet1!$A$5:$A$15</c:f>
              <c:numCache>
                <c:formatCode>General</c:formatCode>
                <c:ptCount val="11"/>
                <c:pt idx="0">
                  <c:v>450</c:v>
                </c:pt>
                <c:pt idx="1">
                  <c:v>600</c:v>
                </c:pt>
                <c:pt idx="2">
                  <c:v>610</c:v>
                </c:pt>
                <c:pt idx="3">
                  <c:v>800</c:v>
                </c:pt>
                <c:pt idx="4">
                  <c:v>1000</c:v>
                </c:pt>
                <c:pt idx="5">
                  <c:v>1250</c:v>
                </c:pt>
                <c:pt idx="6">
                  <c:v>1450</c:v>
                </c:pt>
                <c:pt idx="7">
                  <c:v>1600</c:v>
                </c:pt>
                <c:pt idx="8">
                  <c:v>1750</c:v>
                </c:pt>
                <c:pt idx="9">
                  <c:v>1800</c:v>
                </c:pt>
                <c:pt idx="10">
                  <c:v>2200</c:v>
                </c:pt>
              </c:numCache>
            </c:numRef>
          </c:xVal>
          <c:yVal>
            <c:numRef>
              <c:f>Sheet1!$B$5:$B$15</c:f>
              <c:numCache>
                <c:formatCode>General</c:formatCode>
                <c:ptCount val="11"/>
                <c:pt idx="0">
                  <c:v>100</c:v>
                </c:pt>
                <c:pt idx="1">
                  <c:v>150</c:v>
                </c:pt>
                <c:pt idx="2">
                  <c:v>220</c:v>
                </c:pt>
                <c:pt idx="3">
                  <c:v>230</c:v>
                </c:pt>
                <c:pt idx="4">
                  <c:v>280</c:v>
                </c:pt>
                <c:pt idx="5">
                  <c:v>270</c:v>
                </c:pt>
                <c:pt idx="6">
                  <c:v>300</c:v>
                </c:pt>
                <c:pt idx="7">
                  <c:v>280</c:v>
                </c:pt>
                <c:pt idx="8">
                  <c:v>310</c:v>
                </c:pt>
                <c:pt idx="9">
                  <c:v>290</c:v>
                </c:pt>
                <c:pt idx="10">
                  <c:v>280</c:v>
                </c:pt>
              </c:numCache>
            </c:numRef>
          </c:yVal>
          <c:smooth val="0"/>
        </c:ser>
        <c:dLbls>
          <c:showLegendKey val="0"/>
          <c:showVal val="0"/>
          <c:showCatName val="0"/>
          <c:showSerName val="0"/>
          <c:showPercent val="0"/>
          <c:showBubbleSize val="0"/>
        </c:dLbls>
        <c:axId val="84047360"/>
        <c:axId val="84049280"/>
      </c:scatterChart>
      <c:valAx>
        <c:axId val="84047360"/>
        <c:scaling>
          <c:orientation val="minMax"/>
        </c:scaling>
        <c:delete val="0"/>
        <c:axPos val="b"/>
        <c:title>
          <c:tx>
            <c:rich>
              <a:bodyPr/>
              <a:lstStyle/>
              <a:p>
                <a:pPr>
                  <a:defRPr sz="1200"/>
                </a:pPr>
                <a:r>
                  <a:rPr lang="ja-JP" altLang="en-US" sz="1200" dirty="0"/>
                  <a:t>住宅の敷地面積</a:t>
                </a:r>
                <a:r>
                  <a:rPr lang="en-US" altLang="ja-JP" sz="1200" dirty="0" smtClean="0"/>
                  <a:t>(feet</a:t>
                </a:r>
                <a:r>
                  <a:rPr lang="en-US" altLang="ja-JP" sz="1200" baseline="30000" dirty="0" smtClean="0"/>
                  <a:t>2</a:t>
                </a:r>
                <a:r>
                  <a:rPr lang="en-US" altLang="ja-JP" sz="1200" dirty="0"/>
                  <a:t>)</a:t>
                </a:r>
                <a:endParaRPr lang="ja-JP" altLang="en-US" sz="1200" dirty="0"/>
              </a:p>
            </c:rich>
          </c:tx>
          <c:layout/>
          <c:overlay val="0"/>
        </c:title>
        <c:numFmt formatCode="General" sourceLinked="1"/>
        <c:majorTickMark val="out"/>
        <c:minorTickMark val="none"/>
        <c:tickLblPos val="nextTo"/>
        <c:crossAx val="84049280"/>
        <c:crosses val="autoZero"/>
        <c:crossBetween val="midCat"/>
      </c:valAx>
      <c:valAx>
        <c:axId val="84049280"/>
        <c:scaling>
          <c:orientation val="minMax"/>
        </c:scaling>
        <c:delete val="0"/>
        <c:axPos val="l"/>
        <c:majorGridlines/>
        <c:title>
          <c:tx>
            <c:rich>
              <a:bodyPr rot="-5400000" vert="horz"/>
              <a:lstStyle/>
              <a:p>
                <a:pPr>
                  <a:defRPr sz="1200"/>
                </a:pPr>
                <a:r>
                  <a:rPr lang="ja-JP" altLang="en-US" sz="1200"/>
                  <a:t>住宅価格</a:t>
                </a:r>
                <a:r>
                  <a:rPr lang="en-US" altLang="ja-JP" sz="1200"/>
                  <a:t>(</a:t>
                </a:r>
                <a:r>
                  <a:rPr lang="ja-JP" altLang="en-US" sz="1200"/>
                  <a:t>千ドル</a:t>
                </a:r>
                <a:r>
                  <a:rPr lang="en-US" altLang="ja-JP" sz="1200"/>
                  <a:t>)</a:t>
                </a:r>
                <a:endParaRPr lang="ja-JP" altLang="en-US" sz="1200"/>
              </a:p>
            </c:rich>
          </c:tx>
          <c:layout/>
          <c:overlay val="0"/>
        </c:title>
        <c:numFmt formatCode="General" sourceLinked="1"/>
        <c:majorTickMark val="out"/>
        <c:minorTickMark val="none"/>
        <c:tickLblPos val="nextTo"/>
        <c:crossAx val="84047360"/>
        <c:crosses val="autoZero"/>
        <c:crossBetween val="midCat"/>
      </c:valAx>
    </c:plotArea>
    <c:plotVisOnly val="1"/>
    <c:dispBlanksAs val="gap"/>
    <c:showDLblsOverMax val="0"/>
  </c:chart>
  <c:spPr>
    <a:ln>
      <a:noFill/>
    </a:ln>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trendline>
            <c:trendlineType val="linear"/>
            <c:dispRSqr val="0"/>
            <c:dispEq val="0"/>
          </c:trendline>
          <c:xVal>
            <c:numRef>
              <c:f>Sheet1!$A$5:$A$15</c:f>
              <c:numCache>
                <c:formatCode>General</c:formatCode>
                <c:ptCount val="11"/>
                <c:pt idx="0">
                  <c:v>450</c:v>
                </c:pt>
                <c:pt idx="1">
                  <c:v>600</c:v>
                </c:pt>
                <c:pt idx="2">
                  <c:v>610</c:v>
                </c:pt>
                <c:pt idx="3">
                  <c:v>800</c:v>
                </c:pt>
                <c:pt idx="4">
                  <c:v>1000</c:v>
                </c:pt>
                <c:pt idx="5">
                  <c:v>1250</c:v>
                </c:pt>
                <c:pt idx="6">
                  <c:v>1450</c:v>
                </c:pt>
                <c:pt idx="7">
                  <c:v>1600</c:v>
                </c:pt>
                <c:pt idx="8">
                  <c:v>1750</c:v>
                </c:pt>
                <c:pt idx="9">
                  <c:v>1800</c:v>
                </c:pt>
                <c:pt idx="10">
                  <c:v>2200</c:v>
                </c:pt>
              </c:numCache>
            </c:numRef>
          </c:xVal>
          <c:yVal>
            <c:numRef>
              <c:f>Sheet1!$B$5:$B$15</c:f>
              <c:numCache>
                <c:formatCode>General</c:formatCode>
                <c:ptCount val="11"/>
                <c:pt idx="0">
                  <c:v>100</c:v>
                </c:pt>
                <c:pt idx="1">
                  <c:v>150</c:v>
                </c:pt>
                <c:pt idx="2">
                  <c:v>220</c:v>
                </c:pt>
                <c:pt idx="3">
                  <c:v>230</c:v>
                </c:pt>
                <c:pt idx="4">
                  <c:v>280</c:v>
                </c:pt>
                <c:pt idx="5">
                  <c:v>270</c:v>
                </c:pt>
                <c:pt idx="6">
                  <c:v>300</c:v>
                </c:pt>
                <c:pt idx="7">
                  <c:v>280</c:v>
                </c:pt>
                <c:pt idx="8">
                  <c:v>310</c:v>
                </c:pt>
                <c:pt idx="9">
                  <c:v>290</c:v>
                </c:pt>
                <c:pt idx="10">
                  <c:v>280</c:v>
                </c:pt>
              </c:numCache>
            </c:numRef>
          </c:yVal>
          <c:smooth val="0"/>
        </c:ser>
        <c:ser>
          <c:idx val="1"/>
          <c:order val="1"/>
          <c:tx>
            <c:v>この場合</c:v>
          </c:tx>
          <c:spPr>
            <a:ln w="28575">
              <a:noFill/>
            </a:ln>
          </c:spPr>
          <c:xVal>
            <c:numRef>
              <c:f>Sheet1!$A$17</c:f>
              <c:numCache>
                <c:formatCode>General</c:formatCode>
                <c:ptCount val="1"/>
                <c:pt idx="0">
                  <c:v>1000</c:v>
                </c:pt>
              </c:numCache>
            </c:numRef>
          </c:xVal>
          <c:yVal>
            <c:numRef>
              <c:f>Sheet1!$B$17</c:f>
              <c:numCache>
                <c:formatCode>General</c:formatCode>
                <c:ptCount val="1"/>
                <c:pt idx="0">
                  <c:v>225</c:v>
                </c:pt>
              </c:numCache>
            </c:numRef>
          </c:yVal>
          <c:smooth val="0"/>
        </c:ser>
        <c:dLbls>
          <c:showLegendKey val="0"/>
          <c:showVal val="0"/>
          <c:showCatName val="0"/>
          <c:showSerName val="0"/>
          <c:showPercent val="0"/>
          <c:showBubbleSize val="0"/>
        </c:dLbls>
        <c:axId val="57169408"/>
        <c:axId val="57171328"/>
      </c:scatterChart>
      <c:valAx>
        <c:axId val="57169408"/>
        <c:scaling>
          <c:orientation val="minMax"/>
        </c:scaling>
        <c:delete val="0"/>
        <c:axPos val="b"/>
        <c:title>
          <c:tx>
            <c:rich>
              <a:bodyPr/>
              <a:lstStyle/>
              <a:p>
                <a:pPr>
                  <a:defRPr sz="1200"/>
                </a:pPr>
                <a:r>
                  <a:rPr lang="ja-JP" altLang="ja-JP" sz="1200" b="1" i="0" baseline="0" dirty="0">
                    <a:effectLst/>
                  </a:rPr>
                  <a:t>住宅の敷地面積</a:t>
                </a:r>
                <a:r>
                  <a:rPr lang="en-US" altLang="ja-JP" sz="1200" b="1" i="0" baseline="0" dirty="0" smtClean="0">
                    <a:effectLst/>
                  </a:rPr>
                  <a:t>(feet</a:t>
                </a:r>
                <a:r>
                  <a:rPr lang="en-US" altLang="ja-JP" sz="1200" b="1" i="0" baseline="30000" dirty="0" smtClean="0">
                    <a:effectLst/>
                  </a:rPr>
                  <a:t>2</a:t>
                </a:r>
                <a:r>
                  <a:rPr lang="en-US" altLang="ja-JP" sz="1200" b="1" i="0" baseline="0" dirty="0">
                    <a:effectLst/>
                  </a:rPr>
                  <a:t>)</a:t>
                </a:r>
                <a:endParaRPr lang="ja-JP" altLang="ja-JP" sz="1200" dirty="0">
                  <a:effectLst/>
                </a:endParaRPr>
              </a:p>
            </c:rich>
          </c:tx>
          <c:layout/>
          <c:overlay val="0"/>
        </c:title>
        <c:numFmt formatCode="General" sourceLinked="1"/>
        <c:majorTickMark val="out"/>
        <c:minorTickMark val="none"/>
        <c:tickLblPos val="nextTo"/>
        <c:crossAx val="57171328"/>
        <c:crosses val="autoZero"/>
        <c:crossBetween val="midCat"/>
      </c:valAx>
      <c:valAx>
        <c:axId val="57171328"/>
        <c:scaling>
          <c:orientation val="minMax"/>
          <c:max val="350"/>
        </c:scaling>
        <c:delete val="0"/>
        <c:axPos val="l"/>
        <c:majorGridlines/>
        <c:title>
          <c:tx>
            <c:rich>
              <a:bodyPr rot="-5400000" vert="horz"/>
              <a:lstStyle/>
              <a:p>
                <a:pPr>
                  <a:defRPr sz="700"/>
                </a:pPr>
                <a:r>
                  <a:rPr lang="ja-JP" altLang="ja-JP" sz="1200" b="1" i="0" baseline="0">
                    <a:effectLst/>
                  </a:rPr>
                  <a:t>住宅価格</a:t>
                </a:r>
                <a:r>
                  <a:rPr lang="en-US" altLang="ja-JP" sz="1200" b="1" i="0" baseline="0">
                    <a:effectLst/>
                  </a:rPr>
                  <a:t>(</a:t>
                </a:r>
                <a:r>
                  <a:rPr lang="ja-JP" altLang="ja-JP" sz="1200" b="1" i="0" baseline="0">
                    <a:effectLst/>
                  </a:rPr>
                  <a:t>千ドル</a:t>
                </a:r>
                <a:r>
                  <a:rPr lang="en-US" altLang="ja-JP" sz="1200" b="1" i="0" baseline="0">
                    <a:effectLst/>
                  </a:rPr>
                  <a:t>)</a:t>
                </a:r>
                <a:endParaRPr lang="ja-JP" altLang="ja-JP" sz="700">
                  <a:effectLst/>
                </a:endParaRPr>
              </a:p>
            </c:rich>
          </c:tx>
          <c:layout/>
          <c:overlay val="0"/>
        </c:title>
        <c:numFmt formatCode="General" sourceLinked="1"/>
        <c:majorTickMark val="out"/>
        <c:minorTickMark val="none"/>
        <c:tickLblPos val="nextTo"/>
        <c:crossAx val="57169408"/>
        <c:crosses val="autoZero"/>
        <c:crossBetween val="midCat"/>
      </c:valAx>
    </c:plotArea>
    <c:plotVisOnly val="1"/>
    <c:dispBlanksAs val="gap"/>
    <c:showDLblsOverMax val="0"/>
  </c:chart>
  <c:spPr>
    <a:ln>
      <a:noFill/>
    </a:ln>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trendline>
            <c:trendlineType val="poly"/>
            <c:order val="2"/>
            <c:dispRSqr val="0"/>
            <c:dispEq val="0"/>
          </c:trendline>
          <c:xVal>
            <c:numRef>
              <c:f>Sheet1!$A$5:$A$15</c:f>
              <c:numCache>
                <c:formatCode>General</c:formatCode>
                <c:ptCount val="11"/>
                <c:pt idx="0">
                  <c:v>450</c:v>
                </c:pt>
                <c:pt idx="1">
                  <c:v>600</c:v>
                </c:pt>
                <c:pt idx="2">
                  <c:v>610</c:v>
                </c:pt>
                <c:pt idx="3">
                  <c:v>800</c:v>
                </c:pt>
                <c:pt idx="4">
                  <c:v>1000</c:v>
                </c:pt>
                <c:pt idx="5">
                  <c:v>1250</c:v>
                </c:pt>
                <c:pt idx="6">
                  <c:v>1450</c:v>
                </c:pt>
                <c:pt idx="7">
                  <c:v>1600</c:v>
                </c:pt>
                <c:pt idx="8">
                  <c:v>1750</c:v>
                </c:pt>
                <c:pt idx="9">
                  <c:v>1800</c:v>
                </c:pt>
                <c:pt idx="10">
                  <c:v>2200</c:v>
                </c:pt>
              </c:numCache>
            </c:numRef>
          </c:xVal>
          <c:yVal>
            <c:numRef>
              <c:f>Sheet1!$B$5:$B$15</c:f>
              <c:numCache>
                <c:formatCode>General</c:formatCode>
                <c:ptCount val="11"/>
                <c:pt idx="0">
                  <c:v>100</c:v>
                </c:pt>
                <c:pt idx="1">
                  <c:v>150</c:v>
                </c:pt>
                <c:pt idx="2">
                  <c:v>220</c:v>
                </c:pt>
                <c:pt idx="3">
                  <c:v>230</c:v>
                </c:pt>
                <c:pt idx="4">
                  <c:v>280</c:v>
                </c:pt>
                <c:pt idx="5">
                  <c:v>270</c:v>
                </c:pt>
                <c:pt idx="6">
                  <c:v>300</c:v>
                </c:pt>
                <c:pt idx="7">
                  <c:v>280</c:v>
                </c:pt>
                <c:pt idx="8">
                  <c:v>310</c:v>
                </c:pt>
                <c:pt idx="9">
                  <c:v>290</c:v>
                </c:pt>
                <c:pt idx="10">
                  <c:v>280</c:v>
                </c:pt>
              </c:numCache>
            </c:numRef>
          </c:yVal>
          <c:smooth val="0"/>
        </c:ser>
        <c:ser>
          <c:idx val="1"/>
          <c:order val="1"/>
          <c:tx>
            <c:v>ある敷地面積</c:v>
          </c:tx>
          <c:spPr>
            <a:ln w="28575">
              <a:noFill/>
            </a:ln>
          </c:spPr>
          <c:xVal>
            <c:numRef>
              <c:f>Sheet1!$A$18</c:f>
              <c:numCache>
                <c:formatCode>General</c:formatCode>
                <c:ptCount val="1"/>
                <c:pt idx="0">
                  <c:v>1000</c:v>
                </c:pt>
              </c:numCache>
            </c:numRef>
          </c:xVal>
          <c:yVal>
            <c:numRef>
              <c:f>Sheet1!$B$18</c:f>
              <c:numCache>
                <c:formatCode>General</c:formatCode>
                <c:ptCount val="1"/>
                <c:pt idx="0">
                  <c:v>250</c:v>
                </c:pt>
              </c:numCache>
            </c:numRef>
          </c:yVal>
          <c:smooth val="0"/>
        </c:ser>
        <c:dLbls>
          <c:showLegendKey val="0"/>
          <c:showVal val="0"/>
          <c:showCatName val="0"/>
          <c:showSerName val="0"/>
          <c:showPercent val="0"/>
          <c:showBubbleSize val="0"/>
        </c:dLbls>
        <c:axId val="57220096"/>
        <c:axId val="57226368"/>
      </c:scatterChart>
      <c:valAx>
        <c:axId val="57220096"/>
        <c:scaling>
          <c:orientation val="minMax"/>
        </c:scaling>
        <c:delete val="0"/>
        <c:axPos val="b"/>
        <c:title>
          <c:tx>
            <c:rich>
              <a:bodyPr/>
              <a:lstStyle/>
              <a:p>
                <a:pPr>
                  <a:defRPr sz="700"/>
                </a:pPr>
                <a:r>
                  <a:rPr lang="ja-JP" altLang="ja-JP" sz="1200" b="1" i="0" baseline="0" dirty="0">
                    <a:effectLst/>
                  </a:rPr>
                  <a:t>住宅の敷地面積</a:t>
                </a:r>
                <a:r>
                  <a:rPr lang="en-US" altLang="ja-JP" sz="1200" b="1" i="0" baseline="0" dirty="0" smtClean="0">
                    <a:effectLst/>
                  </a:rPr>
                  <a:t>(feet</a:t>
                </a:r>
                <a:r>
                  <a:rPr lang="en-US" altLang="ja-JP" sz="1200" b="1" i="0" baseline="30000" dirty="0" smtClean="0">
                    <a:effectLst/>
                  </a:rPr>
                  <a:t>2</a:t>
                </a:r>
                <a:r>
                  <a:rPr lang="en-US" altLang="ja-JP" sz="1200" b="1" i="0" baseline="0" dirty="0">
                    <a:effectLst/>
                  </a:rPr>
                  <a:t>)</a:t>
                </a:r>
                <a:endParaRPr lang="ja-JP" altLang="ja-JP" sz="700" dirty="0">
                  <a:effectLst/>
                </a:endParaRPr>
              </a:p>
            </c:rich>
          </c:tx>
          <c:layout/>
          <c:overlay val="0"/>
        </c:title>
        <c:numFmt formatCode="General" sourceLinked="1"/>
        <c:majorTickMark val="out"/>
        <c:minorTickMark val="none"/>
        <c:tickLblPos val="nextTo"/>
        <c:crossAx val="57226368"/>
        <c:crosses val="autoZero"/>
        <c:crossBetween val="midCat"/>
      </c:valAx>
      <c:valAx>
        <c:axId val="57226368"/>
        <c:scaling>
          <c:orientation val="minMax"/>
        </c:scaling>
        <c:delete val="0"/>
        <c:axPos val="l"/>
        <c:majorGridlines/>
        <c:title>
          <c:tx>
            <c:rich>
              <a:bodyPr rot="-5400000" vert="horz"/>
              <a:lstStyle/>
              <a:p>
                <a:pPr marL="0" marR="0" indent="0" algn="ctr" defTabSz="914400" rtl="0" eaLnBrk="1" fontAlgn="auto" latinLnBrk="0" hangingPunct="1">
                  <a:lnSpc>
                    <a:spcPct val="100000"/>
                  </a:lnSpc>
                  <a:spcBef>
                    <a:spcPts val="0"/>
                  </a:spcBef>
                  <a:spcAft>
                    <a:spcPts val="0"/>
                  </a:spcAft>
                  <a:buClrTx/>
                  <a:buSzTx/>
                  <a:buFontTx/>
                  <a:buNone/>
                  <a:tabLst/>
                  <a:defRPr sz="700" b="1" i="0" u="none" strike="noStrike" kern="1200" baseline="0">
                    <a:solidFill>
                      <a:sysClr val="windowText" lastClr="000000"/>
                    </a:solidFill>
                    <a:latin typeface="+mn-lt"/>
                    <a:ea typeface="+mn-ea"/>
                    <a:cs typeface="+mn-cs"/>
                  </a:defRPr>
                </a:pPr>
                <a:r>
                  <a:rPr lang="ja-JP" altLang="ja-JP" sz="1200" b="1" i="0" baseline="0">
                    <a:effectLst/>
                  </a:rPr>
                  <a:t>住宅価格</a:t>
                </a:r>
                <a:r>
                  <a:rPr lang="en-US" altLang="ja-JP" sz="1200" b="1" i="0" baseline="0">
                    <a:effectLst/>
                  </a:rPr>
                  <a:t>(</a:t>
                </a:r>
                <a:r>
                  <a:rPr lang="ja-JP" altLang="ja-JP" sz="1200" b="1" i="0" baseline="0">
                    <a:effectLst/>
                  </a:rPr>
                  <a:t>千ドル</a:t>
                </a:r>
                <a:r>
                  <a:rPr lang="en-US" altLang="ja-JP" sz="1200" b="1" i="0" baseline="0">
                    <a:effectLst/>
                  </a:rPr>
                  <a:t>)</a:t>
                </a:r>
                <a:endParaRPr lang="ja-JP" altLang="ja-JP" sz="700">
                  <a:effectLst/>
                </a:endParaRPr>
              </a:p>
            </c:rich>
          </c:tx>
          <c:layout/>
          <c:overlay val="0"/>
        </c:title>
        <c:numFmt formatCode="General" sourceLinked="1"/>
        <c:majorTickMark val="out"/>
        <c:minorTickMark val="none"/>
        <c:tickLblPos val="nextTo"/>
        <c:crossAx val="57220096"/>
        <c:crosses val="autoZero"/>
        <c:crossBetween val="midCat"/>
      </c:valAx>
    </c:plotArea>
    <c:plotVisOnly val="1"/>
    <c:dispBlanksAs val="gap"/>
    <c:showDLblsOverMax val="0"/>
  </c:chart>
  <c:spPr>
    <a:ln>
      <a:noFill/>
    </a:ln>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xVal>
            <c:numRef>
              <c:f>Sheet2!$E$7:$E$16</c:f>
              <c:numCache>
                <c:formatCode>General</c:formatCode>
                <c:ptCount val="10"/>
                <c:pt idx="0">
                  <c:v>10</c:v>
                </c:pt>
                <c:pt idx="1">
                  <c:v>20</c:v>
                </c:pt>
                <c:pt idx="2">
                  <c:v>30</c:v>
                </c:pt>
                <c:pt idx="3">
                  <c:v>40</c:v>
                </c:pt>
                <c:pt idx="4">
                  <c:v>50</c:v>
                </c:pt>
                <c:pt idx="5">
                  <c:v>60</c:v>
                </c:pt>
                <c:pt idx="6">
                  <c:v>70</c:v>
                </c:pt>
                <c:pt idx="7">
                  <c:v>80</c:v>
                </c:pt>
                <c:pt idx="8">
                  <c:v>90</c:v>
                </c:pt>
                <c:pt idx="9">
                  <c:v>100</c:v>
                </c:pt>
              </c:numCache>
            </c:numRef>
          </c:xVal>
          <c:yVal>
            <c:numRef>
              <c:f>Sheet2!$F$7:$F$16</c:f>
              <c:numCache>
                <c:formatCode>General</c:formatCode>
                <c:ptCount val="10"/>
                <c:pt idx="0">
                  <c:v>0</c:v>
                </c:pt>
                <c:pt idx="1">
                  <c:v>0</c:v>
                </c:pt>
                <c:pt idx="2">
                  <c:v>0</c:v>
                </c:pt>
                <c:pt idx="3">
                  <c:v>0</c:v>
                </c:pt>
                <c:pt idx="4">
                  <c:v>1</c:v>
                </c:pt>
                <c:pt idx="5">
                  <c:v>0</c:v>
                </c:pt>
                <c:pt idx="6">
                  <c:v>1</c:v>
                </c:pt>
                <c:pt idx="7">
                  <c:v>1</c:v>
                </c:pt>
                <c:pt idx="8">
                  <c:v>1</c:v>
                </c:pt>
                <c:pt idx="9">
                  <c:v>1</c:v>
                </c:pt>
              </c:numCache>
            </c:numRef>
          </c:yVal>
          <c:smooth val="0"/>
        </c:ser>
        <c:dLbls>
          <c:showLegendKey val="0"/>
          <c:showVal val="0"/>
          <c:showCatName val="0"/>
          <c:showSerName val="0"/>
          <c:showPercent val="0"/>
          <c:showBubbleSize val="0"/>
        </c:dLbls>
        <c:axId val="57357056"/>
        <c:axId val="57358976"/>
      </c:scatterChart>
      <c:valAx>
        <c:axId val="57357056"/>
        <c:scaling>
          <c:orientation val="minMax"/>
        </c:scaling>
        <c:delete val="0"/>
        <c:axPos val="b"/>
        <c:title>
          <c:tx>
            <c:rich>
              <a:bodyPr/>
              <a:lstStyle/>
              <a:p>
                <a:pPr>
                  <a:defRPr sz="1200"/>
                </a:pPr>
                <a:r>
                  <a:rPr lang="ja-JP" altLang="en-US" sz="1200"/>
                  <a:t>腫瘍のサイズ</a:t>
                </a:r>
              </a:p>
            </c:rich>
          </c:tx>
          <c:layout/>
          <c:overlay val="0"/>
        </c:title>
        <c:numFmt formatCode="General" sourceLinked="1"/>
        <c:majorTickMark val="out"/>
        <c:minorTickMark val="none"/>
        <c:tickLblPos val="nextTo"/>
        <c:crossAx val="57358976"/>
        <c:crosses val="autoZero"/>
        <c:crossBetween val="midCat"/>
      </c:valAx>
      <c:valAx>
        <c:axId val="57358976"/>
        <c:scaling>
          <c:orientation val="minMax"/>
        </c:scaling>
        <c:delete val="0"/>
        <c:axPos val="l"/>
        <c:majorGridlines/>
        <c:title>
          <c:tx>
            <c:rich>
              <a:bodyPr rot="-5400000" vert="horz"/>
              <a:lstStyle/>
              <a:p>
                <a:pPr>
                  <a:defRPr sz="1200"/>
                </a:pPr>
                <a:r>
                  <a:rPr lang="ja-JP" altLang="en-US" sz="1200"/>
                  <a:t>癌が悪性</a:t>
                </a:r>
              </a:p>
            </c:rich>
          </c:tx>
          <c:layout/>
          <c:overlay val="0"/>
        </c:title>
        <c:numFmt formatCode="General" sourceLinked="1"/>
        <c:majorTickMark val="out"/>
        <c:minorTickMark val="none"/>
        <c:tickLblPos val="nextTo"/>
        <c:crossAx val="57357056"/>
        <c:crosses val="autoZero"/>
        <c:crossBetween val="midCat"/>
      </c:valAx>
    </c:plotArea>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xVal>
            <c:numRef>
              <c:f>Sheet2!$E$7:$E$16</c:f>
              <c:numCache>
                <c:formatCode>General</c:formatCode>
                <c:ptCount val="10"/>
                <c:pt idx="0">
                  <c:v>10</c:v>
                </c:pt>
                <c:pt idx="1">
                  <c:v>20</c:v>
                </c:pt>
                <c:pt idx="2">
                  <c:v>30</c:v>
                </c:pt>
                <c:pt idx="3">
                  <c:v>40</c:v>
                </c:pt>
                <c:pt idx="4">
                  <c:v>50</c:v>
                </c:pt>
                <c:pt idx="5">
                  <c:v>60</c:v>
                </c:pt>
                <c:pt idx="6">
                  <c:v>70</c:v>
                </c:pt>
                <c:pt idx="7">
                  <c:v>80</c:v>
                </c:pt>
                <c:pt idx="8">
                  <c:v>90</c:v>
                </c:pt>
                <c:pt idx="9">
                  <c:v>100</c:v>
                </c:pt>
              </c:numCache>
            </c:numRef>
          </c:xVal>
          <c:yVal>
            <c:numRef>
              <c:f>Sheet2!$F$7:$F$16</c:f>
              <c:numCache>
                <c:formatCode>General</c:formatCode>
                <c:ptCount val="10"/>
                <c:pt idx="0">
                  <c:v>0</c:v>
                </c:pt>
                <c:pt idx="1">
                  <c:v>0</c:v>
                </c:pt>
                <c:pt idx="2">
                  <c:v>0</c:v>
                </c:pt>
                <c:pt idx="3">
                  <c:v>0</c:v>
                </c:pt>
                <c:pt idx="4">
                  <c:v>1</c:v>
                </c:pt>
                <c:pt idx="5">
                  <c:v>0</c:v>
                </c:pt>
                <c:pt idx="6">
                  <c:v>1</c:v>
                </c:pt>
                <c:pt idx="7">
                  <c:v>1</c:v>
                </c:pt>
                <c:pt idx="8">
                  <c:v>1</c:v>
                </c:pt>
                <c:pt idx="9">
                  <c:v>1</c:v>
                </c:pt>
              </c:numCache>
            </c:numRef>
          </c:yVal>
          <c:smooth val="0"/>
        </c:ser>
        <c:dLbls>
          <c:showLegendKey val="0"/>
          <c:showVal val="0"/>
          <c:showCatName val="0"/>
          <c:showSerName val="0"/>
          <c:showPercent val="0"/>
          <c:showBubbleSize val="0"/>
        </c:dLbls>
        <c:axId val="57386112"/>
        <c:axId val="57388032"/>
      </c:scatterChart>
      <c:valAx>
        <c:axId val="57386112"/>
        <c:scaling>
          <c:orientation val="minMax"/>
        </c:scaling>
        <c:delete val="0"/>
        <c:axPos val="b"/>
        <c:title>
          <c:tx>
            <c:rich>
              <a:bodyPr/>
              <a:lstStyle/>
              <a:p>
                <a:pPr>
                  <a:defRPr sz="1200"/>
                </a:pPr>
                <a:r>
                  <a:rPr lang="ja-JP" altLang="en-US" sz="1200"/>
                  <a:t>腫瘍のサイズ</a:t>
                </a:r>
              </a:p>
            </c:rich>
          </c:tx>
          <c:layout/>
          <c:overlay val="0"/>
        </c:title>
        <c:numFmt formatCode="General" sourceLinked="1"/>
        <c:majorTickMark val="out"/>
        <c:minorTickMark val="none"/>
        <c:tickLblPos val="nextTo"/>
        <c:crossAx val="57388032"/>
        <c:crosses val="autoZero"/>
        <c:crossBetween val="midCat"/>
      </c:valAx>
      <c:valAx>
        <c:axId val="57388032"/>
        <c:scaling>
          <c:orientation val="minMax"/>
        </c:scaling>
        <c:delete val="0"/>
        <c:axPos val="l"/>
        <c:majorGridlines/>
        <c:title>
          <c:tx>
            <c:rich>
              <a:bodyPr rot="-5400000" vert="horz"/>
              <a:lstStyle/>
              <a:p>
                <a:pPr>
                  <a:defRPr sz="1200"/>
                </a:pPr>
                <a:r>
                  <a:rPr lang="ja-JP" altLang="en-US" sz="1200"/>
                  <a:t>癌が悪性</a:t>
                </a:r>
              </a:p>
            </c:rich>
          </c:tx>
          <c:layout/>
          <c:overlay val="0"/>
        </c:title>
        <c:numFmt formatCode="General" sourceLinked="1"/>
        <c:majorTickMark val="out"/>
        <c:minorTickMark val="none"/>
        <c:tickLblPos val="nextTo"/>
        <c:crossAx val="57386112"/>
        <c:crosses val="autoZero"/>
        <c:crossBetween val="midCat"/>
      </c:valAx>
    </c:plotArea>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xVal>
            <c:numRef>
              <c:f>(Sheet2!$C$7:$C$10,Sheet2!$C$12)</c:f>
              <c:numCache>
                <c:formatCode>General</c:formatCode>
                <c:ptCount val="5"/>
                <c:pt idx="0">
                  <c:v>10</c:v>
                </c:pt>
                <c:pt idx="1">
                  <c:v>20</c:v>
                </c:pt>
                <c:pt idx="2">
                  <c:v>30</c:v>
                </c:pt>
                <c:pt idx="3">
                  <c:v>40</c:v>
                </c:pt>
                <c:pt idx="4">
                  <c:v>60</c:v>
                </c:pt>
              </c:numCache>
            </c:numRef>
          </c:xVal>
          <c:yVal>
            <c:numRef>
              <c:f>(Sheet2!$D$7:$D$10,Sheet2!$D$12)</c:f>
              <c:numCache>
                <c:formatCode>General</c:formatCode>
                <c:ptCount val="5"/>
                <c:pt idx="0">
                  <c:v>0</c:v>
                </c:pt>
                <c:pt idx="1">
                  <c:v>0</c:v>
                </c:pt>
                <c:pt idx="2">
                  <c:v>0</c:v>
                </c:pt>
                <c:pt idx="3">
                  <c:v>0</c:v>
                </c:pt>
                <c:pt idx="4">
                  <c:v>0</c:v>
                </c:pt>
              </c:numCache>
            </c:numRef>
          </c:yVal>
          <c:smooth val="0"/>
        </c:ser>
        <c:ser>
          <c:idx val="1"/>
          <c:order val="1"/>
          <c:spPr>
            <a:ln w="28575">
              <a:noFill/>
            </a:ln>
          </c:spPr>
          <c:xVal>
            <c:numRef>
              <c:f>(Sheet2!$C$11,Sheet2!$C$13:$C$16)</c:f>
              <c:numCache>
                <c:formatCode>General</c:formatCode>
                <c:ptCount val="5"/>
                <c:pt idx="0">
                  <c:v>50</c:v>
                </c:pt>
                <c:pt idx="1">
                  <c:v>70</c:v>
                </c:pt>
                <c:pt idx="2">
                  <c:v>80</c:v>
                </c:pt>
                <c:pt idx="3">
                  <c:v>90</c:v>
                </c:pt>
                <c:pt idx="4">
                  <c:v>100</c:v>
                </c:pt>
              </c:numCache>
            </c:numRef>
          </c:xVal>
          <c:yVal>
            <c:numRef>
              <c:f>(Sheet2!$D$11,Sheet2!$D$13:$D$16)</c:f>
              <c:numCache>
                <c:formatCode>General</c:formatCode>
                <c:ptCount val="5"/>
                <c:pt idx="0">
                  <c:v>0</c:v>
                </c:pt>
                <c:pt idx="1">
                  <c:v>0</c:v>
                </c:pt>
                <c:pt idx="2">
                  <c:v>0</c:v>
                </c:pt>
                <c:pt idx="3">
                  <c:v>0</c:v>
                </c:pt>
                <c:pt idx="4">
                  <c:v>0</c:v>
                </c:pt>
              </c:numCache>
            </c:numRef>
          </c:yVal>
          <c:smooth val="0"/>
        </c:ser>
        <c:dLbls>
          <c:showLegendKey val="0"/>
          <c:showVal val="0"/>
          <c:showCatName val="0"/>
          <c:showSerName val="0"/>
          <c:showPercent val="0"/>
          <c:showBubbleSize val="0"/>
        </c:dLbls>
        <c:axId val="57400704"/>
        <c:axId val="57419264"/>
      </c:scatterChart>
      <c:valAx>
        <c:axId val="57400704"/>
        <c:scaling>
          <c:orientation val="minMax"/>
        </c:scaling>
        <c:delete val="0"/>
        <c:axPos val="b"/>
        <c:title>
          <c:tx>
            <c:rich>
              <a:bodyPr/>
              <a:lstStyle/>
              <a:p>
                <a:pPr>
                  <a:defRPr sz="1200"/>
                </a:pPr>
                <a:r>
                  <a:rPr lang="ja-JP" altLang="en-US" sz="1200"/>
                  <a:t>腫瘍のサイズ</a:t>
                </a:r>
              </a:p>
            </c:rich>
          </c:tx>
          <c:layout/>
          <c:overlay val="0"/>
        </c:title>
        <c:numFmt formatCode="General" sourceLinked="1"/>
        <c:majorTickMark val="out"/>
        <c:minorTickMark val="none"/>
        <c:tickLblPos val="nextTo"/>
        <c:crossAx val="57419264"/>
        <c:crosses val="autoZero"/>
        <c:crossBetween val="midCat"/>
      </c:valAx>
      <c:valAx>
        <c:axId val="57419264"/>
        <c:scaling>
          <c:orientation val="minMax"/>
          <c:min val="0"/>
        </c:scaling>
        <c:delete val="0"/>
        <c:axPos val="l"/>
        <c:majorGridlines/>
        <c:title>
          <c:tx>
            <c:rich>
              <a:bodyPr rot="-5400000" vert="horz"/>
              <a:lstStyle/>
              <a:p>
                <a:pPr>
                  <a:defRPr sz="1200"/>
                </a:pPr>
                <a:r>
                  <a:rPr lang="ja-JP" altLang="en-US" sz="1200"/>
                  <a:t>癌が悪性</a:t>
                </a:r>
              </a:p>
            </c:rich>
          </c:tx>
          <c:layout>
            <c:manualLayout>
              <c:xMode val="edge"/>
              <c:yMode val="edge"/>
              <c:x val="1.9972166666666666E-2"/>
              <c:y val="0.4646063056451426"/>
            </c:manualLayout>
          </c:layout>
          <c:overlay val="0"/>
        </c:title>
        <c:numFmt formatCode="General" sourceLinked="1"/>
        <c:majorTickMark val="out"/>
        <c:minorTickMark val="none"/>
        <c:tickLblPos val="nextTo"/>
        <c:crossAx val="57400704"/>
        <c:crosses val="autoZero"/>
        <c:crossBetween val="midCat"/>
        <c:majorUnit val="0.1"/>
        <c:minorUnit val="2.0000000000000004E-2"/>
      </c:valAx>
    </c:plotArea>
    <c:plotVisOnly val="1"/>
    <c:dispBlanksAs val="gap"/>
    <c:showDLblsOverMax val="0"/>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xVal>
            <c:numRef>
              <c:f>(Sheet2!$C$24:$C$25,Sheet2!$C$27:$C$28,Sheet2!$C$30)</c:f>
              <c:numCache>
                <c:formatCode>General</c:formatCode>
                <c:ptCount val="5"/>
                <c:pt idx="0">
                  <c:v>5</c:v>
                </c:pt>
                <c:pt idx="1">
                  <c:v>40</c:v>
                </c:pt>
                <c:pt idx="2">
                  <c:v>15</c:v>
                </c:pt>
                <c:pt idx="3">
                  <c:v>35</c:v>
                </c:pt>
                <c:pt idx="4">
                  <c:v>20</c:v>
                </c:pt>
              </c:numCache>
            </c:numRef>
          </c:xVal>
          <c:yVal>
            <c:numRef>
              <c:f>(Sheet2!$D$24:$D$25,Sheet2!$D$27:$D$28,Sheet2!$D$30)</c:f>
              <c:numCache>
                <c:formatCode>General</c:formatCode>
                <c:ptCount val="5"/>
                <c:pt idx="0">
                  <c:v>5</c:v>
                </c:pt>
                <c:pt idx="1">
                  <c:v>13</c:v>
                </c:pt>
                <c:pt idx="2">
                  <c:v>15</c:v>
                </c:pt>
                <c:pt idx="3">
                  <c:v>20</c:v>
                </c:pt>
                <c:pt idx="4">
                  <c:v>30</c:v>
                </c:pt>
              </c:numCache>
            </c:numRef>
          </c:yVal>
          <c:smooth val="0"/>
        </c:ser>
        <c:ser>
          <c:idx val="1"/>
          <c:order val="1"/>
          <c:tx>
            <c:strRef>
              <c:f>Sheet2!$C$26:$D$26</c:f>
              <c:strCache>
                <c:ptCount val="1"/>
                <c:pt idx="0">
                  <c:v>65 13</c:v>
                </c:pt>
              </c:strCache>
            </c:strRef>
          </c:tx>
          <c:spPr>
            <a:ln w="28575">
              <a:noFill/>
            </a:ln>
          </c:spPr>
          <c:xVal>
            <c:numRef>
              <c:f>(Sheet2!$C$26,Sheet2!$C$29,Sheet2!$C$31,Sheet2!$C$32,Sheet2!$C$33)</c:f>
              <c:numCache>
                <c:formatCode>General</c:formatCode>
                <c:ptCount val="5"/>
                <c:pt idx="0">
                  <c:v>65</c:v>
                </c:pt>
                <c:pt idx="1">
                  <c:v>50</c:v>
                </c:pt>
                <c:pt idx="2">
                  <c:v>80</c:v>
                </c:pt>
                <c:pt idx="3">
                  <c:v>60</c:v>
                </c:pt>
                <c:pt idx="4">
                  <c:v>40</c:v>
                </c:pt>
              </c:numCache>
            </c:numRef>
          </c:xVal>
          <c:yVal>
            <c:numRef>
              <c:f>(Sheet2!$D$26,Sheet2!$D$29,Sheet2!$D$31,Sheet2!$D$32,Sheet2!$D$33)</c:f>
              <c:numCache>
                <c:formatCode>General</c:formatCode>
                <c:ptCount val="5"/>
                <c:pt idx="0">
                  <c:v>13</c:v>
                </c:pt>
                <c:pt idx="1">
                  <c:v>25</c:v>
                </c:pt>
                <c:pt idx="2">
                  <c:v>35</c:v>
                </c:pt>
                <c:pt idx="3">
                  <c:v>40</c:v>
                </c:pt>
                <c:pt idx="4">
                  <c:v>30</c:v>
                </c:pt>
              </c:numCache>
            </c:numRef>
          </c:yVal>
          <c:smooth val="0"/>
        </c:ser>
        <c:dLbls>
          <c:showLegendKey val="0"/>
          <c:showVal val="0"/>
          <c:showCatName val="0"/>
          <c:showSerName val="0"/>
          <c:showPercent val="0"/>
          <c:showBubbleSize val="0"/>
        </c:dLbls>
        <c:axId val="57488896"/>
        <c:axId val="57490816"/>
      </c:scatterChart>
      <c:valAx>
        <c:axId val="57488896"/>
        <c:scaling>
          <c:orientation val="minMax"/>
        </c:scaling>
        <c:delete val="0"/>
        <c:axPos val="b"/>
        <c:title>
          <c:tx>
            <c:rich>
              <a:bodyPr/>
              <a:lstStyle/>
              <a:p>
                <a:pPr>
                  <a:defRPr sz="1200"/>
                </a:pPr>
                <a:r>
                  <a:rPr lang="ja-JP" altLang="en-US" sz="1200"/>
                  <a:t>腫瘍のサイズ</a:t>
                </a:r>
              </a:p>
            </c:rich>
          </c:tx>
          <c:layout/>
          <c:overlay val="0"/>
        </c:title>
        <c:numFmt formatCode="General" sourceLinked="1"/>
        <c:majorTickMark val="out"/>
        <c:minorTickMark val="none"/>
        <c:tickLblPos val="nextTo"/>
        <c:crossAx val="57490816"/>
        <c:crosses val="autoZero"/>
        <c:crossBetween val="midCat"/>
      </c:valAx>
      <c:valAx>
        <c:axId val="57490816"/>
        <c:scaling>
          <c:orientation val="minMax"/>
        </c:scaling>
        <c:delete val="0"/>
        <c:axPos val="l"/>
        <c:majorGridlines/>
        <c:title>
          <c:tx>
            <c:rich>
              <a:bodyPr rot="-5400000" vert="horz"/>
              <a:lstStyle/>
              <a:p>
                <a:pPr>
                  <a:defRPr sz="1200"/>
                </a:pPr>
                <a:r>
                  <a:rPr lang="ja-JP" altLang="en-US" sz="1200"/>
                  <a:t>年齢</a:t>
                </a:r>
              </a:p>
            </c:rich>
          </c:tx>
          <c:layout/>
          <c:overlay val="0"/>
        </c:title>
        <c:numFmt formatCode="General" sourceLinked="1"/>
        <c:majorTickMark val="out"/>
        <c:minorTickMark val="none"/>
        <c:tickLblPos val="nextTo"/>
        <c:crossAx val="57488896"/>
        <c:crosses val="autoZero"/>
        <c:crossBetween val="midCat"/>
      </c:valAx>
    </c:plotArea>
    <c:plotVisOnly val="1"/>
    <c:dispBlanksAs val="gap"/>
    <c:showDLblsOverMax val="0"/>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xVal>
            <c:numRef>
              <c:f>Sheet3!$C$15:$C$24</c:f>
              <c:numCache>
                <c:formatCode>General</c:formatCode>
                <c:ptCount val="10"/>
                <c:pt idx="0">
                  <c:v>20</c:v>
                </c:pt>
                <c:pt idx="1">
                  <c:v>18</c:v>
                </c:pt>
                <c:pt idx="2">
                  <c:v>25</c:v>
                </c:pt>
                <c:pt idx="3">
                  <c:v>28</c:v>
                </c:pt>
                <c:pt idx="4">
                  <c:v>23</c:v>
                </c:pt>
                <c:pt idx="5">
                  <c:v>45</c:v>
                </c:pt>
                <c:pt idx="6">
                  <c:v>55</c:v>
                </c:pt>
                <c:pt idx="7">
                  <c:v>52</c:v>
                </c:pt>
                <c:pt idx="8">
                  <c:v>48</c:v>
                </c:pt>
                <c:pt idx="9">
                  <c:v>53</c:v>
                </c:pt>
              </c:numCache>
            </c:numRef>
          </c:xVal>
          <c:yVal>
            <c:numRef>
              <c:f>Sheet3!$D$15:$D$24</c:f>
              <c:numCache>
                <c:formatCode>General</c:formatCode>
                <c:ptCount val="10"/>
                <c:pt idx="0">
                  <c:v>10</c:v>
                </c:pt>
                <c:pt idx="1">
                  <c:v>13</c:v>
                </c:pt>
                <c:pt idx="2">
                  <c:v>15</c:v>
                </c:pt>
                <c:pt idx="3">
                  <c:v>18</c:v>
                </c:pt>
                <c:pt idx="4">
                  <c:v>20</c:v>
                </c:pt>
                <c:pt idx="5">
                  <c:v>35</c:v>
                </c:pt>
                <c:pt idx="6">
                  <c:v>38</c:v>
                </c:pt>
                <c:pt idx="7">
                  <c:v>40</c:v>
                </c:pt>
                <c:pt idx="8">
                  <c:v>42</c:v>
                </c:pt>
                <c:pt idx="9">
                  <c:v>45</c:v>
                </c:pt>
              </c:numCache>
            </c:numRef>
          </c:yVal>
          <c:smooth val="0"/>
        </c:ser>
        <c:dLbls>
          <c:showLegendKey val="0"/>
          <c:showVal val="0"/>
          <c:showCatName val="0"/>
          <c:showSerName val="0"/>
          <c:showPercent val="0"/>
          <c:showBubbleSize val="0"/>
        </c:dLbls>
        <c:axId val="57522048"/>
        <c:axId val="57523584"/>
      </c:scatterChart>
      <c:valAx>
        <c:axId val="57522048"/>
        <c:scaling>
          <c:orientation val="minMax"/>
        </c:scaling>
        <c:delete val="0"/>
        <c:axPos val="b"/>
        <c:numFmt formatCode="General" sourceLinked="1"/>
        <c:majorTickMark val="out"/>
        <c:minorTickMark val="none"/>
        <c:tickLblPos val="nextTo"/>
        <c:crossAx val="57523584"/>
        <c:crosses val="autoZero"/>
        <c:crossBetween val="midCat"/>
      </c:valAx>
      <c:valAx>
        <c:axId val="57523584"/>
        <c:scaling>
          <c:orientation val="minMax"/>
        </c:scaling>
        <c:delete val="0"/>
        <c:axPos val="l"/>
        <c:numFmt formatCode="General" sourceLinked="1"/>
        <c:majorTickMark val="out"/>
        <c:minorTickMark val="none"/>
        <c:tickLblPos val="nextTo"/>
        <c:crossAx val="57522048"/>
        <c:crosses val="autoZero"/>
        <c:crossBetween val="midCat"/>
      </c:valAx>
    </c:plotArea>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13E19F-3F80-42C5-BB9C-D74FDE29854B}" type="datetimeFigureOut">
              <a:rPr kumimoji="1" lang="ja-JP" altLang="en-US" smtClean="0"/>
              <a:t>2016/10/7</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74662E-9A84-410B-8F08-1A755869A792}" type="slidenum">
              <a:rPr kumimoji="1" lang="ja-JP" altLang="en-US" smtClean="0"/>
              <a:t>‹#›</a:t>
            </a:fld>
            <a:endParaRPr kumimoji="1" lang="ja-JP" altLang="en-US"/>
          </a:p>
        </p:txBody>
      </p:sp>
    </p:spTree>
    <p:extLst>
      <p:ext uri="{BB962C8B-B14F-4D97-AF65-F5344CB8AC3E}">
        <p14:creationId xmlns:p14="http://schemas.microsoft.com/office/powerpoint/2010/main" val="418971273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5D74662E-9A84-410B-8F08-1A755869A792}" type="slidenum">
              <a:rPr kumimoji="1" lang="ja-JP" altLang="en-US" smtClean="0"/>
              <a:t>2</a:t>
            </a:fld>
            <a:endParaRPr kumimoji="1" lang="ja-JP" altLang="en-US"/>
          </a:p>
        </p:txBody>
      </p:sp>
    </p:spTree>
    <p:extLst>
      <p:ext uri="{BB962C8B-B14F-4D97-AF65-F5344CB8AC3E}">
        <p14:creationId xmlns:p14="http://schemas.microsoft.com/office/powerpoint/2010/main" val="26678642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310E5E9A-0B4F-4BB9-92BE-9651AFBD9E14}" type="datetime1">
              <a:rPr kumimoji="1" lang="ja-JP" altLang="en-US" smtClean="0"/>
              <a:t>2016/10/7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21F742A-39A9-4C0C-B888-1DF80FBD5B7F}" type="slidenum">
              <a:rPr kumimoji="1" lang="ja-JP" altLang="en-US" smtClean="0"/>
              <a:t>‹#›</a:t>
            </a:fld>
            <a:endParaRPr kumimoji="1" lang="ja-JP" altLang="en-US"/>
          </a:p>
        </p:txBody>
      </p:sp>
    </p:spTree>
    <p:extLst>
      <p:ext uri="{BB962C8B-B14F-4D97-AF65-F5344CB8AC3E}">
        <p14:creationId xmlns:p14="http://schemas.microsoft.com/office/powerpoint/2010/main" val="2682411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8239A01-72DB-4D1C-BBB0-8DC4CC96C0D9}" type="datetime1">
              <a:rPr kumimoji="1" lang="ja-JP" altLang="en-US" smtClean="0"/>
              <a:t>2016/10/7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21F742A-39A9-4C0C-B888-1DF80FBD5B7F}" type="slidenum">
              <a:rPr kumimoji="1" lang="ja-JP" altLang="en-US" smtClean="0"/>
              <a:t>‹#›</a:t>
            </a:fld>
            <a:endParaRPr kumimoji="1" lang="ja-JP" altLang="en-US"/>
          </a:p>
        </p:txBody>
      </p:sp>
    </p:spTree>
    <p:extLst>
      <p:ext uri="{BB962C8B-B14F-4D97-AF65-F5344CB8AC3E}">
        <p14:creationId xmlns:p14="http://schemas.microsoft.com/office/powerpoint/2010/main" val="3500271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534CC07-BAF9-4A53-BB1D-42492A0DEDF4}" type="datetime1">
              <a:rPr kumimoji="1" lang="ja-JP" altLang="en-US" smtClean="0"/>
              <a:t>2016/10/7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21F742A-39A9-4C0C-B888-1DF80FBD5B7F}" type="slidenum">
              <a:rPr kumimoji="1" lang="ja-JP" altLang="en-US" smtClean="0"/>
              <a:t>‹#›</a:t>
            </a:fld>
            <a:endParaRPr kumimoji="1" lang="ja-JP" altLang="en-US"/>
          </a:p>
        </p:txBody>
      </p:sp>
    </p:spTree>
    <p:extLst>
      <p:ext uri="{BB962C8B-B14F-4D97-AF65-F5344CB8AC3E}">
        <p14:creationId xmlns:p14="http://schemas.microsoft.com/office/powerpoint/2010/main" val="1514936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lvl1pPr>
              <a:defRPr sz="40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E30DA40-23F0-41D8-8AF2-D4ED4A739C2D}" type="datetime1">
              <a:rPr kumimoji="1" lang="ja-JP" altLang="en-US" smtClean="0"/>
              <a:t>2016/10/7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21F742A-39A9-4C0C-B888-1DF80FBD5B7F}" type="slidenum">
              <a:rPr kumimoji="1" lang="ja-JP" altLang="en-US" smtClean="0"/>
              <a:t>‹#›</a:t>
            </a:fld>
            <a:endParaRPr kumimoji="1" lang="ja-JP" altLang="en-US"/>
          </a:p>
        </p:txBody>
      </p:sp>
    </p:spTree>
    <p:extLst>
      <p:ext uri="{BB962C8B-B14F-4D97-AF65-F5344CB8AC3E}">
        <p14:creationId xmlns:p14="http://schemas.microsoft.com/office/powerpoint/2010/main" val="2172821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52F7D5CE-D813-4D98-941D-B9834E4F0608}" type="datetime1">
              <a:rPr kumimoji="1" lang="ja-JP" altLang="en-US" smtClean="0"/>
              <a:t>2016/10/7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21F742A-39A9-4C0C-B888-1DF80FBD5B7F}" type="slidenum">
              <a:rPr kumimoji="1" lang="ja-JP" altLang="en-US" smtClean="0"/>
              <a:t>‹#›</a:t>
            </a:fld>
            <a:endParaRPr kumimoji="1" lang="ja-JP" altLang="en-US"/>
          </a:p>
        </p:txBody>
      </p:sp>
    </p:spTree>
    <p:extLst>
      <p:ext uri="{BB962C8B-B14F-4D97-AF65-F5344CB8AC3E}">
        <p14:creationId xmlns:p14="http://schemas.microsoft.com/office/powerpoint/2010/main" val="3894341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B4943455-55E5-41BF-8BD6-9932DECCCA4A}" type="datetime1">
              <a:rPr kumimoji="1" lang="ja-JP" altLang="en-US" smtClean="0"/>
              <a:t>2016/10/7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21F742A-39A9-4C0C-B888-1DF80FBD5B7F}" type="slidenum">
              <a:rPr kumimoji="1" lang="ja-JP" altLang="en-US" smtClean="0"/>
              <a:t>‹#›</a:t>
            </a:fld>
            <a:endParaRPr kumimoji="1" lang="ja-JP" altLang="en-US"/>
          </a:p>
        </p:txBody>
      </p:sp>
    </p:spTree>
    <p:extLst>
      <p:ext uri="{BB962C8B-B14F-4D97-AF65-F5344CB8AC3E}">
        <p14:creationId xmlns:p14="http://schemas.microsoft.com/office/powerpoint/2010/main" val="1068213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885EC72B-0D71-4154-9A62-59846AA3F1FD}" type="datetime1">
              <a:rPr kumimoji="1" lang="ja-JP" altLang="en-US" smtClean="0"/>
              <a:t>2016/10/7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421F742A-39A9-4C0C-B888-1DF80FBD5B7F}" type="slidenum">
              <a:rPr kumimoji="1" lang="ja-JP" altLang="en-US" smtClean="0"/>
              <a:t>‹#›</a:t>
            </a:fld>
            <a:endParaRPr kumimoji="1" lang="ja-JP" altLang="en-US"/>
          </a:p>
        </p:txBody>
      </p:sp>
    </p:spTree>
    <p:extLst>
      <p:ext uri="{BB962C8B-B14F-4D97-AF65-F5344CB8AC3E}">
        <p14:creationId xmlns:p14="http://schemas.microsoft.com/office/powerpoint/2010/main" val="3084235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60433AB-5B63-4704-8189-D4ACBFD96DBA}" type="datetime1">
              <a:rPr kumimoji="1" lang="ja-JP" altLang="en-US" smtClean="0"/>
              <a:t>2016/10/7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421F742A-39A9-4C0C-B888-1DF80FBD5B7F}" type="slidenum">
              <a:rPr kumimoji="1" lang="ja-JP" altLang="en-US" smtClean="0"/>
              <a:t>‹#›</a:t>
            </a:fld>
            <a:endParaRPr kumimoji="1" lang="ja-JP" altLang="en-US"/>
          </a:p>
        </p:txBody>
      </p:sp>
    </p:spTree>
    <p:extLst>
      <p:ext uri="{BB962C8B-B14F-4D97-AF65-F5344CB8AC3E}">
        <p14:creationId xmlns:p14="http://schemas.microsoft.com/office/powerpoint/2010/main" val="1303474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A6AFE7F-741E-4F4D-A838-51FE9D421EB2}" type="datetime1">
              <a:rPr kumimoji="1" lang="ja-JP" altLang="en-US" smtClean="0"/>
              <a:t>2016/10/7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421F742A-39A9-4C0C-B888-1DF80FBD5B7F}" type="slidenum">
              <a:rPr kumimoji="1" lang="ja-JP" altLang="en-US" smtClean="0"/>
              <a:t>‹#›</a:t>
            </a:fld>
            <a:endParaRPr kumimoji="1" lang="ja-JP" altLang="en-US"/>
          </a:p>
        </p:txBody>
      </p:sp>
    </p:spTree>
    <p:extLst>
      <p:ext uri="{BB962C8B-B14F-4D97-AF65-F5344CB8AC3E}">
        <p14:creationId xmlns:p14="http://schemas.microsoft.com/office/powerpoint/2010/main" val="2497467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70F654D-4433-4C6F-9367-266F13C3DDAF}" type="datetime1">
              <a:rPr kumimoji="1" lang="ja-JP" altLang="en-US" smtClean="0"/>
              <a:t>2016/10/7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21F742A-39A9-4C0C-B888-1DF80FBD5B7F}" type="slidenum">
              <a:rPr kumimoji="1" lang="ja-JP" altLang="en-US" smtClean="0"/>
              <a:t>‹#›</a:t>
            </a:fld>
            <a:endParaRPr kumimoji="1" lang="ja-JP" altLang="en-US"/>
          </a:p>
        </p:txBody>
      </p:sp>
    </p:spTree>
    <p:extLst>
      <p:ext uri="{BB962C8B-B14F-4D97-AF65-F5344CB8AC3E}">
        <p14:creationId xmlns:p14="http://schemas.microsoft.com/office/powerpoint/2010/main" val="2177678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CB347-C466-404B-9105-992305092805}" type="datetime1">
              <a:rPr kumimoji="1" lang="ja-JP" altLang="en-US" smtClean="0"/>
              <a:t>2016/10/7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21F742A-39A9-4C0C-B888-1DF80FBD5B7F}" type="slidenum">
              <a:rPr kumimoji="1" lang="ja-JP" altLang="en-US" smtClean="0"/>
              <a:t>‹#›</a:t>
            </a:fld>
            <a:endParaRPr kumimoji="1" lang="ja-JP" altLang="en-US"/>
          </a:p>
        </p:txBody>
      </p:sp>
    </p:spTree>
    <p:extLst>
      <p:ext uri="{BB962C8B-B14F-4D97-AF65-F5344CB8AC3E}">
        <p14:creationId xmlns:p14="http://schemas.microsoft.com/office/powerpoint/2010/main" val="1378257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928C57-0A21-41E8-86B7-445A7E04C026}" type="datetime1">
              <a:rPr kumimoji="1" lang="ja-JP" altLang="en-US" smtClean="0"/>
              <a:t>2016/10/7</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2400">
                <a:solidFill>
                  <a:schemeClr val="tx1">
                    <a:tint val="75000"/>
                  </a:schemeClr>
                </a:solidFill>
              </a:defRPr>
            </a:lvl1pPr>
          </a:lstStyle>
          <a:p>
            <a:fld id="{421F742A-39A9-4C0C-B888-1DF80FBD5B7F}" type="slidenum">
              <a:rPr lang="ja-JP" altLang="en-US" smtClean="0"/>
              <a:pPr/>
              <a:t>‹#›</a:t>
            </a:fld>
            <a:endParaRPr lang="ja-JP" altLang="en-US"/>
          </a:p>
        </p:txBody>
      </p:sp>
    </p:spTree>
    <p:extLst>
      <p:ext uri="{BB962C8B-B14F-4D97-AF65-F5344CB8AC3E}">
        <p14:creationId xmlns:p14="http://schemas.microsoft.com/office/powerpoint/2010/main" val="38995996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chart" Target="../charts/chart14.xml"/><Relationship Id="rId5" Type="http://schemas.openxmlformats.org/officeDocument/2006/relationships/chart" Target="../charts/chart13.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chart" Target="../charts/chart15.xml"/><Relationship Id="rId7"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8" Type="http://schemas.openxmlformats.org/officeDocument/2006/relationships/chart" Target="../charts/chart18.xml"/><Relationship Id="rId3" Type="http://schemas.openxmlformats.org/officeDocument/2006/relationships/image" Target="../media/image17.png"/><Relationship Id="rId7" Type="http://schemas.openxmlformats.org/officeDocument/2006/relationships/chart" Target="../charts/chart17.xml"/><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8" Type="http://schemas.openxmlformats.org/officeDocument/2006/relationships/chart" Target="../charts/chart20.xml"/><Relationship Id="rId3" Type="http://schemas.openxmlformats.org/officeDocument/2006/relationships/image" Target="../media/image21.png"/><Relationship Id="rId7" Type="http://schemas.openxmlformats.org/officeDocument/2006/relationships/chart" Target="../charts/chart19.xml"/><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s/_rels/slide27.xml.rels><?xml version="1.0" encoding="UTF-8" standalone="yes"?>
<Relationships xmlns="http://schemas.openxmlformats.org/package/2006/relationships"><Relationship Id="rId8" Type="http://schemas.openxmlformats.org/officeDocument/2006/relationships/chart" Target="../charts/chart22.xml"/><Relationship Id="rId3" Type="http://schemas.openxmlformats.org/officeDocument/2006/relationships/image" Target="../media/image21.png"/><Relationship Id="rId7" Type="http://schemas.openxmlformats.org/officeDocument/2006/relationships/image" Target="../media/image23.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chart" Target="../charts/chart21.xml"/><Relationship Id="rId5" Type="http://schemas.openxmlformats.org/officeDocument/2006/relationships/image" Target="../media/image19.png"/><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chart" Target="../charts/chart23.xml"/><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chart" Target="../charts/chart25.xml"/><Relationship Id="rId2" Type="http://schemas.openxmlformats.org/officeDocument/2006/relationships/chart" Target="../charts/chart2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160.png"/><Relationship Id="rId1" Type="http://schemas.openxmlformats.org/officeDocument/2006/relationships/slideLayout" Target="../slideLayouts/slideLayout2.xml"/><Relationship Id="rId5" Type="http://schemas.openxmlformats.org/officeDocument/2006/relationships/image" Target="../media/image190.png"/><Relationship Id="rId4" Type="http://schemas.openxmlformats.org/officeDocument/2006/relationships/image" Target="../media/image18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chart" Target="../charts/chart27.xml"/><Relationship Id="rId2" Type="http://schemas.openxmlformats.org/officeDocument/2006/relationships/chart" Target="../charts/chart2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image" Target="../media/image26.png"/><Relationship Id="rId7"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64.xml.rels><?xml version="1.0" encoding="UTF-8" standalone="yes"?>
<Relationships xmlns="http://schemas.openxmlformats.org/package/2006/relationships"><Relationship Id="rId8" Type="http://schemas.openxmlformats.org/officeDocument/2006/relationships/image" Target="../media/image31.emf"/><Relationship Id="rId3" Type="http://schemas.openxmlformats.org/officeDocument/2006/relationships/image" Target="../media/image26.png"/><Relationship Id="rId7"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65.xml.rels><?xml version="1.0" encoding="UTF-8" standalone="yes"?>
<Relationships xmlns="http://schemas.openxmlformats.org/package/2006/relationships"><Relationship Id="rId8" Type="http://schemas.openxmlformats.org/officeDocument/2006/relationships/image" Target="../media/image31.emf"/><Relationship Id="rId3" Type="http://schemas.openxmlformats.org/officeDocument/2006/relationships/image" Target="../media/image26.png"/><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66.xml.rels><?xml version="1.0" encoding="UTF-8" standalone="yes"?>
<Relationships xmlns="http://schemas.openxmlformats.org/package/2006/relationships"><Relationship Id="rId8" Type="http://schemas.openxmlformats.org/officeDocument/2006/relationships/image" Target="../media/image31.emf"/><Relationship Id="rId3" Type="http://schemas.openxmlformats.org/officeDocument/2006/relationships/image" Target="../media/image26.png"/><Relationship Id="rId7"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6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chart" Target="../charts/chart2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chart" Target="../charts/chart2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dirty="0" smtClean="0"/>
              <a:t>Coursera </a:t>
            </a:r>
            <a:r>
              <a:rPr lang="ja-JP" altLang="en-US" dirty="0" smtClean="0"/>
              <a:t>新人輪講</a:t>
            </a:r>
            <a:endParaRPr kumimoji="1" lang="ja-JP" altLang="en-US" dirty="0"/>
          </a:p>
        </p:txBody>
      </p:sp>
      <p:sp>
        <p:nvSpPr>
          <p:cNvPr id="3" name="サブタイトル 2"/>
          <p:cNvSpPr>
            <a:spLocks noGrp="1"/>
          </p:cNvSpPr>
          <p:nvPr>
            <p:ph type="subTitle" idx="1"/>
          </p:nvPr>
        </p:nvSpPr>
        <p:spPr/>
        <p:txBody>
          <a:bodyPr/>
          <a:lstStyle/>
          <a:p>
            <a:r>
              <a:rPr kumimoji="1" lang="en-US" altLang="ja-JP" dirty="0" smtClean="0"/>
              <a:t>20160927</a:t>
            </a:r>
          </a:p>
          <a:p>
            <a:r>
              <a:rPr kumimoji="1" lang="ja-JP" altLang="en-US" dirty="0" smtClean="0"/>
              <a:t>鷲野史拓</a:t>
            </a:r>
            <a:endParaRPr kumimoji="1" lang="ja-JP" altLang="en-US" dirty="0"/>
          </a:p>
        </p:txBody>
      </p:sp>
    </p:spTree>
    <p:extLst>
      <p:ext uri="{BB962C8B-B14F-4D97-AF65-F5344CB8AC3E}">
        <p14:creationId xmlns:p14="http://schemas.microsoft.com/office/powerpoint/2010/main" val="8148397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教師あり学習</a:t>
            </a:r>
            <a:endParaRPr kumimoji="1" lang="ja-JP" altLang="en-US" dirty="0"/>
          </a:p>
        </p:txBody>
      </p:sp>
      <p:sp>
        <p:nvSpPr>
          <p:cNvPr id="6" name="テキスト ボックス 5"/>
          <p:cNvSpPr txBox="1"/>
          <p:nvPr/>
        </p:nvSpPr>
        <p:spPr>
          <a:xfrm>
            <a:off x="6352223" y="1827109"/>
            <a:ext cx="2791778" cy="4524315"/>
          </a:xfrm>
          <a:prstGeom prst="rect">
            <a:avLst/>
          </a:prstGeom>
          <a:noFill/>
        </p:spPr>
        <p:txBody>
          <a:bodyPr wrap="square" rtlCol="0">
            <a:spAutoFit/>
          </a:bodyPr>
          <a:lstStyle/>
          <a:p>
            <a:r>
              <a:rPr lang="ja-JP" altLang="en-US" dirty="0" smtClean="0"/>
              <a:t>例：癌の良性悪性の判断</a:t>
            </a:r>
            <a:endParaRPr lang="en-US" altLang="ja-JP" dirty="0"/>
          </a:p>
          <a:p>
            <a:endParaRPr lang="en-US" altLang="ja-JP" dirty="0" smtClean="0"/>
          </a:p>
          <a:p>
            <a:r>
              <a:rPr lang="ja-JP" altLang="en-US" dirty="0"/>
              <a:t>カルテ</a:t>
            </a:r>
            <a:r>
              <a:rPr lang="ja-JP" altLang="en-US" dirty="0" smtClean="0"/>
              <a:t>の情報を見て、</a:t>
            </a:r>
            <a:endParaRPr lang="en-US" altLang="ja-JP" dirty="0" smtClean="0"/>
          </a:p>
          <a:p>
            <a:r>
              <a:rPr lang="ja-JP" altLang="en-US" dirty="0" smtClean="0"/>
              <a:t>癌が悪性か良性かを予測</a:t>
            </a:r>
            <a:endParaRPr lang="en-US" altLang="ja-JP" dirty="0" smtClean="0"/>
          </a:p>
          <a:p>
            <a:endParaRPr lang="en-US" altLang="ja-JP" dirty="0"/>
          </a:p>
          <a:p>
            <a:r>
              <a:rPr lang="ja-JP" altLang="en-US" dirty="0" smtClean="0"/>
              <a:t>データセットのプロットより、</a:t>
            </a:r>
            <a:endParaRPr lang="en-US" altLang="ja-JP" dirty="0" smtClean="0"/>
          </a:p>
          <a:p>
            <a:r>
              <a:rPr lang="ja-JP" altLang="en-US" dirty="0" smtClean="0"/>
              <a:t>ある腫瘍サイズの癌がどちらに属するかを判断</a:t>
            </a:r>
            <a:endParaRPr lang="en-US" altLang="ja-JP" dirty="0" smtClean="0"/>
          </a:p>
          <a:p>
            <a:endParaRPr lang="en-US" altLang="ja-JP" dirty="0"/>
          </a:p>
          <a:p>
            <a:endParaRPr lang="en-US" altLang="ja-JP" dirty="0" smtClean="0"/>
          </a:p>
          <a:p>
            <a:r>
              <a:rPr lang="ja-JP" altLang="en-US" dirty="0" smtClean="0"/>
              <a:t>分類問題</a:t>
            </a:r>
            <a:endParaRPr lang="en-US" altLang="ja-JP" dirty="0" smtClean="0"/>
          </a:p>
          <a:p>
            <a:r>
              <a:rPr lang="ja-JP" altLang="en-US" dirty="0" smtClean="0"/>
              <a:t>・機械学習により、属する確率を推定</a:t>
            </a:r>
            <a:endParaRPr lang="en-US" altLang="ja-JP" dirty="0" smtClean="0"/>
          </a:p>
          <a:p>
            <a:r>
              <a:rPr lang="ja-JP" altLang="en-US" dirty="0" smtClean="0"/>
              <a:t>・予測する結果が離散的</a:t>
            </a:r>
            <a:endParaRPr lang="en-US" altLang="ja-JP" dirty="0" smtClean="0"/>
          </a:p>
          <a:p>
            <a:endParaRPr lang="en-US" altLang="ja-JP" dirty="0"/>
          </a:p>
          <a:p>
            <a:endParaRPr lang="en-US" altLang="ja-JP" dirty="0" smtClean="0"/>
          </a:p>
        </p:txBody>
      </p:sp>
      <p:sp>
        <p:nvSpPr>
          <p:cNvPr id="3" name="スライド番号プレースホルダー 2"/>
          <p:cNvSpPr>
            <a:spLocks noGrp="1"/>
          </p:cNvSpPr>
          <p:nvPr>
            <p:ph type="sldNum" sz="quarter" idx="12"/>
          </p:nvPr>
        </p:nvSpPr>
        <p:spPr/>
        <p:txBody>
          <a:bodyPr/>
          <a:lstStyle/>
          <a:p>
            <a:fld id="{421F742A-39A9-4C0C-B888-1DF80FBD5B7F}" type="slidenum">
              <a:rPr kumimoji="1" lang="ja-JP" altLang="en-US" smtClean="0"/>
              <a:t>10</a:t>
            </a:fld>
            <a:endParaRPr kumimoji="1" lang="ja-JP" altLang="en-US"/>
          </a:p>
        </p:txBody>
      </p:sp>
      <p:graphicFrame>
        <p:nvGraphicFramePr>
          <p:cNvPr id="8" name="グラフ 7"/>
          <p:cNvGraphicFramePr>
            <a:graphicFrameLocks noChangeAspect="1"/>
          </p:cNvGraphicFramePr>
          <p:nvPr>
            <p:extLst>
              <p:ext uri="{D42A27DB-BD31-4B8C-83A1-F6EECF244321}">
                <p14:modId xmlns:p14="http://schemas.microsoft.com/office/powerpoint/2010/main" val="1363440748"/>
              </p:ext>
            </p:extLst>
          </p:nvPr>
        </p:nvGraphicFramePr>
        <p:xfrm>
          <a:off x="252000" y="1800000"/>
          <a:ext cx="6000000" cy="2421088"/>
        </p:xfrm>
        <a:graphic>
          <a:graphicData uri="http://schemas.openxmlformats.org/drawingml/2006/chart">
            <c:chart xmlns:c="http://schemas.openxmlformats.org/drawingml/2006/chart" xmlns:r="http://schemas.openxmlformats.org/officeDocument/2006/relationships" r:id="rId2"/>
          </a:graphicData>
        </a:graphic>
      </p:graphicFrame>
      <p:sp>
        <p:nvSpPr>
          <p:cNvPr id="4" name="下矢印 3"/>
          <p:cNvSpPr/>
          <p:nvPr/>
        </p:nvSpPr>
        <p:spPr>
          <a:xfrm>
            <a:off x="7236296" y="4089266"/>
            <a:ext cx="648072" cy="3179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92835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教師あり学習</a:t>
            </a:r>
            <a:endParaRPr kumimoji="1" lang="ja-JP" altLang="en-US" dirty="0"/>
          </a:p>
        </p:txBody>
      </p:sp>
      <p:sp>
        <p:nvSpPr>
          <p:cNvPr id="6" name="テキスト ボックス 5"/>
          <p:cNvSpPr txBox="1"/>
          <p:nvPr/>
        </p:nvSpPr>
        <p:spPr>
          <a:xfrm>
            <a:off x="6352223" y="1827109"/>
            <a:ext cx="2791778" cy="4524315"/>
          </a:xfrm>
          <a:prstGeom prst="rect">
            <a:avLst/>
          </a:prstGeom>
          <a:noFill/>
        </p:spPr>
        <p:txBody>
          <a:bodyPr wrap="square" rtlCol="0">
            <a:spAutoFit/>
          </a:bodyPr>
          <a:lstStyle/>
          <a:p>
            <a:r>
              <a:rPr lang="ja-JP" altLang="en-US" dirty="0" smtClean="0"/>
              <a:t>例：癌の良性悪性の判断</a:t>
            </a:r>
            <a:endParaRPr lang="en-US" altLang="ja-JP" dirty="0"/>
          </a:p>
          <a:p>
            <a:endParaRPr lang="en-US" altLang="ja-JP" dirty="0" smtClean="0"/>
          </a:p>
          <a:p>
            <a:r>
              <a:rPr lang="ja-JP" altLang="en-US" dirty="0"/>
              <a:t>カルテ</a:t>
            </a:r>
            <a:r>
              <a:rPr lang="ja-JP" altLang="en-US" dirty="0" smtClean="0"/>
              <a:t>の情報を見て、</a:t>
            </a:r>
            <a:endParaRPr lang="en-US" altLang="ja-JP" dirty="0" smtClean="0"/>
          </a:p>
          <a:p>
            <a:r>
              <a:rPr lang="ja-JP" altLang="en-US" dirty="0" smtClean="0"/>
              <a:t>癌が悪性か良性かを予測</a:t>
            </a:r>
            <a:endParaRPr lang="en-US" altLang="ja-JP" dirty="0" smtClean="0"/>
          </a:p>
          <a:p>
            <a:endParaRPr lang="en-US" altLang="ja-JP" dirty="0"/>
          </a:p>
          <a:p>
            <a:r>
              <a:rPr lang="ja-JP" altLang="en-US" dirty="0" smtClean="0"/>
              <a:t>データセットのプロットより、</a:t>
            </a:r>
            <a:endParaRPr lang="en-US" altLang="ja-JP" dirty="0" smtClean="0"/>
          </a:p>
          <a:p>
            <a:r>
              <a:rPr lang="ja-JP" altLang="en-US" dirty="0" smtClean="0"/>
              <a:t>ある腫瘍サイズの癌がどちらに属するかを判断</a:t>
            </a:r>
            <a:endParaRPr lang="en-US" altLang="ja-JP" dirty="0" smtClean="0"/>
          </a:p>
          <a:p>
            <a:endParaRPr lang="en-US" altLang="ja-JP" dirty="0"/>
          </a:p>
          <a:p>
            <a:endParaRPr lang="en-US" altLang="ja-JP" dirty="0" smtClean="0"/>
          </a:p>
          <a:p>
            <a:r>
              <a:rPr lang="ja-JP" altLang="en-US" dirty="0" smtClean="0"/>
              <a:t>分類問題</a:t>
            </a:r>
            <a:endParaRPr lang="en-US" altLang="ja-JP" dirty="0" smtClean="0"/>
          </a:p>
          <a:p>
            <a:r>
              <a:rPr lang="ja-JP" altLang="en-US" dirty="0"/>
              <a:t>・</a:t>
            </a:r>
            <a:r>
              <a:rPr lang="ja-JP" altLang="en-US" dirty="0" smtClean="0"/>
              <a:t>機械学習により、属する確率を推定</a:t>
            </a:r>
            <a:endParaRPr lang="en-US" altLang="ja-JP" dirty="0" smtClean="0"/>
          </a:p>
          <a:p>
            <a:r>
              <a:rPr lang="ja-JP" altLang="en-US" dirty="0" smtClean="0"/>
              <a:t>・予測する結果が離散的</a:t>
            </a:r>
            <a:endParaRPr lang="en-US" altLang="ja-JP" dirty="0" smtClean="0"/>
          </a:p>
          <a:p>
            <a:endParaRPr lang="en-US" altLang="ja-JP" dirty="0"/>
          </a:p>
          <a:p>
            <a:endParaRPr lang="en-US" altLang="ja-JP" dirty="0" smtClean="0"/>
          </a:p>
        </p:txBody>
      </p:sp>
      <p:sp>
        <p:nvSpPr>
          <p:cNvPr id="3" name="スライド番号プレースホルダー 2"/>
          <p:cNvSpPr>
            <a:spLocks noGrp="1"/>
          </p:cNvSpPr>
          <p:nvPr>
            <p:ph type="sldNum" sz="quarter" idx="12"/>
          </p:nvPr>
        </p:nvSpPr>
        <p:spPr/>
        <p:txBody>
          <a:bodyPr/>
          <a:lstStyle/>
          <a:p>
            <a:fld id="{421F742A-39A9-4C0C-B888-1DF80FBD5B7F}" type="slidenum">
              <a:rPr kumimoji="1" lang="ja-JP" altLang="en-US" smtClean="0"/>
              <a:t>11</a:t>
            </a:fld>
            <a:endParaRPr kumimoji="1" lang="ja-JP" altLang="en-US"/>
          </a:p>
        </p:txBody>
      </p:sp>
      <p:graphicFrame>
        <p:nvGraphicFramePr>
          <p:cNvPr id="8" name="グラフ 7"/>
          <p:cNvGraphicFramePr>
            <a:graphicFrameLocks noChangeAspect="1"/>
          </p:cNvGraphicFramePr>
          <p:nvPr>
            <p:extLst>
              <p:ext uri="{D42A27DB-BD31-4B8C-83A1-F6EECF244321}">
                <p14:modId xmlns:p14="http://schemas.microsoft.com/office/powerpoint/2010/main" val="2400109303"/>
              </p:ext>
            </p:extLst>
          </p:nvPr>
        </p:nvGraphicFramePr>
        <p:xfrm>
          <a:off x="252000" y="1800000"/>
          <a:ext cx="6000000" cy="2421088"/>
        </p:xfrm>
        <a:graphic>
          <a:graphicData uri="http://schemas.openxmlformats.org/drawingml/2006/chart">
            <c:chart xmlns:c="http://schemas.openxmlformats.org/drawingml/2006/chart" xmlns:r="http://schemas.openxmlformats.org/officeDocument/2006/relationships" r:id="rId2"/>
          </a:graphicData>
        </a:graphic>
      </p:graphicFrame>
      <p:grpSp>
        <p:nvGrpSpPr>
          <p:cNvPr id="10" name="グループ化 9"/>
          <p:cNvGrpSpPr/>
          <p:nvPr/>
        </p:nvGrpSpPr>
        <p:grpSpPr>
          <a:xfrm>
            <a:off x="252000" y="4373234"/>
            <a:ext cx="6006494" cy="1936086"/>
            <a:chOff x="-34417" y="4365104"/>
            <a:chExt cx="6006494" cy="1936086"/>
          </a:xfrm>
        </p:grpSpPr>
        <p:graphicFrame>
          <p:nvGraphicFramePr>
            <p:cNvPr id="9" name="グラフ 8"/>
            <p:cNvGraphicFramePr>
              <a:graphicFrameLocks noChangeAspect="1"/>
            </p:cNvGraphicFramePr>
            <p:nvPr>
              <p:extLst>
                <p:ext uri="{D42A27DB-BD31-4B8C-83A1-F6EECF244321}">
                  <p14:modId xmlns:p14="http://schemas.microsoft.com/office/powerpoint/2010/main" val="1830351422"/>
                </p:ext>
              </p:extLst>
            </p:nvPr>
          </p:nvGraphicFramePr>
          <p:xfrm>
            <a:off x="-34417" y="4446693"/>
            <a:ext cx="6000000" cy="1854497"/>
          </p:xfrm>
          <a:graphic>
            <a:graphicData uri="http://schemas.openxmlformats.org/drawingml/2006/chart">
              <c:chart xmlns:c="http://schemas.openxmlformats.org/drawingml/2006/chart" xmlns:r="http://schemas.openxmlformats.org/officeDocument/2006/relationships" r:id="rId3"/>
            </a:graphicData>
          </a:graphic>
        </p:graphicFrame>
        <p:sp>
          <p:nvSpPr>
            <p:cNvPr id="4" name="正方形/長方形 3"/>
            <p:cNvSpPr/>
            <p:nvPr/>
          </p:nvSpPr>
          <p:spPr>
            <a:xfrm>
              <a:off x="325143" y="4365104"/>
              <a:ext cx="5646934" cy="9721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 name="下矢印 10"/>
          <p:cNvSpPr/>
          <p:nvPr/>
        </p:nvSpPr>
        <p:spPr>
          <a:xfrm>
            <a:off x="3074986" y="4373234"/>
            <a:ext cx="848941" cy="6399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4283968" y="4378312"/>
            <a:ext cx="1512168" cy="646331"/>
          </a:xfrm>
          <a:prstGeom prst="rect">
            <a:avLst/>
          </a:prstGeom>
          <a:noFill/>
        </p:spPr>
        <p:txBody>
          <a:bodyPr wrap="square" rtlCol="0">
            <a:spAutoFit/>
          </a:bodyPr>
          <a:lstStyle/>
          <a:p>
            <a:r>
              <a:rPr lang="ja-JP" altLang="en-US" dirty="0"/>
              <a:t>別</a:t>
            </a:r>
            <a:r>
              <a:rPr lang="ja-JP" altLang="en-US" dirty="0" smtClean="0"/>
              <a:t>のプロット方法</a:t>
            </a:r>
            <a:endParaRPr kumimoji="1" lang="ja-JP" altLang="en-US" dirty="0"/>
          </a:p>
        </p:txBody>
      </p:sp>
      <p:sp>
        <p:nvSpPr>
          <p:cNvPr id="13" name="下矢印 12"/>
          <p:cNvSpPr/>
          <p:nvPr/>
        </p:nvSpPr>
        <p:spPr>
          <a:xfrm>
            <a:off x="7236296" y="4089266"/>
            <a:ext cx="648072" cy="3179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99100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教師あり学習</a:t>
            </a:r>
            <a:endParaRPr kumimoji="1" lang="ja-JP" altLang="en-US" dirty="0"/>
          </a:p>
        </p:txBody>
      </p:sp>
      <p:sp>
        <p:nvSpPr>
          <p:cNvPr id="6" name="テキスト ボックス 5"/>
          <p:cNvSpPr txBox="1"/>
          <p:nvPr/>
        </p:nvSpPr>
        <p:spPr>
          <a:xfrm>
            <a:off x="6352223" y="1827109"/>
            <a:ext cx="2791778" cy="3416320"/>
          </a:xfrm>
          <a:prstGeom prst="rect">
            <a:avLst/>
          </a:prstGeom>
          <a:noFill/>
        </p:spPr>
        <p:txBody>
          <a:bodyPr wrap="square" rtlCol="0">
            <a:spAutoFit/>
          </a:bodyPr>
          <a:lstStyle/>
          <a:p>
            <a:r>
              <a:rPr lang="ja-JP" altLang="en-US" dirty="0" smtClean="0"/>
              <a:t>例：癌の良性悪性の判断</a:t>
            </a:r>
            <a:endParaRPr lang="en-US" altLang="ja-JP" dirty="0"/>
          </a:p>
          <a:p>
            <a:endParaRPr lang="en-US" altLang="ja-JP" dirty="0" smtClean="0"/>
          </a:p>
          <a:p>
            <a:r>
              <a:rPr lang="ja-JP" altLang="en-US" dirty="0" smtClean="0"/>
              <a:t>新しく「年齢」というデータセットがあるとする</a:t>
            </a:r>
            <a:endParaRPr lang="en-US" altLang="ja-JP" dirty="0" smtClean="0"/>
          </a:p>
          <a:p>
            <a:endParaRPr lang="en-US" altLang="ja-JP" dirty="0" smtClean="0"/>
          </a:p>
          <a:p>
            <a:r>
              <a:rPr lang="ja-JP" altLang="en-US" dirty="0" smtClean="0"/>
              <a:t>左図のようにプロットでき、</a:t>
            </a:r>
            <a:endParaRPr lang="en-US" altLang="ja-JP" dirty="0" smtClean="0"/>
          </a:p>
          <a:p>
            <a:r>
              <a:rPr lang="ja-JP" altLang="en-US" dirty="0" smtClean="0"/>
              <a:t>悪性か良性かの境界線を引くことができる</a:t>
            </a:r>
            <a:endParaRPr lang="en-US" altLang="ja-JP" dirty="0"/>
          </a:p>
          <a:p>
            <a:r>
              <a:rPr lang="en-US" altLang="ja-JP" dirty="0"/>
              <a:t>(</a:t>
            </a:r>
            <a:r>
              <a:rPr lang="ja-JP" altLang="en-US" dirty="0" smtClean="0"/>
              <a:t>ここでは変数</a:t>
            </a:r>
            <a:r>
              <a:rPr lang="en-US" altLang="ja-JP" dirty="0" smtClean="0"/>
              <a:t>(</a:t>
            </a:r>
            <a:r>
              <a:rPr lang="ja-JP" altLang="en-US" dirty="0" smtClean="0"/>
              <a:t>特徴、属性</a:t>
            </a:r>
            <a:r>
              <a:rPr lang="en-US" altLang="ja-JP" dirty="0" smtClean="0"/>
              <a:t>)</a:t>
            </a:r>
            <a:r>
              <a:rPr lang="ja-JP" altLang="en-US" dirty="0" smtClean="0"/>
              <a:t>は</a:t>
            </a:r>
            <a:r>
              <a:rPr lang="en-US" altLang="ja-JP" dirty="0" smtClean="0"/>
              <a:t>2</a:t>
            </a:r>
            <a:r>
              <a:rPr lang="ja-JP" altLang="en-US" dirty="0" err="1" smtClean="0"/>
              <a:t>つだけ</a:t>
            </a:r>
            <a:r>
              <a:rPr lang="ja-JP" altLang="en-US" dirty="0" smtClean="0"/>
              <a:t>だが、無限に使用できる</a:t>
            </a:r>
            <a:r>
              <a:rPr lang="en-US" altLang="ja-JP" dirty="0" smtClean="0"/>
              <a:t>)</a:t>
            </a:r>
            <a:endParaRPr lang="ja-JP" altLang="en-US" dirty="0" smtClean="0"/>
          </a:p>
          <a:p>
            <a:endParaRPr lang="en-US" altLang="ja-JP" dirty="0" smtClean="0"/>
          </a:p>
        </p:txBody>
      </p:sp>
      <p:sp>
        <p:nvSpPr>
          <p:cNvPr id="3" name="スライド番号プレースホルダー 2"/>
          <p:cNvSpPr>
            <a:spLocks noGrp="1"/>
          </p:cNvSpPr>
          <p:nvPr>
            <p:ph type="sldNum" sz="quarter" idx="12"/>
          </p:nvPr>
        </p:nvSpPr>
        <p:spPr/>
        <p:txBody>
          <a:bodyPr/>
          <a:lstStyle/>
          <a:p>
            <a:fld id="{421F742A-39A9-4C0C-B888-1DF80FBD5B7F}" type="slidenum">
              <a:rPr kumimoji="1" lang="ja-JP" altLang="en-US" smtClean="0"/>
              <a:t>12</a:t>
            </a:fld>
            <a:endParaRPr kumimoji="1" lang="ja-JP" altLang="en-US"/>
          </a:p>
        </p:txBody>
      </p:sp>
      <p:graphicFrame>
        <p:nvGraphicFramePr>
          <p:cNvPr id="33" name="グラフ 32"/>
          <p:cNvGraphicFramePr>
            <a:graphicFrameLocks/>
          </p:cNvGraphicFramePr>
          <p:nvPr>
            <p:extLst>
              <p:ext uri="{D42A27DB-BD31-4B8C-83A1-F6EECF244321}">
                <p14:modId xmlns:p14="http://schemas.microsoft.com/office/powerpoint/2010/main" val="3122369054"/>
              </p:ext>
            </p:extLst>
          </p:nvPr>
        </p:nvGraphicFramePr>
        <p:xfrm>
          <a:off x="395536" y="2083386"/>
          <a:ext cx="5327576" cy="3319264"/>
        </p:xfrm>
        <a:graphic>
          <a:graphicData uri="http://schemas.openxmlformats.org/drawingml/2006/chart">
            <c:chart xmlns:c="http://schemas.openxmlformats.org/drawingml/2006/chart" xmlns:r="http://schemas.openxmlformats.org/officeDocument/2006/relationships" r:id="rId2"/>
          </a:graphicData>
        </a:graphic>
      </p:graphicFrame>
      <p:sp>
        <p:nvSpPr>
          <p:cNvPr id="34" name="テキスト ボックス 33"/>
          <p:cNvSpPr txBox="1"/>
          <p:nvPr/>
        </p:nvSpPr>
        <p:spPr>
          <a:xfrm>
            <a:off x="2554958" y="1466681"/>
            <a:ext cx="2161058" cy="646331"/>
          </a:xfrm>
          <a:prstGeom prst="rect">
            <a:avLst/>
          </a:prstGeom>
          <a:noFill/>
        </p:spPr>
        <p:txBody>
          <a:bodyPr wrap="square" rtlCol="0">
            <a:spAutoFit/>
          </a:bodyPr>
          <a:lstStyle/>
          <a:p>
            <a:r>
              <a:rPr lang="ja-JP" altLang="en-US" dirty="0"/>
              <a:t>機械</a:t>
            </a:r>
            <a:r>
              <a:rPr lang="ja-JP" altLang="en-US" dirty="0" smtClean="0"/>
              <a:t>学習で導いた</a:t>
            </a:r>
            <a:endParaRPr lang="en-US" altLang="ja-JP" dirty="0" smtClean="0"/>
          </a:p>
          <a:p>
            <a:r>
              <a:rPr lang="ja-JP" altLang="en-US" dirty="0" smtClean="0"/>
              <a:t>境界線</a:t>
            </a:r>
            <a:endParaRPr kumimoji="1" lang="ja-JP" altLang="en-US" dirty="0"/>
          </a:p>
        </p:txBody>
      </p:sp>
      <p:cxnSp>
        <p:nvCxnSpPr>
          <p:cNvPr id="35" name="直線矢印コネクタ 34"/>
          <p:cNvCxnSpPr/>
          <p:nvPr/>
        </p:nvCxnSpPr>
        <p:spPr>
          <a:xfrm flipH="1">
            <a:off x="1937363" y="1899917"/>
            <a:ext cx="617101" cy="4261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Line 16"/>
          <p:cNvSpPr>
            <a:spLocks noChangeShapeType="1"/>
          </p:cNvSpPr>
          <p:nvPr/>
        </p:nvSpPr>
        <p:spPr bwMode="auto">
          <a:xfrm>
            <a:off x="1619672" y="2276872"/>
            <a:ext cx="2736304" cy="23762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a:lstStyle>
          <a:p>
            <a:endParaRPr lang="ja-JP" altLang="en-US"/>
          </a:p>
        </p:txBody>
      </p:sp>
    </p:spTree>
    <p:extLst>
      <p:ext uri="{BB962C8B-B14F-4D97-AF65-F5344CB8AC3E}">
        <p14:creationId xmlns:p14="http://schemas.microsoft.com/office/powerpoint/2010/main" val="3736247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ここまでの</a:t>
            </a:r>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2800" dirty="0" smtClean="0"/>
              <a:t>データセットのすべてのサンプルについて、正しい答えが何か与えられており、そのデータセットを用いてアルゴリズムに予測させる</a:t>
            </a:r>
            <a:endParaRPr lang="en-US" altLang="ja-JP" sz="2800" dirty="0" smtClean="0"/>
          </a:p>
          <a:p>
            <a:endParaRPr lang="ja-JP" altLang="en-US" sz="2800" dirty="0" smtClean="0"/>
          </a:p>
          <a:p>
            <a:r>
              <a:rPr lang="ja-JP" altLang="en-US" sz="2800" dirty="0" smtClean="0"/>
              <a:t>回帰問題では連続値出力の予測</a:t>
            </a:r>
            <a:r>
              <a:rPr lang="en-US" altLang="ja-JP" sz="2800" dirty="0" smtClean="0"/>
              <a:t>(</a:t>
            </a:r>
            <a:r>
              <a:rPr lang="ja-JP" altLang="en-US" sz="2800" dirty="0" smtClean="0"/>
              <a:t>つまり、直線で示すことができる</a:t>
            </a:r>
            <a:r>
              <a:rPr lang="en-US" altLang="ja-JP" sz="2800" dirty="0" smtClean="0"/>
              <a:t>)</a:t>
            </a:r>
          </a:p>
          <a:p>
            <a:endParaRPr lang="en-US" altLang="ja-JP" sz="2800" dirty="0" smtClean="0"/>
          </a:p>
          <a:p>
            <a:r>
              <a:rPr lang="ja-JP" altLang="en-US" sz="2800" dirty="0" smtClean="0"/>
              <a:t>分類問題では離散値出力の予測</a:t>
            </a:r>
            <a:r>
              <a:rPr lang="en-US" altLang="ja-JP" sz="2800" dirty="0" smtClean="0"/>
              <a:t>(</a:t>
            </a:r>
            <a:r>
              <a:rPr lang="ja-JP" altLang="en-US" sz="2800" dirty="0" smtClean="0"/>
              <a:t>つまり、結果が</a:t>
            </a:r>
            <a:r>
              <a:rPr lang="en-US" altLang="ja-JP" sz="2800" dirty="0" smtClean="0"/>
              <a:t>0,1</a:t>
            </a:r>
            <a:r>
              <a:rPr lang="ja-JP" altLang="en-US" sz="2800" dirty="0" smtClean="0"/>
              <a:t>で出力され、属するときの境界線を示す</a:t>
            </a:r>
            <a:r>
              <a:rPr lang="en-US" altLang="ja-JP" sz="2800" dirty="0" smtClean="0"/>
              <a:t>)</a:t>
            </a:r>
            <a:endParaRPr lang="en-US" altLang="ja-JP" sz="2800" dirty="0"/>
          </a:p>
        </p:txBody>
      </p:sp>
      <p:sp>
        <p:nvSpPr>
          <p:cNvPr id="4" name="スライド番号プレースホルダー 3"/>
          <p:cNvSpPr>
            <a:spLocks noGrp="1"/>
          </p:cNvSpPr>
          <p:nvPr>
            <p:ph type="sldNum" sz="quarter" idx="12"/>
          </p:nvPr>
        </p:nvSpPr>
        <p:spPr/>
        <p:txBody>
          <a:bodyPr/>
          <a:lstStyle/>
          <a:p>
            <a:fld id="{421F742A-39A9-4C0C-B888-1DF80FBD5B7F}" type="slidenum">
              <a:rPr kumimoji="1" lang="ja-JP" altLang="en-US" smtClean="0"/>
              <a:t>13</a:t>
            </a:fld>
            <a:endParaRPr kumimoji="1" lang="ja-JP" altLang="en-US"/>
          </a:p>
        </p:txBody>
      </p:sp>
    </p:spTree>
    <p:extLst>
      <p:ext uri="{BB962C8B-B14F-4D97-AF65-F5344CB8AC3E}">
        <p14:creationId xmlns:p14="http://schemas.microsoft.com/office/powerpoint/2010/main" val="507155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教師なし学習</a:t>
            </a:r>
            <a:endParaRPr kumimoji="1" lang="ja-JP" altLang="en-US" dirty="0"/>
          </a:p>
        </p:txBody>
      </p:sp>
      <p:sp>
        <p:nvSpPr>
          <p:cNvPr id="3" name="スライド番号プレースホルダー 2"/>
          <p:cNvSpPr>
            <a:spLocks noGrp="1"/>
          </p:cNvSpPr>
          <p:nvPr>
            <p:ph type="sldNum" sz="quarter" idx="12"/>
          </p:nvPr>
        </p:nvSpPr>
        <p:spPr/>
        <p:txBody>
          <a:bodyPr/>
          <a:lstStyle/>
          <a:p>
            <a:fld id="{421F742A-39A9-4C0C-B888-1DF80FBD5B7F}" type="slidenum">
              <a:rPr kumimoji="1" lang="ja-JP" altLang="en-US" smtClean="0"/>
              <a:t>14</a:t>
            </a:fld>
            <a:endParaRPr kumimoji="1" lang="ja-JP" altLang="en-US"/>
          </a:p>
        </p:txBody>
      </p:sp>
      <p:sp>
        <p:nvSpPr>
          <p:cNvPr id="26" name="コンテンツ プレースホルダー 2"/>
          <p:cNvSpPr>
            <a:spLocks noGrp="1"/>
          </p:cNvSpPr>
          <p:nvPr>
            <p:ph idx="1"/>
          </p:nvPr>
        </p:nvSpPr>
        <p:spPr>
          <a:xfrm>
            <a:off x="457200" y="1600200"/>
            <a:ext cx="8229600" cy="4525963"/>
          </a:xfrm>
        </p:spPr>
        <p:txBody>
          <a:bodyPr>
            <a:normAutofit/>
          </a:bodyPr>
          <a:lstStyle/>
          <a:p>
            <a:r>
              <a:rPr kumimoji="1" lang="ja-JP" altLang="en-US" sz="2800" dirty="0" smtClean="0"/>
              <a:t>ラベル付けされたデータセットが存在しない</a:t>
            </a:r>
            <a:endParaRPr kumimoji="1" lang="en-US" altLang="ja-JP" sz="2800" dirty="0" smtClean="0"/>
          </a:p>
          <a:p>
            <a:pPr lvl="1"/>
            <a:r>
              <a:rPr kumimoji="1" lang="ja-JP" altLang="en-US" sz="2400" dirty="0" smtClean="0"/>
              <a:t>先ほどのような良性か悪性かの</a:t>
            </a:r>
            <a:r>
              <a:rPr lang="ja-JP" altLang="en-US" sz="2400" dirty="0" smtClean="0"/>
              <a:t>結果</a:t>
            </a:r>
            <a:r>
              <a:rPr lang="en-US" altLang="ja-JP" sz="2400" dirty="0" smtClean="0"/>
              <a:t>(</a:t>
            </a:r>
            <a:r>
              <a:rPr lang="ja-JP" altLang="en-US" sz="2400" dirty="0" smtClean="0"/>
              <a:t>正解</a:t>
            </a:r>
            <a:r>
              <a:rPr lang="en-US" altLang="ja-JP" sz="2400" dirty="0" smtClean="0"/>
              <a:t>)</a:t>
            </a:r>
            <a:r>
              <a:rPr lang="ja-JP" altLang="en-US" sz="2400" dirty="0" smtClean="0"/>
              <a:t>がない</a:t>
            </a:r>
            <a:endParaRPr lang="en-US" altLang="ja-JP" sz="2400" dirty="0" smtClean="0"/>
          </a:p>
          <a:p>
            <a:pPr lvl="1"/>
            <a:endParaRPr kumimoji="1" lang="ja-JP" altLang="en-US" dirty="0"/>
          </a:p>
        </p:txBody>
      </p:sp>
      <p:sp>
        <p:nvSpPr>
          <p:cNvPr id="4" name="右矢印 3"/>
          <p:cNvSpPr/>
          <p:nvPr/>
        </p:nvSpPr>
        <p:spPr>
          <a:xfrm>
            <a:off x="4254874" y="4221088"/>
            <a:ext cx="432048"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9" name="グラフ 8"/>
          <p:cNvGraphicFramePr>
            <a:graphicFrameLocks/>
          </p:cNvGraphicFramePr>
          <p:nvPr>
            <p:extLst>
              <p:ext uri="{D42A27DB-BD31-4B8C-83A1-F6EECF244321}">
                <p14:modId xmlns:p14="http://schemas.microsoft.com/office/powerpoint/2010/main" val="1532723290"/>
              </p:ext>
            </p:extLst>
          </p:nvPr>
        </p:nvGraphicFramePr>
        <p:xfrm>
          <a:off x="4860032" y="3526363"/>
          <a:ext cx="3995936" cy="239756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グラフ 9"/>
          <p:cNvGraphicFramePr>
            <a:graphicFrameLocks/>
          </p:cNvGraphicFramePr>
          <p:nvPr>
            <p:extLst>
              <p:ext uri="{D42A27DB-BD31-4B8C-83A1-F6EECF244321}">
                <p14:modId xmlns:p14="http://schemas.microsoft.com/office/powerpoint/2010/main" val="2540714000"/>
              </p:ext>
            </p:extLst>
          </p:nvPr>
        </p:nvGraphicFramePr>
        <p:xfrm>
          <a:off x="107504" y="3645024"/>
          <a:ext cx="3995936" cy="2397562"/>
        </p:xfrm>
        <a:graphic>
          <a:graphicData uri="http://schemas.openxmlformats.org/drawingml/2006/chart">
            <c:chart xmlns:c="http://schemas.openxmlformats.org/drawingml/2006/chart" xmlns:r="http://schemas.openxmlformats.org/officeDocument/2006/relationships" r:id="rId3"/>
          </a:graphicData>
        </a:graphic>
      </p:graphicFrame>
      <p:sp>
        <p:nvSpPr>
          <p:cNvPr id="7" name="テキスト ボックス 6"/>
          <p:cNvSpPr txBox="1"/>
          <p:nvPr/>
        </p:nvSpPr>
        <p:spPr>
          <a:xfrm>
            <a:off x="1331640" y="6237312"/>
            <a:ext cx="1584176" cy="646331"/>
          </a:xfrm>
          <a:prstGeom prst="rect">
            <a:avLst/>
          </a:prstGeom>
          <a:noFill/>
        </p:spPr>
        <p:txBody>
          <a:bodyPr wrap="square" rtlCol="0">
            <a:spAutoFit/>
          </a:bodyPr>
          <a:lstStyle/>
          <a:p>
            <a:r>
              <a:rPr lang="ja-JP" altLang="en-US" dirty="0" smtClean="0"/>
              <a:t>教師あり学習のデータセット</a:t>
            </a:r>
            <a:endParaRPr kumimoji="1" lang="ja-JP" altLang="en-US" dirty="0"/>
          </a:p>
        </p:txBody>
      </p:sp>
      <p:sp>
        <p:nvSpPr>
          <p:cNvPr id="12" name="テキスト ボックス 11"/>
          <p:cNvSpPr txBox="1"/>
          <p:nvPr/>
        </p:nvSpPr>
        <p:spPr>
          <a:xfrm>
            <a:off x="6084168" y="6237312"/>
            <a:ext cx="1584176" cy="646331"/>
          </a:xfrm>
          <a:prstGeom prst="rect">
            <a:avLst/>
          </a:prstGeom>
          <a:noFill/>
        </p:spPr>
        <p:txBody>
          <a:bodyPr wrap="square" rtlCol="0">
            <a:spAutoFit/>
          </a:bodyPr>
          <a:lstStyle/>
          <a:p>
            <a:r>
              <a:rPr lang="ja-JP" altLang="en-US" dirty="0" smtClean="0"/>
              <a:t>教師</a:t>
            </a:r>
            <a:r>
              <a:rPr lang="ja-JP" altLang="en-US" dirty="0"/>
              <a:t>なし</a:t>
            </a:r>
            <a:r>
              <a:rPr lang="ja-JP" altLang="en-US" dirty="0" smtClean="0"/>
              <a:t>学習のデータセット</a:t>
            </a:r>
            <a:endParaRPr kumimoji="1" lang="ja-JP" altLang="en-US" dirty="0"/>
          </a:p>
        </p:txBody>
      </p:sp>
    </p:spTree>
    <p:extLst>
      <p:ext uri="{BB962C8B-B14F-4D97-AF65-F5344CB8AC3E}">
        <p14:creationId xmlns:p14="http://schemas.microsoft.com/office/powerpoint/2010/main" val="35073514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教師なし学習</a:t>
            </a:r>
            <a:endParaRPr kumimoji="1" lang="ja-JP" altLang="en-US" dirty="0"/>
          </a:p>
        </p:txBody>
      </p:sp>
      <p:sp>
        <p:nvSpPr>
          <p:cNvPr id="3" name="スライド番号プレースホルダー 2"/>
          <p:cNvSpPr>
            <a:spLocks noGrp="1"/>
          </p:cNvSpPr>
          <p:nvPr>
            <p:ph type="sldNum" sz="quarter" idx="12"/>
          </p:nvPr>
        </p:nvSpPr>
        <p:spPr/>
        <p:txBody>
          <a:bodyPr/>
          <a:lstStyle/>
          <a:p>
            <a:fld id="{421F742A-39A9-4C0C-B888-1DF80FBD5B7F}" type="slidenum">
              <a:rPr kumimoji="1" lang="ja-JP" altLang="en-US" smtClean="0"/>
              <a:t>15</a:t>
            </a:fld>
            <a:endParaRPr kumimoji="1" lang="ja-JP" altLang="en-US"/>
          </a:p>
        </p:txBody>
      </p:sp>
      <p:sp>
        <p:nvSpPr>
          <p:cNvPr id="26" name="コンテンツ プレースホルダー 2"/>
          <p:cNvSpPr>
            <a:spLocks noGrp="1"/>
          </p:cNvSpPr>
          <p:nvPr>
            <p:ph idx="1"/>
          </p:nvPr>
        </p:nvSpPr>
        <p:spPr>
          <a:xfrm>
            <a:off x="457200" y="1600200"/>
            <a:ext cx="8229600" cy="4525963"/>
          </a:xfrm>
        </p:spPr>
        <p:txBody>
          <a:bodyPr>
            <a:normAutofit/>
          </a:bodyPr>
          <a:lstStyle/>
          <a:p>
            <a:pPr marL="457200" lvl="1" indent="0">
              <a:buNone/>
            </a:pPr>
            <a:r>
              <a:rPr kumimoji="1" lang="ja-JP" altLang="en-US" dirty="0" smtClean="0"/>
              <a:t>教師なしアルゴリズムにより、異なるクラスターごとに分ける</a:t>
            </a:r>
            <a:r>
              <a:rPr kumimoji="1" lang="en-US" altLang="ja-JP" dirty="0" smtClean="0"/>
              <a:t>(</a:t>
            </a:r>
            <a:r>
              <a:rPr lang="ja-JP" altLang="en-US" dirty="0" smtClean="0"/>
              <a:t>クラスタリング・アルゴリズム</a:t>
            </a:r>
            <a:r>
              <a:rPr lang="en-US" altLang="ja-JP" dirty="0" smtClean="0"/>
              <a:t>)</a:t>
            </a:r>
            <a:endParaRPr kumimoji="1" lang="ja-JP" altLang="en-US" dirty="0"/>
          </a:p>
        </p:txBody>
      </p:sp>
      <p:graphicFrame>
        <p:nvGraphicFramePr>
          <p:cNvPr id="9" name="グラフ 8"/>
          <p:cNvGraphicFramePr>
            <a:graphicFrameLocks/>
          </p:cNvGraphicFramePr>
          <p:nvPr>
            <p:extLst>
              <p:ext uri="{D42A27DB-BD31-4B8C-83A1-F6EECF244321}">
                <p14:modId xmlns:p14="http://schemas.microsoft.com/office/powerpoint/2010/main" val="577958085"/>
              </p:ext>
            </p:extLst>
          </p:nvPr>
        </p:nvGraphicFramePr>
        <p:xfrm>
          <a:off x="1979712" y="2714480"/>
          <a:ext cx="4968552" cy="3024336"/>
        </p:xfrm>
        <a:graphic>
          <a:graphicData uri="http://schemas.openxmlformats.org/drawingml/2006/chart">
            <c:chart xmlns:c="http://schemas.openxmlformats.org/drawingml/2006/chart" xmlns:r="http://schemas.openxmlformats.org/officeDocument/2006/relationships" r:id="rId2"/>
          </a:graphicData>
        </a:graphic>
      </p:graphicFrame>
      <p:sp>
        <p:nvSpPr>
          <p:cNvPr id="5" name="円/楕円 4"/>
          <p:cNvSpPr/>
          <p:nvPr/>
        </p:nvSpPr>
        <p:spPr>
          <a:xfrm>
            <a:off x="3275856" y="4154640"/>
            <a:ext cx="1440160" cy="10801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p:nvSpPr>
        <p:spPr>
          <a:xfrm>
            <a:off x="5220072" y="2786488"/>
            <a:ext cx="1440160" cy="10801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3484723" y="3486674"/>
            <a:ext cx="1375310" cy="369332"/>
          </a:xfrm>
          <a:prstGeom prst="rect">
            <a:avLst/>
          </a:prstGeom>
          <a:noFill/>
        </p:spPr>
        <p:txBody>
          <a:bodyPr wrap="square" rtlCol="0">
            <a:spAutoFit/>
          </a:bodyPr>
          <a:lstStyle/>
          <a:p>
            <a:r>
              <a:rPr kumimoji="1" lang="ja-JP" altLang="en-US" dirty="0" smtClean="0"/>
              <a:t>クラスター</a:t>
            </a:r>
            <a:r>
              <a:rPr kumimoji="1" lang="en-US" altLang="ja-JP" dirty="0" smtClean="0"/>
              <a:t>1</a:t>
            </a:r>
            <a:endParaRPr kumimoji="1" lang="ja-JP" altLang="en-US" dirty="0"/>
          </a:p>
        </p:txBody>
      </p:sp>
      <p:sp>
        <p:nvSpPr>
          <p:cNvPr id="14" name="テキスト ボックス 13"/>
          <p:cNvSpPr txBox="1"/>
          <p:nvPr/>
        </p:nvSpPr>
        <p:spPr>
          <a:xfrm>
            <a:off x="6660232" y="2708920"/>
            <a:ext cx="1375310" cy="369332"/>
          </a:xfrm>
          <a:prstGeom prst="rect">
            <a:avLst/>
          </a:prstGeom>
          <a:noFill/>
        </p:spPr>
        <p:txBody>
          <a:bodyPr wrap="square" rtlCol="0">
            <a:spAutoFit/>
          </a:bodyPr>
          <a:lstStyle/>
          <a:p>
            <a:r>
              <a:rPr kumimoji="1" lang="ja-JP" altLang="en-US" dirty="0" smtClean="0"/>
              <a:t>クラスター</a:t>
            </a:r>
            <a:r>
              <a:rPr kumimoji="1" lang="en-US" altLang="ja-JP" dirty="0" smtClean="0"/>
              <a:t>2</a:t>
            </a:r>
            <a:endParaRPr kumimoji="1" lang="ja-JP" altLang="en-US" dirty="0"/>
          </a:p>
        </p:txBody>
      </p:sp>
      <p:sp>
        <p:nvSpPr>
          <p:cNvPr id="13" name="テキスト ボックス 12"/>
          <p:cNvSpPr txBox="1"/>
          <p:nvPr/>
        </p:nvSpPr>
        <p:spPr>
          <a:xfrm>
            <a:off x="1919541" y="5919629"/>
            <a:ext cx="6514207" cy="707886"/>
          </a:xfrm>
          <a:prstGeom prst="rect">
            <a:avLst/>
          </a:prstGeom>
          <a:noFill/>
        </p:spPr>
        <p:txBody>
          <a:bodyPr wrap="square" rtlCol="0">
            <a:spAutoFit/>
          </a:bodyPr>
          <a:lstStyle/>
          <a:p>
            <a:r>
              <a:rPr lang="ja-JP" altLang="en-US" sz="2000" b="1" dirty="0" smtClean="0">
                <a:solidFill>
                  <a:srgbClr val="FF0000"/>
                </a:solidFill>
              </a:rPr>
              <a:t>データセットを異なるグループに分類する</a:t>
            </a:r>
            <a:endParaRPr lang="en-US" altLang="ja-JP" sz="2000" b="1" dirty="0" smtClean="0">
              <a:solidFill>
                <a:srgbClr val="FF0000"/>
              </a:solidFill>
            </a:endParaRPr>
          </a:p>
          <a:p>
            <a:r>
              <a:rPr kumimoji="1" lang="en-US" altLang="ja-JP" sz="2000" b="1" dirty="0" smtClean="0">
                <a:solidFill>
                  <a:srgbClr val="FF0000"/>
                </a:solidFill>
              </a:rPr>
              <a:t>(</a:t>
            </a:r>
            <a:r>
              <a:rPr kumimoji="1" lang="ja-JP" altLang="en-US" sz="2000" b="1" dirty="0" smtClean="0">
                <a:solidFill>
                  <a:srgbClr val="FF0000"/>
                </a:solidFill>
              </a:rPr>
              <a:t>正解が与えられていないが、データセットより分類可能</a:t>
            </a:r>
            <a:r>
              <a:rPr kumimoji="1" lang="en-US" altLang="ja-JP" sz="2000" b="1" dirty="0" smtClean="0">
                <a:solidFill>
                  <a:srgbClr val="FF0000"/>
                </a:solidFill>
              </a:rPr>
              <a:t>)</a:t>
            </a:r>
          </a:p>
        </p:txBody>
      </p:sp>
    </p:spTree>
    <p:extLst>
      <p:ext uri="{BB962C8B-B14F-4D97-AF65-F5344CB8AC3E}">
        <p14:creationId xmlns:p14="http://schemas.microsoft.com/office/powerpoint/2010/main" val="33159039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a:bodyPr>
          <a:lstStyle/>
          <a:p>
            <a:pPr marL="0" indent="0">
              <a:buNone/>
            </a:pPr>
            <a:r>
              <a:rPr lang="ja-JP" altLang="en-US" sz="2800" dirty="0" smtClean="0"/>
              <a:t>例：</a:t>
            </a:r>
            <a:r>
              <a:rPr kumimoji="1" lang="ja-JP" altLang="en-US" sz="2800" dirty="0" smtClean="0"/>
              <a:t>カクテルパーティアルゴリズム</a:t>
            </a:r>
            <a:endParaRPr kumimoji="1" lang="en-US" altLang="ja-JP" sz="2800" dirty="0" smtClean="0"/>
          </a:p>
          <a:p>
            <a:pPr marL="0" indent="0">
              <a:buNone/>
            </a:pPr>
            <a:r>
              <a:rPr lang="ja-JP" altLang="en-US" sz="2400" dirty="0" smtClean="0"/>
              <a:t>・マイクと話し手がそれぞれ二つある</a:t>
            </a:r>
            <a:endParaRPr lang="en-US" altLang="ja-JP" sz="2400" dirty="0" smtClean="0"/>
          </a:p>
          <a:p>
            <a:pPr marL="0" indent="0">
              <a:buNone/>
            </a:pPr>
            <a:r>
              <a:rPr kumimoji="1" lang="ja-JP" altLang="en-US" sz="2400" dirty="0" smtClean="0"/>
              <a:t>・話し手が数字を</a:t>
            </a:r>
            <a:r>
              <a:rPr kumimoji="1" lang="en-US" altLang="ja-JP" sz="2400" dirty="0" smtClean="0"/>
              <a:t>10</a:t>
            </a:r>
            <a:r>
              <a:rPr kumimoji="1" lang="ja-JP" altLang="en-US" sz="2400" dirty="0" err="1" smtClean="0"/>
              <a:t>まで</a:t>
            </a:r>
            <a:r>
              <a:rPr kumimoji="1" lang="ja-JP" altLang="en-US" sz="2400" dirty="0" smtClean="0"/>
              <a:t>同時に話す</a:t>
            </a:r>
            <a:endParaRPr kumimoji="1" lang="en-US" altLang="ja-JP" sz="2400" dirty="0" smtClean="0"/>
          </a:p>
          <a:p>
            <a:pPr marL="0" indent="0">
              <a:buNone/>
            </a:pPr>
            <a:r>
              <a:rPr lang="ja-JP" altLang="en-US" sz="2400" dirty="0" smtClean="0"/>
              <a:t>・音声録音が追加されているか、あるいは合成されて録音されているかを判断する</a:t>
            </a:r>
            <a:endParaRPr lang="en-US" altLang="ja-JP" sz="2400" dirty="0" smtClean="0"/>
          </a:p>
          <a:p>
            <a:pPr marL="0" indent="0">
              <a:buNone/>
            </a:pPr>
            <a:r>
              <a:rPr lang="ja-JP" altLang="en-US" sz="2400" dirty="0" smtClean="0"/>
              <a:t>・話し手二人の</a:t>
            </a:r>
            <a:r>
              <a:rPr lang="ja-JP" altLang="en-US" sz="2400" dirty="0"/>
              <a:t>声</a:t>
            </a:r>
            <a:r>
              <a:rPr lang="ja-JP" altLang="en-US" sz="2400" dirty="0" smtClean="0"/>
              <a:t>を分類する</a:t>
            </a:r>
            <a:endParaRPr lang="en-US" altLang="ja-JP" sz="2400" dirty="0" smtClean="0"/>
          </a:p>
        </p:txBody>
      </p:sp>
      <p:sp>
        <p:nvSpPr>
          <p:cNvPr id="4" name="スライド番号プレースホルダー 3"/>
          <p:cNvSpPr>
            <a:spLocks noGrp="1"/>
          </p:cNvSpPr>
          <p:nvPr>
            <p:ph type="sldNum" sz="quarter" idx="12"/>
          </p:nvPr>
        </p:nvSpPr>
        <p:spPr/>
        <p:txBody>
          <a:bodyPr/>
          <a:lstStyle/>
          <a:p>
            <a:fld id="{421F742A-39A9-4C0C-B888-1DF80FBD5B7F}" type="slidenum">
              <a:rPr kumimoji="1" lang="ja-JP" altLang="en-US" smtClean="0"/>
              <a:t>16</a:t>
            </a:fld>
            <a:endParaRPr kumimoji="1" lang="ja-JP" altLang="en-US"/>
          </a:p>
        </p:txBody>
      </p:sp>
      <p:sp>
        <p:nvSpPr>
          <p:cNvPr id="6" name="タイトル 1"/>
          <p:cNvSpPr>
            <a:spLocks noGrp="1"/>
          </p:cNvSpPr>
          <p:nvPr>
            <p:ph type="title"/>
          </p:nvPr>
        </p:nvSpPr>
        <p:spPr/>
        <p:txBody>
          <a:bodyPr/>
          <a:lstStyle/>
          <a:p>
            <a:r>
              <a:rPr kumimoji="1" lang="ja-JP" altLang="en-US" dirty="0" smtClean="0"/>
              <a:t>教師なし学習</a:t>
            </a:r>
            <a:endParaRPr kumimoji="1" lang="ja-JP" altLang="en-US" dirty="0"/>
          </a:p>
        </p:txBody>
      </p:sp>
    </p:spTree>
    <p:extLst>
      <p:ext uri="{BB962C8B-B14F-4D97-AF65-F5344CB8AC3E}">
        <p14:creationId xmlns:p14="http://schemas.microsoft.com/office/powerpoint/2010/main" val="1390049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a:bodyPr>
          <a:lstStyle/>
          <a:p>
            <a:pPr marL="0" indent="0">
              <a:buNone/>
            </a:pPr>
            <a:r>
              <a:rPr lang="ja-JP" altLang="en-US" sz="2800" dirty="0" smtClean="0"/>
              <a:t>実装するのは一行のコードでできる</a:t>
            </a:r>
            <a:r>
              <a:rPr lang="en-US" altLang="ja-JP" sz="2800" dirty="0" smtClean="0"/>
              <a:t>(Octave)</a:t>
            </a:r>
          </a:p>
          <a:p>
            <a:pPr marL="0" indent="0">
              <a:buNone/>
            </a:pPr>
            <a:r>
              <a:rPr lang="en-US" altLang="ja-JP" sz="2800" dirty="0" smtClean="0"/>
              <a:t>[</a:t>
            </a:r>
            <a:r>
              <a:rPr lang="en-US" altLang="ja-JP" sz="2800" dirty="0" err="1" smtClean="0"/>
              <a:t>W,s,v</a:t>
            </a:r>
            <a:r>
              <a:rPr lang="en-US" altLang="ja-JP" sz="2800" dirty="0" smtClean="0"/>
              <a:t>] = </a:t>
            </a:r>
            <a:r>
              <a:rPr lang="en-US" altLang="ja-JP" sz="2800" u="sng" dirty="0" err="1" smtClean="0"/>
              <a:t>svd</a:t>
            </a:r>
            <a:r>
              <a:rPr lang="en-US" altLang="ja-JP" sz="2800" dirty="0" smtClean="0"/>
              <a:t>((</a:t>
            </a:r>
            <a:r>
              <a:rPr lang="en-US" altLang="ja-JP" sz="2800" dirty="0" err="1" smtClean="0"/>
              <a:t>repmat</a:t>
            </a:r>
            <a:r>
              <a:rPr lang="en-US" altLang="ja-JP" sz="2800" dirty="0" smtClean="0"/>
              <a:t>(sum(x.*x,1),size(x,1),1).*x)*x’);</a:t>
            </a:r>
          </a:p>
          <a:p>
            <a:pPr marL="0" indent="0">
              <a:buNone/>
            </a:pPr>
            <a:r>
              <a:rPr lang="ja-JP" altLang="en-US" sz="2800" dirty="0" smtClean="0"/>
              <a:t>特異値分解</a:t>
            </a:r>
            <a:r>
              <a:rPr lang="en-US" altLang="ja-JP" sz="2800" dirty="0" smtClean="0"/>
              <a:t>(singular value decomposition)</a:t>
            </a:r>
            <a:r>
              <a:rPr lang="ja-JP" altLang="en-US" sz="2800" dirty="0" smtClean="0"/>
              <a:t>の略</a:t>
            </a:r>
            <a:endParaRPr lang="en-US" altLang="ja-JP" sz="2800" dirty="0" smtClean="0"/>
          </a:p>
          <a:p>
            <a:pPr marL="0" indent="0">
              <a:buNone/>
            </a:pPr>
            <a:endParaRPr lang="en-US" altLang="ja-JP" sz="2800" dirty="0"/>
          </a:p>
          <a:p>
            <a:pPr marL="0" indent="0">
              <a:buNone/>
            </a:pPr>
            <a:r>
              <a:rPr lang="en-US" altLang="ja-JP" sz="2400" dirty="0" smtClean="0"/>
              <a:t>(</a:t>
            </a:r>
            <a:r>
              <a:rPr lang="ja-JP" altLang="en-US" sz="2400" dirty="0" smtClean="0"/>
              <a:t>ちなみに</a:t>
            </a:r>
            <a:r>
              <a:rPr lang="en-US" altLang="ja-JP" sz="2400" dirty="0" smtClean="0"/>
              <a:t>Java</a:t>
            </a:r>
            <a:r>
              <a:rPr lang="ja-JP" altLang="en-US" sz="2400" dirty="0" smtClean="0"/>
              <a:t>や</a:t>
            </a:r>
            <a:r>
              <a:rPr lang="en-US" altLang="ja-JP" sz="2400" dirty="0" smtClean="0"/>
              <a:t>C++</a:t>
            </a:r>
            <a:r>
              <a:rPr lang="ja-JP" altLang="en-US" sz="2400" dirty="0" err="1" smtClean="0"/>
              <a:t>、</a:t>
            </a:r>
            <a:r>
              <a:rPr lang="en-US" altLang="ja-JP" sz="2400" dirty="0" smtClean="0"/>
              <a:t>python</a:t>
            </a:r>
            <a:r>
              <a:rPr lang="ja-JP" altLang="en-US" sz="2400" dirty="0" smtClean="0"/>
              <a:t>で書こうとすると複雑なコードが必要らしい</a:t>
            </a:r>
            <a:r>
              <a:rPr lang="en-US" altLang="ja-JP" sz="2400" dirty="0" smtClean="0"/>
              <a:t>)</a:t>
            </a:r>
          </a:p>
        </p:txBody>
      </p:sp>
      <p:sp>
        <p:nvSpPr>
          <p:cNvPr id="4" name="スライド番号プレースホルダー 3"/>
          <p:cNvSpPr>
            <a:spLocks noGrp="1"/>
          </p:cNvSpPr>
          <p:nvPr>
            <p:ph type="sldNum" sz="quarter" idx="12"/>
          </p:nvPr>
        </p:nvSpPr>
        <p:spPr/>
        <p:txBody>
          <a:bodyPr/>
          <a:lstStyle/>
          <a:p>
            <a:fld id="{421F742A-39A9-4C0C-B888-1DF80FBD5B7F}" type="slidenum">
              <a:rPr kumimoji="1" lang="ja-JP" altLang="en-US" smtClean="0"/>
              <a:t>17</a:t>
            </a:fld>
            <a:endParaRPr kumimoji="1" lang="ja-JP" altLang="en-US"/>
          </a:p>
        </p:txBody>
      </p:sp>
      <p:sp>
        <p:nvSpPr>
          <p:cNvPr id="6" name="タイトル 1"/>
          <p:cNvSpPr>
            <a:spLocks noGrp="1"/>
          </p:cNvSpPr>
          <p:nvPr>
            <p:ph type="title"/>
          </p:nvPr>
        </p:nvSpPr>
        <p:spPr/>
        <p:txBody>
          <a:bodyPr/>
          <a:lstStyle/>
          <a:p>
            <a:r>
              <a:rPr kumimoji="1" lang="ja-JP" altLang="en-US" dirty="0" smtClean="0"/>
              <a:t>教師なし学習</a:t>
            </a:r>
            <a:endParaRPr kumimoji="1" lang="ja-JP" altLang="en-US" dirty="0"/>
          </a:p>
        </p:txBody>
      </p:sp>
    </p:spTree>
    <p:extLst>
      <p:ext uri="{BB962C8B-B14F-4D97-AF65-F5344CB8AC3E}">
        <p14:creationId xmlns:p14="http://schemas.microsoft.com/office/powerpoint/2010/main" val="21683512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4"/>
          <p:cNvSpPr>
            <a:spLocks noGrp="1" noChangeArrowheads="1"/>
          </p:cNvSpPr>
          <p:nvPr>
            <p:ph type="title"/>
          </p:nvPr>
        </p:nvSpPr>
        <p:spPr/>
        <p:txBody>
          <a:bodyPr/>
          <a:lstStyle/>
          <a:p>
            <a:r>
              <a:rPr lang="en-US" altLang="ja-JP" sz="4000" dirty="0"/>
              <a:t>Linear Regression with one variable</a:t>
            </a:r>
          </a:p>
        </p:txBody>
      </p:sp>
      <p:sp>
        <p:nvSpPr>
          <p:cNvPr id="3077" name="Rectangle 5"/>
          <p:cNvSpPr>
            <a:spLocks noGrp="1" noChangeArrowheads="1"/>
          </p:cNvSpPr>
          <p:nvPr>
            <p:ph type="body" idx="1"/>
          </p:nvPr>
        </p:nvSpPr>
        <p:spPr/>
        <p:txBody>
          <a:bodyPr>
            <a:normAutofit/>
          </a:bodyPr>
          <a:lstStyle/>
          <a:p>
            <a:pPr>
              <a:lnSpc>
                <a:spcPct val="80000"/>
              </a:lnSpc>
            </a:pPr>
            <a:r>
              <a:rPr lang="ja-JP" altLang="en-US" sz="2800" dirty="0"/>
              <a:t>日本語</a:t>
            </a:r>
            <a:r>
              <a:rPr lang="ja-JP" altLang="en-US" sz="2800" dirty="0" smtClean="0"/>
              <a:t>訳すると「</a:t>
            </a:r>
            <a:r>
              <a:rPr lang="en-US" altLang="ja-JP" sz="2800" dirty="0" smtClean="0"/>
              <a:t>1</a:t>
            </a:r>
            <a:r>
              <a:rPr lang="ja-JP" altLang="en-US" sz="2800" dirty="0" smtClean="0"/>
              <a:t>変数を持つ線形回帰」</a:t>
            </a:r>
            <a:endParaRPr lang="en-US" altLang="ja-JP" sz="2800" dirty="0"/>
          </a:p>
          <a:p>
            <a:pPr lvl="1">
              <a:lnSpc>
                <a:spcPct val="80000"/>
              </a:lnSpc>
            </a:pPr>
            <a:r>
              <a:rPr lang="ja-JP" altLang="en-US" sz="2400" dirty="0" smtClean="0"/>
              <a:t>データセットを直線に当てはめ、結果を予測するためのモデルを作成する</a:t>
            </a:r>
            <a:r>
              <a:rPr lang="en-US" altLang="ja-JP" sz="2400" dirty="0" smtClean="0"/>
              <a:t>(</a:t>
            </a:r>
            <a:r>
              <a:rPr lang="ja-JP" altLang="en-US" sz="2400" dirty="0" smtClean="0"/>
              <a:t>データセットに正解が与えられている</a:t>
            </a:r>
            <a:r>
              <a:rPr lang="en-US" altLang="ja-JP" sz="2400" dirty="0" smtClean="0"/>
              <a:t>)</a:t>
            </a:r>
          </a:p>
          <a:p>
            <a:pPr lvl="1">
              <a:lnSpc>
                <a:spcPct val="80000"/>
              </a:lnSpc>
            </a:pPr>
            <a:r>
              <a:rPr lang="ja-JP" altLang="en-US" sz="2400" dirty="0" smtClean="0"/>
              <a:t>先ほどの例で示した</a:t>
            </a:r>
            <a:r>
              <a:rPr lang="ja-JP" altLang="en-US" sz="2400" u="sng" dirty="0" smtClean="0"/>
              <a:t>敷地面積と価格</a:t>
            </a:r>
            <a:endParaRPr lang="en-US" altLang="ja-JP" sz="2400" u="sng" dirty="0"/>
          </a:p>
          <a:p>
            <a:pPr>
              <a:lnSpc>
                <a:spcPct val="80000"/>
              </a:lnSpc>
              <a:buFontTx/>
              <a:buNone/>
            </a:pPr>
            <a:endParaRPr lang="en-US" altLang="ja-JP" sz="2800" dirty="0"/>
          </a:p>
        </p:txBody>
      </p:sp>
      <p:graphicFrame>
        <p:nvGraphicFramePr>
          <p:cNvPr id="4" name="グラフ 3"/>
          <p:cNvGraphicFramePr>
            <a:graphicFrameLocks noChangeAspect="1"/>
          </p:cNvGraphicFramePr>
          <p:nvPr>
            <p:extLst>
              <p:ext uri="{D42A27DB-BD31-4B8C-83A1-F6EECF244321}">
                <p14:modId xmlns:p14="http://schemas.microsoft.com/office/powerpoint/2010/main" val="4083839361"/>
              </p:ext>
            </p:extLst>
          </p:nvPr>
        </p:nvGraphicFramePr>
        <p:xfrm>
          <a:off x="1403648" y="3068960"/>
          <a:ext cx="6000000" cy="3600000"/>
        </p:xfrm>
        <a:graphic>
          <a:graphicData uri="http://schemas.openxmlformats.org/drawingml/2006/chart">
            <c:chart xmlns:c="http://schemas.openxmlformats.org/drawingml/2006/chart" xmlns:r="http://schemas.openxmlformats.org/officeDocument/2006/relationships" r:id="rId2"/>
          </a:graphicData>
        </a:graphic>
      </p:graphicFrame>
      <p:cxnSp>
        <p:nvCxnSpPr>
          <p:cNvPr id="5" name="直線矢印コネクタ 4"/>
          <p:cNvCxnSpPr/>
          <p:nvPr/>
        </p:nvCxnSpPr>
        <p:spPr>
          <a:xfrm flipH="1" flipV="1">
            <a:off x="6588224" y="3767405"/>
            <a:ext cx="792088"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テキスト ボックス 5"/>
          <p:cNvSpPr txBox="1"/>
          <p:nvPr/>
        </p:nvSpPr>
        <p:spPr>
          <a:xfrm>
            <a:off x="7380312" y="4149080"/>
            <a:ext cx="1872208" cy="646331"/>
          </a:xfrm>
          <a:prstGeom prst="rect">
            <a:avLst/>
          </a:prstGeom>
          <a:noFill/>
        </p:spPr>
        <p:txBody>
          <a:bodyPr wrap="square" rtlCol="0">
            <a:spAutoFit/>
          </a:bodyPr>
          <a:lstStyle/>
          <a:p>
            <a:r>
              <a:rPr kumimoji="1" lang="ja-JP" altLang="en-US" dirty="0" smtClean="0">
                <a:solidFill>
                  <a:srgbClr val="FF0000"/>
                </a:solidFill>
              </a:rPr>
              <a:t>各データセットを</a:t>
            </a:r>
            <a:endParaRPr kumimoji="1" lang="en-US" altLang="ja-JP" dirty="0" smtClean="0">
              <a:solidFill>
                <a:srgbClr val="FF0000"/>
              </a:solidFill>
            </a:endParaRPr>
          </a:p>
          <a:p>
            <a:r>
              <a:rPr kumimoji="1" lang="ja-JP" altLang="en-US" dirty="0" smtClean="0">
                <a:solidFill>
                  <a:srgbClr val="FF0000"/>
                </a:solidFill>
              </a:rPr>
              <a:t>訓練セットと呼ぶ</a:t>
            </a:r>
            <a:endParaRPr kumimoji="1" lang="ja-JP" altLang="en-US" dirty="0">
              <a:solidFill>
                <a:srgbClr val="FF0000"/>
              </a:solidFill>
            </a:endParaRPr>
          </a:p>
        </p:txBody>
      </p:sp>
      <p:cxnSp>
        <p:nvCxnSpPr>
          <p:cNvPr id="13" name="直線矢印コネクタ 12"/>
          <p:cNvCxnSpPr/>
          <p:nvPr/>
        </p:nvCxnSpPr>
        <p:spPr>
          <a:xfrm flipH="1" flipV="1">
            <a:off x="5815706" y="3767405"/>
            <a:ext cx="142059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7061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ja-JP"/>
              <a:t>Coursera</a:t>
            </a:r>
            <a:r>
              <a:rPr lang="ja-JP" altLang="en-US"/>
              <a:t>内の表記方法</a:t>
            </a:r>
          </a:p>
        </p:txBody>
      </p:sp>
      <p:sp>
        <p:nvSpPr>
          <p:cNvPr id="5123" name="Rectangle 3"/>
          <p:cNvSpPr>
            <a:spLocks noGrp="1" noChangeArrowheads="1"/>
          </p:cNvSpPr>
          <p:nvPr>
            <p:ph type="body" idx="1"/>
          </p:nvPr>
        </p:nvSpPr>
        <p:spPr>
          <a:xfrm>
            <a:off x="457200" y="4077072"/>
            <a:ext cx="8229600" cy="2049091"/>
          </a:xfrm>
        </p:spPr>
        <p:txBody>
          <a:bodyPr>
            <a:normAutofit lnSpcReduction="10000"/>
          </a:bodyPr>
          <a:lstStyle/>
          <a:p>
            <a:r>
              <a:rPr lang="en-US" altLang="ja-JP" sz="2400" dirty="0"/>
              <a:t>m </a:t>
            </a:r>
            <a:r>
              <a:rPr lang="ja-JP" altLang="en-US" sz="2400" dirty="0"/>
              <a:t>・・・　訓練サンプルの数</a:t>
            </a:r>
          </a:p>
          <a:p>
            <a:r>
              <a:rPr lang="en-US" altLang="ja-JP" sz="2400" dirty="0"/>
              <a:t>X </a:t>
            </a:r>
            <a:r>
              <a:rPr lang="ja-JP" altLang="en-US" sz="2400" dirty="0"/>
              <a:t>・・・　入力変数</a:t>
            </a:r>
            <a:r>
              <a:rPr lang="en-US" altLang="ja-JP" sz="2400" dirty="0"/>
              <a:t>(</a:t>
            </a:r>
            <a:r>
              <a:rPr lang="ja-JP" altLang="en-US" sz="2400" dirty="0"/>
              <a:t>特徴</a:t>
            </a:r>
            <a:r>
              <a:rPr lang="en-US" altLang="ja-JP" sz="2400" dirty="0"/>
              <a:t>)</a:t>
            </a:r>
          </a:p>
          <a:p>
            <a:r>
              <a:rPr lang="en-US" altLang="ja-JP" sz="2400" dirty="0"/>
              <a:t>Y </a:t>
            </a:r>
            <a:r>
              <a:rPr lang="ja-JP" altLang="en-US" sz="2400" dirty="0"/>
              <a:t>・・・出力変数</a:t>
            </a:r>
            <a:r>
              <a:rPr lang="en-US" altLang="ja-JP" sz="2400" dirty="0"/>
              <a:t>(</a:t>
            </a:r>
            <a:r>
              <a:rPr lang="ja-JP" altLang="en-US" sz="2400" dirty="0"/>
              <a:t>目標変数</a:t>
            </a:r>
            <a:r>
              <a:rPr lang="en-US" altLang="ja-JP" sz="2400" dirty="0"/>
              <a:t>)</a:t>
            </a:r>
          </a:p>
          <a:p>
            <a:r>
              <a:rPr lang="en-US" altLang="ja-JP" sz="2400" dirty="0"/>
              <a:t>(x, y)</a:t>
            </a:r>
            <a:r>
              <a:rPr lang="ja-JP" altLang="en-US" sz="2400" dirty="0"/>
              <a:t>　・・・</a:t>
            </a:r>
            <a:r>
              <a:rPr lang="en-US" altLang="ja-JP" sz="2400" dirty="0"/>
              <a:t>1</a:t>
            </a:r>
            <a:r>
              <a:rPr lang="ja-JP" altLang="en-US" sz="2400" dirty="0"/>
              <a:t>組の訓練サンプル</a:t>
            </a:r>
          </a:p>
          <a:p>
            <a:r>
              <a:rPr lang="en-US" altLang="ja-JP" sz="2400" dirty="0"/>
              <a:t>(x</a:t>
            </a:r>
            <a:r>
              <a:rPr lang="en-US" altLang="ja-JP" sz="2400" baseline="30000" dirty="0"/>
              <a:t>(</a:t>
            </a:r>
            <a:r>
              <a:rPr lang="en-US" altLang="ja-JP" sz="2400" baseline="30000" dirty="0" err="1"/>
              <a:t>i</a:t>
            </a:r>
            <a:r>
              <a:rPr lang="en-US" altLang="ja-JP" sz="2400" baseline="30000" dirty="0"/>
              <a:t>)</a:t>
            </a:r>
            <a:r>
              <a:rPr lang="en-US" altLang="ja-JP" sz="2400" dirty="0"/>
              <a:t>, y</a:t>
            </a:r>
            <a:r>
              <a:rPr lang="en-US" altLang="ja-JP" sz="2400" baseline="30000" dirty="0"/>
              <a:t>(</a:t>
            </a:r>
            <a:r>
              <a:rPr lang="en-US" altLang="ja-JP" sz="2400" baseline="30000" dirty="0" err="1"/>
              <a:t>i</a:t>
            </a:r>
            <a:r>
              <a:rPr lang="en-US" altLang="ja-JP" sz="2400" baseline="30000" dirty="0"/>
              <a:t>)</a:t>
            </a:r>
            <a:r>
              <a:rPr lang="en-US" altLang="ja-JP" sz="2400" dirty="0"/>
              <a:t>) </a:t>
            </a:r>
            <a:r>
              <a:rPr lang="ja-JP" altLang="en-US" sz="2400" dirty="0"/>
              <a:t>・・・特定の訓練サンプル</a:t>
            </a:r>
            <a:r>
              <a:rPr lang="en-US" altLang="ja-JP" sz="2400" dirty="0"/>
              <a:t>(</a:t>
            </a:r>
            <a:r>
              <a:rPr lang="en-US" altLang="ja-JP" sz="2400" dirty="0" err="1"/>
              <a:t>i</a:t>
            </a:r>
            <a:r>
              <a:rPr lang="ja-JP" altLang="en-US" sz="2400" dirty="0"/>
              <a:t>番目のサンプル</a:t>
            </a:r>
            <a:r>
              <a:rPr lang="en-US" altLang="ja-JP" sz="2400" dirty="0"/>
              <a:t>)</a:t>
            </a:r>
          </a:p>
          <a:p>
            <a:endParaRPr lang="en-US" altLang="ja-JP" dirty="0"/>
          </a:p>
        </p:txBody>
      </p:sp>
      <p:graphicFrame>
        <p:nvGraphicFramePr>
          <p:cNvPr id="2" name="表 1"/>
          <p:cNvGraphicFramePr>
            <a:graphicFrameLocks noGrp="1"/>
          </p:cNvGraphicFramePr>
          <p:nvPr>
            <p:extLst>
              <p:ext uri="{D42A27DB-BD31-4B8C-83A1-F6EECF244321}">
                <p14:modId xmlns:p14="http://schemas.microsoft.com/office/powerpoint/2010/main" val="3103374589"/>
              </p:ext>
            </p:extLst>
          </p:nvPr>
        </p:nvGraphicFramePr>
        <p:xfrm>
          <a:off x="1547664" y="1628800"/>
          <a:ext cx="6096000" cy="222504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kumimoji="1" lang="ja-JP" altLang="en-US" dirty="0" smtClean="0"/>
                        <a:t>敷地面積</a:t>
                      </a:r>
                      <a:r>
                        <a:rPr kumimoji="1" lang="en-US" altLang="ja-JP" dirty="0" smtClean="0"/>
                        <a:t>(feet</a:t>
                      </a:r>
                      <a:r>
                        <a:rPr kumimoji="1" lang="en-US" altLang="ja-JP" baseline="30000" dirty="0" smtClean="0"/>
                        <a:t>2</a:t>
                      </a:r>
                      <a:r>
                        <a:rPr kumimoji="1" lang="en-US" altLang="ja-JP" dirty="0" smtClean="0"/>
                        <a:t>)</a:t>
                      </a:r>
                      <a:endParaRPr kumimoji="1" lang="ja-JP" altLang="en-US" dirty="0"/>
                    </a:p>
                  </a:txBody>
                  <a:tcPr/>
                </a:tc>
                <a:tc>
                  <a:txBody>
                    <a:bodyPr/>
                    <a:lstStyle/>
                    <a:p>
                      <a:r>
                        <a:rPr kumimoji="1" lang="ja-JP" altLang="en-US" dirty="0" smtClean="0"/>
                        <a:t>価格</a:t>
                      </a:r>
                      <a:r>
                        <a:rPr kumimoji="1" lang="en-US" altLang="ja-JP" dirty="0" smtClean="0"/>
                        <a:t>(</a:t>
                      </a:r>
                      <a:r>
                        <a:rPr kumimoji="1" lang="ja-JP" altLang="en-US" dirty="0" smtClean="0"/>
                        <a:t>千ドル</a:t>
                      </a:r>
                      <a:r>
                        <a:rPr kumimoji="1" lang="en-US" altLang="ja-JP" dirty="0" smtClean="0"/>
                        <a:t>)</a:t>
                      </a:r>
                      <a:endParaRPr kumimoji="1" lang="ja-JP" altLang="en-US" dirty="0"/>
                    </a:p>
                  </a:txBody>
                  <a:tcPr/>
                </a:tc>
              </a:tr>
              <a:tr h="370840">
                <a:tc>
                  <a:txBody>
                    <a:bodyPr/>
                    <a:lstStyle/>
                    <a:p>
                      <a:r>
                        <a:rPr kumimoji="1" lang="en-US" altLang="ja-JP" dirty="0" smtClean="0"/>
                        <a:t>2104</a:t>
                      </a:r>
                      <a:endParaRPr kumimoji="1" lang="ja-JP" altLang="en-US" dirty="0"/>
                    </a:p>
                  </a:txBody>
                  <a:tcPr/>
                </a:tc>
                <a:tc>
                  <a:txBody>
                    <a:bodyPr/>
                    <a:lstStyle/>
                    <a:p>
                      <a:r>
                        <a:rPr kumimoji="1" lang="en-US" altLang="ja-JP" dirty="0" smtClean="0"/>
                        <a:t>460</a:t>
                      </a:r>
                      <a:endParaRPr kumimoji="1" lang="ja-JP" altLang="en-US" dirty="0"/>
                    </a:p>
                  </a:txBody>
                  <a:tcPr/>
                </a:tc>
              </a:tr>
              <a:tr h="370840">
                <a:tc>
                  <a:txBody>
                    <a:bodyPr/>
                    <a:lstStyle/>
                    <a:p>
                      <a:r>
                        <a:rPr kumimoji="1" lang="en-US" altLang="ja-JP" dirty="0" smtClean="0"/>
                        <a:t>1416</a:t>
                      </a:r>
                      <a:endParaRPr kumimoji="1" lang="ja-JP" altLang="en-US" dirty="0"/>
                    </a:p>
                  </a:txBody>
                  <a:tcPr/>
                </a:tc>
                <a:tc>
                  <a:txBody>
                    <a:bodyPr/>
                    <a:lstStyle/>
                    <a:p>
                      <a:r>
                        <a:rPr kumimoji="1" lang="en-US" altLang="ja-JP" dirty="0" smtClean="0"/>
                        <a:t>232</a:t>
                      </a:r>
                      <a:endParaRPr kumimoji="1" lang="ja-JP" altLang="en-US" dirty="0"/>
                    </a:p>
                  </a:txBody>
                  <a:tcPr/>
                </a:tc>
              </a:tr>
              <a:tr h="370840">
                <a:tc>
                  <a:txBody>
                    <a:bodyPr/>
                    <a:lstStyle/>
                    <a:p>
                      <a:r>
                        <a:rPr kumimoji="1" lang="en-US" altLang="ja-JP" dirty="0" smtClean="0"/>
                        <a:t>1534</a:t>
                      </a:r>
                      <a:endParaRPr kumimoji="1" lang="ja-JP" altLang="en-US" dirty="0"/>
                    </a:p>
                  </a:txBody>
                  <a:tcPr/>
                </a:tc>
                <a:tc>
                  <a:txBody>
                    <a:bodyPr/>
                    <a:lstStyle/>
                    <a:p>
                      <a:r>
                        <a:rPr kumimoji="1" lang="en-US" altLang="ja-JP" dirty="0" smtClean="0"/>
                        <a:t>315</a:t>
                      </a:r>
                      <a:endParaRPr kumimoji="1" lang="ja-JP" altLang="en-US" dirty="0"/>
                    </a:p>
                  </a:txBody>
                  <a:tcPr/>
                </a:tc>
              </a:tr>
              <a:tr h="370840">
                <a:tc>
                  <a:txBody>
                    <a:bodyPr/>
                    <a:lstStyle/>
                    <a:p>
                      <a:r>
                        <a:rPr kumimoji="1" lang="en-US" altLang="ja-JP" dirty="0" smtClean="0"/>
                        <a:t>852</a:t>
                      </a:r>
                      <a:endParaRPr kumimoji="1" lang="ja-JP" altLang="en-US" dirty="0"/>
                    </a:p>
                  </a:txBody>
                  <a:tcPr/>
                </a:tc>
                <a:tc>
                  <a:txBody>
                    <a:bodyPr/>
                    <a:lstStyle/>
                    <a:p>
                      <a:r>
                        <a:rPr kumimoji="1" lang="en-US" altLang="ja-JP" dirty="0" smtClean="0"/>
                        <a:t>178</a:t>
                      </a:r>
                      <a:endParaRPr kumimoji="1" lang="ja-JP" altLang="en-US" dirty="0"/>
                    </a:p>
                  </a:txBody>
                  <a:tcPr/>
                </a:tc>
              </a:tr>
              <a:tr h="370840">
                <a:tc>
                  <a:txBody>
                    <a:bodyPr/>
                    <a:lstStyle/>
                    <a:p>
                      <a:r>
                        <a:rPr kumimoji="1" lang="ja-JP" altLang="en-US" dirty="0" smtClean="0"/>
                        <a:t>・・・</a:t>
                      </a:r>
                      <a:endParaRPr kumimoji="1" lang="ja-JP" altLang="en-US" dirty="0"/>
                    </a:p>
                  </a:txBody>
                  <a:tcPr/>
                </a:tc>
                <a:tc>
                  <a:txBody>
                    <a:bodyPr/>
                    <a:lstStyle/>
                    <a:p>
                      <a:r>
                        <a:rPr kumimoji="1" lang="ja-JP" altLang="en-US" dirty="0" smtClean="0"/>
                        <a:t>・・・</a:t>
                      </a:r>
                      <a:endParaRPr kumimoji="1" lang="ja-JP" altLang="en-US" dirty="0"/>
                    </a:p>
                  </a:txBody>
                  <a:tcPr/>
                </a:tc>
              </a:tr>
            </a:tbl>
          </a:graphicData>
        </a:graphic>
      </p:graphicFrame>
    </p:spTree>
    <p:extLst>
      <p:ext uri="{BB962C8B-B14F-4D97-AF65-F5344CB8AC3E}">
        <p14:creationId xmlns:p14="http://schemas.microsoft.com/office/powerpoint/2010/main" val="2498798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目次</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smtClean="0"/>
              <a:t>Introduction</a:t>
            </a:r>
          </a:p>
          <a:p>
            <a:pPr lvl="1"/>
            <a:r>
              <a:rPr lang="en-US" altLang="ja-JP" dirty="0" smtClean="0"/>
              <a:t>Coursera</a:t>
            </a:r>
            <a:r>
              <a:rPr lang="ja-JP" altLang="en-US" dirty="0" smtClean="0"/>
              <a:t>とは</a:t>
            </a:r>
            <a:endParaRPr lang="en-US" altLang="ja-JP" dirty="0" smtClean="0"/>
          </a:p>
          <a:p>
            <a:pPr lvl="1"/>
            <a:r>
              <a:rPr lang="en-US" altLang="ja-JP" dirty="0" smtClean="0"/>
              <a:t>Machine </a:t>
            </a:r>
            <a:r>
              <a:rPr lang="en-US" altLang="ja-JP" dirty="0" err="1" smtClean="0"/>
              <a:t>Learnig</a:t>
            </a:r>
            <a:r>
              <a:rPr lang="ja-JP" altLang="en-US" dirty="0"/>
              <a:t> </a:t>
            </a:r>
            <a:r>
              <a:rPr lang="en-US" altLang="ja-JP" dirty="0" smtClean="0"/>
              <a:t>course</a:t>
            </a:r>
          </a:p>
          <a:p>
            <a:pPr lvl="1"/>
            <a:r>
              <a:rPr kumimoji="1" lang="ja-JP" altLang="en-US" dirty="0" smtClean="0"/>
              <a:t>教師</a:t>
            </a:r>
            <a:r>
              <a:rPr lang="ja-JP" altLang="en-US" dirty="0" smtClean="0"/>
              <a:t>あり学習</a:t>
            </a:r>
            <a:endParaRPr lang="en-US" altLang="ja-JP" dirty="0" smtClean="0"/>
          </a:p>
          <a:p>
            <a:pPr lvl="1"/>
            <a:r>
              <a:rPr kumimoji="1" lang="ja-JP" altLang="en-US" dirty="0"/>
              <a:t>教師</a:t>
            </a:r>
            <a:r>
              <a:rPr kumimoji="1" lang="ja-JP" altLang="en-US" dirty="0" smtClean="0"/>
              <a:t>なし学習</a:t>
            </a:r>
            <a:endParaRPr kumimoji="1" lang="en-US" altLang="ja-JP" dirty="0" smtClean="0"/>
          </a:p>
          <a:p>
            <a:r>
              <a:rPr lang="en-US" altLang="ja-JP" dirty="0" err="1" smtClean="0"/>
              <a:t>LinearRegression</a:t>
            </a:r>
            <a:r>
              <a:rPr lang="ja-JP" altLang="en-US" dirty="0" smtClean="0"/>
              <a:t> </a:t>
            </a:r>
            <a:r>
              <a:rPr lang="en-US" altLang="ja-JP" dirty="0" smtClean="0"/>
              <a:t>with One Variable</a:t>
            </a:r>
          </a:p>
          <a:p>
            <a:pPr lvl="1"/>
            <a:r>
              <a:rPr lang="ja-JP" altLang="en-US" dirty="0" smtClean="0"/>
              <a:t>モデルの表現</a:t>
            </a:r>
            <a:r>
              <a:rPr kumimoji="1" lang="en-US" altLang="ja-JP" dirty="0" smtClean="0"/>
              <a:t>(model Representation)</a:t>
            </a:r>
          </a:p>
          <a:p>
            <a:pPr lvl="1"/>
            <a:r>
              <a:rPr lang="ja-JP" altLang="en-US" dirty="0" smtClean="0"/>
              <a:t>目的関数</a:t>
            </a:r>
            <a:r>
              <a:rPr lang="en-US" altLang="ja-JP" dirty="0" smtClean="0"/>
              <a:t>(Cost Function)</a:t>
            </a:r>
            <a:endParaRPr kumimoji="1" lang="ja-JP" altLang="en-US" dirty="0"/>
          </a:p>
        </p:txBody>
      </p:sp>
      <p:sp>
        <p:nvSpPr>
          <p:cNvPr id="4" name="スライド番号プレースホルダー 3"/>
          <p:cNvSpPr>
            <a:spLocks noGrp="1"/>
          </p:cNvSpPr>
          <p:nvPr>
            <p:ph type="sldNum" sz="quarter" idx="12"/>
          </p:nvPr>
        </p:nvSpPr>
        <p:spPr/>
        <p:txBody>
          <a:bodyPr/>
          <a:lstStyle/>
          <a:p>
            <a:fld id="{421F742A-39A9-4C0C-B888-1DF80FBD5B7F}" type="slidenum">
              <a:rPr kumimoji="1" lang="ja-JP" altLang="en-US" smtClean="0"/>
              <a:t>2</a:t>
            </a:fld>
            <a:endParaRPr kumimoji="1" lang="ja-JP" altLang="en-US" dirty="0"/>
          </a:p>
        </p:txBody>
      </p:sp>
    </p:spTree>
    <p:extLst>
      <p:ext uri="{BB962C8B-B14F-4D97-AF65-F5344CB8AC3E}">
        <p14:creationId xmlns:p14="http://schemas.microsoft.com/office/powerpoint/2010/main" val="29512081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ja-JP" altLang="en-US" dirty="0"/>
              <a:t>アルゴリズム</a:t>
            </a:r>
            <a:r>
              <a:rPr lang="ja-JP" altLang="en-US" dirty="0" smtClean="0"/>
              <a:t>の</a:t>
            </a:r>
            <a:r>
              <a:rPr lang="ja-JP" altLang="en-US" dirty="0"/>
              <a:t>流れ</a:t>
            </a:r>
          </a:p>
        </p:txBody>
      </p:sp>
      <p:sp>
        <p:nvSpPr>
          <p:cNvPr id="6147" name="Rectangle 3"/>
          <p:cNvSpPr>
            <a:spLocks noGrp="1" noChangeArrowheads="1"/>
          </p:cNvSpPr>
          <p:nvPr>
            <p:ph type="body" idx="1"/>
          </p:nvPr>
        </p:nvSpPr>
        <p:spPr>
          <a:xfrm>
            <a:off x="457200" y="1600200"/>
            <a:ext cx="8686800" cy="5501208"/>
          </a:xfrm>
        </p:spPr>
        <p:txBody>
          <a:bodyPr>
            <a:normAutofit/>
          </a:bodyPr>
          <a:lstStyle/>
          <a:p>
            <a:pPr marL="0" indent="0">
              <a:buNone/>
            </a:pPr>
            <a:r>
              <a:rPr lang="ja-JP" altLang="en-US" sz="2800" dirty="0"/>
              <a:t>訓練</a:t>
            </a:r>
            <a:r>
              <a:rPr lang="ja-JP" altLang="en-US" sz="2800" dirty="0" smtClean="0"/>
              <a:t>セット</a:t>
            </a:r>
            <a:endParaRPr lang="en-US" altLang="ja-JP" sz="2800" dirty="0" smtClean="0"/>
          </a:p>
          <a:p>
            <a:pPr marL="0" indent="0">
              <a:buNone/>
            </a:pPr>
            <a:endParaRPr lang="ja-JP" altLang="en-US" sz="2800" dirty="0"/>
          </a:p>
          <a:p>
            <a:pPr marL="0" indent="0">
              <a:buNone/>
            </a:pPr>
            <a:r>
              <a:rPr lang="ja-JP" altLang="en-US" sz="2800" dirty="0"/>
              <a:t>学習アルゴリズム</a:t>
            </a:r>
            <a:r>
              <a:rPr lang="ja-JP" altLang="en-US" sz="2800" dirty="0" smtClean="0"/>
              <a:t>に</a:t>
            </a:r>
            <a:endParaRPr lang="en-US" altLang="ja-JP" sz="2800" dirty="0" smtClean="0"/>
          </a:p>
          <a:p>
            <a:pPr marL="0" indent="0">
              <a:buNone/>
            </a:pPr>
            <a:r>
              <a:rPr lang="ja-JP" altLang="en-US" sz="2800" dirty="0" smtClean="0"/>
              <a:t>読み込ませる</a:t>
            </a:r>
            <a:endParaRPr lang="ja-JP" altLang="en-US" sz="2800" dirty="0"/>
          </a:p>
          <a:p>
            <a:pPr marL="0" indent="0">
              <a:buNone/>
            </a:pPr>
            <a:endParaRPr lang="en-US" altLang="ja-JP" sz="2800" dirty="0" smtClean="0"/>
          </a:p>
          <a:p>
            <a:pPr marL="0" indent="0">
              <a:buNone/>
            </a:pPr>
            <a:r>
              <a:rPr lang="ja-JP" altLang="en-US" sz="2800" dirty="0" smtClean="0"/>
              <a:t>仮説</a:t>
            </a:r>
            <a:r>
              <a:rPr lang="en-US" altLang="ja-JP" sz="2800" dirty="0" smtClean="0"/>
              <a:t>(</a:t>
            </a:r>
            <a:r>
              <a:rPr lang="ja-JP" altLang="en-US" sz="2800" dirty="0"/>
              <a:t>モデル</a:t>
            </a:r>
            <a:r>
              <a:rPr lang="en-US" altLang="ja-JP" sz="2800" dirty="0"/>
              <a:t>)</a:t>
            </a:r>
            <a:r>
              <a:rPr lang="ja-JP" altLang="en-US" sz="2800" dirty="0"/>
              <a:t>を</a:t>
            </a:r>
            <a:r>
              <a:rPr lang="ja-JP" altLang="en-US" sz="2800" dirty="0" smtClean="0"/>
              <a:t>作成</a:t>
            </a:r>
            <a:endParaRPr lang="en-US" altLang="ja-JP" sz="2800" dirty="0" smtClean="0"/>
          </a:p>
          <a:p>
            <a:pPr marL="0" indent="0">
              <a:buNone/>
            </a:pPr>
            <a:r>
              <a:rPr lang="en-US" altLang="ja-JP" sz="2800" dirty="0" smtClean="0"/>
              <a:t>(</a:t>
            </a:r>
            <a:r>
              <a:rPr lang="ja-JP" altLang="en-US" sz="2800" dirty="0" smtClean="0"/>
              <a:t>よく</a:t>
            </a:r>
            <a:r>
              <a:rPr lang="en-US" altLang="ja-JP" sz="2800" dirty="0" smtClean="0"/>
              <a:t>h(x)</a:t>
            </a:r>
            <a:r>
              <a:rPr lang="ja-JP" altLang="en-US" sz="2800" dirty="0" smtClean="0"/>
              <a:t>と表される</a:t>
            </a:r>
            <a:r>
              <a:rPr lang="en-US" altLang="ja-JP" sz="2800" dirty="0" smtClean="0"/>
              <a:t>)</a:t>
            </a:r>
            <a:endParaRPr lang="ja-JP" altLang="en-US" sz="2800" dirty="0"/>
          </a:p>
          <a:p>
            <a:pPr marL="0" indent="0">
              <a:buNone/>
            </a:pPr>
            <a:endParaRPr lang="en-US" altLang="ja-JP" sz="2800" dirty="0" smtClean="0"/>
          </a:p>
          <a:p>
            <a:pPr marL="0" indent="0">
              <a:buNone/>
            </a:pPr>
            <a:r>
              <a:rPr lang="ja-JP" altLang="en-US" sz="2800" dirty="0" smtClean="0"/>
              <a:t>仮説</a:t>
            </a:r>
            <a:r>
              <a:rPr lang="ja-JP" altLang="en-US" sz="2800" dirty="0"/>
              <a:t>に入力すること</a:t>
            </a:r>
            <a:r>
              <a:rPr lang="ja-JP" altLang="en-US" sz="2800" dirty="0" smtClean="0"/>
              <a:t>で</a:t>
            </a:r>
            <a:endParaRPr lang="en-US" altLang="ja-JP" sz="2800" dirty="0" smtClean="0"/>
          </a:p>
          <a:p>
            <a:pPr marL="0" indent="0">
              <a:buNone/>
            </a:pPr>
            <a:r>
              <a:rPr lang="ja-JP" altLang="en-US" sz="2800" dirty="0" smtClean="0"/>
              <a:t>推定値を</a:t>
            </a:r>
            <a:r>
              <a:rPr lang="ja-JP" altLang="en-US" sz="2800" dirty="0"/>
              <a:t>出力</a:t>
            </a:r>
          </a:p>
          <a:p>
            <a:endParaRPr lang="ja-JP" altLang="en-US" sz="2800" dirty="0"/>
          </a:p>
          <a:p>
            <a:endParaRPr lang="ja-JP" altLang="en-US" sz="2800" dirty="0"/>
          </a:p>
          <a:p>
            <a:endParaRPr lang="ja-JP" altLang="en-US" sz="2800" dirty="0"/>
          </a:p>
          <a:p>
            <a:endParaRPr lang="en-US" altLang="ja-JP" sz="2800" dirty="0"/>
          </a:p>
        </p:txBody>
      </p:sp>
      <p:sp>
        <p:nvSpPr>
          <p:cNvPr id="2" name="下矢印 1"/>
          <p:cNvSpPr/>
          <p:nvPr/>
        </p:nvSpPr>
        <p:spPr>
          <a:xfrm>
            <a:off x="1331640" y="2203249"/>
            <a:ext cx="720080"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下矢印 10"/>
          <p:cNvSpPr/>
          <p:nvPr/>
        </p:nvSpPr>
        <p:spPr>
          <a:xfrm>
            <a:off x="1331640" y="3645024"/>
            <a:ext cx="720080"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下矢印 11"/>
          <p:cNvSpPr/>
          <p:nvPr/>
        </p:nvSpPr>
        <p:spPr>
          <a:xfrm>
            <a:off x="1331640" y="5229200"/>
            <a:ext cx="720080"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 name="直線矢印コネクタ 3"/>
          <p:cNvCxnSpPr>
            <a:stCxn id="17" idx="1"/>
          </p:cNvCxnSpPr>
          <p:nvPr/>
        </p:nvCxnSpPr>
        <p:spPr>
          <a:xfrm flipH="1">
            <a:off x="3563888" y="2992016"/>
            <a:ext cx="1152128" cy="1301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テキスト ボックス 16"/>
              <p:cNvSpPr txBox="1"/>
              <p:nvPr/>
            </p:nvSpPr>
            <p:spPr>
              <a:xfrm>
                <a:off x="4716016" y="2330296"/>
                <a:ext cx="4003354" cy="1323439"/>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a:rPr>
                          </m:ctrlPr>
                        </m:sSubPr>
                        <m:e>
                          <m:r>
                            <a:rPr kumimoji="1" lang="en-US" altLang="ja-JP" sz="3200" b="0" i="1" smtClean="0">
                              <a:latin typeface="Cambria Math"/>
                            </a:rPr>
                            <m:t>h</m:t>
                          </m:r>
                        </m:e>
                        <m:sub>
                          <m:r>
                            <a:rPr kumimoji="1" lang="ja-JP" altLang="en-US" sz="3200" b="0" i="1" smtClean="0">
                              <a:latin typeface="Cambria Math"/>
                            </a:rPr>
                            <m:t>𝜃</m:t>
                          </m:r>
                        </m:sub>
                      </m:sSub>
                      <m:r>
                        <a:rPr kumimoji="1" lang="en-US" altLang="ja-JP" sz="3200" b="0" i="1" smtClean="0">
                          <a:latin typeface="Cambria Math"/>
                        </a:rPr>
                        <m:t>=</m:t>
                      </m:r>
                      <m:sSub>
                        <m:sSubPr>
                          <m:ctrlPr>
                            <a:rPr kumimoji="1" lang="en-US" altLang="ja-JP" sz="3200" b="0" i="1" smtClean="0">
                              <a:latin typeface="Cambria Math"/>
                            </a:rPr>
                          </m:ctrlPr>
                        </m:sSubPr>
                        <m:e>
                          <m:r>
                            <a:rPr kumimoji="1" lang="ja-JP" altLang="en-US" sz="3200" b="0" i="1" smtClean="0">
                              <a:latin typeface="Cambria Math"/>
                            </a:rPr>
                            <m:t>𝜃</m:t>
                          </m:r>
                        </m:e>
                        <m:sub>
                          <m:r>
                            <a:rPr kumimoji="1" lang="en-US" altLang="ja-JP" sz="3200" b="0" i="1" smtClean="0">
                              <a:latin typeface="Cambria Math"/>
                            </a:rPr>
                            <m:t>0</m:t>
                          </m:r>
                        </m:sub>
                      </m:sSub>
                      <m:r>
                        <a:rPr kumimoji="1" lang="en-US" altLang="ja-JP" sz="3200" b="0" i="1" smtClean="0">
                          <a:latin typeface="Cambria Math"/>
                        </a:rPr>
                        <m:t>+ </m:t>
                      </m:r>
                      <m:sSub>
                        <m:sSubPr>
                          <m:ctrlPr>
                            <a:rPr kumimoji="1" lang="en-US" altLang="ja-JP" sz="3200" b="0" i="1" smtClean="0">
                              <a:latin typeface="Cambria Math"/>
                            </a:rPr>
                          </m:ctrlPr>
                        </m:sSubPr>
                        <m:e>
                          <m:r>
                            <a:rPr kumimoji="1" lang="ja-JP" altLang="en-US" sz="3200" b="0" i="1" smtClean="0">
                              <a:latin typeface="Cambria Math"/>
                            </a:rPr>
                            <m:t>𝜃</m:t>
                          </m:r>
                        </m:e>
                        <m:sub>
                          <m:r>
                            <a:rPr kumimoji="1" lang="en-US" altLang="ja-JP" sz="3200" b="0" i="1" smtClean="0">
                              <a:latin typeface="Cambria Math"/>
                            </a:rPr>
                            <m:t>1</m:t>
                          </m:r>
                        </m:sub>
                      </m:sSub>
                      <m:r>
                        <a:rPr kumimoji="1" lang="en-US" altLang="ja-JP" sz="3200" b="0" i="1" smtClean="0">
                          <a:latin typeface="Cambria Math"/>
                        </a:rPr>
                        <m:t>𝑥</m:t>
                      </m:r>
                    </m:oMath>
                  </m:oMathPara>
                </a14:m>
                <a:endParaRPr kumimoji="1" lang="en-US" altLang="ja-JP" sz="3200" b="0" dirty="0" smtClean="0"/>
              </a:p>
              <a:p>
                <a:pPr algn="r"/>
                <a:r>
                  <a:rPr lang="en-US" altLang="ja-JP" sz="2400" b="0" dirty="0" smtClean="0"/>
                  <a:t>	</a:t>
                </a:r>
                <a:endParaRPr lang="en-US" altLang="ja-JP" sz="2400" b="0" i="1" dirty="0" smtClean="0">
                  <a:latin typeface="Cambria Math"/>
                </a:endParaRPr>
              </a:p>
              <a:p>
                <a:pPr algn="r"/>
                <a14:m>
                  <m:oMathPara xmlns:m="http://schemas.openxmlformats.org/officeDocument/2006/math">
                    <m:oMathParaPr>
                      <m:jc m:val="centerGroup"/>
                    </m:oMathParaPr>
                    <m:oMath xmlns:m="http://schemas.openxmlformats.org/officeDocument/2006/math">
                      <m:r>
                        <a:rPr lang="en-US" altLang="ja-JP" sz="2400" b="0" i="1" smtClean="0">
                          <a:latin typeface="Cambria Math"/>
                        </a:rPr>
                        <m:t>(</m:t>
                      </m:r>
                      <m:sSub>
                        <m:sSubPr>
                          <m:ctrlPr>
                            <a:rPr lang="en-US" altLang="ja-JP" sz="2400" i="1" smtClean="0">
                              <a:latin typeface="Cambria Math"/>
                            </a:rPr>
                          </m:ctrlPr>
                        </m:sSubPr>
                        <m:e>
                          <m:r>
                            <a:rPr lang="ja-JP" altLang="en-US" sz="2400" i="1">
                              <a:latin typeface="Cambria Math"/>
                            </a:rPr>
                            <m:t>𝜃</m:t>
                          </m:r>
                        </m:e>
                        <m:sub>
                          <m:r>
                            <a:rPr lang="en-US" altLang="ja-JP" sz="2400" b="0" i="1" smtClean="0">
                              <a:latin typeface="Cambria Math"/>
                            </a:rPr>
                            <m:t>𝑖</m:t>
                          </m:r>
                        </m:sub>
                      </m:sSub>
                      <m:r>
                        <a:rPr lang="en-US" altLang="ja-JP" sz="2400" b="0" i="1" smtClean="0">
                          <a:latin typeface="Cambria Math"/>
                        </a:rPr>
                        <m:t>= </m:t>
                      </m:r>
                      <m:r>
                        <a:rPr lang="ja-JP" altLang="en-US" sz="2400" i="1">
                          <a:latin typeface="Cambria Math"/>
                        </a:rPr>
                        <m:t>パラメータ</m:t>
                      </m:r>
                      <m:r>
                        <a:rPr lang="en-US" altLang="ja-JP" sz="2400" b="0" i="1" smtClean="0">
                          <a:latin typeface="Cambria Math"/>
                        </a:rPr>
                        <m:t>)</m:t>
                      </m:r>
                    </m:oMath>
                  </m:oMathPara>
                </a14:m>
                <a:endParaRPr kumimoji="1" lang="en-US" altLang="ja-JP" sz="2800" b="0" dirty="0" smtClean="0"/>
              </a:p>
            </p:txBody>
          </p:sp>
        </mc:Choice>
        <mc:Fallback xmlns="">
          <p:sp>
            <p:nvSpPr>
              <p:cNvPr id="17" name="テキスト ボックス 16"/>
              <p:cNvSpPr txBox="1">
                <a:spLocks noRot="1" noChangeAspect="1" noMove="1" noResize="1" noEditPoints="1" noAdjustHandles="1" noChangeArrowheads="1" noChangeShapeType="1" noTextEdit="1"/>
              </p:cNvSpPr>
              <p:nvPr/>
            </p:nvSpPr>
            <p:spPr>
              <a:xfrm>
                <a:off x="4716016" y="2330296"/>
                <a:ext cx="4003354" cy="1323439"/>
              </a:xfrm>
              <a:prstGeom prst="rect">
                <a:avLst/>
              </a:prstGeom>
              <a:blipFill rotWithShape="1">
                <a:blip r:embed="rId2"/>
                <a:stretch>
                  <a:fillRect b="-5023"/>
                </a:stretch>
              </a:blipFill>
              <a:ln>
                <a:solidFill>
                  <a:schemeClr val="tx1"/>
                </a:solidFill>
              </a:ln>
            </p:spPr>
            <p:txBody>
              <a:bodyPr/>
              <a:lstStyle/>
              <a:p>
                <a:r>
                  <a:rPr lang="ja-JP" altLang="en-US">
                    <a:noFill/>
                  </a:rPr>
                  <a:t> </a:t>
                </a:r>
              </a:p>
            </p:txBody>
          </p:sp>
        </mc:Fallback>
      </mc:AlternateContent>
      <p:sp>
        <p:nvSpPr>
          <p:cNvPr id="15" name="正方形/長方形 14"/>
          <p:cNvSpPr/>
          <p:nvPr/>
        </p:nvSpPr>
        <p:spPr>
          <a:xfrm>
            <a:off x="4627080" y="3823880"/>
            <a:ext cx="4337408" cy="1477328"/>
          </a:xfrm>
          <a:prstGeom prst="rect">
            <a:avLst/>
          </a:prstGeom>
        </p:spPr>
        <p:txBody>
          <a:bodyPr wrap="square">
            <a:spAutoFit/>
          </a:bodyPr>
          <a:lstStyle/>
          <a:p>
            <a:r>
              <a:rPr lang="ja-JP" altLang="en-US" dirty="0" smtClean="0"/>
              <a:t>・</a:t>
            </a:r>
            <a:r>
              <a:rPr lang="en-US" altLang="ja-JP" dirty="0" smtClean="0"/>
              <a:t>y</a:t>
            </a:r>
            <a:r>
              <a:rPr lang="ja-JP" altLang="en-US" dirty="0" smtClean="0"/>
              <a:t>を</a:t>
            </a:r>
            <a:r>
              <a:rPr lang="en-US" altLang="ja-JP" dirty="0"/>
              <a:t>x</a:t>
            </a:r>
            <a:r>
              <a:rPr lang="ja-JP" altLang="en-US" dirty="0"/>
              <a:t>の線形関数として予測するという意味</a:t>
            </a:r>
            <a:endParaRPr lang="en-US" altLang="ja-JP" dirty="0"/>
          </a:p>
          <a:p>
            <a:r>
              <a:rPr lang="ja-JP" altLang="en-US" dirty="0" smtClean="0"/>
              <a:t>・最も</a:t>
            </a:r>
            <a:r>
              <a:rPr lang="ja-JP" altLang="en-US" dirty="0"/>
              <a:t>基本的な形</a:t>
            </a:r>
            <a:r>
              <a:rPr lang="en-US" altLang="ja-JP" dirty="0"/>
              <a:t>(</a:t>
            </a:r>
            <a:r>
              <a:rPr lang="ja-JP" altLang="en-US" dirty="0"/>
              <a:t>単回帰モデル</a:t>
            </a:r>
            <a:r>
              <a:rPr lang="en-US" altLang="ja-JP" dirty="0"/>
              <a:t>)</a:t>
            </a:r>
          </a:p>
          <a:p>
            <a:endParaRPr lang="en-US" altLang="ja-JP" dirty="0"/>
          </a:p>
          <a:p>
            <a:r>
              <a:rPr lang="ja-JP" altLang="en-US" dirty="0" smtClean="0"/>
              <a:t>・この</a:t>
            </a:r>
            <a:r>
              <a:rPr lang="ja-JP" altLang="en-US" dirty="0"/>
              <a:t>形をベースに複雑なモデルにしていく</a:t>
            </a:r>
            <a:endParaRPr lang="en-US" altLang="ja-JP" dirty="0"/>
          </a:p>
          <a:p>
            <a:r>
              <a:rPr lang="ja-JP" altLang="en-US" dirty="0"/>
              <a:t>例：非線形モデル、重回帰モデル</a:t>
            </a:r>
            <a:endParaRPr lang="en-US" altLang="ja-JP" dirty="0"/>
          </a:p>
        </p:txBody>
      </p:sp>
      <mc:AlternateContent xmlns:mc="http://schemas.openxmlformats.org/markup-compatibility/2006" xmlns:a14="http://schemas.microsoft.com/office/drawing/2010/main">
        <mc:Choice Requires="a14">
          <p:sp>
            <p:nvSpPr>
              <p:cNvPr id="23" name="正方形/長方形 22"/>
              <p:cNvSpPr/>
              <p:nvPr/>
            </p:nvSpPr>
            <p:spPr>
              <a:xfrm>
                <a:off x="5436096" y="1717357"/>
                <a:ext cx="2168704" cy="461665"/>
              </a:xfrm>
              <a:prstGeom prst="rect">
                <a:avLst/>
              </a:prstGeom>
            </p:spPr>
            <p:txBody>
              <a:bodyPr wrap="square">
                <a:spAutoFit/>
              </a:bodyPr>
              <a:lstStyle/>
              <a:p>
                <a:r>
                  <a:rPr lang="ja-JP" altLang="en-US" sz="2400" dirty="0" smtClean="0"/>
                  <a:t>仮説関数</a:t>
                </a:r>
                <a14:m>
                  <m:oMath xmlns:m="http://schemas.openxmlformats.org/officeDocument/2006/math">
                    <m:sSub>
                      <m:sSubPr>
                        <m:ctrlPr>
                          <a:rPr lang="en-US" altLang="ja-JP" sz="2400" i="1">
                            <a:latin typeface="Cambria Math"/>
                          </a:rPr>
                        </m:ctrlPr>
                      </m:sSubPr>
                      <m:e>
                        <m:r>
                          <a:rPr lang="en-US" altLang="ja-JP" sz="2400" i="1">
                            <a:latin typeface="Cambria Math"/>
                          </a:rPr>
                          <m:t>h</m:t>
                        </m:r>
                      </m:e>
                      <m:sub>
                        <m:r>
                          <a:rPr lang="ja-JP" altLang="en-US" sz="2400" i="1">
                            <a:latin typeface="Cambria Math"/>
                          </a:rPr>
                          <m:t>𝜃</m:t>
                        </m:r>
                      </m:sub>
                    </m:sSub>
                  </m:oMath>
                </a14:m>
                <a:r>
                  <a:rPr lang="en-US" altLang="ja-JP" sz="2400" dirty="0" smtClean="0"/>
                  <a:t>(x)</a:t>
                </a:r>
                <a:endParaRPr lang="en-US" altLang="ja-JP" sz="2400" dirty="0"/>
              </a:p>
            </p:txBody>
          </p:sp>
        </mc:Choice>
        <mc:Fallback xmlns="">
          <p:sp>
            <p:nvSpPr>
              <p:cNvPr id="23" name="正方形/長方形 22"/>
              <p:cNvSpPr>
                <a:spLocks noRot="1" noChangeAspect="1" noMove="1" noResize="1" noEditPoints="1" noAdjustHandles="1" noChangeArrowheads="1" noChangeShapeType="1" noTextEdit="1"/>
              </p:cNvSpPr>
              <p:nvPr/>
            </p:nvSpPr>
            <p:spPr>
              <a:xfrm>
                <a:off x="5436096" y="1717357"/>
                <a:ext cx="2168704" cy="461665"/>
              </a:xfrm>
              <a:prstGeom prst="rect">
                <a:avLst/>
              </a:prstGeom>
              <a:blipFill rotWithShape="1">
                <a:blip r:embed="rId3"/>
                <a:stretch>
                  <a:fillRect l="-4494" t="-16000" b="-32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623128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目的関数の定義</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800" dirty="0" smtClean="0"/>
              <a:t>データに対してどのように最適な直線を当てはめるかを算出するのに役に立つ</a:t>
            </a:r>
            <a:endParaRPr kumimoji="1" lang="ja-JP" altLang="en-US" sz="2800" dirty="0"/>
          </a:p>
        </p:txBody>
      </p:sp>
      <p:sp>
        <p:nvSpPr>
          <p:cNvPr id="4" name="スライド番号プレースホルダー 3"/>
          <p:cNvSpPr>
            <a:spLocks noGrp="1"/>
          </p:cNvSpPr>
          <p:nvPr>
            <p:ph type="sldNum" sz="quarter" idx="12"/>
          </p:nvPr>
        </p:nvSpPr>
        <p:spPr/>
        <p:txBody>
          <a:bodyPr/>
          <a:lstStyle/>
          <a:p>
            <a:fld id="{421F742A-39A9-4C0C-B888-1DF80FBD5B7F}" type="slidenum">
              <a:rPr kumimoji="1" lang="ja-JP" altLang="en-US" smtClean="0"/>
              <a:t>21</a:t>
            </a:fld>
            <a:endParaRPr kumimoji="1" lang="ja-JP" altLang="en-US"/>
          </a:p>
        </p:txBody>
      </p:sp>
      <mc:AlternateContent xmlns:mc="http://schemas.openxmlformats.org/markup-compatibility/2006" xmlns:a14="http://schemas.microsoft.com/office/drawing/2010/main">
        <mc:Choice Requires="a14">
          <p:sp>
            <p:nvSpPr>
              <p:cNvPr id="5" name="テキスト ボックス 4"/>
              <p:cNvSpPr txBox="1"/>
              <p:nvPr/>
            </p:nvSpPr>
            <p:spPr>
              <a:xfrm>
                <a:off x="2123728" y="5155882"/>
                <a:ext cx="3262282"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a:rPr>
                          </m:ctrlPr>
                        </m:sSubPr>
                        <m:e>
                          <m:r>
                            <a:rPr kumimoji="1" lang="en-US" altLang="ja-JP" sz="2800" b="0" i="1" smtClean="0">
                              <a:latin typeface="Cambria Math"/>
                            </a:rPr>
                            <m:t>h</m:t>
                          </m:r>
                        </m:e>
                        <m:sub>
                          <m:r>
                            <a:rPr kumimoji="1" lang="ja-JP" altLang="en-US" sz="2800" b="0" i="1" smtClean="0">
                              <a:latin typeface="Cambria Math"/>
                            </a:rPr>
                            <m:t>𝜃</m:t>
                          </m:r>
                        </m:sub>
                      </m:sSub>
                      <m:r>
                        <a:rPr kumimoji="1" lang="en-US" altLang="ja-JP" sz="2800" b="0" i="1" smtClean="0">
                          <a:latin typeface="Cambria Math"/>
                        </a:rPr>
                        <m:t>=</m:t>
                      </m:r>
                      <m:sSub>
                        <m:sSubPr>
                          <m:ctrlPr>
                            <a:rPr kumimoji="1" lang="en-US" altLang="ja-JP" sz="2800" b="0" i="1" smtClean="0">
                              <a:latin typeface="Cambria Math"/>
                            </a:rPr>
                          </m:ctrlPr>
                        </m:sSubPr>
                        <m:e>
                          <m:r>
                            <a:rPr kumimoji="1" lang="ja-JP" altLang="en-US" sz="2800" b="0" i="1" smtClean="0">
                              <a:latin typeface="Cambria Math"/>
                            </a:rPr>
                            <m:t>𝜃</m:t>
                          </m:r>
                        </m:e>
                        <m:sub>
                          <m:r>
                            <a:rPr kumimoji="1" lang="en-US" altLang="ja-JP" sz="2800" b="0" i="1" smtClean="0">
                              <a:latin typeface="Cambria Math"/>
                            </a:rPr>
                            <m:t>0</m:t>
                          </m:r>
                        </m:sub>
                      </m:sSub>
                      <m:r>
                        <a:rPr kumimoji="1" lang="en-US" altLang="ja-JP" sz="2800" b="0" i="1" smtClean="0">
                          <a:latin typeface="Cambria Math"/>
                        </a:rPr>
                        <m:t>+ </m:t>
                      </m:r>
                      <m:sSub>
                        <m:sSubPr>
                          <m:ctrlPr>
                            <a:rPr kumimoji="1" lang="en-US" altLang="ja-JP" sz="2800" b="0" i="1" smtClean="0">
                              <a:latin typeface="Cambria Math"/>
                            </a:rPr>
                          </m:ctrlPr>
                        </m:sSubPr>
                        <m:e>
                          <m:r>
                            <a:rPr kumimoji="1" lang="ja-JP" altLang="en-US" sz="2800" b="0" i="1" smtClean="0">
                              <a:latin typeface="Cambria Math"/>
                            </a:rPr>
                            <m:t>𝜃</m:t>
                          </m:r>
                        </m:e>
                        <m:sub>
                          <m:r>
                            <a:rPr kumimoji="1" lang="en-US" altLang="ja-JP" sz="2800" b="0" i="1" smtClean="0">
                              <a:latin typeface="Cambria Math"/>
                            </a:rPr>
                            <m:t>1</m:t>
                          </m:r>
                        </m:sub>
                      </m:sSub>
                      <m:r>
                        <a:rPr kumimoji="1" lang="en-US" altLang="ja-JP" sz="2800" b="0" i="1" smtClean="0">
                          <a:latin typeface="Cambria Math"/>
                        </a:rPr>
                        <m:t>𝑥</m:t>
                      </m:r>
                    </m:oMath>
                  </m:oMathPara>
                </a14:m>
                <a:endParaRPr kumimoji="1" lang="en-US" altLang="ja-JP" sz="2800" b="0" dirty="0" smtClean="0"/>
              </a:p>
            </p:txBody>
          </p:sp>
        </mc:Choice>
        <mc:Fallback xmlns="">
          <p:sp>
            <p:nvSpPr>
              <p:cNvPr id="5" name="テキスト ボックス 4"/>
              <p:cNvSpPr txBox="1">
                <a:spLocks noRot="1" noChangeAspect="1" noMove="1" noResize="1" noEditPoints="1" noAdjustHandles="1" noChangeArrowheads="1" noChangeShapeType="1" noTextEdit="1"/>
              </p:cNvSpPr>
              <p:nvPr/>
            </p:nvSpPr>
            <p:spPr>
              <a:xfrm>
                <a:off x="2123728" y="5155882"/>
                <a:ext cx="3262282" cy="523220"/>
              </a:xfrm>
              <a:prstGeom prst="rect">
                <a:avLst/>
              </a:prstGeom>
              <a:blipFill rotWithShape="1">
                <a:blip r:embed="rId2"/>
                <a:stretch>
                  <a:fillRect/>
                </a:stretch>
              </a:blipFill>
            </p:spPr>
            <p:txBody>
              <a:bodyPr/>
              <a:lstStyle/>
              <a:p>
                <a:r>
                  <a:rPr lang="ja-JP" altLang="en-US">
                    <a:noFill/>
                  </a:rPr>
                  <a:t> </a:t>
                </a:r>
              </a:p>
            </p:txBody>
          </p:sp>
        </mc:Fallback>
      </mc:AlternateContent>
      <p:graphicFrame>
        <p:nvGraphicFramePr>
          <p:cNvPr id="6" name="表 5"/>
          <p:cNvGraphicFramePr>
            <a:graphicFrameLocks noGrp="1"/>
          </p:cNvGraphicFramePr>
          <p:nvPr>
            <p:extLst>
              <p:ext uri="{D42A27DB-BD31-4B8C-83A1-F6EECF244321}">
                <p14:modId xmlns:p14="http://schemas.microsoft.com/office/powerpoint/2010/main" val="3552905596"/>
              </p:ext>
            </p:extLst>
          </p:nvPr>
        </p:nvGraphicFramePr>
        <p:xfrm>
          <a:off x="1475656" y="2708920"/>
          <a:ext cx="6096000" cy="222504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kumimoji="1" lang="ja-JP" altLang="en-US" dirty="0" smtClean="0"/>
                        <a:t>敷地面積</a:t>
                      </a:r>
                      <a:r>
                        <a:rPr kumimoji="1" lang="en-US" altLang="ja-JP" dirty="0" smtClean="0"/>
                        <a:t>(feet</a:t>
                      </a:r>
                      <a:r>
                        <a:rPr kumimoji="1" lang="en-US" altLang="ja-JP" baseline="30000" dirty="0" smtClean="0"/>
                        <a:t>2</a:t>
                      </a:r>
                      <a:r>
                        <a:rPr kumimoji="1" lang="en-US" altLang="ja-JP" dirty="0" smtClean="0"/>
                        <a:t>)</a:t>
                      </a:r>
                      <a:endParaRPr kumimoji="1" lang="ja-JP" altLang="en-US" dirty="0"/>
                    </a:p>
                  </a:txBody>
                  <a:tcPr/>
                </a:tc>
                <a:tc>
                  <a:txBody>
                    <a:bodyPr/>
                    <a:lstStyle/>
                    <a:p>
                      <a:r>
                        <a:rPr kumimoji="1" lang="ja-JP" altLang="en-US" dirty="0" smtClean="0"/>
                        <a:t>価格</a:t>
                      </a:r>
                      <a:r>
                        <a:rPr kumimoji="1" lang="en-US" altLang="ja-JP" dirty="0" smtClean="0"/>
                        <a:t>(</a:t>
                      </a:r>
                      <a:r>
                        <a:rPr kumimoji="1" lang="ja-JP" altLang="en-US" dirty="0" smtClean="0"/>
                        <a:t>千ドル</a:t>
                      </a:r>
                      <a:r>
                        <a:rPr kumimoji="1" lang="en-US" altLang="ja-JP" dirty="0" smtClean="0"/>
                        <a:t>)</a:t>
                      </a:r>
                      <a:endParaRPr kumimoji="1" lang="ja-JP" altLang="en-US" dirty="0"/>
                    </a:p>
                  </a:txBody>
                  <a:tcPr/>
                </a:tc>
              </a:tr>
              <a:tr h="370840">
                <a:tc>
                  <a:txBody>
                    <a:bodyPr/>
                    <a:lstStyle/>
                    <a:p>
                      <a:r>
                        <a:rPr kumimoji="1" lang="en-US" altLang="ja-JP" dirty="0" smtClean="0"/>
                        <a:t>2104</a:t>
                      </a:r>
                      <a:endParaRPr kumimoji="1" lang="ja-JP" altLang="en-US" dirty="0"/>
                    </a:p>
                  </a:txBody>
                  <a:tcPr/>
                </a:tc>
                <a:tc>
                  <a:txBody>
                    <a:bodyPr/>
                    <a:lstStyle/>
                    <a:p>
                      <a:r>
                        <a:rPr kumimoji="1" lang="en-US" altLang="ja-JP" dirty="0" smtClean="0"/>
                        <a:t>460</a:t>
                      </a:r>
                      <a:endParaRPr kumimoji="1" lang="ja-JP" altLang="en-US" dirty="0"/>
                    </a:p>
                  </a:txBody>
                  <a:tcPr/>
                </a:tc>
              </a:tr>
              <a:tr h="370840">
                <a:tc>
                  <a:txBody>
                    <a:bodyPr/>
                    <a:lstStyle/>
                    <a:p>
                      <a:r>
                        <a:rPr kumimoji="1" lang="en-US" altLang="ja-JP" dirty="0" smtClean="0"/>
                        <a:t>1416</a:t>
                      </a:r>
                      <a:endParaRPr kumimoji="1" lang="ja-JP" altLang="en-US" dirty="0"/>
                    </a:p>
                  </a:txBody>
                  <a:tcPr/>
                </a:tc>
                <a:tc>
                  <a:txBody>
                    <a:bodyPr/>
                    <a:lstStyle/>
                    <a:p>
                      <a:r>
                        <a:rPr kumimoji="1" lang="en-US" altLang="ja-JP" dirty="0" smtClean="0"/>
                        <a:t>232</a:t>
                      </a:r>
                      <a:endParaRPr kumimoji="1" lang="ja-JP" altLang="en-US" dirty="0"/>
                    </a:p>
                  </a:txBody>
                  <a:tcPr/>
                </a:tc>
              </a:tr>
              <a:tr h="370840">
                <a:tc>
                  <a:txBody>
                    <a:bodyPr/>
                    <a:lstStyle/>
                    <a:p>
                      <a:r>
                        <a:rPr kumimoji="1" lang="en-US" altLang="ja-JP" dirty="0" smtClean="0"/>
                        <a:t>1534</a:t>
                      </a:r>
                      <a:endParaRPr kumimoji="1" lang="ja-JP" altLang="en-US" dirty="0"/>
                    </a:p>
                  </a:txBody>
                  <a:tcPr/>
                </a:tc>
                <a:tc>
                  <a:txBody>
                    <a:bodyPr/>
                    <a:lstStyle/>
                    <a:p>
                      <a:r>
                        <a:rPr kumimoji="1" lang="en-US" altLang="ja-JP" dirty="0" smtClean="0"/>
                        <a:t>315</a:t>
                      </a:r>
                      <a:endParaRPr kumimoji="1" lang="ja-JP" altLang="en-US" dirty="0"/>
                    </a:p>
                  </a:txBody>
                  <a:tcPr/>
                </a:tc>
              </a:tr>
              <a:tr h="370840">
                <a:tc>
                  <a:txBody>
                    <a:bodyPr/>
                    <a:lstStyle/>
                    <a:p>
                      <a:r>
                        <a:rPr kumimoji="1" lang="en-US" altLang="ja-JP" dirty="0" smtClean="0"/>
                        <a:t>852</a:t>
                      </a:r>
                      <a:endParaRPr kumimoji="1" lang="ja-JP" altLang="en-US" dirty="0"/>
                    </a:p>
                  </a:txBody>
                  <a:tcPr/>
                </a:tc>
                <a:tc>
                  <a:txBody>
                    <a:bodyPr/>
                    <a:lstStyle/>
                    <a:p>
                      <a:r>
                        <a:rPr kumimoji="1" lang="en-US" altLang="ja-JP" dirty="0" smtClean="0"/>
                        <a:t>178</a:t>
                      </a:r>
                      <a:endParaRPr kumimoji="1" lang="ja-JP" altLang="en-US" dirty="0"/>
                    </a:p>
                  </a:txBody>
                  <a:tcPr/>
                </a:tc>
              </a:tr>
              <a:tr h="370840">
                <a:tc>
                  <a:txBody>
                    <a:bodyPr/>
                    <a:lstStyle/>
                    <a:p>
                      <a:r>
                        <a:rPr kumimoji="1" lang="ja-JP" altLang="en-US" dirty="0" smtClean="0"/>
                        <a:t>・・・</a:t>
                      </a:r>
                      <a:endParaRPr kumimoji="1" lang="ja-JP" altLang="en-US" dirty="0"/>
                    </a:p>
                  </a:txBody>
                  <a:tcPr/>
                </a:tc>
                <a:tc>
                  <a:txBody>
                    <a:bodyPr/>
                    <a:lstStyle/>
                    <a:p>
                      <a:r>
                        <a:rPr kumimoji="1" lang="ja-JP" altLang="en-US" dirty="0" smtClean="0"/>
                        <a:t>・・・</a:t>
                      </a:r>
                      <a:endParaRPr kumimoji="1" lang="ja-JP" altLang="en-US" dirty="0"/>
                    </a:p>
                  </a:txBody>
                  <a:tcPr/>
                </a:tc>
              </a:tr>
            </a:tbl>
          </a:graphicData>
        </a:graphic>
      </p:graphicFrame>
      <mc:AlternateContent xmlns:mc="http://schemas.openxmlformats.org/markup-compatibility/2006" xmlns:a14="http://schemas.microsoft.com/office/drawing/2010/main">
        <mc:Choice Requires="a14">
          <p:sp>
            <p:nvSpPr>
              <p:cNvPr id="7" name="テキスト ボックス 6"/>
              <p:cNvSpPr txBox="1"/>
              <p:nvPr/>
            </p:nvSpPr>
            <p:spPr>
              <a:xfrm>
                <a:off x="2699792" y="5997040"/>
                <a:ext cx="4968552" cy="369332"/>
              </a:xfrm>
              <a:prstGeom prst="rect">
                <a:avLst/>
              </a:prstGeom>
              <a:noFill/>
            </p:spPr>
            <p:txBody>
              <a:bodyPr wrap="square" rtlCol="0">
                <a:spAutoFit/>
              </a:bodyPr>
              <a:lstStyle/>
              <a:p>
                <a:r>
                  <a:rPr lang="ja-JP" altLang="en-US" dirty="0" smtClean="0"/>
                  <a:t>パラメータ</a:t>
                </a:r>
                <a14:m>
                  <m:oMath xmlns:m="http://schemas.openxmlformats.org/officeDocument/2006/math">
                    <m:sSub>
                      <m:sSubPr>
                        <m:ctrlPr>
                          <a:rPr lang="en-US" altLang="ja-JP" i="1" smtClean="0">
                            <a:latin typeface="Cambria Math"/>
                          </a:rPr>
                        </m:ctrlPr>
                      </m:sSubPr>
                      <m:e>
                        <m:r>
                          <a:rPr lang="ja-JP" altLang="en-US" i="1">
                            <a:latin typeface="Cambria Math"/>
                          </a:rPr>
                          <m:t>𝜃</m:t>
                        </m:r>
                      </m:e>
                      <m:sub>
                        <m:r>
                          <a:rPr lang="en-US" altLang="ja-JP" i="1">
                            <a:latin typeface="Cambria Math"/>
                          </a:rPr>
                          <m:t>0</m:t>
                        </m:r>
                      </m:sub>
                    </m:sSub>
                    <m:r>
                      <a:rPr lang="en-US" altLang="ja-JP" i="1">
                        <a:latin typeface="Cambria Math"/>
                      </a:rPr>
                      <m:t>+ </m:t>
                    </m:r>
                    <m:sSub>
                      <m:sSubPr>
                        <m:ctrlPr>
                          <a:rPr lang="en-US" altLang="ja-JP" i="1">
                            <a:latin typeface="Cambria Math"/>
                          </a:rPr>
                        </m:ctrlPr>
                      </m:sSubPr>
                      <m:e>
                        <m:r>
                          <a:rPr lang="ja-JP" altLang="en-US" i="1">
                            <a:latin typeface="Cambria Math"/>
                          </a:rPr>
                          <m:t>𝜃</m:t>
                        </m:r>
                      </m:e>
                      <m:sub>
                        <m:r>
                          <a:rPr lang="en-US" altLang="ja-JP" i="1">
                            <a:latin typeface="Cambria Math"/>
                          </a:rPr>
                          <m:t>1</m:t>
                        </m:r>
                      </m:sub>
                    </m:sSub>
                  </m:oMath>
                </a14:m>
                <a:r>
                  <a:rPr kumimoji="1" lang="ja-JP" altLang="en-US" dirty="0" smtClean="0"/>
                  <a:t>を推定する</a:t>
                </a:r>
                <a:endParaRPr kumimoji="1" lang="en-US" altLang="ja-JP" dirty="0" smtClean="0"/>
              </a:p>
            </p:txBody>
          </p:sp>
        </mc:Choice>
        <mc:Fallback xmlns="">
          <p:sp>
            <p:nvSpPr>
              <p:cNvPr id="7" name="テキスト ボックス 6"/>
              <p:cNvSpPr txBox="1">
                <a:spLocks noRot="1" noChangeAspect="1" noMove="1" noResize="1" noEditPoints="1" noAdjustHandles="1" noChangeArrowheads="1" noChangeShapeType="1" noTextEdit="1"/>
              </p:cNvSpPr>
              <p:nvPr/>
            </p:nvSpPr>
            <p:spPr>
              <a:xfrm>
                <a:off x="2699792" y="5997040"/>
                <a:ext cx="4968552" cy="369332"/>
              </a:xfrm>
              <a:prstGeom prst="rect">
                <a:avLst/>
              </a:prstGeom>
              <a:blipFill rotWithShape="1">
                <a:blip r:embed="rId3"/>
                <a:stretch>
                  <a:fillRect l="-1104" t="-13333" b="-2166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508104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目的関数の定義</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2800" dirty="0" smtClean="0"/>
              <a:t>それぞれのパラメータが以下の時のプロット</a:t>
            </a:r>
            <a:endParaRPr kumimoji="1" lang="ja-JP" altLang="en-US" sz="2800" dirty="0"/>
          </a:p>
        </p:txBody>
      </p:sp>
      <p:sp>
        <p:nvSpPr>
          <p:cNvPr id="4" name="スライド番号プレースホルダー 3"/>
          <p:cNvSpPr>
            <a:spLocks noGrp="1"/>
          </p:cNvSpPr>
          <p:nvPr>
            <p:ph type="sldNum" sz="quarter" idx="12"/>
          </p:nvPr>
        </p:nvSpPr>
        <p:spPr/>
        <p:txBody>
          <a:bodyPr/>
          <a:lstStyle/>
          <a:p>
            <a:fld id="{421F742A-39A9-4C0C-B888-1DF80FBD5B7F}" type="slidenum">
              <a:rPr kumimoji="1" lang="ja-JP" altLang="en-US" smtClean="0"/>
              <a:t>22</a:t>
            </a:fld>
            <a:endParaRPr kumimoji="1" lang="ja-JP" altLang="en-US"/>
          </a:p>
        </p:txBody>
      </p:sp>
      <mc:AlternateContent xmlns:mc="http://schemas.openxmlformats.org/markup-compatibility/2006" xmlns:a14="http://schemas.microsoft.com/office/drawing/2010/main">
        <mc:Choice Requires="a14">
          <p:sp>
            <p:nvSpPr>
              <p:cNvPr id="5" name="テキスト ボックス 4"/>
              <p:cNvSpPr txBox="1"/>
              <p:nvPr/>
            </p:nvSpPr>
            <p:spPr>
              <a:xfrm>
                <a:off x="2195736" y="2204864"/>
                <a:ext cx="3262282"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a:rPr>
                          </m:ctrlPr>
                        </m:sSubPr>
                        <m:e>
                          <m:r>
                            <a:rPr kumimoji="1" lang="en-US" altLang="ja-JP" sz="2800" b="0" i="1" smtClean="0">
                              <a:latin typeface="Cambria Math"/>
                            </a:rPr>
                            <m:t>h</m:t>
                          </m:r>
                        </m:e>
                        <m:sub>
                          <m:r>
                            <a:rPr kumimoji="1" lang="ja-JP" altLang="en-US" sz="2800" b="0" i="1" smtClean="0">
                              <a:latin typeface="Cambria Math"/>
                            </a:rPr>
                            <m:t>𝜃</m:t>
                          </m:r>
                        </m:sub>
                      </m:sSub>
                      <m:r>
                        <a:rPr kumimoji="1" lang="en-US" altLang="ja-JP" sz="2800" b="0" i="1" smtClean="0">
                          <a:latin typeface="Cambria Math"/>
                        </a:rPr>
                        <m:t>=</m:t>
                      </m:r>
                      <m:sSub>
                        <m:sSubPr>
                          <m:ctrlPr>
                            <a:rPr kumimoji="1" lang="en-US" altLang="ja-JP" sz="2800" b="0" i="1" smtClean="0">
                              <a:latin typeface="Cambria Math"/>
                            </a:rPr>
                          </m:ctrlPr>
                        </m:sSubPr>
                        <m:e>
                          <m:r>
                            <a:rPr kumimoji="1" lang="ja-JP" altLang="en-US" sz="2800" b="0" i="1" smtClean="0">
                              <a:latin typeface="Cambria Math"/>
                            </a:rPr>
                            <m:t>𝜃</m:t>
                          </m:r>
                        </m:e>
                        <m:sub>
                          <m:r>
                            <a:rPr kumimoji="1" lang="en-US" altLang="ja-JP" sz="2800" b="0" i="1" smtClean="0">
                              <a:latin typeface="Cambria Math"/>
                            </a:rPr>
                            <m:t>0</m:t>
                          </m:r>
                        </m:sub>
                      </m:sSub>
                      <m:r>
                        <a:rPr kumimoji="1" lang="en-US" altLang="ja-JP" sz="2800" b="0" i="1" smtClean="0">
                          <a:latin typeface="Cambria Math"/>
                        </a:rPr>
                        <m:t>+ </m:t>
                      </m:r>
                      <m:sSub>
                        <m:sSubPr>
                          <m:ctrlPr>
                            <a:rPr kumimoji="1" lang="en-US" altLang="ja-JP" sz="2800" b="0" i="1" smtClean="0">
                              <a:latin typeface="Cambria Math"/>
                            </a:rPr>
                          </m:ctrlPr>
                        </m:sSubPr>
                        <m:e>
                          <m:r>
                            <a:rPr kumimoji="1" lang="ja-JP" altLang="en-US" sz="2800" b="0" i="1" smtClean="0">
                              <a:latin typeface="Cambria Math"/>
                            </a:rPr>
                            <m:t>𝜃</m:t>
                          </m:r>
                        </m:e>
                        <m:sub>
                          <m:r>
                            <a:rPr kumimoji="1" lang="en-US" altLang="ja-JP" sz="2800" b="0" i="1" smtClean="0">
                              <a:latin typeface="Cambria Math"/>
                            </a:rPr>
                            <m:t>1</m:t>
                          </m:r>
                        </m:sub>
                      </m:sSub>
                      <m:r>
                        <a:rPr kumimoji="1" lang="en-US" altLang="ja-JP" sz="2800" b="0" i="1" smtClean="0">
                          <a:latin typeface="Cambria Math"/>
                        </a:rPr>
                        <m:t>𝑥</m:t>
                      </m:r>
                    </m:oMath>
                  </m:oMathPara>
                </a14:m>
                <a:endParaRPr kumimoji="1" lang="en-US" altLang="ja-JP" sz="2800" b="0" dirty="0" smtClean="0"/>
              </a:p>
            </p:txBody>
          </p:sp>
        </mc:Choice>
        <mc:Fallback xmlns="">
          <p:sp>
            <p:nvSpPr>
              <p:cNvPr id="5" name="テキスト ボックス 4"/>
              <p:cNvSpPr txBox="1">
                <a:spLocks noRot="1" noChangeAspect="1" noMove="1" noResize="1" noEditPoints="1" noAdjustHandles="1" noChangeArrowheads="1" noChangeShapeType="1" noTextEdit="1"/>
              </p:cNvSpPr>
              <p:nvPr/>
            </p:nvSpPr>
            <p:spPr>
              <a:xfrm>
                <a:off x="2195736" y="2204864"/>
                <a:ext cx="3262282" cy="523220"/>
              </a:xfrm>
              <a:prstGeom prst="rect">
                <a:avLst/>
              </a:prstGeom>
              <a:blipFill rotWithShape="1">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正方形/長方形 7"/>
              <p:cNvSpPr/>
              <p:nvPr/>
            </p:nvSpPr>
            <p:spPr>
              <a:xfrm>
                <a:off x="1475656" y="3068960"/>
                <a:ext cx="181241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a:rPr>
                          </m:ctrlPr>
                        </m:sSubPr>
                        <m:e>
                          <m:r>
                            <a:rPr lang="ja-JP" altLang="en-US" i="1">
                              <a:latin typeface="Cambria Math"/>
                            </a:rPr>
                            <m:t>𝜃</m:t>
                          </m:r>
                        </m:e>
                        <m:sub>
                          <m:r>
                            <a:rPr lang="en-US" altLang="ja-JP" i="1">
                              <a:latin typeface="Cambria Math"/>
                            </a:rPr>
                            <m:t>0</m:t>
                          </m:r>
                        </m:sub>
                      </m:sSub>
                      <m:r>
                        <a:rPr lang="en-US" altLang="ja-JP" b="0" i="1" smtClean="0">
                          <a:latin typeface="Cambria Math"/>
                        </a:rPr>
                        <m:t>=1.5,</m:t>
                      </m:r>
                      <m:r>
                        <a:rPr lang="en-US" altLang="ja-JP" i="1">
                          <a:latin typeface="Cambria Math"/>
                        </a:rPr>
                        <m:t> </m:t>
                      </m:r>
                      <m:sSub>
                        <m:sSubPr>
                          <m:ctrlPr>
                            <a:rPr lang="en-US" altLang="ja-JP" i="1">
                              <a:latin typeface="Cambria Math"/>
                            </a:rPr>
                          </m:ctrlPr>
                        </m:sSubPr>
                        <m:e>
                          <m:r>
                            <a:rPr lang="ja-JP" altLang="en-US" i="1">
                              <a:latin typeface="Cambria Math"/>
                            </a:rPr>
                            <m:t>𝜃</m:t>
                          </m:r>
                        </m:e>
                        <m:sub>
                          <m:r>
                            <a:rPr lang="en-US" altLang="ja-JP" i="1">
                              <a:latin typeface="Cambria Math"/>
                            </a:rPr>
                            <m:t>1</m:t>
                          </m:r>
                        </m:sub>
                      </m:sSub>
                      <m:r>
                        <a:rPr lang="en-US" altLang="ja-JP" b="0" i="1" smtClean="0">
                          <a:latin typeface="Cambria Math"/>
                        </a:rPr>
                        <m:t>=0</m:t>
                      </m:r>
                    </m:oMath>
                  </m:oMathPara>
                </a14:m>
                <a:endParaRPr lang="ja-JP" altLang="en-US" dirty="0"/>
              </a:p>
            </p:txBody>
          </p:sp>
        </mc:Choice>
        <mc:Fallback xmlns="">
          <p:sp>
            <p:nvSpPr>
              <p:cNvPr id="8" name="正方形/長方形 7"/>
              <p:cNvSpPr>
                <a:spLocks noRot="1" noChangeAspect="1" noMove="1" noResize="1" noEditPoints="1" noAdjustHandles="1" noChangeArrowheads="1" noChangeShapeType="1" noTextEdit="1"/>
              </p:cNvSpPr>
              <p:nvPr/>
            </p:nvSpPr>
            <p:spPr>
              <a:xfrm>
                <a:off x="1475656" y="3068960"/>
                <a:ext cx="1812419" cy="369332"/>
              </a:xfrm>
              <a:prstGeom prst="rect">
                <a:avLst/>
              </a:prstGeom>
              <a:blipFill rotWithShape="1">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正方形/長方形 11"/>
              <p:cNvSpPr/>
              <p:nvPr/>
            </p:nvSpPr>
            <p:spPr>
              <a:xfrm>
                <a:off x="5766241" y="3068960"/>
                <a:ext cx="181241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a:rPr>
                          </m:ctrlPr>
                        </m:sSubPr>
                        <m:e>
                          <m:r>
                            <a:rPr lang="ja-JP" altLang="en-US" i="1">
                              <a:latin typeface="Cambria Math"/>
                            </a:rPr>
                            <m:t>𝜃</m:t>
                          </m:r>
                        </m:e>
                        <m:sub>
                          <m:r>
                            <a:rPr lang="en-US" altLang="ja-JP" i="1">
                              <a:latin typeface="Cambria Math"/>
                            </a:rPr>
                            <m:t>0</m:t>
                          </m:r>
                        </m:sub>
                      </m:sSub>
                      <m:r>
                        <a:rPr lang="en-US" altLang="ja-JP" b="0" i="1" smtClean="0">
                          <a:latin typeface="Cambria Math"/>
                        </a:rPr>
                        <m:t>=1,</m:t>
                      </m:r>
                      <m:r>
                        <a:rPr lang="en-US" altLang="ja-JP" i="1">
                          <a:latin typeface="Cambria Math"/>
                        </a:rPr>
                        <m:t> </m:t>
                      </m:r>
                      <m:sSub>
                        <m:sSubPr>
                          <m:ctrlPr>
                            <a:rPr lang="en-US" altLang="ja-JP" i="1">
                              <a:latin typeface="Cambria Math"/>
                            </a:rPr>
                          </m:ctrlPr>
                        </m:sSubPr>
                        <m:e>
                          <m:r>
                            <a:rPr lang="ja-JP" altLang="en-US" i="1">
                              <a:latin typeface="Cambria Math"/>
                            </a:rPr>
                            <m:t>𝜃</m:t>
                          </m:r>
                        </m:e>
                        <m:sub>
                          <m:r>
                            <a:rPr lang="en-US" altLang="ja-JP" i="1">
                              <a:latin typeface="Cambria Math"/>
                            </a:rPr>
                            <m:t>1</m:t>
                          </m:r>
                        </m:sub>
                      </m:sSub>
                      <m:r>
                        <a:rPr lang="en-US" altLang="ja-JP" b="0" i="1" smtClean="0">
                          <a:latin typeface="Cambria Math"/>
                        </a:rPr>
                        <m:t>=0.5</m:t>
                      </m:r>
                    </m:oMath>
                  </m:oMathPara>
                </a14:m>
                <a:endParaRPr lang="ja-JP" altLang="en-US" dirty="0"/>
              </a:p>
            </p:txBody>
          </p:sp>
        </mc:Choice>
        <mc:Fallback xmlns="">
          <p:sp>
            <p:nvSpPr>
              <p:cNvPr id="12" name="正方形/長方形 11"/>
              <p:cNvSpPr>
                <a:spLocks noRot="1" noChangeAspect="1" noMove="1" noResize="1" noEditPoints="1" noAdjustHandles="1" noChangeArrowheads="1" noChangeShapeType="1" noTextEdit="1"/>
              </p:cNvSpPr>
              <p:nvPr/>
            </p:nvSpPr>
            <p:spPr>
              <a:xfrm>
                <a:off x="5766241" y="3068960"/>
                <a:ext cx="1812419" cy="369332"/>
              </a:xfrm>
              <a:prstGeom prst="rect">
                <a:avLst/>
              </a:prstGeom>
              <a:blipFill rotWithShape="1">
                <a:blip r:embed="rId4"/>
                <a:stretch>
                  <a:fillRect/>
                </a:stretch>
              </a:blipFill>
            </p:spPr>
            <p:txBody>
              <a:bodyPr/>
              <a:lstStyle/>
              <a:p>
                <a:r>
                  <a:rPr lang="ja-JP" altLang="en-US">
                    <a:noFill/>
                  </a:rPr>
                  <a:t> </a:t>
                </a:r>
              </a:p>
            </p:txBody>
          </p:sp>
        </mc:Fallback>
      </mc:AlternateContent>
      <p:graphicFrame>
        <p:nvGraphicFramePr>
          <p:cNvPr id="13" name="グラフ 12"/>
          <p:cNvGraphicFramePr>
            <a:graphicFrameLocks/>
          </p:cNvGraphicFramePr>
          <p:nvPr>
            <p:extLst>
              <p:ext uri="{D42A27DB-BD31-4B8C-83A1-F6EECF244321}">
                <p14:modId xmlns:p14="http://schemas.microsoft.com/office/powerpoint/2010/main" val="2397307864"/>
              </p:ext>
            </p:extLst>
          </p:nvPr>
        </p:nvGraphicFramePr>
        <p:xfrm>
          <a:off x="996799" y="3701123"/>
          <a:ext cx="2770131" cy="2099692"/>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5" name="グラフ 14"/>
          <p:cNvGraphicFramePr>
            <a:graphicFrameLocks/>
          </p:cNvGraphicFramePr>
          <p:nvPr>
            <p:extLst>
              <p:ext uri="{D42A27DB-BD31-4B8C-83A1-F6EECF244321}">
                <p14:modId xmlns:p14="http://schemas.microsoft.com/office/powerpoint/2010/main" val="3800364236"/>
              </p:ext>
            </p:extLst>
          </p:nvPr>
        </p:nvGraphicFramePr>
        <p:xfrm>
          <a:off x="5287385" y="3701123"/>
          <a:ext cx="2770131" cy="2099692"/>
        </p:xfrm>
        <a:graphic>
          <a:graphicData uri="http://schemas.openxmlformats.org/drawingml/2006/chart">
            <c:chart xmlns:c="http://schemas.openxmlformats.org/drawingml/2006/chart" xmlns:r="http://schemas.openxmlformats.org/officeDocument/2006/relationships" r:id="rId6"/>
          </a:graphicData>
        </a:graphic>
      </p:graphicFrame>
      <p:sp>
        <p:nvSpPr>
          <p:cNvPr id="16" name="テキスト ボックス 15"/>
          <p:cNvSpPr txBox="1"/>
          <p:nvPr/>
        </p:nvSpPr>
        <p:spPr>
          <a:xfrm>
            <a:off x="2051720" y="6145340"/>
            <a:ext cx="5382924" cy="369332"/>
          </a:xfrm>
          <a:prstGeom prst="rect">
            <a:avLst/>
          </a:prstGeom>
          <a:noFill/>
        </p:spPr>
        <p:txBody>
          <a:bodyPr wrap="square" rtlCol="0">
            <a:spAutoFit/>
          </a:bodyPr>
          <a:lstStyle/>
          <a:p>
            <a:r>
              <a:rPr lang="en-US" altLang="ja-JP" dirty="0" smtClean="0"/>
              <a:t>(</a:t>
            </a:r>
            <a:r>
              <a:rPr lang="ja-JP" altLang="en-US" dirty="0" smtClean="0"/>
              <a:t>当たり前だが</a:t>
            </a:r>
            <a:r>
              <a:rPr lang="en-US" altLang="ja-JP" dirty="0" smtClean="0"/>
              <a:t>)</a:t>
            </a:r>
            <a:r>
              <a:rPr lang="ja-JP" altLang="en-US" dirty="0" smtClean="0"/>
              <a:t>パラメータによって直線は異なる</a:t>
            </a:r>
            <a:endParaRPr kumimoji="1" lang="ja-JP" altLang="en-US" dirty="0"/>
          </a:p>
        </p:txBody>
      </p:sp>
    </p:spTree>
    <p:extLst>
      <p:ext uri="{BB962C8B-B14F-4D97-AF65-F5344CB8AC3E}">
        <p14:creationId xmlns:p14="http://schemas.microsoft.com/office/powerpoint/2010/main" val="21768101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目的関数の定義</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800" dirty="0" smtClean="0"/>
              <a:t>どのようにしてパラメータを算出するのか</a:t>
            </a:r>
            <a:endParaRPr kumimoji="1" lang="en-US" altLang="ja-JP" sz="2800" dirty="0" smtClean="0"/>
          </a:p>
        </p:txBody>
      </p:sp>
      <p:sp>
        <p:nvSpPr>
          <p:cNvPr id="4" name="スライド番号プレースホルダー 3"/>
          <p:cNvSpPr>
            <a:spLocks noGrp="1"/>
          </p:cNvSpPr>
          <p:nvPr>
            <p:ph type="sldNum" sz="quarter" idx="12"/>
          </p:nvPr>
        </p:nvSpPr>
        <p:spPr/>
        <p:txBody>
          <a:bodyPr/>
          <a:lstStyle/>
          <a:p>
            <a:fld id="{421F742A-39A9-4C0C-B888-1DF80FBD5B7F}" type="slidenum">
              <a:rPr kumimoji="1" lang="ja-JP" altLang="en-US" smtClean="0"/>
              <a:t>23</a:t>
            </a:fld>
            <a:endParaRPr kumimoji="1" lang="ja-JP" altLang="en-US" dirty="0"/>
          </a:p>
        </p:txBody>
      </p:sp>
      <mc:AlternateContent xmlns:mc="http://schemas.openxmlformats.org/markup-compatibility/2006" xmlns:a14="http://schemas.microsoft.com/office/drawing/2010/main">
        <mc:Choice Requires="a14">
          <p:sp>
            <p:nvSpPr>
              <p:cNvPr id="5" name="テキスト ボックス 4"/>
              <p:cNvSpPr txBox="1"/>
              <p:nvPr/>
            </p:nvSpPr>
            <p:spPr>
              <a:xfrm>
                <a:off x="5201025" y="2159516"/>
                <a:ext cx="3262282"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a:rPr>
                          </m:ctrlPr>
                        </m:sSubPr>
                        <m:e>
                          <m:r>
                            <a:rPr kumimoji="1" lang="en-US" altLang="ja-JP" sz="2800" b="0" i="1" smtClean="0">
                              <a:latin typeface="Cambria Math"/>
                            </a:rPr>
                            <m:t>h</m:t>
                          </m:r>
                        </m:e>
                        <m:sub>
                          <m:r>
                            <a:rPr kumimoji="1" lang="ja-JP" altLang="en-US" sz="2800" b="0" i="1" smtClean="0">
                              <a:latin typeface="Cambria Math"/>
                            </a:rPr>
                            <m:t>𝜃</m:t>
                          </m:r>
                        </m:sub>
                      </m:sSub>
                      <m:r>
                        <a:rPr kumimoji="1" lang="en-US" altLang="ja-JP" sz="2800" b="0" i="1" smtClean="0">
                          <a:latin typeface="Cambria Math"/>
                        </a:rPr>
                        <m:t>=</m:t>
                      </m:r>
                      <m:sSub>
                        <m:sSubPr>
                          <m:ctrlPr>
                            <a:rPr kumimoji="1" lang="en-US" altLang="ja-JP" sz="2800" b="0" i="1" smtClean="0">
                              <a:latin typeface="Cambria Math"/>
                            </a:rPr>
                          </m:ctrlPr>
                        </m:sSubPr>
                        <m:e>
                          <m:r>
                            <a:rPr kumimoji="1" lang="ja-JP" altLang="en-US" sz="2800" b="0" i="1" smtClean="0">
                              <a:latin typeface="Cambria Math"/>
                            </a:rPr>
                            <m:t>𝜃</m:t>
                          </m:r>
                        </m:e>
                        <m:sub>
                          <m:r>
                            <a:rPr kumimoji="1" lang="en-US" altLang="ja-JP" sz="2800" b="0" i="1" smtClean="0">
                              <a:latin typeface="Cambria Math"/>
                            </a:rPr>
                            <m:t>0</m:t>
                          </m:r>
                        </m:sub>
                      </m:sSub>
                      <m:r>
                        <a:rPr kumimoji="1" lang="en-US" altLang="ja-JP" sz="2800" b="0" i="1" smtClean="0">
                          <a:latin typeface="Cambria Math"/>
                        </a:rPr>
                        <m:t>+ </m:t>
                      </m:r>
                      <m:sSub>
                        <m:sSubPr>
                          <m:ctrlPr>
                            <a:rPr kumimoji="1" lang="en-US" altLang="ja-JP" sz="2800" b="0" i="1" smtClean="0">
                              <a:latin typeface="Cambria Math"/>
                            </a:rPr>
                          </m:ctrlPr>
                        </m:sSubPr>
                        <m:e>
                          <m:r>
                            <a:rPr kumimoji="1" lang="ja-JP" altLang="en-US" sz="2800" b="0" i="1" smtClean="0">
                              <a:latin typeface="Cambria Math"/>
                            </a:rPr>
                            <m:t>𝜃</m:t>
                          </m:r>
                        </m:e>
                        <m:sub>
                          <m:r>
                            <a:rPr kumimoji="1" lang="en-US" altLang="ja-JP" sz="2800" b="0" i="1" smtClean="0">
                              <a:latin typeface="Cambria Math"/>
                            </a:rPr>
                            <m:t>1</m:t>
                          </m:r>
                        </m:sub>
                      </m:sSub>
                      <m:r>
                        <a:rPr kumimoji="1" lang="en-US" altLang="ja-JP" sz="2800" b="0" i="1" smtClean="0">
                          <a:latin typeface="Cambria Math"/>
                        </a:rPr>
                        <m:t>𝑥</m:t>
                      </m:r>
                    </m:oMath>
                  </m:oMathPara>
                </a14:m>
                <a:endParaRPr kumimoji="1" lang="en-US" altLang="ja-JP" sz="2800" b="0" dirty="0" smtClean="0"/>
              </a:p>
            </p:txBody>
          </p:sp>
        </mc:Choice>
        <mc:Fallback xmlns="">
          <p:sp>
            <p:nvSpPr>
              <p:cNvPr id="5" name="テキスト ボックス 4"/>
              <p:cNvSpPr txBox="1">
                <a:spLocks noRot="1" noChangeAspect="1" noMove="1" noResize="1" noEditPoints="1" noAdjustHandles="1" noChangeArrowheads="1" noChangeShapeType="1" noTextEdit="1"/>
              </p:cNvSpPr>
              <p:nvPr/>
            </p:nvSpPr>
            <p:spPr>
              <a:xfrm>
                <a:off x="5201025" y="2159516"/>
                <a:ext cx="3262282" cy="523220"/>
              </a:xfrm>
              <a:prstGeom prst="rect">
                <a:avLst/>
              </a:prstGeom>
              <a:blipFill rotWithShape="1">
                <a:blip r:embed="rId2"/>
                <a:stretch>
                  <a:fillRect/>
                </a:stretch>
              </a:blipFill>
            </p:spPr>
            <p:txBody>
              <a:bodyPr/>
              <a:lstStyle/>
              <a:p>
                <a:r>
                  <a:rPr lang="ja-JP" altLang="en-US">
                    <a:noFill/>
                  </a:rPr>
                  <a:t> </a:t>
                </a:r>
              </a:p>
            </p:txBody>
          </p:sp>
        </mc:Fallback>
      </mc:AlternateContent>
      <p:sp>
        <p:nvSpPr>
          <p:cNvPr id="16" name="テキスト ボックス 15"/>
          <p:cNvSpPr txBox="1"/>
          <p:nvPr/>
        </p:nvSpPr>
        <p:spPr>
          <a:xfrm>
            <a:off x="5868144" y="2691017"/>
            <a:ext cx="3168352" cy="1754326"/>
          </a:xfrm>
          <a:prstGeom prst="rect">
            <a:avLst/>
          </a:prstGeom>
          <a:noFill/>
        </p:spPr>
        <p:txBody>
          <a:bodyPr wrap="square" rtlCol="0">
            <a:spAutoFit/>
          </a:bodyPr>
          <a:lstStyle/>
          <a:p>
            <a:r>
              <a:rPr lang="ja-JP" altLang="en-US" dirty="0" smtClean="0"/>
              <a:t>パラメータを選ぶ際に</a:t>
            </a:r>
            <a:endParaRPr lang="en-US" altLang="ja-JP" dirty="0" smtClean="0"/>
          </a:p>
          <a:p>
            <a:r>
              <a:rPr lang="ja-JP" altLang="en-US" dirty="0" smtClean="0"/>
              <a:t>入力</a:t>
            </a:r>
            <a:r>
              <a:rPr lang="en-US" altLang="ja-JP" dirty="0" smtClean="0"/>
              <a:t>x</a:t>
            </a:r>
            <a:r>
              <a:rPr lang="ja-JP" altLang="en-US" dirty="0" smtClean="0"/>
              <a:t>に対する予測値を</a:t>
            </a:r>
            <a:endParaRPr lang="en-US" altLang="ja-JP" dirty="0" smtClean="0"/>
          </a:p>
          <a:p>
            <a:r>
              <a:rPr lang="en-US" altLang="ja-JP" dirty="0" smtClean="0"/>
              <a:t>y</a:t>
            </a:r>
            <a:r>
              <a:rPr lang="ja-JP" altLang="en-US" dirty="0" smtClean="0"/>
              <a:t>の値に近似させる</a:t>
            </a:r>
            <a:endParaRPr lang="en-US" altLang="ja-JP" dirty="0" smtClean="0"/>
          </a:p>
          <a:p>
            <a:endParaRPr kumimoji="1" lang="en-US" altLang="ja-JP" dirty="0"/>
          </a:p>
          <a:p>
            <a:r>
              <a:rPr lang="ja-JP" altLang="en-US" dirty="0" smtClean="0"/>
              <a:t>つまり最小化問題を解く</a:t>
            </a:r>
            <a:endParaRPr lang="en-US" altLang="ja-JP" dirty="0" smtClean="0"/>
          </a:p>
          <a:p>
            <a:endParaRPr kumimoji="1" lang="ja-JP" altLang="en-US" dirty="0"/>
          </a:p>
        </p:txBody>
      </p:sp>
      <p:graphicFrame>
        <p:nvGraphicFramePr>
          <p:cNvPr id="11" name="グラフ 10"/>
          <p:cNvGraphicFramePr>
            <a:graphicFrameLocks/>
          </p:cNvGraphicFramePr>
          <p:nvPr>
            <p:extLst>
              <p:ext uri="{D42A27DB-BD31-4B8C-83A1-F6EECF244321}">
                <p14:modId xmlns:p14="http://schemas.microsoft.com/office/powerpoint/2010/main" val="2833207054"/>
              </p:ext>
            </p:extLst>
          </p:nvPr>
        </p:nvGraphicFramePr>
        <p:xfrm>
          <a:off x="360040" y="2214997"/>
          <a:ext cx="4572000" cy="2743200"/>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xmlns:a14="http://schemas.microsoft.com/office/drawing/2010/main">
        <mc:Choice Requires="a14">
          <p:sp>
            <p:nvSpPr>
              <p:cNvPr id="6" name="正方形/長方形 5"/>
              <p:cNvSpPr/>
              <p:nvPr/>
            </p:nvSpPr>
            <p:spPr>
              <a:xfrm>
                <a:off x="4963860" y="4495226"/>
                <a:ext cx="1035476" cy="646331"/>
              </a:xfrm>
              <a:prstGeom prst="rect">
                <a:avLst/>
              </a:prstGeom>
            </p:spPr>
            <p:txBody>
              <a:bodyPr wrap="none">
                <a:spAutoFit/>
              </a:bodyPr>
              <a:lstStyle/>
              <a:p>
                <a:r>
                  <a:rPr lang="en-US" altLang="ja-JP" dirty="0"/>
                  <a:t>m</a:t>
                </a:r>
                <a:r>
                  <a:rPr lang="en-US" altLang="ja-JP" dirty="0" smtClean="0"/>
                  <a:t>inimize</a:t>
                </a:r>
              </a:p>
              <a:p>
                <a:r>
                  <a:rPr lang="en-US" altLang="ja-JP" dirty="0"/>
                  <a:t> </a:t>
                </a:r>
                <a:r>
                  <a:rPr lang="en-US" altLang="ja-JP" dirty="0" smtClean="0"/>
                  <a:t>   </a:t>
                </a:r>
                <a14:m>
                  <m:oMath xmlns:m="http://schemas.openxmlformats.org/officeDocument/2006/math">
                    <m:sSub>
                      <m:sSubPr>
                        <m:ctrlPr>
                          <a:rPr lang="en-US" altLang="ja-JP" i="1">
                            <a:latin typeface="Cambria Math"/>
                          </a:rPr>
                        </m:ctrlPr>
                      </m:sSubPr>
                      <m:e>
                        <m:r>
                          <a:rPr lang="ja-JP" altLang="en-US" i="1">
                            <a:latin typeface="Cambria Math"/>
                          </a:rPr>
                          <m:t>𝜃</m:t>
                        </m:r>
                      </m:e>
                      <m:sub>
                        <m:r>
                          <a:rPr lang="en-US" altLang="ja-JP" i="1">
                            <a:latin typeface="Cambria Math"/>
                          </a:rPr>
                          <m:t>0</m:t>
                        </m:r>
                      </m:sub>
                    </m:sSub>
                  </m:oMath>
                </a14:m>
                <a:r>
                  <a:rPr lang="en-US" altLang="ja-JP" dirty="0"/>
                  <a:t> </a:t>
                </a:r>
                <a14:m>
                  <m:oMath xmlns:m="http://schemas.openxmlformats.org/officeDocument/2006/math">
                    <m:sSub>
                      <m:sSubPr>
                        <m:ctrlPr>
                          <a:rPr lang="en-US" altLang="ja-JP" i="1">
                            <a:latin typeface="Cambria Math"/>
                          </a:rPr>
                        </m:ctrlPr>
                      </m:sSubPr>
                      <m:e>
                        <m:r>
                          <a:rPr lang="ja-JP" altLang="en-US" i="1">
                            <a:latin typeface="Cambria Math"/>
                          </a:rPr>
                          <m:t>𝜃</m:t>
                        </m:r>
                      </m:e>
                      <m:sub>
                        <m:r>
                          <a:rPr lang="en-US" altLang="ja-JP" i="1">
                            <a:latin typeface="Cambria Math"/>
                          </a:rPr>
                          <m:t>1</m:t>
                        </m:r>
                      </m:sub>
                    </m:sSub>
                  </m:oMath>
                </a14:m>
                <a:endParaRPr lang="ja-JP" altLang="en-US" dirty="0"/>
              </a:p>
            </p:txBody>
          </p:sp>
        </mc:Choice>
        <mc:Fallback xmlns="">
          <p:sp>
            <p:nvSpPr>
              <p:cNvPr id="6" name="正方形/長方形 5"/>
              <p:cNvSpPr>
                <a:spLocks noRot="1" noChangeAspect="1" noMove="1" noResize="1" noEditPoints="1" noAdjustHandles="1" noChangeArrowheads="1" noChangeShapeType="1" noTextEdit="1"/>
              </p:cNvSpPr>
              <p:nvPr/>
            </p:nvSpPr>
            <p:spPr>
              <a:xfrm>
                <a:off x="4963860" y="4495226"/>
                <a:ext cx="1035476" cy="646331"/>
              </a:xfrm>
              <a:prstGeom prst="rect">
                <a:avLst/>
              </a:prstGeom>
              <a:blipFill rotWithShape="1">
                <a:blip r:embed="rId4"/>
                <a:stretch>
                  <a:fillRect l="-4706" t="-4717" r="-5294"/>
                </a:stretch>
              </a:blipFill>
            </p:spPr>
            <p:txBody>
              <a:bodyPr/>
              <a:lstStyle/>
              <a:p>
                <a:r>
                  <a:rPr lang="ja-JP" altLang="en-US">
                    <a:noFill/>
                  </a:rPr>
                  <a:t> </a:t>
                </a:r>
              </a:p>
            </p:txBody>
          </p:sp>
        </mc:Fallback>
      </mc:AlternateContent>
      <p:sp>
        <p:nvSpPr>
          <p:cNvPr id="7" name="下矢印 6"/>
          <p:cNvSpPr/>
          <p:nvPr/>
        </p:nvSpPr>
        <p:spPr>
          <a:xfrm>
            <a:off x="6156175" y="5359322"/>
            <a:ext cx="911062"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 name="正方形/長方形 8"/>
              <p:cNvSpPr/>
              <p:nvPr/>
            </p:nvSpPr>
            <p:spPr>
              <a:xfrm>
                <a:off x="6547200" y="5993560"/>
                <a:ext cx="905120" cy="369332"/>
              </a:xfrm>
              <a:prstGeom prst="rect">
                <a:avLst/>
              </a:prstGeom>
            </p:spPr>
            <p:txBody>
              <a:bodyPr wrap="none">
                <a:spAutoFit/>
              </a:bodyPr>
              <a:lstStyle/>
              <a:p>
                <a:r>
                  <a:rPr lang="en-US" altLang="ja-JP" dirty="0" smtClean="0"/>
                  <a:t>J(</a:t>
                </a:r>
                <a14:m>
                  <m:oMath xmlns:m="http://schemas.openxmlformats.org/officeDocument/2006/math">
                    <m:sSub>
                      <m:sSubPr>
                        <m:ctrlPr>
                          <a:rPr lang="en-US" altLang="ja-JP" i="1" smtClean="0">
                            <a:latin typeface="Cambria Math"/>
                          </a:rPr>
                        </m:ctrlPr>
                      </m:sSubPr>
                      <m:e>
                        <m:r>
                          <a:rPr lang="ja-JP" altLang="en-US" i="1">
                            <a:latin typeface="Cambria Math"/>
                          </a:rPr>
                          <m:t>𝜃</m:t>
                        </m:r>
                      </m:e>
                      <m:sub>
                        <m:r>
                          <a:rPr lang="en-US" altLang="ja-JP" i="1">
                            <a:latin typeface="Cambria Math"/>
                          </a:rPr>
                          <m:t>0</m:t>
                        </m:r>
                      </m:sub>
                    </m:sSub>
                  </m:oMath>
                </a14:m>
                <a:r>
                  <a:rPr lang="en-US" altLang="ja-JP" dirty="0"/>
                  <a:t> </a:t>
                </a:r>
                <a14:m>
                  <m:oMath xmlns:m="http://schemas.openxmlformats.org/officeDocument/2006/math">
                    <m:sSub>
                      <m:sSubPr>
                        <m:ctrlPr>
                          <a:rPr lang="en-US" altLang="ja-JP" i="1">
                            <a:latin typeface="Cambria Math"/>
                          </a:rPr>
                        </m:ctrlPr>
                      </m:sSubPr>
                      <m:e>
                        <m:r>
                          <a:rPr lang="ja-JP" altLang="en-US" i="1">
                            <a:latin typeface="Cambria Math"/>
                          </a:rPr>
                          <m:t>𝜃</m:t>
                        </m:r>
                      </m:e>
                      <m:sub>
                        <m:r>
                          <a:rPr lang="en-US" altLang="ja-JP" i="1">
                            <a:latin typeface="Cambria Math"/>
                          </a:rPr>
                          <m:t>1</m:t>
                        </m:r>
                      </m:sub>
                    </m:sSub>
                  </m:oMath>
                </a14:m>
                <a:r>
                  <a:rPr lang="en-US" altLang="ja-JP" dirty="0" smtClean="0"/>
                  <a:t>)</a:t>
                </a:r>
                <a:endParaRPr lang="ja-JP" altLang="en-US" dirty="0"/>
              </a:p>
            </p:txBody>
          </p:sp>
        </mc:Choice>
        <mc:Fallback xmlns="">
          <p:sp>
            <p:nvSpPr>
              <p:cNvPr id="9" name="正方形/長方形 8"/>
              <p:cNvSpPr>
                <a:spLocks noRot="1" noChangeAspect="1" noMove="1" noResize="1" noEditPoints="1" noAdjustHandles="1" noChangeArrowheads="1" noChangeShapeType="1" noTextEdit="1"/>
              </p:cNvSpPr>
              <p:nvPr/>
            </p:nvSpPr>
            <p:spPr>
              <a:xfrm>
                <a:off x="6547200" y="5993560"/>
                <a:ext cx="905120" cy="369332"/>
              </a:xfrm>
              <a:prstGeom prst="rect">
                <a:avLst/>
              </a:prstGeom>
              <a:blipFill rotWithShape="1">
                <a:blip r:embed="rId5"/>
                <a:stretch>
                  <a:fillRect l="-5405" t="-8197" r="-5405" b="-245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正方形/長方形 16"/>
              <p:cNvSpPr/>
              <p:nvPr/>
            </p:nvSpPr>
            <p:spPr>
              <a:xfrm>
                <a:off x="5641315" y="5951021"/>
                <a:ext cx="1035476" cy="646331"/>
              </a:xfrm>
              <a:prstGeom prst="rect">
                <a:avLst/>
              </a:prstGeom>
            </p:spPr>
            <p:txBody>
              <a:bodyPr wrap="none">
                <a:spAutoFit/>
              </a:bodyPr>
              <a:lstStyle/>
              <a:p>
                <a:r>
                  <a:rPr lang="en-US" altLang="ja-JP" dirty="0"/>
                  <a:t>m</a:t>
                </a:r>
                <a:r>
                  <a:rPr lang="en-US" altLang="ja-JP" dirty="0" smtClean="0"/>
                  <a:t>inimize</a:t>
                </a:r>
              </a:p>
              <a:p>
                <a:r>
                  <a:rPr lang="en-US" altLang="ja-JP" dirty="0"/>
                  <a:t> </a:t>
                </a:r>
                <a:r>
                  <a:rPr lang="en-US" altLang="ja-JP" dirty="0" smtClean="0"/>
                  <a:t>   </a:t>
                </a:r>
                <a14:m>
                  <m:oMath xmlns:m="http://schemas.openxmlformats.org/officeDocument/2006/math">
                    <m:sSub>
                      <m:sSubPr>
                        <m:ctrlPr>
                          <a:rPr lang="en-US" altLang="ja-JP" sz="1600" i="1">
                            <a:latin typeface="Cambria Math"/>
                          </a:rPr>
                        </m:ctrlPr>
                      </m:sSubPr>
                      <m:e>
                        <m:r>
                          <a:rPr lang="ja-JP" altLang="en-US" sz="1600" i="1">
                            <a:latin typeface="Cambria Math"/>
                          </a:rPr>
                          <m:t>𝜃</m:t>
                        </m:r>
                      </m:e>
                      <m:sub>
                        <m:r>
                          <a:rPr lang="en-US" altLang="ja-JP" sz="1600" i="1">
                            <a:latin typeface="Cambria Math"/>
                          </a:rPr>
                          <m:t>0</m:t>
                        </m:r>
                      </m:sub>
                    </m:sSub>
                  </m:oMath>
                </a14:m>
                <a:r>
                  <a:rPr lang="en-US" altLang="ja-JP" sz="1600" dirty="0"/>
                  <a:t> </a:t>
                </a:r>
                <a14:m>
                  <m:oMath xmlns:m="http://schemas.openxmlformats.org/officeDocument/2006/math">
                    <m:sSub>
                      <m:sSubPr>
                        <m:ctrlPr>
                          <a:rPr lang="en-US" altLang="ja-JP" sz="1600" i="1">
                            <a:latin typeface="Cambria Math"/>
                          </a:rPr>
                        </m:ctrlPr>
                      </m:sSubPr>
                      <m:e>
                        <m:r>
                          <a:rPr lang="ja-JP" altLang="en-US" sz="1600" i="1">
                            <a:latin typeface="Cambria Math"/>
                          </a:rPr>
                          <m:t>𝜃</m:t>
                        </m:r>
                      </m:e>
                      <m:sub>
                        <m:r>
                          <a:rPr lang="en-US" altLang="ja-JP" sz="1600" i="1">
                            <a:latin typeface="Cambria Math"/>
                          </a:rPr>
                          <m:t>1</m:t>
                        </m:r>
                      </m:sub>
                    </m:sSub>
                  </m:oMath>
                </a14:m>
                <a:endParaRPr lang="ja-JP" altLang="en-US" dirty="0"/>
              </a:p>
            </p:txBody>
          </p:sp>
        </mc:Choice>
        <mc:Fallback xmlns="">
          <p:sp>
            <p:nvSpPr>
              <p:cNvPr id="17" name="正方形/長方形 16"/>
              <p:cNvSpPr>
                <a:spLocks noRot="1" noChangeAspect="1" noMove="1" noResize="1" noEditPoints="1" noAdjustHandles="1" noChangeArrowheads="1" noChangeShapeType="1" noTextEdit="1"/>
              </p:cNvSpPr>
              <p:nvPr/>
            </p:nvSpPr>
            <p:spPr>
              <a:xfrm>
                <a:off x="5641315" y="5951021"/>
                <a:ext cx="1035476" cy="646331"/>
              </a:xfrm>
              <a:prstGeom prst="rect">
                <a:avLst/>
              </a:prstGeom>
              <a:blipFill rotWithShape="1">
                <a:blip r:embed="rId6"/>
                <a:stretch>
                  <a:fillRect l="-4706" t="-4717" r="-5294"/>
                </a:stretch>
              </a:blipFill>
            </p:spPr>
            <p:txBody>
              <a:bodyPr/>
              <a:lstStyle/>
              <a:p>
                <a:r>
                  <a:rPr lang="ja-JP" altLang="en-US">
                    <a:noFill/>
                  </a:rPr>
                  <a:t> </a:t>
                </a:r>
              </a:p>
            </p:txBody>
          </p:sp>
        </mc:Fallback>
      </mc:AlternateContent>
      <p:sp>
        <p:nvSpPr>
          <p:cNvPr id="10" name="テキスト ボックス 9"/>
          <p:cNvSpPr txBox="1"/>
          <p:nvPr/>
        </p:nvSpPr>
        <p:spPr>
          <a:xfrm>
            <a:off x="7247983" y="5363924"/>
            <a:ext cx="1872208" cy="369332"/>
          </a:xfrm>
          <a:prstGeom prst="rect">
            <a:avLst/>
          </a:prstGeom>
          <a:noFill/>
        </p:spPr>
        <p:txBody>
          <a:bodyPr wrap="square" rtlCol="0">
            <a:spAutoFit/>
          </a:bodyPr>
          <a:lstStyle/>
          <a:p>
            <a:r>
              <a:rPr lang="ja-JP" altLang="en-US" dirty="0" smtClean="0"/>
              <a:t>省略すると</a:t>
            </a:r>
            <a:endParaRPr kumimoji="1" lang="ja-JP" altLang="en-US" dirty="0"/>
          </a:p>
        </p:txBody>
      </p:sp>
      <p:sp>
        <p:nvSpPr>
          <p:cNvPr id="14" name="正方形/長方形 13"/>
          <p:cNvSpPr/>
          <p:nvPr/>
        </p:nvSpPr>
        <p:spPr>
          <a:xfrm>
            <a:off x="5367476" y="5852301"/>
            <a:ext cx="2488460" cy="7450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5028248" y="4260123"/>
            <a:ext cx="3648208" cy="10081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9" name="正方形/長方形 18"/>
              <p:cNvSpPr/>
              <p:nvPr/>
            </p:nvSpPr>
            <p:spPr>
              <a:xfrm>
                <a:off x="5868144" y="4394108"/>
                <a:ext cx="2684838" cy="8485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ja-JP" i="1">
                              <a:latin typeface="Cambria Math"/>
                            </a:rPr>
                          </m:ctrlPr>
                        </m:fPr>
                        <m:num>
                          <m:r>
                            <a:rPr lang="en-US" altLang="ja-JP" i="1">
                              <a:latin typeface="Cambria Math"/>
                            </a:rPr>
                            <m:t>1</m:t>
                          </m:r>
                        </m:num>
                        <m:den>
                          <m:r>
                            <a:rPr lang="en-US" altLang="ja-JP" i="1">
                              <a:latin typeface="Cambria Math"/>
                            </a:rPr>
                            <m:t>2</m:t>
                          </m:r>
                          <m:r>
                            <a:rPr lang="en-US" altLang="ja-JP" i="1">
                              <a:latin typeface="Cambria Math"/>
                            </a:rPr>
                            <m:t>𝑚</m:t>
                          </m:r>
                        </m:den>
                      </m:f>
                      <m:nary>
                        <m:naryPr>
                          <m:chr m:val="∑"/>
                          <m:ctrlPr>
                            <a:rPr lang="ja-JP" altLang="en-US" i="1">
                              <a:latin typeface="Cambria Math"/>
                            </a:rPr>
                          </m:ctrlPr>
                        </m:naryPr>
                        <m:sub>
                          <m:r>
                            <m:rPr>
                              <m:brk m:alnAt="23"/>
                            </m:rPr>
                            <a:rPr lang="en-US" altLang="ja-JP" i="1">
                              <a:latin typeface="Cambria Math"/>
                            </a:rPr>
                            <m:t>𝑖</m:t>
                          </m:r>
                          <m:r>
                            <a:rPr lang="en-US" altLang="ja-JP" i="1">
                              <a:latin typeface="Cambria Math"/>
                            </a:rPr>
                            <m:t>=1</m:t>
                          </m:r>
                        </m:sub>
                        <m:sup>
                          <m:r>
                            <a:rPr lang="en-US" altLang="ja-JP" i="1">
                              <a:latin typeface="Cambria Math"/>
                            </a:rPr>
                            <m:t>𝑚</m:t>
                          </m:r>
                        </m:sup>
                        <m:e>
                          <m:r>
                            <a:rPr lang="en-US" altLang="ja-JP" i="1">
                              <a:latin typeface="Cambria Math"/>
                            </a:rPr>
                            <m:t>(</m:t>
                          </m:r>
                          <m:sSub>
                            <m:sSubPr>
                              <m:ctrlPr>
                                <a:rPr lang="en-US" altLang="ja-JP" i="1">
                                  <a:latin typeface="Cambria Math"/>
                                </a:rPr>
                              </m:ctrlPr>
                            </m:sSubPr>
                            <m:e>
                              <m:r>
                                <a:rPr lang="en-US" altLang="ja-JP" i="1">
                                  <a:latin typeface="Cambria Math"/>
                                </a:rPr>
                                <m:t>h</m:t>
                              </m:r>
                            </m:e>
                            <m:sub>
                              <m:r>
                                <a:rPr lang="ja-JP" altLang="en-US" i="1">
                                  <a:latin typeface="Cambria Math"/>
                                </a:rPr>
                                <m:t>𝜃</m:t>
                              </m:r>
                            </m:sub>
                          </m:sSub>
                          <m:r>
                            <a:rPr lang="en-US" altLang="ja-JP" i="1">
                              <a:latin typeface="Cambria Math"/>
                            </a:rPr>
                            <m:t>(</m:t>
                          </m:r>
                          <m:sSup>
                            <m:sSupPr>
                              <m:ctrlPr>
                                <a:rPr lang="en-US" altLang="ja-JP" i="1">
                                  <a:latin typeface="Cambria Math"/>
                                </a:rPr>
                              </m:ctrlPr>
                            </m:sSupPr>
                            <m:e>
                              <m:r>
                                <a:rPr lang="en-US" altLang="ja-JP" i="1">
                                  <a:latin typeface="Cambria Math"/>
                                </a:rPr>
                                <m:t>𝑥</m:t>
                              </m:r>
                            </m:e>
                            <m:sup>
                              <m:r>
                                <a:rPr lang="en-US" altLang="ja-JP" i="1">
                                  <a:latin typeface="Cambria Math"/>
                                </a:rPr>
                                <m:t>(</m:t>
                              </m:r>
                              <m:r>
                                <a:rPr lang="en-US" altLang="ja-JP" i="1">
                                  <a:latin typeface="Cambria Math"/>
                                </a:rPr>
                                <m:t>𝑖</m:t>
                              </m:r>
                              <m:r>
                                <a:rPr lang="en-US" altLang="ja-JP" i="1">
                                  <a:latin typeface="Cambria Math"/>
                                </a:rPr>
                                <m:t>)</m:t>
                              </m:r>
                            </m:sup>
                          </m:sSup>
                        </m:e>
                      </m:nary>
                      <m:r>
                        <a:rPr lang="en-US" altLang="ja-JP" i="1">
                          <a:latin typeface="Cambria Math"/>
                        </a:rPr>
                        <m:t>) −</m:t>
                      </m:r>
                      <m:sSup>
                        <m:sSupPr>
                          <m:ctrlPr>
                            <a:rPr lang="en-US" altLang="ja-JP" i="1">
                              <a:latin typeface="Cambria Math"/>
                            </a:rPr>
                          </m:ctrlPr>
                        </m:sSupPr>
                        <m:e>
                          <m:r>
                            <a:rPr lang="en-US" altLang="ja-JP" i="1">
                              <a:latin typeface="Cambria Math"/>
                            </a:rPr>
                            <m:t>𝑦</m:t>
                          </m:r>
                        </m:e>
                        <m:sup>
                          <m:d>
                            <m:dPr>
                              <m:ctrlPr>
                                <a:rPr lang="en-US" altLang="ja-JP" i="1">
                                  <a:latin typeface="Cambria Math"/>
                                </a:rPr>
                              </m:ctrlPr>
                            </m:dPr>
                            <m:e>
                              <m:r>
                                <a:rPr lang="en-US" altLang="ja-JP" i="1">
                                  <a:latin typeface="Cambria Math"/>
                                </a:rPr>
                                <m:t>𝑖</m:t>
                              </m:r>
                            </m:e>
                          </m:d>
                        </m:sup>
                      </m:sSup>
                      <m:sSup>
                        <m:sSupPr>
                          <m:ctrlPr>
                            <a:rPr lang="en-US" altLang="ja-JP" i="1">
                              <a:latin typeface="Cambria Math"/>
                            </a:rPr>
                          </m:ctrlPr>
                        </m:sSupPr>
                        <m:e>
                          <m:r>
                            <a:rPr lang="en-US" altLang="ja-JP" i="1">
                              <a:latin typeface="Cambria Math"/>
                            </a:rPr>
                            <m:t>)</m:t>
                          </m:r>
                        </m:e>
                        <m:sup>
                          <m:r>
                            <a:rPr lang="en-US" altLang="ja-JP" i="1">
                              <a:latin typeface="Cambria Math"/>
                            </a:rPr>
                            <m:t>2</m:t>
                          </m:r>
                        </m:sup>
                      </m:sSup>
                    </m:oMath>
                  </m:oMathPara>
                </a14:m>
                <a:endParaRPr lang="ja-JP" altLang="en-US"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5868144" y="4394108"/>
                <a:ext cx="2684838" cy="848566"/>
              </a:xfrm>
              <a:prstGeom prst="rect">
                <a:avLst/>
              </a:prstGeom>
              <a:blipFill rotWithShape="1">
                <a:blip r:embed="rId7"/>
                <a:stretch>
                  <a:fillRect/>
                </a:stretch>
              </a:blipFill>
            </p:spPr>
            <p:txBody>
              <a:bodyPr/>
              <a:lstStyle/>
              <a:p>
                <a:r>
                  <a:rPr lang="ja-JP" altLang="en-US">
                    <a:noFill/>
                  </a:rPr>
                  <a:t> </a:t>
                </a:r>
              </a:p>
            </p:txBody>
          </p:sp>
        </mc:Fallback>
      </mc:AlternateContent>
      <p:sp>
        <p:nvSpPr>
          <p:cNvPr id="20" name="テキスト ボックス 19"/>
          <p:cNvSpPr txBox="1"/>
          <p:nvPr/>
        </p:nvSpPr>
        <p:spPr>
          <a:xfrm>
            <a:off x="2483768" y="5901660"/>
            <a:ext cx="1944216" cy="646331"/>
          </a:xfrm>
          <a:prstGeom prst="rect">
            <a:avLst/>
          </a:prstGeom>
          <a:noFill/>
        </p:spPr>
        <p:txBody>
          <a:bodyPr wrap="square" rtlCol="0">
            <a:spAutoFit/>
          </a:bodyPr>
          <a:lstStyle/>
          <a:p>
            <a:r>
              <a:rPr lang="ja-JP" altLang="en-US" dirty="0" smtClean="0"/>
              <a:t>目的関数もしくは</a:t>
            </a:r>
            <a:endParaRPr lang="en-US" altLang="ja-JP" dirty="0" smtClean="0"/>
          </a:p>
          <a:p>
            <a:r>
              <a:rPr lang="ja-JP" altLang="en-US" dirty="0" smtClean="0"/>
              <a:t>二乗誤差関数</a:t>
            </a:r>
            <a:endParaRPr kumimoji="1" lang="ja-JP" altLang="en-US" dirty="0"/>
          </a:p>
        </p:txBody>
      </p:sp>
      <p:cxnSp>
        <p:nvCxnSpPr>
          <p:cNvPr id="22" name="直線矢印コネクタ 21"/>
          <p:cNvCxnSpPr/>
          <p:nvPr/>
        </p:nvCxnSpPr>
        <p:spPr>
          <a:xfrm>
            <a:off x="4427984" y="6163763"/>
            <a:ext cx="77304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70221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目的関数の定義</a:t>
            </a:r>
            <a:endParaRPr kumimoji="1" lang="ja-JP" altLang="en-US" dirty="0"/>
          </a:p>
        </p:txBody>
      </p:sp>
      <p:sp>
        <p:nvSpPr>
          <p:cNvPr id="4" name="スライド番号プレースホルダー 3"/>
          <p:cNvSpPr>
            <a:spLocks noGrp="1"/>
          </p:cNvSpPr>
          <p:nvPr>
            <p:ph type="sldNum" sz="quarter" idx="12"/>
          </p:nvPr>
        </p:nvSpPr>
        <p:spPr/>
        <p:txBody>
          <a:bodyPr/>
          <a:lstStyle/>
          <a:p>
            <a:fld id="{421F742A-39A9-4C0C-B888-1DF80FBD5B7F}" type="slidenum">
              <a:rPr kumimoji="1" lang="ja-JP" altLang="en-US" smtClean="0"/>
              <a:t>24</a:t>
            </a:fld>
            <a:endParaRPr kumimoji="1" lang="ja-JP" altLang="en-US" dirty="0"/>
          </a:p>
        </p:txBody>
      </p:sp>
      <mc:AlternateContent xmlns:mc="http://schemas.openxmlformats.org/markup-compatibility/2006" xmlns:a14="http://schemas.microsoft.com/office/drawing/2010/main">
        <mc:Choice Requires="a14">
          <p:sp>
            <p:nvSpPr>
              <p:cNvPr id="5" name="テキスト ボックス 4"/>
              <p:cNvSpPr txBox="1"/>
              <p:nvPr/>
            </p:nvSpPr>
            <p:spPr>
              <a:xfrm>
                <a:off x="4524892" y="1412776"/>
                <a:ext cx="5256584" cy="1938992"/>
              </a:xfrm>
              <a:prstGeom prst="rect">
                <a:avLst/>
              </a:prstGeom>
              <a:noFill/>
            </p:spPr>
            <p:txBody>
              <a:bodyPr wrap="square" rtlCol="0">
                <a:spAutoFit/>
              </a:bodyPr>
              <a:lstStyle/>
              <a:p>
                <a14:m>
                  <m:oMath xmlns:m="http://schemas.openxmlformats.org/officeDocument/2006/math">
                    <m:sSub>
                      <m:sSubPr>
                        <m:ctrlPr>
                          <a:rPr lang="en-US" altLang="ja-JP" sz="2400" i="1" smtClean="0">
                            <a:latin typeface="Cambria Math"/>
                          </a:rPr>
                        </m:ctrlPr>
                      </m:sSubPr>
                      <m:e>
                        <m:r>
                          <a:rPr lang="ja-JP" altLang="en-US" sz="2400" i="1">
                            <a:latin typeface="Cambria Math"/>
                          </a:rPr>
                          <m:t>𝜃</m:t>
                        </m:r>
                      </m:e>
                      <m:sub>
                        <m:r>
                          <a:rPr lang="en-US" altLang="ja-JP" sz="2400" i="1">
                            <a:latin typeface="Cambria Math"/>
                          </a:rPr>
                          <m:t>0</m:t>
                        </m:r>
                      </m:sub>
                    </m:sSub>
                    <m:r>
                      <a:rPr lang="en-US" altLang="ja-JP" sz="2400" b="0" i="1" smtClean="0">
                        <a:latin typeface="Cambria Math"/>
                      </a:rPr>
                      <m:t>=0</m:t>
                    </m:r>
                  </m:oMath>
                </a14:m>
                <a:r>
                  <a:rPr lang="ja-JP" altLang="en-US" sz="2400" dirty="0"/>
                  <a:t>の時を考える</a:t>
                </a:r>
                <a:r>
                  <a:rPr lang="ja-JP" altLang="en-US" sz="2400" dirty="0" smtClean="0"/>
                  <a:t>と</a:t>
                </a:r>
                <a:endParaRPr lang="en-US" altLang="ja-JP" sz="2400" dirty="0" smtClean="0"/>
              </a:p>
              <a:p>
                <a:endParaRPr lang="en-US" altLang="ja-JP" sz="2400" dirty="0" smtClean="0"/>
              </a:p>
              <a:p>
                <a:r>
                  <a:rPr lang="ja-JP" altLang="en-US" sz="2400" dirty="0" smtClean="0"/>
                  <a:t>仮説関数</a:t>
                </a:r>
                <a:endParaRPr kumimoji="1" lang="en-US" altLang="ja-JP" sz="2400" b="0" i="1" dirty="0" smtClean="0">
                  <a:latin typeface="Cambria Math"/>
                </a:endParaRPr>
              </a:p>
              <a:p>
                <a:pPr/>
                <a14:m>
                  <m:oMathPara xmlns:m="http://schemas.openxmlformats.org/officeDocument/2006/math">
                    <m:oMathParaPr>
                      <m:jc m:val="left"/>
                    </m:oMathParaPr>
                    <m:oMath xmlns:m="http://schemas.openxmlformats.org/officeDocument/2006/math">
                      <m:sSub>
                        <m:sSubPr>
                          <m:ctrlPr>
                            <a:rPr kumimoji="1" lang="en-US" altLang="ja-JP" sz="2400" b="0" i="1" smtClean="0">
                              <a:latin typeface="Cambria Math"/>
                            </a:rPr>
                          </m:ctrlPr>
                        </m:sSubPr>
                        <m:e>
                          <m:r>
                            <a:rPr kumimoji="1" lang="en-US" altLang="ja-JP" sz="2400" b="0" i="1" smtClean="0">
                              <a:latin typeface="Cambria Math"/>
                            </a:rPr>
                            <m:t>h</m:t>
                          </m:r>
                        </m:e>
                        <m:sub>
                          <m:r>
                            <a:rPr kumimoji="1" lang="ja-JP" altLang="en-US" sz="2400" b="0" i="1" smtClean="0">
                              <a:latin typeface="Cambria Math"/>
                            </a:rPr>
                            <m:t>𝜃</m:t>
                          </m:r>
                        </m:sub>
                      </m:sSub>
                      <m:r>
                        <a:rPr kumimoji="1" lang="en-US" altLang="ja-JP" sz="2400" b="0" i="1" smtClean="0">
                          <a:latin typeface="Cambria Math"/>
                        </a:rPr>
                        <m:t>= </m:t>
                      </m:r>
                      <m:sSub>
                        <m:sSubPr>
                          <m:ctrlPr>
                            <a:rPr kumimoji="1" lang="en-US" altLang="ja-JP" sz="2400" b="0" i="1" smtClean="0">
                              <a:latin typeface="Cambria Math"/>
                            </a:rPr>
                          </m:ctrlPr>
                        </m:sSubPr>
                        <m:e>
                          <m:r>
                            <a:rPr kumimoji="1" lang="ja-JP" altLang="en-US" sz="2400" b="0" i="1" smtClean="0">
                              <a:latin typeface="Cambria Math"/>
                            </a:rPr>
                            <m:t>𝜃</m:t>
                          </m:r>
                        </m:e>
                        <m:sub>
                          <m:r>
                            <a:rPr kumimoji="1" lang="en-US" altLang="ja-JP" sz="2400" b="0" i="1" smtClean="0">
                              <a:latin typeface="Cambria Math"/>
                            </a:rPr>
                            <m:t>1</m:t>
                          </m:r>
                        </m:sub>
                      </m:sSub>
                      <m:r>
                        <a:rPr kumimoji="1" lang="en-US" altLang="ja-JP" sz="2400" b="0" i="1" smtClean="0">
                          <a:latin typeface="Cambria Math"/>
                        </a:rPr>
                        <m:t>𝑥</m:t>
                      </m:r>
                      <m:r>
                        <a:rPr kumimoji="1" lang="en-US" altLang="ja-JP" sz="2400" b="0" i="1" smtClean="0">
                          <a:latin typeface="Cambria Math"/>
                        </a:rPr>
                        <m:t> (</m:t>
                      </m:r>
                      <m:r>
                        <a:rPr lang="ja-JP" altLang="en-US" sz="2400" i="1">
                          <a:latin typeface="Cambria Math"/>
                        </a:rPr>
                        <m:t>原点</m:t>
                      </m:r>
                      <m:r>
                        <a:rPr lang="ja-JP" altLang="en-US" sz="2400" b="0" i="1" smtClean="0">
                          <a:latin typeface="Cambria Math"/>
                        </a:rPr>
                        <m:t>を</m:t>
                      </m:r>
                      <m:r>
                        <a:rPr lang="ja-JP" altLang="en-US" sz="2400" i="1">
                          <a:latin typeface="Cambria Math"/>
                        </a:rPr>
                        <m:t>通る</m:t>
                      </m:r>
                      <m:r>
                        <a:rPr lang="ja-JP" altLang="en-US" sz="2400" i="1" smtClean="0">
                          <a:latin typeface="Cambria Math"/>
                        </a:rPr>
                        <m:t>直線</m:t>
                      </m:r>
                      <m:r>
                        <a:rPr lang="en-US" altLang="ja-JP" sz="2400" b="0" i="1" smtClean="0">
                          <a:latin typeface="Cambria Math"/>
                        </a:rPr>
                        <m:t>)</m:t>
                      </m:r>
                    </m:oMath>
                  </m:oMathPara>
                </a14:m>
                <a:endParaRPr kumimoji="1" lang="en-US" altLang="ja-JP" sz="2400" b="0" dirty="0" smtClean="0"/>
              </a:p>
              <a:p>
                <a:endParaRPr lang="en-US" altLang="ja-JP" sz="2400" dirty="0" smtClean="0"/>
              </a:p>
            </p:txBody>
          </p:sp>
        </mc:Choice>
        <mc:Fallback xmlns="">
          <p:sp>
            <p:nvSpPr>
              <p:cNvPr id="5" name="テキスト ボックス 4"/>
              <p:cNvSpPr txBox="1">
                <a:spLocks noRot="1" noChangeAspect="1" noMove="1" noResize="1" noEditPoints="1" noAdjustHandles="1" noChangeArrowheads="1" noChangeShapeType="1" noTextEdit="1"/>
              </p:cNvSpPr>
              <p:nvPr/>
            </p:nvSpPr>
            <p:spPr>
              <a:xfrm>
                <a:off x="4524892" y="1412776"/>
                <a:ext cx="5256584" cy="1938992"/>
              </a:xfrm>
              <a:prstGeom prst="rect">
                <a:avLst/>
              </a:prstGeom>
              <a:blipFill rotWithShape="1">
                <a:blip r:embed="rId2"/>
                <a:stretch>
                  <a:fillRect l="-1738" t="-3774"/>
                </a:stretch>
              </a:blipFill>
            </p:spPr>
            <p:txBody>
              <a:bodyPr/>
              <a:lstStyle/>
              <a:p>
                <a:r>
                  <a:rPr lang="ja-JP" altLang="en-US">
                    <a:noFill/>
                  </a:rPr>
                  <a:t> </a:t>
                </a:r>
              </a:p>
            </p:txBody>
          </p:sp>
        </mc:Fallback>
      </mc:AlternateContent>
      <p:graphicFrame>
        <p:nvGraphicFramePr>
          <p:cNvPr id="21" name="グラフ 20"/>
          <p:cNvGraphicFramePr>
            <a:graphicFrameLocks/>
          </p:cNvGraphicFramePr>
          <p:nvPr>
            <p:extLst>
              <p:ext uri="{D42A27DB-BD31-4B8C-83A1-F6EECF244321}">
                <p14:modId xmlns:p14="http://schemas.microsoft.com/office/powerpoint/2010/main" val="1756809205"/>
              </p:ext>
            </p:extLst>
          </p:nvPr>
        </p:nvGraphicFramePr>
        <p:xfrm>
          <a:off x="329175" y="1701779"/>
          <a:ext cx="4086200" cy="3245198"/>
        </p:xfrm>
        <a:graphic>
          <a:graphicData uri="http://schemas.openxmlformats.org/drawingml/2006/chart">
            <c:chart xmlns:c="http://schemas.openxmlformats.org/drawingml/2006/chart" xmlns:r="http://schemas.openxmlformats.org/officeDocument/2006/relationships" r:id="rId3"/>
          </a:graphicData>
        </a:graphic>
      </p:graphicFrame>
      <p:grpSp>
        <p:nvGrpSpPr>
          <p:cNvPr id="8" name="グループ化 7"/>
          <p:cNvGrpSpPr/>
          <p:nvPr/>
        </p:nvGrpSpPr>
        <p:grpSpPr>
          <a:xfrm>
            <a:off x="4613053" y="4464264"/>
            <a:ext cx="3589122" cy="848566"/>
            <a:chOff x="4554232" y="4942279"/>
            <a:chExt cx="3589122" cy="848566"/>
          </a:xfrm>
        </p:grpSpPr>
        <mc:AlternateContent xmlns:mc="http://schemas.openxmlformats.org/markup-compatibility/2006" xmlns:a14="http://schemas.microsoft.com/office/drawing/2010/main">
          <mc:Choice Requires="a14">
            <p:sp>
              <p:nvSpPr>
                <p:cNvPr id="23" name="正方形/長方形 22"/>
                <p:cNvSpPr/>
                <p:nvPr/>
              </p:nvSpPr>
              <p:spPr>
                <a:xfrm>
                  <a:off x="4554232" y="5043397"/>
                  <a:ext cx="1035476" cy="646331"/>
                </a:xfrm>
                <a:prstGeom prst="rect">
                  <a:avLst/>
                </a:prstGeom>
              </p:spPr>
              <p:txBody>
                <a:bodyPr wrap="none">
                  <a:spAutoFit/>
                </a:bodyPr>
                <a:lstStyle/>
                <a:p>
                  <a:r>
                    <a:rPr lang="en-US" altLang="ja-JP" dirty="0"/>
                    <a:t>m</a:t>
                  </a:r>
                  <a:r>
                    <a:rPr lang="en-US" altLang="ja-JP" dirty="0" smtClean="0"/>
                    <a:t>inimize</a:t>
                  </a:r>
                </a:p>
                <a:p>
                  <a:r>
                    <a:rPr lang="en-US" altLang="ja-JP" dirty="0"/>
                    <a:t> </a:t>
                  </a:r>
                  <a:r>
                    <a:rPr lang="en-US" altLang="ja-JP" dirty="0" smtClean="0"/>
                    <a:t>   </a:t>
                  </a:r>
                  <a14:m>
                    <m:oMath xmlns:m="http://schemas.openxmlformats.org/officeDocument/2006/math">
                      <m:sSub>
                        <m:sSubPr>
                          <m:ctrlPr>
                            <a:rPr lang="en-US" altLang="ja-JP" i="1">
                              <a:latin typeface="Cambria Math"/>
                            </a:rPr>
                          </m:ctrlPr>
                        </m:sSubPr>
                        <m:e>
                          <m:r>
                            <a:rPr lang="ja-JP" altLang="en-US" i="1">
                              <a:latin typeface="Cambria Math"/>
                            </a:rPr>
                            <m:t>𝜃</m:t>
                          </m:r>
                        </m:e>
                        <m:sub>
                          <m:r>
                            <a:rPr lang="en-US" altLang="ja-JP" i="1">
                              <a:latin typeface="Cambria Math"/>
                            </a:rPr>
                            <m:t>0</m:t>
                          </m:r>
                        </m:sub>
                      </m:sSub>
                    </m:oMath>
                  </a14:m>
                  <a:r>
                    <a:rPr lang="en-US" altLang="ja-JP" dirty="0"/>
                    <a:t> </a:t>
                  </a:r>
                  <a14:m>
                    <m:oMath xmlns:m="http://schemas.openxmlformats.org/officeDocument/2006/math">
                      <m:sSub>
                        <m:sSubPr>
                          <m:ctrlPr>
                            <a:rPr lang="en-US" altLang="ja-JP" i="1">
                              <a:latin typeface="Cambria Math"/>
                            </a:rPr>
                          </m:ctrlPr>
                        </m:sSubPr>
                        <m:e>
                          <m:r>
                            <a:rPr lang="ja-JP" altLang="en-US" i="1">
                              <a:latin typeface="Cambria Math"/>
                            </a:rPr>
                            <m:t>𝜃</m:t>
                          </m:r>
                        </m:e>
                        <m:sub>
                          <m:r>
                            <a:rPr lang="en-US" altLang="ja-JP" i="1">
                              <a:latin typeface="Cambria Math"/>
                            </a:rPr>
                            <m:t>1</m:t>
                          </m:r>
                        </m:sub>
                      </m:sSub>
                    </m:oMath>
                  </a14:m>
                  <a:endParaRPr lang="ja-JP" altLang="en-US" dirty="0"/>
                </a:p>
              </p:txBody>
            </p:sp>
          </mc:Choice>
          <mc:Fallback xmlns="">
            <p:sp>
              <p:nvSpPr>
                <p:cNvPr id="23" name="正方形/長方形 22"/>
                <p:cNvSpPr>
                  <a:spLocks noRot="1" noChangeAspect="1" noMove="1" noResize="1" noEditPoints="1" noAdjustHandles="1" noChangeArrowheads="1" noChangeShapeType="1" noTextEdit="1"/>
                </p:cNvSpPr>
                <p:nvPr/>
              </p:nvSpPr>
              <p:spPr>
                <a:xfrm>
                  <a:off x="4554232" y="5043397"/>
                  <a:ext cx="1035476" cy="646331"/>
                </a:xfrm>
                <a:prstGeom prst="rect">
                  <a:avLst/>
                </a:prstGeom>
                <a:blipFill rotWithShape="1">
                  <a:blip r:embed="rId4"/>
                  <a:stretch>
                    <a:fillRect l="-5294" t="-4717" r="-470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正方形/長方形 23"/>
                <p:cNvSpPr/>
                <p:nvPr/>
              </p:nvSpPr>
              <p:spPr>
                <a:xfrm>
                  <a:off x="5458516" y="4942279"/>
                  <a:ext cx="2684838" cy="8485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ja-JP" i="1">
                                <a:latin typeface="Cambria Math"/>
                              </a:rPr>
                            </m:ctrlPr>
                          </m:fPr>
                          <m:num>
                            <m:r>
                              <a:rPr lang="en-US" altLang="ja-JP" i="1">
                                <a:latin typeface="Cambria Math"/>
                              </a:rPr>
                              <m:t>1</m:t>
                            </m:r>
                          </m:num>
                          <m:den>
                            <m:r>
                              <a:rPr lang="en-US" altLang="ja-JP" i="1">
                                <a:latin typeface="Cambria Math"/>
                              </a:rPr>
                              <m:t>2</m:t>
                            </m:r>
                            <m:r>
                              <a:rPr lang="en-US" altLang="ja-JP" i="1">
                                <a:latin typeface="Cambria Math"/>
                              </a:rPr>
                              <m:t>𝑚</m:t>
                            </m:r>
                          </m:den>
                        </m:f>
                        <m:nary>
                          <m:naryPr>
                            <m:chr m:val="∑"/>
                            <m:ctrlPr>
                              <a:rPr lang="ja-JP" altLang="en-US" i="1">
                                <a:latin typeface="Cambria Math"/>
                              </a:rPr>
                            </m:ctrlPr>
                          </m:naryPr>
                          <m:sub>
                            <m:r>
                              <m:rPr>
                                <m:brk m:alnAt="23"/>
                              </m:rPr>
                              <a:rPr lang="en-US" altLang="ja-JP" i="1">
                                <a:latin typeface="Cambria Math"/>
                              </a:rPr>
                              <m:t>𝑖</m:t>
                            </m:r>
                            <m:r>
                              <a:rPr lang="en-US" altLang="ja-JP" i="1">
                                <a:latin typeface="Cambria Math"/>
                              </a:rPr>
                              <m:t>=1</m:t>
                            </m:r>
                          </m:sub>
                          <m:sup>
                            <m:r>
                              <a:rPr lang="en-US" altLang="ja-JP" i="1">
                                <a:latin typeface="Cambria Math"/>
                              </a:rPr>
                              <m:t>𝑚</m:t>
                            </m:r>
                          </m:sup>
                          <m:e>
                            <m:r>
                              <a:rPr lang="en-US" altLang="ja-JP" i="1">
                                <a:latin typeface="Cambria Math"/>
                              </a:rPr>
                              <m:t>(</m:t>
                            </m:r>
                            <m:sSub>
                              <m:sSubPr>
                                <m:ctrlPr>
                                  <a:rPr lang="en-US" altLang="ja-JP" i="1">
                                    <a:latin typeface="Cambria Math"/>
                                  </a:rPr>
                                </m:ctrlPr>
                              </m:sSubPr>
                              <m:e>
                                <m:r>
                                  <a:rPr lang="en-US" altLang="ja-JP" i="1">
                                    <a:latin typeface="Cambria Math"/>
                                  </a:rPr>
                                  <m:t>h</m:t>
                                </m:r>
                              </m:e>
                              <m:sub>
                                <m:r>
                                  <a:rPr lang="ja-JP" altLang="en-US" i="1">
                                    <a:latin typeface="Cambria Math"/>
                                  </a:rPr>
                                  <m:t>𝜃</m:t>
                                </m:r>
                              </m:sub>
                            </m:sSub>
                            <m:r>
                              <a:rPr lang="en-US" altLang="ja-JP" i="1">
                                <a:latin typeface="Cambria Math"/>
                              </a:rPr>
                              <m:t>(</m:t>
                            </m:r>
                            <m:sSup>
                              <m:sSupPr>
                                <m:ctrlPr>
                                  <a:rPr lang="en-US" altLang="ja-JP" i="1">
                                    <a:latin typeface="Cambria Math"/>
                                  </a:rPr>
                                </m:ctrlPr>
                              </m:sSupPr>
                              <m:e>
                                <m:r>
                                  <a:rPr lang="en-US" altLang="ja-JP" i="1">
                                    <a:latin typeface="Cambria Math"/>
                                  </a:rPr>
                                  <m:t>𝑥</m:t>
                                </m:r>
                              </m:e>
                              <m:sup>
                                <m:r>
                                  <a:rPr lang="en-US" altLang="ja-JP" i="1">
                                    <a:latin typeface="Cambria Math"/>
                                  </a:rPr>
                                  <m:t>(</m:t>
                                </m:r>
                                <m:r>
                                  <a:rPr lang="en-US" altLang="ja-JP" i="1">
                                    <a:latin typeface="Cambria Math"/>
                                  </a:rPr>
                                  <m:t>𝑖</m:t>
                                </m:r>
                                <m:r>
                                  <a:rPr lang="en-US" altLang="ja-JP" i="1">
                                    <a:latin typeface="Cambria Math"/>
                                  </a:rPr>
                                  <m:t>)</m:t>
                                </m:r>
                              </m:sup>
                            </m:sSup>
                          </m:e>
                        </m:nary>
                        <m:r>
                          <a:rPr lang="en-US" altLang="ja-JP" i="1">
                            <a:latin typeface="Cambria Math"/>
                          </a:rPr>
                          <m:t>) −</m:t>
                        </m:r>
                        <m:sSup>
                          <m:sSupPr>
                            <m:ctrlPr>
                              <a:rPr lang="en-US" altLang="ja-JP" i="1">
                                <a:latin typeface="Cambria Math"/>
                              </a:rPr>
                            </m:ctrlPr>
                          </m:sSupPr>
                          <m:e>
                            <m:r>
                              <a:rPr lang="en-US" altLang="ja-JP" i="1">
                                <a:latin typeface="Cambria Math"/>
                              </a:rPr>
                              <m:t>𝑦</m:t>
                            </m:r>
                          </m:e>
                          <m:sup>
                            <m:d>
                              <m:dPr>
                                <m:ctrlPr>
                                  <a:rPr lang="en-US" altLang="ja-JP" i="1">
                                    <a:latin typeface="Cambria Math"/>
                                  </a:rPr>
                                </m:ctrlPr>
                              </m:dPr>
                              <m:e>
                                <m:r>
                                  <a:rPr lang="en-US" altLang="ja-JP" i="1">
                                    <a:latin typeface="Cambria Math"/>
                                  </a:rPr>
                                  <m:t>𝑖</m:t>
                                </m:r>
                              </m:e>
                            </m:d>
                          </m:sup>
                        </m:sSup>
                        <m:sSup>
                          <m:sSupPr>
                            <m:ctrlPr>
                              <a:rPr lang="en-US" altLang="ja-JP" i="1">
                                <a:latin typeface="Cambria Math"/>
                              </a:rPr>
                            </m:ctrlPr>
                          </m:sSupPr>
                          <m:e>
                            <m:r>
                              <a:rPr lang="en-US" altLang="ja-JP" i="1">
                                <a:latin typeface="Cambria Math"/>
                              </a:rPr>
                              <m:t>)</m:t>
                            </m:r>
                          </m:e>
                          <m:sup>
                            <m:r>
                              <a:rPr lang="en-US" altLang="ja-JP" i="1">
                                <a:latin typeface="Cambria Math"/>
                              </a:rPr>
                              <m:t>2</m:t>
                            </m:r>
                          </m:sup>
                        </m:sSup>
                      </m:oMath>
                    </m:oMathPara>
                  </a14:m>
                  <a:endParaRPr lang="ja-JP" altLang="en-US" dirty="0"/>
                </a:p>
              </p:txBody>
            </p:sp>
          </mc:Choice>
          <mc:Fallback xmlns="">
            <p:sp>
              <p:nvSpPr>
                <p:cNvPr id="24" name="正方形/長方形 23"/>
                <p:cNvSpPr>
                  <a:spLocks noRot="1" noChangeAspect="1" noMove="1" noResize="1" noEditPoints="1" noAdjustHandles="1" noChangeArrowheads="1" noChangeShapeType="1" noTextEdit="1"/>
                </p:cNvSpPr>
                <p:nvPr/>
              </p:nvSpPr>
              <p:spPr>
                <a:xfrm>
                  <a:off x="5458516" y="4942279"/>
                  <a:ext cx="2684838" cy="848566"/>
                </a:xfrm>
                <a:prstGeom prst="rect">
                  <a:avLst/>
                </a:prstGeom>
                <a:blipFill rotWithShape="1">
                  <a:blip r:embed="rId5"/>
                  <a:stretch>
                    <a:fillRect/>
                  </a:stretch>
                </a:blipFill>
              </p:spPr>
              <p:txBody>
                <a:bodyPr/>
                <a:lstStyle/>
                <a:p>
                  <a:r>
                    <a:rPr lang="ja-JP" altLang="en-US">
                      <a:noFill/>
                    </a:rPr>
                    <a:t> </a:t>
                  </a:r>
                </a:p>
              </p:txBody>
            </p:sp>
          </mc:Fallback>
        </mc:AlternateContent>
      </p:grpSp>
      <p:sp>
        <p:nvSpPr>
          <p:cNvPr id="12" name="下矢印 11"/>
          <p:cNvSpPr/>
          <p:nvPr/>
        </p:nvSpPr>
        <p:spPr>
          <a:xfrm>
            <a:off x="6012160" y="2997042"/>
            <a:ext cx="648072" cy="4207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4506670" y="4002599"/>
            <a:ext cx="1415772" cy="461665"/>
          </a:xfrm>
          <a:prstGeom prst="rect">
            <a:avLst/>
          </a:prstGeom>
        </p:spPr>
        <p:txBody>
          <a:bodyPr wrap="none">
            <a:spAutoFit/>
          </a:bodyPr>
          <a:lstStyle/>
          <a:p>
            <a:r>
              <a:rPr lang="ja-JP" altLang="en-US" sz="2400" dirty="0" smtClean="0"/>
              <a:t>目的関数</a:t>
            </a:r>
            <a:endParaRPr lang="en-US" altLang="ja-JP" sz="2400" dirty="0"/>
          </a:p>
        </p:txBody>
      </p:sp>
      <p:sp>
        <p:nvSpPr>
          <p:cNvPr id="26" name="下矢印 25"/>
          <p:cNvSpPr/>
          <p:nvPr/>
        </p:nvSpPr>
        <p:spPr>
          <a:xfrm>
            <a:off x="6012160" y="5365316"/>
            <a:ext cx="648072" cy="4207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7" name="正方形/長方形 26"/>
              <p:cNvSpPr/>
              <p:nvPr/>
            </p:nvSpPr>
            <p:spPr>
              <a:xfrm>
                <a:off x="4524892" y="5786038"/>
                <a:ext cx="3726918" cy="461665"/>
              </a:xfrm>
              <a:prstGeom prst="rect">
                <a:avLst/>
              </a:prstGeom>
            </p:spPr>
            <p:txBody>
              <a:bodyPr wrap="none">
                <a:spAutoFit/>
              </a:bodyPr>
              <a:lstStyle/>
              <a:p>
                <a:r>
                  <a:rPr lang="ja-JP" altLang="en-US" sz="2400" dirty="0" smtClean="0"/>
                  <a:t>直線の傾き</a:t>
                </a:r>
                <a14:m>
                  <m:oMath xmlns:m="http://schemas.openxmlformats.org/officeDocument/2006/math">
                    <m:sSub>
                      <m:sSubPr>
                        <m:ctrlPr>
                          <a:rPr lang="en-US" altLang="ja-JP" sz="2400" i="1">
                            <a:latin typeface="Cambria Math"/>
                          </a:rPr>
                        </m:ctrlPr>
                      </m:sSubPr>
                      <m:e>
                        <m:r>
                          <a:rPr lang="ja-JP" altLang="en-US" sz="2400" i="1">
                            <a:latin typeface="Cambria Math"/>
                          </a:rPr>
                          <m:t>𝜃</m:t>
                        </m:r>
                      </m:e>
                      <m:sub>
                        <m:r>
                          <a:rPr lang="en-US" altLang="ja-JP" sz="2400" i="1">
                            <a:latin typeface="Cambria Math"/>
                          </a:rPr>
                          <m:t>1</m:t>
                        </m:r>
                      </m:sub>
                    </m:sSub>
                  </m:oMath>
                </a14:m>
                <a:r>
                  <a:rPr lang="ja-JP" altLang="en-US" sz="2400" dirty="0" smtClean="0"/>
                  <a:t>を求める関数</a:t>
                </a:r>
                <a:endParaRPr lang="en-US" altLang="ja-JP" sz="2400" dirty="0"/>
              </a:p>
            </p:txBody>
          </p:sp>
        </mc:Choice>
        <mc:Fallback xmlns="">
          <p:sp>
            <p:nvSpPr>
              <p:cNvPr id="27" name="正方形/長方形 26"/>
              <p:cNvSpPr>
                <a:spLocks noRot="1" noChangeAspect="1" noMove="1" noResize="1" noEditPoints="1" noAdjustHandles="1" noChangeArrowheads="1" noChangeShapeType="1" noTextEdit="1"/>
              </p:cNvSpPr>
              <p:nvPr/>
            </p:nvSpPr>
            <p:spPr>
              <a:xfrm>
                <a:off x="4524892" y="5786038"/>
                <a:ext cx="3726918" cy="461665"/>
              </a:xfrm>
              <a:prstGeom prst="rect">
                <a:avLst/>
              </a:prstGeom>
              <a:blipFill rotWithShape="1">
                <a:blip r:embed="rId6"/>
                <a:stretch>
                  <a:fillRect l="-2451" t="-15789" r="-1471" b="-23684"/>
                </a:stretch>
              </a:blipFill>
            </p:spPr>
            <p:txBody>
              <a:bodyPr/>
              <a:lstStyle/>
              <a:p>
                <a:r>
                  <a:rPr lang="ja-JP" altLang="en-US">
                    <a:noFill/>
                  </a:rPr>
                  <a:t> </a:t>
                </a:r>
              </a:p>
            </p:txBody>
          </p:sp>
        </mc:Fallback>
      </mc:AlternateContent>
      <p:sp>
        <p:nvSpPr>
          <p:cNvPr id="3" name="正方形/長方形 2"/>
          <p:cNvSpPr/>
          <p:nvPr/>
        </p:nvSpPr>
        <p:spPr>
          <a:xfrm>
            <a:off x="5289274" y="3440243"/>
            <a:ext cx="2093843" cy="461665"/>
          </a:xfrm>
          <a:prstGeom prst="rect">
            <a:avLst/>
          </a:prstGeom>
        </p:spPr>
        <p:txBody>
          <a:bodyPr wrap="none">
            <a:spAutoFit/>
          </a:bodyPr>
          <a:lstStyle/>
          <a:p>
            <a:r>
              <a:rPr lang="ja-JP" altLang="en-US" sz="2400" dirty="0" err="1"/>
              <a:t>x</a:t>
            </a:r>
            <a:r>
              <a:rPr lang="ja-JP" altLang="en-US" sz="2400" dirty="0"/>
              <a:t>に対する関数</a:t>
            </a:r>
            <a:endParaRPr lang="en-US" altLang="ja-JP" sz="2400" dirty="0"/>
          </a:p>
        </p:txBody>
      </p:sp>
      <p:sp>
        <p:nvSpPr>
          <p:cNvPr id="6" name="正方形/長方形 5"/>
          <p:cNvSpPr/>
          <p:nvPr/>
        </p:nvSpPr>
        <p:spPr>
          <a:xfrm>
            <a:off x="4488888" y="2132856"/>
            <a:ext cx="4259576" cy="18697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4488888" y="3995879"/>
            <a:ext cx="4259576" cy="22459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732529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正方形/長方形 5"/>
              <p:cNvSpPr/>
              <p:nvPr/>
            </p:nvSpPr>
            <p:spPr>
              <a:xfrm>
                <a:off x="755576" y="1412776"/>
                <a:ext cx="4572000" cy="707886"/>
              </a:xfrm>
              <a:prstGeom prst="rect">
                <a:avLst/>
              </a:prstGeom>
            </p:spPr>
            <p:txBody>
              <a:bodyPr>
                <a:spAutoFit/>
              </a:bodyPr>
              <a:lstStyle/>
              <a:p>
                <a14:m>
                  <m:oMath xmlns:m="http://schemas.openxmlformats.org/officeDocument/2006/math">
                    <m:sSub>
                      <m:sSubPr>
                        <m:ctrlPr>
                          <a:rPr lang="en-US" altLang="ja-JP" sz="2000" i="1" smtClean="0">
                            <a:latin typeface="Cambria Math"/>
                          </a:rPr>
                        </m:ctrlPr>
                      </m:sSubPr>
                      <m:e>
                        <m:r>
                          <a:rPr lang="ja-JP" altLang="en-US" sz="2000" i="1">
                            <a:latin typeface="Cambria Math"/>
                          </a:rPr>
                          <m:t>𝜃</m:t>
                        </m:r>
                      </m:e>
                      <m:sub>
                        <m:r>
                          <a:rPr lang="en-US" altLang="ja-JP" sz="2000" i="1">
                            <a:latin typeface="Cambria Math"/>
                          </a:rPr>
                          <m:t>0</m:t>
                        </m:r>
                      </m:sub>
                    </m:sSub>
                    <m:r>
                      <a:rPr lang="en-US" altLang="ja-JP" sz="2000" i="1">
                        <a:latin typeface="Cambria Math"/>
                      </a:rPr>
                      <m:t>=0</m:t>
                    </m:r>
                    <m:r>
                      <a:rPr lang="ja-JP" altLang="en-US" sz="2000" b="0" i="1" smtClean="0">
                        <a:latin typeface="Cambria Math"/>
                      </a:rPr>
                      <m:t>、</m:t>
                    </m:r>
                    <m:r>
                      <a:rPr lang="en-US" altLang="ja-JP" sz="2000" b="0" i="0" smtClean="0">
                        <a:latin typeface="Cambria Math"/>
                      </a:rPr>
                      <m:t> </m:t>
                    </m:r>
                  </m:oMath>
                </a14:m>
                <a:r>
                  <a:rPr lang="ja-JP" altLang="en-US" sz="2000" dirty="0" smtClean="0"/>
                  <a:t>データセットが</a:t>
                </a:r>
                <a:r>
                  <a:rPr lang="en-US" altLang="ja-JP" sz="2000" dirty="0"/>
                  <a:t>(1,1)(2,2)(3,3</a:t>
                </a:r>
                <a:r>
                  <a:rPr lang="en-US" altLang="ja-JP" sz="2000" dirty="0" smtClean="0"/>
                  <a:t>)</a:t>
                </a:r>
                <a:r>
                  <a:rPr lang="ja-JP" altLang="en-US" sz="2000" dirty="0" smtClean="0"/>
                  <a:t>の時を考える</a:t>
                </a:r>
                <a:endParaRPr lang="en-US" altLang="ja-JP" sz="2000" dirty="0"/>
              </a:p>
            </p:txBody>
          </p:sp>
        </mc:Choice>
        <mc:Fallback xmlns="">
          <p:sp>
            <p:nvSpPr>
              <p:cNvPr id="6" name="正方形/長方形 5"/>
              <p:cNvSpPr>
                <a:spLocks noRot="1" noChangeAspect="1" noMove="1" noResize="1" noEditPoints="1" noAdjustHandles="1" noChangeArrowheads="1" noChangeShapeType="1" noTextEdit="1"/>
              </p:cNvSpPr>
              <p:nvPr/>
            </p:nvSpPr>
            <p:spPr>
              <a:xfrm>
                <a:off x="755576" y="1412776"/>
                <a:ext cx="4572000" cy="707886"/>
              </a:xfrm>
              <a:prstGeom prst="rect">
                <a:avLst/>
              </a:prstGeom>
              <a:blipFill rotWithShape="1">
                <a:blip r:embed="rId2"/>
                <a:stretch>
                  <a:fillRect l="-1467" t="-6897" b="-12069"/>
                </a:stretch>
              </a:blipFill>
            </p:spPr>
            <p:txBody>
              <a:bodyPr/>
              <a:lstStyle/>
              <a:p>
                <a:r>
                  <a:rPr lang="ja-JP" altLang="en-US">
                    <a:noFill/>
                  </a:rPr>
                  <a:t> </a:t>
                </a:r>
              </a:p>
            </p:txBody>
          </p:sp>
        </mc:Fallback>
      </mc:AlternateContent>
      <p:sp>
        <p:nvSpPr>
          <p:cNvPr id="46081" name="タイトル 1"/>
          <p:cNvSpPr>
            <a:spLocks noGrp="1"/>
          </p:cNvSpPr>
          <p:nvPr>
            <p:ph type="title"/>
          </p:nvPr>
        </p:nvSpPr>
        <p:spPr/>
        <p:txBody>
          <a:bodyPr/>
          <a:lstStyle/>
          <a:p>
            <a:r>
              <a:rPr lang="ja-JP" altLang="en-US" smtClean="0"/>
              <a:t>目的関数の定義</a:t>
            </a:r>
          </a:p>
        </p:txBody>
      </p:sp>
      <p:sp>
        <p:nvSpPr>
          <p:cNvPr id="4" name="スライド番号プレースホルダー 3"/>
          <p:cNvSpPr>
            <a:spLocks noGrp="1"/>
          </p:cNvSpPr>
          <p:nvPr>
            <p:ph type="sldNum" sz="quarter" idx="12"/>
          </p:nvPr>
        </p:nvSpPr>
        <p:spPr/>
        <p:txBody>
          <a:bodyPr/>
          <a:lstStyle/>
          <a:p>
            <a:pPr>
              <a:defRPr/>
            </a:pPr>
            <a:fld id="{AC4FDB21-B65E-464F-89DB-CF6550A295CC}" type="slidenum">
              <a:rPr lang="ja-JP" altLang="en-US"/>
              <a:pPr>
                <a:defRPr/>
              </a:pPr>
              <a:t>25</a:t>
            </a:fld>
            <a:endParaRPr lang="ja-JP" altLang="en-US" dirty="0"/>
          </a:p>
        </p:txBody>
      </p:sp>
      <p:sp>
        <p:nvSpPr>
          <p:cNvPr id="46085" name="正方形/長方形 12"/>
          <p:cNvSpPr>
            <a:spLocks noChangeArrowheads="1"/>
          </p:cNvSpPr>
          <p:nvPr/>
        </p:nvSpPr>
        <p:spPr bwMode="auto">
          <a:xfrm>
            <a:off x="6573449" y="2132856"/>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r>
              <a:rPr lang="ja-JP" altLang="en-US" sz="2000" dirty="0"/>
              <a:t>目的関数</a:t>
            </a:r>
            <a:endParaRPr lang="en-US" altLang="ja-JP" sz="2000" dirty="0"/>
          </a:p>
        </p:txBody>
      </p:sp>
      <mc:AlternateContent xmlns:mc="http://schemas.openxmlformats.org/markup-compatibility/2006" xmlns:a14="http://schemas.microsoft.com/office/drawing/2010/main">
        <mc:Choice Requires="a14">
          <p:sp>
            <p:nvSpPr>
              <p:cNvPr id="46090" name="Text Box 10"/>
              <p:cNvSpPr txBox="1">
                <a:spLocks noChangeArrowheads="1"/>
              </p:cNvSpPr>
              <p:nvPr/>
            </p:nvSpPr>
            <p:spPr bwMode="auto">
              <a:xfrm>
                <a:off x="1635024" y="3057336"/>
                <a:ext cx="1298252" cy="36933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spcBef>
                    <a:spcPct val="50000"/>
                  </a:spcBef>
                </a:pPr>
                <a14:m>
                  <m:oMath xmlns:m="http://schemas.openxmlformats.org/officeDocument/2006/math">
                    <m:sSub>
                      <m:sSubPr>
                        <m:ctrlPr>
                          <a:rPr lang="en-US" altLang="ja-JP" i="1">
                            <a:latin typeface="Cambria Math"/>
                          </a:rPr>
                        </m:ctrlPr>
                      </m:sSubPr>
                      <m:e>
                        <m:r>
                          <a:rPr lang="ja-JP" altLang="en-US" i="1">
                            <a:latin typeface="Cambria Math"/>
                          </a:rPr>
                          <m:t>𝜃</m:t>
                        </m:r>
                      </m:e>
                      <m:sub>
                        <m:r>
                          <a:rPr lang="en-US" altLang="ja-JP" i="1">
                            <a:latin typeface="Cambria Math"/>
                          </a:rPr>
                          <m:t>1</m:t>
                        </m:r>
                      </m:sub>
                    </m:sSub>
                  </m:oMath>
                </a14:m>
                <a:r>
                  <a:rPr lang="en-US" altLang="ja-JP" dirty="0">
                    <a:latin typeface="Calibri" pitchFamily="34" charset="0"/>
                  </a:rPr>
                  <a:t> = 1</a:t>
                </a:r>
                <a:r>
                  <a:rPr lang="ja-JP" altLang="en-US" dirty="0">
                    <a:latin typeface="Calibri" pitchFamily="34" charset="0"/>
                  </a:rPr>
                  <a:t>の時</a:t>
                </a:r>
              </a:p>
            </p:txBody>
          </p:sp>
        </mc:Choice>
        <mc:Fallback xmlns="">
          <p:sp>
            <p:nvSpPr>
              <p:cNvPr id="46090" name="Text Box 10"/>
              <p:cNvSpPr txBox="1">
                <a:spLocks noRot="1" noChangeAspect="1" noMove="1" noResize="1" noEditPoints="1" noAdjustHandles="1" noChangeArrowheads="1" noChangeShapeType="1" noTextEdit="1"/>
              </p:cNvSpPr>
              <p:nvPr/>
            </p:nvSpPr>
            <p:spPr bwMode="auto">
              <a:xfrm>
                <a:off x="1635024" y="3057336"/>
                <a:ext cx="1298252" cy="369332"/>
              </a:xfrm>
              <a:prstGeom prst="rect">
                <a:avLst/>
              </a:prstGeom>
              <a:blipFill rotWithShape="1">
                <a:blip r:embed="rId3"/>
                <a:stretch>
                  <a:fillRect t="-13333" b="-28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正方形/長方形 19"/>
              <p:cNvSpPr/>
              <p:nvPr/>
            </p:nvSpPr>
            <p:spPr>
              <a:xfrm>
                <a:off x="5355932" y="2492896"/>
                <a:ext cx="3310265" cy="484941"/>
              </a:xfrm>
              <a:prstGeom prst="rect">
                <a:avLst/>
              </a:prstGeom>
            </p:spPr>
            <p:txBody>
              <a:bodyPr wrap="none">
                <a:spAutoFit/>
              </a:bodyPr>
              <a:lstStyle/>
              <a:p>
                <a:r>
                  <a:rPr lang="en-US" altLang="ja-JP" dirty="0" smtClean="0"/>
                  <a:t>J(</a:t>
                </a:r>
                <a14:m>
                  <m:oMath xmlns:m="http://schemas.openxmlformats.org/officeDocument/2006/math">
                    <m:sSub>
                      <m:sSubPr>
                        <m:ctrlPr>
                          <a:rPr lang="en-US" altLang="ja-JP" i="1">
                            <a:latin typeface="Cambria Math"/>
                          </a:rPr>
                        </m:ctrlPr>
                      </m:sSubPr>
                      <m:e>
                        <m:r>
                          <a:rPr lang="ja-JP" altLang="en-US" i="1">
                            <a:latin typeface="Cambria Math"/>
                          </a:rPr>
                          <m:t>𝜃</m:t>
                        </m:r>
                      </m:e>
                      <m:sub>
                        <m:r>
                          <a:rPr lang="en-US" altLang="ja-JP" i="1">
                            <a:latin typeface="Cambria Math"/>
                          </a:rPr>
                          <m:t>1</m:t>
                        </m:r>
                      </m:sub>
                    </m:sSub>
                  </m:oMath>
                </a14:m>
                <a:r>
                  <a:rPr lang="en-US" altLang="ja-JP" dirty="0"/>
                  <a:t>)</a:t>
                </a:r>
                <a14:m>
                  <m:oMath xmlns:m="http://schemas.openxmlformats.org/officeDocument/2006/math">
                    <m:r>
                      <a:rPr lang="en-US" altLang="ja-JP" b="0" i="0" smtClean="0">
                        <a:latin typeface="Cambria Math"/>
                      </a:rPr>
                      <m:t> =</m:t>
                    </m:r>
                    <m:f>
                      <m:fPr>
                        <m:ctrlPr>
                          <a:rPr lang="en-US" altLang="ja-JP" i="1">
                            <a:latin typeface="Cambria Math"/>
                          </a:rPr>
                        </m:ctrlPr>
                      </m:fPr>
                      <m:num>
                        <m:r>
                          <a:rPr lang="en-US" altLang="ja-JP" i="1">
                            <a:latin typeface="Cambria Math"/>
                          </a:rPr>
                          <m:t>1</m:t>
                        </m:r>
                      </m:num>
                      <m:den>
                        <m:r>
                          <a:rPr lang="en-US" altLang="ja-JP" i="1">
                            <a:latin typeface="Cambria Math"/>
                          </a:rPr>
                          <m:t>2</m:t>
                        </m:r>
                        <m:r>
                          <a:rPr lang="en-US" altLang="ja-JP" i="1">
                            <a:latin typeface="Cambria Math"/>
                          </a:rPr>
                          <m:t>𝑚</m:t>
                        </m:r>
                      </m:den>
                    </m:f>
                    <m:nary>
                      <m:naryPr>
                        <m:chr m:val="∑"/>
                        <m:ctrlPr>
                          <a:rPr lang="ja-JP" altLang="en-US" i="1">
                            <a:latin typeface="Cambria Math"/>
                          </a:rPr>
                        </m:ctrlPr>
                      </m:naryPr>
                      <m:sub>
                        <m:r>
                          <m:rPr>
                            <m:brk m:alnAt="23"/>
                          </m:rPr>
                          <a:rPr lang="en-US" altLang="ja-JP" i="1">
                            <a:latin typeface="Cambria Math"/>
                          </a:rPr>
                          <m:t>𝑖</m:t>
                        </m:r>
                        <m:r>
                          <a:rPr lang="en-US" altLang="ja-JP" i="1">
                            <a:latin typeface="Cambria Math"/>
                          </a:rPr>
                          <m:t>=1</m:t>
                        </m:r>
                      </m:sub>
                      <m:sup>
                        <m:r>
                          <a:rPr lang="en-US" altLang="ja-JP" i="1">
                            <a:latin typeface="Cambria Math"/>
                          </a:rPr>
                          <m:t>𝑚</m:t>
                        </m:r>
                      </m:sup>
                      <m:e>
                        <m:r>
                          <a:rPr lang="en-US" altLang="ja-JP" i="1">
                            <a:latin typeface="Cambria Math"/>
                          </a:rPr>
                          <m:t>(</m:t>
                        </m:r>
                        <m:sSub>
                          <m:sSubPr>
                            <m:ctrlPr>
                              <a:rPr lang="en-US" altLang="ja-JP" i="1">
                                <a:latin typeface="Cambria Math"/>
                              </a:rPr>
                            </m:ctrlPr>
                          </m:sSubPr>
                          <m:e>
                            <m:r>
                              <a:rPr lang="ja-JP" altLang="en-US" i="1">
                                <a:latin typeface="Cambria Math"/>
                              </a:rPr>
                              <m:t>𝜃</m:t>
                            </m:r>
                          </m:e>
                          <m:sub>
                            <m:r>
                              <a:rPr lang="en-US" altLang="ja-JP" i="1">
                                <a:latin typeface="Cambria Math"/>
                              </a:rPr>
                              <m:t>1</m:t>
                            </m:r>
                          </m:sub>
                        </m:sSub>
                        <m:sSup>
                          <m:sSupPr>
                            <m:ctrlPr>
                              <a:rPr lang="en-US" altLang="ja-JP" i="1">
                                <a:latin typeface="Cambria Math"/>
                              </a:rPr>
                            </m:ctrlPr>
                          </m:sSupPr>
                          <m:e>
                            <m:r>
                              <a:rPr lang="en-US" altLang="ja-JP" i="1">
                                <a:latin typeface="Cambria Math"/>
                              </a:rPr>
                              <m:t>𝑥</m:t>
                            </m:r>
                          </m:e>
                          <m:sup>
                            <m:r>
                              <a:rPr lang="en-US" altLang="ja-JP" i="1">
                                <a:latin typeface="Cambria Math"/>
                              </a:rPr>
                              <m:t>(</m:t>
                            </m:r>
                            <m:r>
                              <a:rPr lang="en-US" altLang="ja-JP" i="1">
                                <a:latin typeface="Cambria Math"/>
                              </a:rPr>
                              <m:t>𝑖</m:t>
                            </m:r>
                            <m:r>
                              <a:rPr lang="en-US" altLang="ja-JP" i="1">
                                <a:latin typeface="Cambria Math"/>
                              </a:rPr>
                              <m:t>)</m:t>
                            </m:r>
                          </m:sup>
                        </m:sSup>
                      </m:e>
                    </m:nary>
                    <m:r>
                      <a:rPr lang="en-US" altLang="ja-JP" i="1">
                        <a:latin typeface="Cambria Math"/>
                      </a:rPr>
                      <m:t> −</m:t>
                    </m:r>
                    <m:sSup>
                      <m:sSupPr>
                        <m:ctrlPr>
                          <a:rPr lang="en-US" altLang="ja-JP" i="1">
                            <a:latin typeface="Cambria Math"/>
                          </a:rPr>
                        </m:ctrlPr>
                      </m:sSupPr>
                      <m:e>
                        <m:r>
                          <a:rPr lang="en-US" altLang="ja-JP" i="1">
                            <a:latin typeface="Cambria Math"/>
                          </a:rPr>
                          <m:t>𝑦</m:t>
                        </m:r>
                      </m:e>
                      <m:sup>
                        <m:d>
                          <m:dPr>
                            <m:ctrlPr>
                              <a:rPr lang="en-US" altLang="ja-JP" i="1">
                                <a:latin typeface="Cambria Math"/>
                              </a:rPr>
                            </m:ctrlPr>
                          </m:dPr>
                          <m:e>
                            <m:r>
                              <a:rPr lang="en-US" altLang="ja-JP" i="1">
                                <a:latin typeface="Cambria Math"/>
                              </a:rPr>
                              <m:t>𝑖</m:t>
                            </m:r>
                          </m:e>
                        </m:d>
                      </m:sup>
                    </m:sSup>
                    <m:sSup>
                      <m:sSupPr>
                        <m:ctrlPr>
                          <a:rPr lang="en-US" altLang="ja-JP" i="1">
                            <a:latin typeface="Cambria Math"/>
                          </a:rPr>
                        </m:ctrlPr>
                      </m:sSupPr>
                      <m:e>
                        <m:r>
                          <a:rPr lang="en-US" altLang="ja-JP" i="1">
                            <a:latin typeface="Cambria Math"/>
                          </a:rPr>
                          <m:t>)</m:t>
                        </m:r>
                      </m:e>
                      <m:sup>
                        <m:r>
                          <a:rPr lang="en-US" altLang="ja-JP" i="1">
                            <a:latin typeface="Cambria Math"/>
                          </a:rPr>
                          <m:t>2</m:t>
                        </m:r>
                      </m:sup>
                    </m:sSup>
                  </m:oMath>
                </a14:m>
                <a:endParaRPr lang="ja-JP" altLang="en-US" dirty="0"/>
              </a:p>
            </p:txBody>
          </p:sp>
        </mc:Choice>
        <mc:Fallback xmlns="">
          <p:sp>
            <p:nvSpPr>
              <p:cNvPr id="20" name="正方形/長方形 19"/>
              <p:cNvSpPr>
                <a:spLocks noRot="1" noChangeAspect="1" noMove="1" noResize="1" noEditPoints="1" noAdjustHandles="1" noChangeArrowheads="1" noChangeShapeType="1" noTextEdit="1"/>
              </p:cNvSpPr>
              <p:nvPr/>
            </p:nvSpPr>
            <p:spPr>
              <a:xfrm>
                <a:off x="5355932" y="2492896"/>
                <a:ext cx="3310265" cy="484941"/>
              </a:xfrm>
              <a:prstGeom prst="rect">
                <a:avLst/>
              </a:prstGeom>
              <a:blipFill rotWithShape="1">
                <a:blip r:embed="rId4"/>
                <a:stretch>
                  <a:fillRect l="-1657" t="-79747" b="-13164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正方形/長方形 6"/>
              <p:cNvSpPr/>
              <p:nvPr/>
            </p:nvSpPr>
            <p:spPr>
              <a:xfrm>
                <a:off x="1547663" y="2162135"/>
                <a:ext cx="1839815" cy="707886"/>
              </a:xfrm>
              <a:prstGeom prst="rect">
                <a:avLst/>
              </a:prstGeom>
            </p:spPr>
            <p:txBody>
              <a:bodyPr wrap="square">
                <a:spAutoFit/>
              </a:bodyPr>
              <a:lstStyle/>
              <a:p>
                <a:r>
                  <a:rPr lang="ja-JP" altLang="en-US" sz="2000" dirty="0"/>
                  <a:t>仮説関数</a:t>
                </a:r>
                <a:endParaRPr lang="en-US" altLang="ja-JP" sz="2000" i="1" dirty="0">
                  <a:latin typeface="Cambria Math"/>
                </a:endParaRPr>
              </a:p>
              <a:p>
                <a:pPr/>
                <a14:m>
                  <m:oMathPara xmlns:m="http://schemas.openxmlformats.org/officeDocument/2006/math">
                    <m:oMathParaPr>
                      <m:jc m:val="left"/>
                    </m:oMathParaPr>
                    <m:oMath xmlns:m="http://schemas.openxmlformats.org/officeDocument/2006/math">
                      <m:sSub>
                        <m:sSubPr>
                          <m:ctrlPr>
                            <a:rPr lang="en-US" altLang="ja-JP" sz="2000" i="1">
                              <a:latin typeface="Cambria Math"/>
                            </a:rPr>
                          </m:ctrlPr>
                        </m:sSubPr>
                        <m:e>
                          <m:r>
                            <a:rPr lang="en-US" altLang="ja-JP" sz="2000" i="1">
                              <a:latin typeface="Cambria Math"/>
                            </a:rPr>
                            <m:t>h</m:t>
                          </m:r>
                        </m:e>
                        <m:sub>
                          <m:r>
                            <a:rPr lang="ja-JP" altLang="en-US" sz="2000" i="1">
                              <a:latin typeface="Cambria Math"/>
                            </a:rPr>
                            <m:t>𝜃</m:t>
                          </m:r>
                        </m:sub>
                      </m:sSub>
                      <m:r>
                        <a:rPr lang="en-US" altLang="ja-JP" sz="2000" i="1">
                          <a:latin typeface="Cambria Math"/>
                        </a:rPr>
                        <m:t>= </m:t>
                      </m:r>
                      <m:sSub>
                        <m:sSubPr>
                          <m:ctrlPr>
                            <a:rPr lang="en-US" altLang="ja-JP" sz="2000" i="1">
                              <a:latin typeface="Cambria Math"/>
                            </a:rPr>
                          </m:ctrlPr>
                        </m:sSubPr>
                        <m:e>
                          <m:r>
                            <a:rPr lang="ja-JP" altLang="en-US" sz="2000" i="1">
                              <a:latin typeface="Cambria Math"/>
                            </a:rPr>
                            <m:t>𝜃</m:t>
                          </m:r>
                        </m:e>
                        <m:sub>
                          <m:r>
                            <a:rPr lang="en-US" altLang="ja-JP" sz="2000" i="1">
                              <a:latin typeface="Cambria Math"/>
                            </a:rPr>
                            <m:t>1</m:t>
                          </m:r>
                        </m:sub>
                      </m:sSub>
                      <m:r>
                        <a:rPr lang="en-US" altLang="ja-JP" sz="2000" i="1">
                          <a:latin typeface="Cambria Math"/>
                        </a:rPr>
                        <m:t>𝑥</m:t>
                      </m:r>
                      <m:r>
                        <a:rPr lang="en-US" altLang="ja-JP" sz="2000" i="1">
                          <a:latin typeface="Cambria Math"/>
                        </a:rPr>
                        <m:t> </m:t>
                      </m:r>
                    </m:oMath>
                  </m:oMathPara>
                </a14:m>
                <a:endParaRPr lang="ja-JP" altLang="en-US" sz="2000" dirty="0"/>
              </a:p>
            </p:txBody>
          </p:sp>
        </mc:Choice>
        <mc:Fallback xmlns="">
          <p:sp>
            <p:nvSpPr>
              <p:cNvPr id="7" name="正方形/長方形 6"/>
              <p:cNvSpPr>
                <a:spLocks noRot="1" noChangeAspect="1" noMove="1" noResize="1" noEditPoints="1" noAdjustHandles="1" noChangeArrowheads="1" noChangeShapeType="1" noTextEdit="1"/>
              </p:cNvSpPr>
              <p:nvPr/>
            </p:nvSpPr>
            <p:spPr>
              <a:xfrm>
                <a:off x="1547663" y="2162135"/>
                <a:ext cx="1839815" cy="707886"/>
              </a:xfrm>
              <a:prstGeom prst="rect">
                <a:avLst/>
              </a:prstGeom>
              <a:blipFill rotWithShape="1">
                <a:blip r:embed="rId5"/>
                <a:stretch>
                  <a:fillRect l="-3642" t="-6034" b="-862"/>
                </a:stretch>
              </a:blipFill>
            </p:spPr>
            <p:txBody>
              <a:bodyPr/>
              <a:lstStyle/>
              <a:p>
                <a:r>
                  <a:rPr lang="ja-JP" altLang="en-US">
                    <a:noFill/>
                  </a:rPr>
                  <a:t> </a:t>
                </a:r>
              </a:p>
            </p:txBody>
          </p:sp>
        </mc:Fallback>
      </mc:AlternateContent>
      <p:cxnSp>
        <p:nvCxnSpPr>
          <p:cNvPr id="10" name="直線コネクタ 9"/>
          <p:cNvCxnSpPr/>
          <p:nvPr/>
        </p:nvCxnSpPr>
        <p:spPr>
          <a:xfrm>
            <a:off x="4922981" y="2169845"/>
            <a:ext cx="0" cy="4355499"/>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正方形/長方形 11"/>
              <p:cNvSpPr/>
              <p:nvPr/>
            </p:nvSpPr>
            <p:spPr>
              <a:xfrm>
                <a:off x="6134485" y="3079622"/>
                <a:ext cx="933269" cy="369332"/>
              </a:xfrm>
              <a:prstGeom prst="rect">
                <a:avLst/>
              </a:prstGeom>
            </p:spPr>
            <p:txBody>
              <a:bodyPr wrap="none">
                <a:spAutoFit/>
              </a:bodyPr>
              <a:lstStyle/>
              <a:p>
                <a:r>
                  <a:rPr lang="en-US" altLang="ja-JP" dirty="0" smtClean="0"/>
                  <a:t>J(1</a:t>
                </a:r>
                <a:r>
                  <a:rPr lang="en-US" altLang="ja-JP" dirty="0"/>
                  <a:t>)</a:t>
                </a:r>
                <a14:m>
                  <m:oMath xmlns:m="http://schemas.openxmlformats.org/officeDocument/2006/math">
                    <m:r>
                      <a:rPr lang="en-US" altLang="ja-JP">
                        <a:latin typeface="Cambria Math"/>
                      </a:rPr>
                      <m:t> =</m:t>
                    </m:r>
                    <m:r>
                      <a:rPr lang="en-US" altLang="ja-JP" b="0" i="0" smtClean="0">
                        <a:latin typeface="Cambria Math"/>
                      </a:rPr>
                      <m:t>0</m:t>
                    </m:r>
                  </m:oMath>
                </a14:m>
                <a:endParaRPr lang="ja-JP" altLang="en-US" dirty="0"/>
              </a:p>
            </p:txBody>
          </p:sp>
        </mc:Choice>
        <mc:Fallback xmlns="">
          <p:sp>
            <p:nvSpPr>
              <p:cNvPr id="12" name="正方形/長方形 11"/>
              <p:cNvSpPr>
                <a:spLocks noRot="1" noChangeAspect="1" noMove="1" noResize="1" noEditPoints="1" noAdjustHandles="1" noChangeArrowheads="1" noChangeShapeType="1" noTextEdit="1"/>
              </p:cNvSpPr>
              <p:nvPr/>
            </p:nvSpPr>
            <p:spPr>
              <a:xfrm>
                <a:off x="6134485" y="3079622"/>
                <a:ext cx="933269" cy="369332"/>
              </a:xfrm>
              <a:prstGeom prst="rect">
                <a:avLst/>
              </a:prstGeom>
              <a:blipFill rotWithShape="1">
                <a:blip r:embed="rId6"/>
                <a:stretch>
                  <a:fillRect l="-5229" t="-8197" b="-24590"/>
                </a:stretch>
              </a:blipFill>
            </p:spPr>
            <p:txBody>
              <a:bodyPr/>
              <a:lstStyle/>
              <a:p>
                <a:r>
                  <a:rPr lang="ja-JP" altLang="en-US">
                    <a:noFill/>
                  </a:rPr>
                  <a:t> </a:t>
                </a:r>
              </a:p>
            </p:txBody>
          </p:sp>
        </mc:Fallback>
      </mc:AlternateContent>
      <p:sp>
        <p:nvSpPr>
          <p:cNvPr id="30" name="Text Box 21"/>
          <p:cNvSpPr txBox="1">
            <a:spLocks noChangeArrowheads="1"/>
          </p:cNvSpPr>
          <p:nvPr/>
        </p:nvSpPr>
        <p:spPr bwMode="auto">
          <a:xfrm>
            <a:off x="5111749" y="4425524"/>
            <a:ext cx="936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a:t>J(θ1)</a:t>
            </a:r>
          </a:p>
        </p:txBody>
      </p:sp>
      <p:sp>
        <p:nvSpPr>
          <p:cNvPr id="31" name="Text Box 22"/>
          <p:cNvSpPr txBox="1">
            <a:spLocks noChangeArrowheads="1"/>
          </p:cNvSpPr>
          <p:nvPr/>
        </p:nvSpPr>
        <p:spPr bwMode="auto">
          <a:xfrm>
            <a:off x="7343774" y="5722512"/>
            <a:ext cx="720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a:t>θ1</a:t>
            </a:r>
          </a:p>
        </p:txBody>
      </p:sp>
      <p:graphicFrame>
        <p:nvGraphicFramePr>
          <p:cNvPr id="32" name="グラフ 31"/>
          <p:cNvGraphicFramePr>
            <a:graphicFrameLocks/>
          </p:cNvGraphicFramePr>
          <p:nvPr>
            <p:extLst>
              <p:ext uri="{D42A27DB-BD31-4B8C-83A1-F6EECF244321}">
                <p14:modId xmlns:p14="http://schemas.microsoft.com/office/powerpoint/2010/main" val="352179232"/>
              </p:ext>
            </p:extLst>
          </p:nvPr>
        </p:nvGraphicFramePr>
        <p:xfrm>
          <a:off x="410224" y="3646458"/>
          <a:ext cx="4114691" cy="2468815"/>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63" name="グラフ 62"/>
          <p:cNvGraphicFramePr>
            <a:graphicFrameLocks noChangeAspect="1"/>
          </p:cNvGraphicFramePr>
          <p:nvPr>
            <p:extLst>
              <p:ext uri="{D42A27DB-BD31-4B8C-83A1-F6EECF244321}">
                <p14:modId xmlns:p14="http://schemas.microsoft.com/office/powerpoint/2010/main" val="91914492"/>
              </p:ext>
            </p:extLst>
          </p:nvPr>
        </p:nvGraphicFramePr>
        <p:xfrm>
          <a:off x="5262476" y="3712237"/>
          <a:ext cx="3610556" cy="2160000"/>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37305563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正方形/長方形 5"/>
              <p:cNvSpPr/>
              <p:nvPr/>
            </p:nvSpPr>
            <p:spPr>
              <a:xfrm>
                <a:off x="755576" y="1412776"/>
                <a:ext cx="4572000" cy="707886"/>
              </a:xfrm>
              <a:prstGeom prst="rect">
                <a:avLst/>
              </a:prstGeom>
            </p:spPr>
            <p:txBody>
              <a:bodyPr>
                <a:spAutoFit/>
              </a:bodyPr>
              <a:lstStyle/>
              <a:p>
                <a14:m>
                  <m:oMath xmlns:m="http://schemas.openxmlformats.org/officeDocument/2006/math">
                    <m:sSub>
                      <m:sSubPr>
                        <m:ctrlPr>
                          <a:rPr lang="en-US" altLang="ja-JP" sz="2000" i="1" smtClean="0">
                            <a:latin typeface="Cambria Math"/>
                          </a:rPr>
                        </m:ctrlPr>
                      </m:sSubPr>
                      <m:e>
                        <m:r>
                          <a:rPr lang="ja-JP" altLang="en-US" sz="2000" i="1">
                            <a:latin typeface="Cambria Math"/>
                          </a:rPr>
                          <m:t>𝜃</m:t>
                        </m:r>
                      </m:e>
                      <m:sub>
                        <m:r>
                          <a:rPr lang="en-US" altLang="ja-JP" sz="2000" i="1">
                            <a:latin typeface="Cambria Math"/>
                          </a:rPr>
                          <m:t>0</m:t>
                        </m:r>
                      </m:sub>
                    </m:sSub>
                    <m:r>
                      <a:rPr lang="en-US" altLang="ja-JP" sz="2000" i="1">
                        <a:latin typeface="Cambria Math"/>
                      </a:rPr>
                      <m:t>=0</m:t>
                    </m:r>
                    <m:r>
                      <a:rPr lang="ja-JP" altLang="en-US" sz="2000" b="0" i="1" smtClean="0">
                        <a:latin typeface="Cambria Math"/>
                      </a:rPr>
                      <m:t>、</m:t>
                    </m:r>
                    <m:r>
                      <a:rPr lang="en-US" altLang="ja-JP" sz="2000" b="0" i="0" smtClean="0">
                        <a:latin typeface="Cambria Math"/>
                      </a:rPr>
                      <m:t> </m:t>
                    </m:r>
                  </m:oMath>
                </a14:m>
                <a:r>
                  <a:rPr lang="ja-JP" altLang="en-US" sz="2000" dirty="0" smtClean="0"/>
                  <a:t>データセットが</a:t>
                </a:r>
                <a:r>
                  <a:rPr lang="en-US" altLang="ja-JP" sz="2000" dirty="0"/>
                  <a:t>(1,1)(2,2)(3,3</a:t>
                </a:r>
                <a:r>
                  <a:rPr lang="en-US" altLang="ja-JP" sz="2000" dirty="0" smtClean="0"/>
                  <a:t>)</a:t>
                </a:r>
                <a:r>
                  <a:rPr lang="ja-JP" altLang="en-US" sz="2000" dirty="0" smtClean="0"/>
                  <a:t>の時を考える</a:t>
                </a:r>
                <a:endParaRPr lang="en-US" altLang="ja-JP" sz="2000" dirty="0"/>
              </a:p>
            </p:txBody>
          </p:sp>
        </mc:Choice>
        <mc:Fallback xmlns="">
          <p:sp>
            <p:nvSpPr>
              <p:cNvPr id="6" name="正方形/長方形 5"/>
              <p:cNvSpPr>
                <a:spLocks noRot="1" noChangeAspect="1" noMove="1" noResize="1" noEditPoints="1" noAdjustHandles="1" noChangeArrowheads="1" noChangeShapeType="1" noTextEdit="1"/>
              </p:cNvSpPr>
              <p:nvPr/>
            </p:nvSpPr>
            <p:spPr>
              <a:xfrm>
                <a:off x="755576" y="1412776"/>
                <a:ext cx="4572000" cy="707886"/>
              </a:xfrm>
              <a:prstGeom prst="rect">
                <a:avLst/>
              </a:prstGeom>
              <a:blipFill rotWithShape="1">
                <a:blip r:embed="rId2"/>
                <a:stretch>
                  <a:fillRect l="-1467" t="-6897" b="-12069"/>
                </a:stretch>
              </a:blipFill>
            </p:spPr>
            <p:txBody>
              <a:bodyPr/>
              <a:lstStyle/>
              <a:p>
                <a:r>
                  <a:rPr lang="ja-JP" altLang="en-US">
                    <a:noFill/>
                  </a:rPr>
                  <a:t> </a:t>
                </a:r>
              </a:p>
            </p:txBody>
          </p:sp>
        </mc:Fallback>
      </mc:AlternateContent>
      <p:sp>
        <p:nvSpPr>
          <p:cNvPr id="46081" name="タイトル 1"/>
          <p:cNvSpPr>
            <a:spLocks noGrp="1"/>
          </p:cNvSpPr>
          <p:nvPr>
            <p:ph type="title"/>
          </p:nvPr>
        </p:nvSpPr>
        <p:spPr/>
        <p:txBody>
          <a:bodyPr/>
          <a:lstStyle/>
          <a:p>
            <a:r>
              <a:rPr lang="ja-JP" altLang="en-US" smtClean="0"/>
              <a:t>目的関数の定義</a:t>
            </a:r>
          </a:p>
        </p:txBody>
      </p:sp>
      <p:sp>
        <p:nvSpPr>
          <p:cNvPr id="4" name="スライド番号プレースホルダー 3"/>
          <p:cNvSpPr>
            <a:spLocks noGrp="1"/>
          </p:cNvSpPr>
          <p:nvPr>
            <p:ph type="sldNum" sz="quarter" idx="12"/>
          </p:nvPr>
        </p:nvSpPr>
        <p:spPr/>
        <p:txBody>
          <a:bodyPr/>
          <a:lstStyle/>
          <a:p>
            <a:pPr>
              <a:defRPr/>
            </a:pPr>
            <a:fld id="{AC4FDB21-B65E-464F-89DB-CF6550A295CC}" type="slidenum">
              <a:rPr lang="ja-JP" altLang="en-US"/>
              <a:pPr>
                <a:defRPr/>
              </a:pPr>
              <a:t>26</a:t>
            </a:fld>
            <a:endParaRPr lang="ja-JP" altLang="en-US" dirty="0"/>
          </a:p>
        </p:txBody>
      </p:sp>
      <p:sp>
        <p:nvSpPr>
          <p:cNvPr id="46085" name="正方形/長方形 12"/>
          <p:cNvSpPr>
            <a:spLocks noChangeArrowheads="1"/>
          </p:cNvSpPr>
          <p:nvPr/>
        </p:nvSpPr>
        <p:spPr bwMode="auto">
          <a:xfrm>
            <a:off x="6573449" y="2132856"/>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r>
              <a:rPr lang="ja-JP" altLang="en-US" sz="2000" dirty="0"/>
              <a:t>目的関数</a:t>
            </a:r>
            <a:endParaRPr lang="en-US" altLang="ja-JP" sz="2000" dirty="0"/>
          </a:p>
        </p:txBody>
      </p:sp>
      <mc:AlternateContent xmlns:mc="http://schemas.openxmlformats.org/markup-compatibility/2006" xmlns:a14="http://schemas.microsoft.com/office/drawing/2010/main">
        <mc:Choice Requires="a14">
          <p:sp>
            <p:nvSpPr>
              <p:cNvPr id="46090" name="Text Box 10"/>
              <p:cNvSpPr txBox="1">
                <a:spLocks noChangeArrowheads="1"/>
              </p:cNvSpPr>
              <p:nvPr/>
            </p:nvSpPr>
            <p:spPr bwMode="auto">
              <a:xfrm>
                <a:off x="1635024" y="3057336"/>
                <a:ext cx="1752454" cy="36933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spcBef>
                    <a:spcPct val="50000"/>
                  </a:spcBef>
                </a:pPr>
                <a14:m>
                  <m:oMath xmlns:m="http://schemas.openxmlformats.org/officeDocument/2006/math">
                    <m:sSub>
                      <m:sSubPr>
                        <m:ctrlPr>
                          <a:rPr lang="en-US" altLang="ja-JP" i="1">
                            <a:latin typeface="Cambria Math"/>
                          </a:rPr>
                        </m:ctrlPr>
                      </m:sSubPr>
                      <m:e>
                        <m:r>
                          <a:rPr lang="ja-JP" altLang="en-US" i="1">
                            <a:latin typeface="Cambria Math"/>
                          </a:rPr>
                          <m:t>𝜃</m:t>
                        </m:r>
                      </m:e>
                      <m:sub>
                        <m:r>
                          <a:rPr lang="en-US" altLang="ja-JP" i="1">
                            <a:latin typeface="Cambria Math"/>
                          </a:rPr>
                          <m:t>1</m:t>
                        </m:r>
                      </m:sub>
                    </m:sSub>
                  </m:oMath>
                </a14:m>
                <a:r>
                  <a:rPr lang="en-US" altLang="ja-JP" dirty="0">
                    <a:latin typeface="Calibri" pitchFamily="34" charset="0"/>
                  </a:rPr>
                  <a:t> = </a:t>
                </a:r>
                <a:r>
                  <a:rPr lang="en-US" altLang="ja-JP" dirty="0" smtClean="0">
                    <a:latin typeface="Calibri" pitchFamily="34" charset="0"/>
                  </a:rPr>
                  <a:t>0.5</a:t>
                </a:r>
                <a:r>
                  <a:rPr lang="ja-JP" altLang="en-US" dirty="0" smtClean="0">
                    <a:latin typeface="Calibri" pitchFamily="34" charset="0"/>
                  </a:rPr>
                  <a:t>の</a:t>
                </a:r>
                <a:r>
                  <a:rPr lang="ja-JP" altLang="en-US" dirty="0">
                    <a:latin typeface="Calibri" pitchFamily="34" charset="0"/>
                  </a:rPr>
                  <a:t>時</a:t>
                </a:r>
              </a:p>
            </p:txBody>
          </p:sp>
        </mc:Choice>
        <mc:Fallback xmlns="">
          <p:sp>
            <p:nvSpPr>
              <p:cNvPr id="46090" name="Text Box 10"/>
              <p:cNvSpPr txBox="1">
                <a:spLocks noRot="1" noChangeAspect="1" noMove="1" noResize="1" noEditPoints="1" noAdjustHandles="1" noChangeArrowheads="1" noChangeShapeType="1" noTextEdit="1"/>
              </p:cNvSpPr>
              <p:nvPr/>
            </p:nvSpPr>
            <p:spPr bwMode="auto">
              <a:xfrm>
                <a:off x="1635024" y="3057336"/>
                <a:ext cx="1752454" cy="369332"/>
              </a:xfrm>
              <a:prstGeom prst="rect">
                <a:avLst/>
              </a:prstGeom>
              <a:blipFill rotWithShape="1">
                <a:blip r:embed="rId3"/>
                <a:stretch>
                  <a:fillRect t="-13333" b="-28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正方形/長方形 19"/>
              <p:cNvSpPr/>
              <p:nvPr/>
            </p:nvSpPr>
            <p:spPr>
              <a:xfrm>
                <a:off x="5355932" y="2492896"/>
                <a:ext cx="3310265" cy="484941"/>
              </a:xfrm>
              <a:prstGeom prst="rect">
                <a:avLst/>
              </a:prstGeom>
            </p:spPr>
            <p:txBody>
              <a:bodyPr wrap="none">
                <a:spAutoFit/>
              </a:bodyPr>
              <a:lstStyle/>
              <a:p>
                <a:r>
                  <a:rPr lang="en-US" altLang="ja-JP" dirty="0" smtClean="0"/>
                  <a:t>J(</a:t>
                </a:r>
                <a14:m>
                  <m:oMath xmlns:m="http://schemas.openxmlformats.org/officeDocument/2006/math">
                    <m:sSub>
                      <m:sSubPr>
                        <m:ctrlPr>
                          <a:rPr lang="en-US" altLang="ja-JP" i="1">
                            <a:latin typeface="Cambria Math"/>
                          </a:rPr>
                        </m:ctrlPr>
                      </m:sSubPr>
                      <m:e>
                        <m:r>
                          <a:rPr lang="ja-JP" altLang="en-US" i="1">
                            <a:latin typeface="Cambria Math"/>
                          </a:rPr>
                          <m:t>𝜃</m:t>
                        </m:r>
                      </m:e>
                      <m:sub>
                        <m:r>
                          <a:rPr lang="en-US" altLang="ja-JP" i="1">
                            <a:latin typeface="Cambria Math"/>
                          </a:rPr>
                          <m:t>1</m:t>
                        </m:r>
                      </m:sub>
                    </m:sSub>
                  </m:oMath>
                </a14:m>
                <a:r>
                  <a:rPr lang="en-US" altLang="ja-JP" dirty="0"/>
                  <a:t>)</a:t>
                </a:r>
                <a14:m>
                  <m:oMath xmlns:m="http://schemas.openxmlformats.org/officeDocument/2006/math">
                    <m:r>
                      <a:rPr lang="en-US" altLang="ja-JP" b="0" i="0" smtClean="0">
                        <a:latin typeface="Cambria Math"/>
                      </a:rPr>
                      <m:t> =</m:t>
                    </m:r>
                    <m:f>
                      <m:fPr>
                        <m:ctrlPr>
                          <a:rPr lang="en-US" altLang="ja-JP" i="1">
                            <a:latin typeface="Cambria Math"/>
                          </a:rPr>
                        </m:ctrlPr>
                      </m:fPr>
                      <m:num>
                        <m:r>
                          <a:rPr lang="en-US" altLang="ja-JP" i="1">
                            <a:latin typeface="Cambria Math"/>
                          </a:rPr>
                          <m:t>1</m:t>
                        </m:r>
                      </m:num>
                      <m:den>
                        <m:r>
                          <a:rPr lang="en-US" altLang="ja-JP" i="1">
                            <a:latin typeface="Cambria Math"/>
                          </a:rPr>
                          <m:t>2</m:t>
                        </m:r>
                        <m:r>
                          <a:rPr lang="en-US" altLang="ja-JP" i="1">
                            <a:latin typeface="Cambria Math"/>
                          </a:rPr>
                          <m:t>𝑚</m:t>
                        </m:r>
                      </m:den>
                    </m:f>
                    <m:nary>
                      <m:naryPr>
                        <m:chr m:val="∑"/>
                        <m:ctrlPr>
                          <a:rPr lang="ja-JP" altLang="en-US" i="1">
                            <a:latin typeface="Cambria Math"/>
                          </a:rPr>
                        </m:ctrlPr>
                      </m:naryPr>
                      <m:sub>
                        <m:r>
                          <m:rPr>
                            <m:brk m:alnAt="23"/>
                          </m:rPr>
                          <a:rPr lang="en-US" altLang="ja-JP" i="1">
                            <a:latin typeface="Cambria Math"/>
                          </a:rPr>
                          <m:t>𝑖</m:t>
                        </m:r>
                        <m:r>
                          <a:rPr lang="en-US" altLang="ja-JP" i="1">
                            <a:latin typeface="Cambria Math"/>
                          </a:rPr>
                          <m:t>=1</m:t>
                        </m:r>
                      </m:sub>
                      <m:sup>
                        <m:r>
                          <a:rPr lang="en-US" altLang="ja-JP" i="1">
                            <a:latin typeface="Cambria Math"/>
                          </a:rPr>
                          <m:t>𝑚</m:t>
                        </m:r>
                      </m:sup>
                      <m:e>
                        <m:r>
                          <a:rPr lang="en-US" altLang="ja-JP" i="1">
                            <a:latin typeface="Cambria Math"/>
                          </a:rPr>
                          <m:t>(</m:t>
                        </m:r>
                        <m:sSub>
                          <m:sSubPr>
                            <m:ctrlPr>
                              <a:rPr lang="en-US" altLang="ja-JP" i="1">
                                <a:latin typeface="Cambria Math"/>
                              </a:rPr>
                            </m:ctrlPr>
                          </m:sSubPr>
                          <m:e>
                            <m:r>
                              <a:rPr lang="ja-JP" altLang="en-US" i="1">
                                <a:latin typeface="Cambria Math"/>
                              </a:rPr>
                              <m:t>𝜃</m:t>
                            </m:r>
                          </m:e>
                          <m:sub>
                            <m:r>
                              <a:rPr lang="en-US" altLang="ja-JP" i="1">
                                <a:latin typeface="Cambria Math"/>
                              </a:rPr>
                              <m:t>1</m:t>
                            </m:r>
                          </m:sub>
                        </m:sSub>
                        <m:sSup>
                          <m:sSupPr>
                            <m:ctrlPr>
                              <a:rPr lang="en-US" altLang="ja-JP" i="1">
                                <a:latin typeface="Cambria Math"/>
                              </a:rPr>
                            </m:ctrlPr>
                          </m:sSupPr>
                          <m:e>
                            <m:r>
                              <a:rPr lang="en-US" altLang="ja-JP" i="1">
                                <a:latin typeface="Cambria Math"/>
                              </a:rPr>
                              <m:t>𝑥</m:t>
                            </m:r>
                          </m:e>
                          <m:sup>
                            <m:r>
                              <a:rPr lang="en-US" altLang="ja-JP" i="1">
                                <a:latin typeface="Cambria Math"/>
                              </a:rPr>
                              <m:t>(</m:t>
                            </m:r>
                            <m:r>
                              <a:rPr lang="en-US" altLang="ja-JP" i="1">
                                <a:latin typeface="Cambria Math"/>
                              </a:rPr>
                              <m:t>𝑖</m:t>
                            </m:r>
                            <m:r>
                              <a:rPr lang="en-US" altLang="ja-JP" i="1">
                                <a:latin typeface="Cambria Math"/>
                              </a:rPr>
                              <m:t>)</m:t>
                            </m:r>
                          </m:sup>
                        </m:sSup>
                      </m:e>
                    </m:nary>
                    <m:r>
                      <a:rPr lang="en-US" altLang="ja-JP" i="1">
                        <a:latin typeface="Cambria Math"/>
                      </a:rPr>
                      <m:t> −</m:t>
                    </m:r>
                    <m:sSup>
                      <m:sSupPr>
                        <m:ctrlPr>
                          <a:rPr lang="en-US" altLang="ja-JP" i="1">
                            <a:latin typeface="Cambria Math"/>
                          </a:rPr>
                        </m:ctrlPr>
                      </m:sSupPr>
                      <m:e>
                        <m:r>
                          <a:rPr lang="en-US" altLang="ja-JP" i="1">
                            <a:latin typeface="Cambria Math"/>
                          </a:rPr>
                          <m:t>𝑦</m:t>
                        </m:r>
                      </m:e>
                      <m:sup>
                        <m:d>
                          <m:dPr>
                            <m:ctrlPr>
                              <a:rPr lang="en-US" altLang="ja-JP" i="1">
                                <a:latin typeface="Cambria Math"/>
                              </a:rPr>
                            </m:ctrlPr>
                          </m:dPr>
                          <m:e>
                            <m:r>
                              <a:rPr lang="en-US" altLang="ja-JP" i="1">
                                <a:latin typeface="Cambria Math"/>
                              </a:rPr>
                              <m:t>𝑖</m:t>
                            </m:r>
                          </m:e>
                        </m:d>
                      </m:sup>
                    </m:sSup>
                    <m:sSup>
                      <m:sSupPr>
                        <m:ctrlPr>
                          <a:rPr lang="en-US" altLang="ja-JP" i="1">
                            <a:latin typeface="Cambria Math"/>
                          </a:rPr>
                        </m:ctrlPr>
                      </m:sSupPr>
                      <m:e>
                        <m:r>
                          <a:rPr lang="en-US" altLang="ja-JP" i="1">
                            <a:latin typeface="Cambria Math"/>
                          </a:rPr>
                          <m:t>)</m:t>
                        </m:r>
                      </m:e>
                      <m:sup>
                        <m:r>
                          <a:rPr lang="en-US" altLang="ja-JP" i="1">
                            <a:latin typeface="Cambria Math"/>
                          </a:rPr>
                          <m:t>2</m:t>
                        </m:r>
                      </m:sup>
                    </m:sSup>
                  </m:oMath>
                </a14:m>
                <a:endParaRPr lang="ja-JP" altLang="en-US" dirty="0"/>
              </a:p>
            </p:txBody>
          </p:sp>
        </mc:Choice>
        <mc:Fallback xmlns="">
          <p:sp>
            <p:nvSpPr>
              <p:cNvPr id="20" name="正方形/長方形 19"/>
              <p:cNvSpPr>
                <a:spLocks noRot="1" noChangeAspect="1" noMove="1" noResize="1" noEditPoints="1" noAdjustHandles="1" noChangeArrowheads="1" noChangeShapeType="1" noTextEdit="1"/>
              </p:cNvSpPr>
              <p:nvPr/>
            </p:nvSpPr>
            <p:spPr>
              <a:xfrm>
                <a:off x="5355932" y="2492896"/>
                <a:ext cx="3310265" cy="484941"/>
              </a:xfrm>
              <a:prstGeom prst="rect">
                <a:avLst/>
              </a:prstGeom>
              <a:blipFill rotWithShape="1">
                <a:blip r:embed="rId4"/>
                <a:stretch>
                  <a:fillRect l="-1657" t="-79747" b="-13164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正方形/長方形 6"/>
              <p:cNvSpPr/>
              <p:nvPr/>
            </p:nvSpPr>
            <p:spPr>
              <a:xfrm>
                <a:off x="1547663" y="2162135"/>
                <a:ext cx="1839815" cy="707886"/>
              </a:xfrm>
              <a:prstGeom prst="rect">
                <a:avLst/>
              </a:prstGeom>
            </p:spPr>
            <p:txBody>
              <a:bodyPr wrap="square">
                <a:spAutoFit/>
              </a:bodyPr>
              <a:lstStyle/>
              <a:p>
                <a:r>
                  <a:rPr lang="ja-JP" altLang="en-US" sz="2000" dirty="0"/>
                  <a:t>仮説関数</a:t>
                </a:r>
                <a:endParaRPr lang="en-US" altLang="ja-JP" sz="2000" i="1" dirty="0">
                  <a:latin typeface="Cambria Math"/>
                </a:endParaRPr>
              </a:p>
              <a:p>
                <a:pPr/>
                <a14:m>
                  <m:oMathPara xmlns:m="http://schemas.openxmlformats.org/officeDocument/2006/math">
                    <m:oMathParaPr>
                      <m:jc m:val="left"/>
                    </m:oMathParaPr>
                    <m:oMath xmlns:m="http://schemas.openxmlformats.org/officeDocument/2006/math">
                      <m:sSub>
                        <m:sSubPr>
                          <m:ctrlPr>
                            <a:rPr lang="en-US" altLang="ja-JP" sz="2000" i="1">
                              <a:latin typeface="Cambria Math"/>
                            </a:rPr>
                          </m:ctrlPr>
                        </m:sSubPr>
                        <m:e>
                          <m:r>
                            <a:rPr lang="en-US" altLang="ja-JP" sz="2000" i="1">
                              <a:latin typeface="Cambria Math"/>
                            </a:rPr>
                            <m:t>h</m:t>
                          </m:r>
                        </m:e>
                        <m:sub>
                          <m:r>
                            <a:rPr lang="ja-JP" altLang="en-US" sz="2000" i="1">
                              <a:latin typeface="Cambria Math"/>
                            </a:rPr>
                            <m:t>𝜃</m:t>
                          </m:r>
                        </m:sub>
                      </m:sSub>
                      <m:r>
                        <a:rPr lang="en-US" altLang="ja-JP" sz="2000" i="1">
                          <a:latin typeface="Cambria Math"/>
                        </a:rPr>
                        <m:t>= </m:t>
                      </m:r>
                      <m:sSub>
                        <m:sSubPr>
                          <m:ctrlPr>
                            <a:rPr lang="en-US" altLang="ja-JP" sz="2000" i="1">
                              <a:latin typeface="Cambria Math"/>
                            </a:rPr>
                          </m:ctrlPr>
                        </m:sSubPr>
                        <m:e>
                          <m:r>
                            <a:rPr lang="ja-JP" altLang="en-US" sz="2000" i="1">
                              <a:latin typeface="Cambria Math"/>
                            </a:rPr>
                            <m:t>𝜃</m:t>
                          </m:r>
                        </m:e>
                        <m:sub>
                          <m:r>
                            <a:rPr lang="en-US" altLang="ja-JP" sz="2000" i="1">
                              <a:latin typeface="Cambria Math"/>
                            </a:rPr>
                            <m:t>1</m:t>
                          </m:r>
                        </m:sub>
                      </m:sSub>
                      <m:r>
                        <a:rPr lang="en-US" altLang="ja-JP" sz="2000" i="1">
                          <a:latin typeface="Cambria Math"/>
                        </a:rPr>
                        <m:t>𝑥</m:t>
                      </m:r>
                      <m:r>
                        <a:rPr lang="en-US" altLang="ja-JP" sz="2000" i="1">
                          <a:latin typeface="Cambria Math"/>
                        </a:rPr>
                        <m:t> </m:t>
                      </m:r>
                    </m:oMath>
                  </m:oMathPara>
                </a14:m>
                <a:endParaRPr lang="ja-JP" altLang="en-US" sz="2000" dirty="0"/>
              </a:p>
            </p:txBody>
          </p:sp>
        </mc:Choice>
        <mc:Fallback xmlns="">
          <p:sp>
            <p:nvSpPr>
              <p:cNvPr id="7" name="正方形/長方形 6"/>
              <p:cNvSpPr>
                <a:spLocks noRot="1" noChangeAspect="1" noMove="1" noResize="1" noEditPoints="1" noAdjustHandles="1" noChangeArrowheads="1" noChangeShapeType="1" noTextEdit="1"/>
              </p:cNvSpPr>
              <p:nvPr/>
            </p:nvSpPr>
            <p:spPr>
              <a:xfrm>
                <a:off x="1547663" y="2162135"/>
                <a:ext cx="1839815" cy="707886"/>
              </a:xfrm>
              <a:prstGeom prst="rect">
                <a:avLst/>
              </a:prstGeom>
              <a:blipFill rotWithShape="1">
                <a:blip r:embed="rId5"/>
                <a:stretch>
                  <a:fillRect l="-3642" t="-6034" b="-862"/>
                </a:stretch>
              </a:blipFill>
            </p:spPr>
            <p:txBody>
              <a:bodyPr/>
              <a:lstStyle/>
              <a:p>
                <a:r>
                  <a:rPr lang="ja-JP" altLang="en-US">
                    <a:noFill/>
                  </a:rPr>
                  <a:t> </a:t>
                </a:r>
              </a:p>
            </p:txBody>
          </p:sp>
        </mc:Fallback>
      </mc:AlternateContent>
      <p:cxnSp>
        <p:nvCxnSpPr>
          <p:cNvPr id="10" name="直線コネクタ 9"/>
          <p:cNvCxnSpPr/>
          <p:nvPr/>
        </p:nvCxnSpPr>
        <p:spPr>
          <a:xfrm>
            <a:off x="4922981" y="2169845"/>
            <a:ext cx="0" cy="4355499"/>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正方形/長方形 11"/>
              <p:cNvSpPr/>
              <p:nvPr/>
            </p:nvSpPr>
            <p:spPr>
              <a:xfrm>
                <a:off x="5502402" y="2907231"/>
                <a:ext cx="3190043" cy="1010854"/>
              </a:xfrm>
              <a:prstGeom prst="rect">
                <a:avLst/>
              </a:prstGeom>
            </p:spPr>
            <p:txBody>
              <a:bodyPr wrap="square">
                <a:spAutoFit/>
              </a:bodyPr>
              <a:lstStyle/>
              <a:p>
                <a:pPr>
                  <a:spcBef>
                    <a:spcPct val="50000"/>
                  </a:spcBef>
                </a:pPr>
                <a:r>
                  <a:rPr lang="en-US" altLang="ja-JP" dirty="0" smtClean="0"/>
                  <a:t>J(1</a:t>
                </a:r>
                <a:r>
                  <a:rPr lang="en-US" altLang="ja-JP" dirty="0"/>
                  <a:t>)</a:t>
                </a:r>
                <a14:m>
                  <m:oMath xmlns:m="http://schemas.openxmlformats.org/officeDocument/2006/math">
                    <m:r>
                      <a:rPr lang="en-US" altLang="ja-JP">
                        <a:latin typeface="Cambria Math"/>
                      </a:rPr>
                      <m:t> =</m:t>
                    </m:r>
                    <m:f>
                      <m:fPr>
                        <m:ctrlPr>
                          <a:rPr lang="en-US" altLang="ja-JP" i="1" dirty="0" smtClean="0">
                            <a:latin typeface="Cambria Math"/>
                          </a:rPr>
                        </m:ctrlPr>
                      </m:fPr>
                      <m:num>
                        <m:r>
                          <a:rPr lang="en-US" altLang="ja-JP" b="0" i="1" dirty="0" smtClean="0">
                            <a:latin typeface="Cambria Math"/>
                          </a:rPr>
                          <m:t>1</m:t>
                        </m:r>
                      </m:num>
                      <m:den>
                        <m:r>
                          <a:rPr lang="en-US" altLang="ja-JP" b="0" i="1" dirty="0" smtClean="0">
                            <a:latin typeface="Cambria Math"/>
                          </a:rPr>
                          <m:t>2</m:t>
                        </m:r>
                        <m:r>
                          <a:rPr lang="en-US" altLang="ja-JP" i="1" dirty="0">
                            <a:latin typeface="Cambria Math"/>
                            <a:ea typeface="Cambria Math"/>
                          </a:rPr>
                          <m:t>∙</m:t>
                        </m:r>
                        <m:r>
                          <a:rPr lang="en-US" altLang="ja-JP" b="0" i="1" dirty="0" smtClean="0">
                            <a:latin typeface="Cambria Math"/>
                            <a:ea typeface="Cambria Math"/>
                          </a:rPr>
                          <m:t>3</m:t>
                        </m:r>
                      </m:den>
                    </m:f>
                    <m:r>
                      <m:rPr>
                        <m:nor/>
                      </m:rPr>
                      <a:rPr lang="en-US" altLang="ja-JP" dirty="0"/>
                      <m:t>(</m:t>
                    </m:r>
                    <m:sSup>
                      <m:sSupPr>
                        <m:ctrlPr>
                          <a:rPr lang="en-US" altLang="ja-JP" i="1" dirty="0" smtClean="0">
                            <a:latin typeface="Cambria Math"/>
                          </a:rPr>
                        </m:ctrlPr>
                      </m:sSupPr>
                      <m:e>
                        <m:r>
                          <a:rPr lang="en-US" altLang="ja-JP" b="0" i="1" dirty="0" smtClean="0">
                            <a:latin typeface="Cambria Math"/>
                          </a:rPr>
                          <m:t>0.5</m:t>
                        </m:r>
                      </m:e>
                      <m:sup>
                        <m:r>
                          <a:rPr lang="en-US" altLang="ja-JP" b="0" i="1" dirty="0" smtClean="0">
                            <a:latin typeface="Cambria Math"/>
                          </a:rPr>
                          <m:t>2</m:t>
                        </m:r>
                      </m:sup>
                    </m:sSup>
                    <m:r>
                      <m:rPr>
                        <m:nor/>
                      </m:rPr>
                      <a:rPr lang="en-US" altLang="ja-JP" dirty="0"/>
                      <m:t> +</m:t>
                    </m:r>
                    <m:sSup>
                      <m:sSupPr>
                        <m:ctrlPr>
                          <a:rPr lang="en-US" altLang="ja-JP" i="1">
                            <a:latin typeface="Cambria Math"/>
                          </a:rPr>
                        </m:ctrlPr>
                      </m:sSupPr>
                      <m:e>
                        <m:r>
                          <a:rPr lang="en-US" altLang="ja-JP" b="0" i="1" smtClean="0">
                            <a:latin typeface="Cambria Math"/>
                          </a:rPr>
                          <m:t> </m:t>
                        </m:r>
                        <m:sSup>
                          <m:sSupPr>
                            <m:ctrlPr>
                              <a:rPr lang="en-US" altLang="ja-JP" b="0" i="1" smtClean="0">
                                <a:latin typeface="Cambria Math"/>
                              </a:rPr>
                            </m:ctrlPr>
                          </m:sSupPr>
                          <m:e>
                            <m:r>
                              <a:rPr lang="en-US" altLang="ja-JP" b="0" i="1" smtClean="0">
                                <a:latin typeface="Cambria Math"/>
                              </a:rPr>
                              <m:t>1</m:t>
                            </m:r>
                          </m:e>
                          <m:sup>
                            <m:r>
                              <a:rPr lang="en-US" altLang="ja-JP" b="0" i="1" smtClean="0">
                                <a:latin typeface="Cambria Math"/>
                              </a:rPr>
                              <m:t>2</m:t>
                            </m:r>
                          </m:sup>
                        </m:sSup>
                        <m:r>
                          <a:rPr lang="en-US" altLang="ja-JP" b="0" i="1" smtClean="0">
                            <a:latin typeface="Cambria Math"/>
                          </a:rPr>
                          <m:t>+ </m:t>
                        </m:r>
                        <m:r>
                          <a:rPr lang="en-US" altLang="ja-JP" i="1">
                            <a:latin typeface="Cambria Math"/>
                          </a:rPr>
                          <m:t>1.5</m:t>
                        </m:r>
                      </m:e>
                      <m:sup>
                        <m:r>
                          <a:rPr lang="en-US" altLang="ja-JP" i="1">
                            <a:latin typeface="Cambria Math"/>
                          </a:rPr>
                          <m:t>2</m:t>
                        </m:r>
                      </m:sup>
                    </m:sSup>
                    <m:r>
                      <m:rPr>
                        <m:nor/>
                      </m:rPr>
                      <a:rPr lang="en-US" altLang="ja-JP" dirty="0"/>
                      <m:t>)</m:t>
                    </m:r>
                  </m:oMath>
                </a14:m>
                <a:endParaRPr lang="en-US" altLang="ja-JP" dirty="0"/>
              </a:p>
              <a:p>
                <a:pPr>
                  <a:spcBef>
                    <a:spcPct val="50000"/>
                  </a:spcBef>
                </a:pPr>
                <a14:m>
                  <m:oMathPara xmlns:m="http://schemas.openxmlformats.org/officeDocument/2006/math">
                    <m:oMathParaPr>
                      <m:jc m:val="centerGroup"/>
                    </m:oMathParaPr>
                    <m:oMath xmlns:m="http://schemas.openxmlformats.org/officeDocument/2006/math">
                      <m:r>
                        <m:rPr>
                          <m:nor/>
                        </m:rPr>
                        <a:rPr lang="en-US" altLang="ja-JP" dirty="0"/>
                        <m:t>=</m:t>
                      </m:r>
                      <m:f>
                        <m:fPr>
                          <m:ctrlPr>
                            <a:rPr lang="en-US" altLang="ja-JP" i="1">
                              <a:latin typeface="Cambria Math"/>
                            </a:rPr>
                          </m:ctrlPr>
                        </m:fPr>
                        <m:num>
                          <m:r>
                            <a:rPr lang="en-US" altLang="ja-JP" i="1">
                              <a:latin typeface="Cambria Math"/>
                            </a:rPr>
                            <m:t>3.5</m:t>
                          </m:r>
                        </m:num>
                        <m:den>
                          <m:r>
                            <a:rPr lang="en-US" altLang="ja-JP" i="1">
                              <a:latin typeface="Cambria Math"/>
                            </a:rPr>
                            <m:t>6</m:t>
                          </m:r>
                        </m:den>
                      </m:f>
                      <m:r>
                        <m:rPr>
                          <m:nor/>
                        </m:rPr>
                        <a:rPr lang="en-US" altLang="ja-JP" dirty="0"/>
                        <m:t>= 0.583</m:t>
                      </m:r>
                    </m:oMath>
                  </m:oMathPara>
                </a14:m>
                <a:endParaRPr lang="en-US" altLang="ja-JP" dirty="0"/>
              </a:p>
            </p:txBody>
          </p:sp>
        </mc:Choice>
        <mc:Fallback xmlns="">
          <p:sp>
            <p:nvSpPr>
              <p:cNvPr id="12" name="正方形/長方形 11"/>
              <p:cNvSpPr>
                <a:spLocks noRot="1" noChangeAspect="1" noMove="1" noResize="1" noEditPoints="1" noAdjustHandles="1" noChangeArrowheads="1" noChangeShapeType="1" noTextEdit="1"/>
              </p:cNvSpPr>
              <p:nvPr/>
            </p:nvSpPr>
            <p:spPr>
              <a:xfrm>
                <a:off x="5502402" y="2907231"/>
                <a:ext cx="3190043" cy="1010854"/>
              </a:xfrm>
              <a:prstGeom prst="rect">
                <a:avLst/>
              </a:prstGeom>
              <a:blipFill rotWithShape="1">
                <a:blip r:embed="rId6"/>
                <a:stretch>
                  <a:fillRect l="-1721"/>
                </a:stretch>
              </a:blipFill>
            </p:spPr>
            <p:txBody>
              <a:bodyPr/>
              <a:lstStyle/>
              <a:p>
                <a:r>
                  <a:rPr lang="ja-JP" altLang="en-US">
                    <a:noFill/>
                  </a:rPr>
                  <a:t> </a:t>
                </a:r>
              </a:p>
            </p:txBody>
          </p:sp>
        </mc:Fallback>
      </mc:AlternateContent>
      <p:sp>
        <p:nvSpPr>
          <p:cNvPr id="30" name="Text Box 21"/>
          <p:cNvSpPr txBox="1">
            <a:spLocks noChangeArrowheads="1"/>
          </p:cNvSpPr>
          <p:nvPr/>
        </p:nvSpPr>
        <p:spPr bwMode="auto">
          <a:xfrm>
            <a:off x="5034089" y="4792237"/>
            <a:ext cx="936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a:t>J(θ1)</a:t>
            </a:r>
          </a:p>
        </p:txBody>
      </p:sp>
      <p:sp>
        <p:nvSpPr>
          <p:cNvPr id="31" name="Text Box 22"/>
          <p:cNvSpPr txBox="1">
            <a:spLocks noChangeArrowheads="1"/>
          </p:cNvSpPr>
          <p:nvPr/>
        </p:nvSpPr>
        <p:spPr bwMode="auto">
          <a:xfrm>
            <a:off x="7109603" y="5917849"/>
            <a:ext cx="720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dirty="0"/>
              <a:t>θ1</a:t>
            </a:r>
          </a:p>
        </p:txBody>
      </p:sp>
      <p:graphicFrame>
        <p:nvGraphicFramePr>
          <p:cNvPr id="22" name="グラフ 21"/>
          <p:cNvGraphicFramePr>
            <a:graphicFrameLocks/>
          </p:cNvGraphicFramePr>
          <p:nvPr>
            <p:extLst>
              <p:ext uri="{D42A27DB-BD31-4B8C-83A1-F6EECF244321}">
                <p14:modId xmlns:p14="http://schemas.microsoft.com/office/powerpoint/2010/main" val="4171044895"/>
              </p:ext>
            </p:extLst>
          </p:nvPr>
        </p:nvGraphicFramePr>
        <p:xfrm>
          <a:off x="181570" y="3782144"/>
          <a:ext cx="4572000" cy="27432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3" name="グラフ 22"/>
          <p:cNvGraphicFramePr>
            <a:graphicFrameLocks/>
          </p:cNvGraphicFramePr>
          <p:nvPr>
            <p:extLst>
              <p:ext uri="{D42A27DB-BD31-4B8C-83A1-F6EECF244321}">
                <p14:modId xmlns:p14="http://schemas.microsoft.com/office/powerpoint/2010/main" val="2847569330"/>
              </p:ext>
            </p:extLst>
          </p:nvPr>
        </p:nvGraphicFramePr>
        <p:xfrm>
          <a:off x="4976429" y="3782144"/>
          <a:ext cx="4572000" cy="2743200"/>
        </p:xfrm>
        <a:graphic>
          <a:graphicData uri="http://schemas.openxmlformats.org/drawingml/2006/chart">
            <c:chart xmlns:c="http://schemas.openxmlformats.org/drawingml/2006/chart" xmlns:r="http://schemas.openxmlformats.org/officeDocument/2006/relationships" r:id="rId8"/>
          </a:graphicData>
        </a:graphic>
      </p:graphicFrame>
      <mc:AlternateContent xmlns:mc="http://schemas.openxmlformats.org/markup-compatibility/2006" xmlns:a14="http://schemas.microsoft.com/office/drawing/2010/main">
        <mc:Choice Requires="a14">
          <p:sp>
            <p:nvSpPr>
              <p:cNvPr id="3" name="正方形/長方形 2"/>
              <p:cNvSpPr/>
              <p:nvPr/>
            </p:nvSpPr>
            <p:spPr>
              <a:xfrm>
                <a:off x="1369352" y="4051811"/>
                <a:ext cx="2196435" cy="338554"/>
              </a:xfrm>
              <a:prstGeom prst="rect">
                <a:avLst/>
              </a:prstGeom>
            </p:spPr>
            <p:txBody>
              <a:bodyPr wrap="none">
                <a:spAutoFit/>
              </a:bodyPr>
              <a:lstStyle/>
              <a:p>
                <a14:m>
                  <m:oMath xmlns:m="http://schemas.openxmlformats.org/officeDocument/2006/math">
                    <m:r>
                      <a:rPr lang="en-US" altLang="ja-JP" sz="1600" b="0" i="1" smtClean="0">
                        <a:latin typeface="Cambria Math"/>
                      </a:rPr>
                      <m:t>𝑦</m:t>
                    </m:r>
                    <m:r>
                      <a:rPr lang="en-US" altLang="ja-JP" sz="1600" b="0" i="1" smtClean="0">
                        <a:latin typeface="Cambria Math"/>
                      </a:rPr>
                      <m:t> −</m:t>
                    </m:r>
                    <m:sSub>
                      <m:sSubPr>
                        <m:ctrlPr>
                          <a:rPr lang="en-US" altLang="ja-JP" sz="1600" b="0" i="1" smtClean="0">
                            <a:latin typeface="Cambria Math"/>
                          </a:rPr>
                        </m:ctrlPr>
                      </m:sSubPr>
                      <m:e>
                        <m:r>
                          <a:rPr lang="en-US" altLang="ja-JP" sz="1600" b="0" i="1" smtClean="0">
                            <a:latin typeface="Cambria Math"/>
                          </a:rPr>
                          <m:t>h</m:t>
                        </m:r>
                      </m:e>
                      <m:sub>
                        <m:r>
                          <a:rPr lang="ja-JP" altLang="en-US" sz="1600" b="0" i="1" smtClean="0">
                            <a:latin typeface="Cambria Math"/>
                          </a:rPr>
                          <m:t>𝜃</m:t>
                        </m:r>
                      </m:sub>
                    </m:sSub>
                    <m:r>
                      <a:rPr lang="en-US" altLang="ja-JP" sz="1600" b="0" i="1" smtClean="0">
                        <a:latin typeface="Cambria Math"/>
                      </a:rPr>
                      <m:t>(</m:t>
                    </m:r>
                    <m:r>
                      <a:rPr lang="en-US" altLang="ja-JP" sz="1600" b="0" i="1" smtClean="0">
                        <a:latin typeface="Cambria Math"/>
                      </a:rPr>
                      <m:t>𝑥</m:t>
                    </m:r>
                    <m:r>
                      <a:rPr lang="en-US" altLang="ja-JP" sz="1600" b="0" i="1" smtClean="0">
                        <a:latin typeface="Cambria Math"/>
                      </a:rPr>
                      <m:t>)</m:t>
                    </m:r>
                  </m:oMath>
                </a14:m>
                <a:r>
                  <a:rPr lang="ja-JP" altLang="en-US" sz="1600" dirty="0" smtClean="0"/>
                  <a:t>を表している</a:t>
                </a:r>
                <a:endParaRPr lang="ja-JP" altLang="en-US" sz="1600" dirty="0"/>
              </a:p>
            </p:txBody>
          </p:sp>
        </mc:Choice>
        <mc:Fallback xmlns="">
          <p:sp>
            <p:nvSpPr>
              <p:cNvPr id="3" name="正方形/長方形 2"/>
              <p:cNvSpPr>
                <a:spLocks noRot="1" noChangeAspect="1" noMove="1" noResize="1" noEditPoints="1" noAdjustHandles="1" noChangeArrowheads="1" noChangeShapeType="1" noTextEdit="1"/>
              </p:cNvSpPr>
              <p:nvPr/>
            </p:nvSpPr>
            <p:spPr>
              <a:xfrm>
                <a:off x="1369352" y="4051811"/>
                <a:ext cx="2196435" cy="338554"/>
              </a:xfrm>
              <a:prstGeom prst="rect">
                <a:avLst/>
              </a:prstGeom>
              <a:blipFill rotWithShape="1">
                <a:blip r:embed="rId9"/>
                <a:stretch>
                  <a:fillRect t="-9091" b="-20000"/>
                </a:stretch>
              </a:blipFill>
            </p:spPr>
            <p:txBody>
              <a:bodyPr/>
              <a:lstStyle/>
              <a:p>
                <a:r>
                  <a:rPr lang="ja-JP" altLang="en-US">
                    <a:noFill/>
                  </a:rPr>
                  <a:t> </a:t>
                </a:r>
              </a:p>
            </p:txBody>
          </p:sp>
        </mc:Fallback>
      </mc:AlternateContent>
      <p:cxnSp>
        <p:nvCxnSpPr>
          <p:cNvPr id="8" name="直線矢印コネクタ 7"/>
          <p:cNvCxnSpPr/>
          <p:nvPr/>
        </p:nvCxnSpPr>
        <p:spPr>
          <a:xfrm>
            <a:off x="3995936" y="4221088"/>
            <a:ext cx="0" cy="75450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a:off x="2933688" y="4778814"/>
            <a:ext cx="0" cy="49894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a:off x="1907704" y="5277757"/>
            <a:ext cx="0" cy="31148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18331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正方形/長方形 5"/>
              <p:cNvSpPr/>
              <p:nvPr/>
            </p:nvSpPr>
            <p:spPr>
              <a:xfrm>
                <a:off x="755576" y="1412776"/>
                <a:ext cx="4572000" cy="707886"/>
              </a:xfrm>
              <a:prstGeom prst="rect">
                <a:avLst/>
              </a:prstGeom>
            </p:spPr>
            <p:txBody>
              <a:bodyPr>
                <a:spAutoFit/>
              </a:bodyPr>
              <a:lstStyle/>
              <a:p>
                <a14:m>
                  <m:oMath xmlns:m="http://schemas.openxmlformats.org/officeDocument/2006/math">
                    <m:sSub>
                      <m:sSubPr>
                        <m:ctrlPr>
                          <a:rPr lang="en-US" altLang="ja-JP" sz="2000" i="1" smtClean="0">
                            <a:latin typeface="Cambria Math"/>
                          </a:rPr>
                        </m:ctrlPr>
                      </m:sSubPr>
                      <m:e>
                        <m:r>
                          <a:rPr lang="ja-JP" altLang="en-US" sz="2000" i="1">
                            <a:latin typeface="Cambria Math"/>
                          </a:rPr>
                          <m:t>𝜃</m:t>
                        </m:r>
                      </m:e>
                      <m:sub>
                        <m:r>
                          <a:rPr lang="en-US" altLang="ja-JP" sz="2000" i="1">
                            <a:latin typeface="Cambria Math"/>
                          </a:rPr>
                          <m:t>0</m:t>
                        </m:r>
                      </m:sub>
                    </m:sSub>
                    <m:r>
                      <a:rPr lang="en-US" altLang="ja-JP" sz="2000" i="1">
                        <a:latin typeface="Cambria Math"/>
                      </a:rPr>
                      <m:t>=0</m:t>
                    </m:r>
                    <m:r>
                      <a:rPr lang="ja-JP" altLang="en-US" sz="2000" b="0" i="1" smtClean="0">
                        <a:latin typeface="Cambria Math"/>
                      </a:rPr>
                      <m:t>、</m:t>
                    </m:r>
                    <m:r>
                      <a:rPr lang="en-US" altLang="ja-JP" sz="2000" b="0" i="0" smtClean="0">
                        <a:latin typeface="Cambria Math"/>
                      </a:rPr>
                      <m:t> </m:t>
                    </m:r>
                  </m:oMath>
                </a14:m>
                <a:r>
                  <a:rPr lang="ja-JP" altLang="en-US" sz="2000" dirty="0" smtClean="0"/>
                  <a:t>データセットが</a:t>
                </a:r>
                <a:r>
                  <a:rPr lang="en-US" altLang="ja-JP" sz="2000" dirty="0"/>
                  <a:t>(1,1)(2,2)(3,3</a:t>
                </a:r>
                <a:r>
                  <a:rPr lang="en-US" altLang="ja-JP" sz="2000" dirty="0" smtClean="0"/>
                  <a:t>)</a:t>
                </a:r>
                <a:r>
                  <a:rPr lang="ja-JP" altLang="en-US" sz="2000" dirty="0" smtClean="0"/>
                  <a:t>の時を考える</a:t>
                </a:r>
                <a:endParaRPr lang="en-US" altLang="ja-JP" sz="2000" dirty="0"/>
              </a:p>
            </p:txBody>
          </p:sp>
        </mc:Choice>
        <mc:Fallback xmlns="">
          <p:sp>
            <p:nvSpPr>
              <p:cNvPr id="6" name="正方形/長方形 5"/>
              <p:cNvSpPr>
                <a:spLocks noRot="1" noChangeAspect="1" noMove="1" noResize="1" noEditPoints="1" noAdjustHandles="1" noChangeArrowheads="1" noChangeShapeType="1" noTextEdit="1"/>
              </p:cNvSpPr>
              <p:nvPr/>
            </p:nvSpPr>
            <p:spPr>
              <a:xfrm>
                <a:off x="755576" y="1412776"/>
                <a:ext cx="4572000" cy="707886"/>
              </a:xfrm>
              <a:prstGeom prst="rect">
                <a:avLst/>
              </a:prstGeom>
              <a:blipFill rotWithShape="1">
                <a:blip r:embed="rId2"/>
                <a:stretch>
                  <a:fillRect l="-1467" t="-6897" b="-12069"/>
                </a:stretch>
              </a:blipFill>
            </p:spPr>
            <p:txBody>
              <a:bodyPr/>
              <a:lstStyle/>
              <a:p>
                <a:r>
                  <a:rPr lang="ja-JP" altLang="en-US">
                    <a:noFill/>
                  </a:rPr>
                  <a:t> </a:t>
                </a:r>
              </a:p>
            </p:txBody>
          </p:sp>
        </mc:Fallback>
      </mc:AlternateContent>
      <p:sp>
        <p:nvSpPr>
          <p:cNvPr id="46081" name="タイトル 1"/>
          <p:cNvSpPr>
            <a:spLocks noGrp="1"/>
          </p:cNvSpPr>
          <p:nvPr>
            <p:ph type="title"/>
          </p:nvPr>
        </p:nvSpPr>
        <p:spPr/>
        <p:txBody>
          <a:bodyPr/>
          <a:lstStyle/>
          <a:p>
            <a:r>
              <a:rPr lang="ja-JP" altLang="en-US" smtClean="0"/>
              <a:t>目的関数の定義</a:t>
            </a:r>
          </a:p>
        </p:txBody>
      </p:sp>
      <p:sp>
        <p:nvSpPr>
          <p:cNvPr id="4" name="スライド番号プレースホルダー 3"/>
          <p:cNvSpPr>
            <a:spLocks noGrp="1"/>
          </p:cNvSpPr>
          <p:nvPr>
            <p:ph type="sldNum" sz="quarter" idx="12"/>
          </p:nvPr>
        </p:nvSpPr>
        <p:spPr/>
        <p:txBody>
          <a:bodyPr/>
          <a:lstStyle/>
          <a:p>
            <a:pPr>
              <a:defRPr/>
            </a:pPr>
            <a:fld id="{AC4FDB21-B65E-464F-89DB-CF6550A295CC}" type="slidenum">
              <a:rPr lang="ja-JP" altLang="en-US"/>
              <a:pPr>
                <a:defRPr/>
              </a:pPr>
              <a:t>27</a:t>
            </a:fld>
            <a:endParaRPr lang="ja-JP" altLang="en-US" dirty="0"/>
          </a:p>
        </p:txBody>
      </p:sp>
      <p:sp>
        <p:nvSpPr>
          <p:cNvPr id="46085" name="正方形/長方形 12"/>
          <p:cNvSpPr>
            <a:spLocks noChangeArrowheads="1"/>
          </p:cNvSpPr>
          <p:nvPr/>
        </p:nvSpPr>
        <p:spPr bwMode="auto">
          <a:xfrm>
            <a:off x="6573449" y="2132856"/>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r>
              <a:rPr lang="ja-JP" altLang="en-US" sz="2000" dirty="0"/>
              <a:t>目的関数</a:t>
            </a:r>
            <a:endParaRPr lang="en-US" altLang="ja-JP" sz="2000" dirty="0"/>
          </a:p>
        </p:txBody>
      </p:sp>
      <mc:AlternateContent xmlns:mc="http://schemas.openxmlformats.org/markup-compatibility/2006" xmlns:a14="http://schemas.microsoft.com/office/drawing/2010/main">
        <mc:Choice Requires="a14">
          <p:sp>
            <p:nvSpPr>
              <p:cNvPr id="46090" name="Text Box 10"/>
              <p:cNvSpPr txBox="1">
                <a:spLocks noChangeArrowheads="1"/>
              </p:cNvSpPr>
              <p:nvPr/>
            </p:nvSpPr>
            <p:spPr bwMode="auto">
              <a:xfrm>
                <a:off x="1635024" y="3057336"/>
                <a:ext cx="1752454" cy="36933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spcBef>
                    <a:spcPct val="50000"/>
                  </a:spcBef>
                </a:pPr>
                <a14:m>
                  <m:oMath xmlns:m="http://schemas.openxmlformats.org/officeDocument/2006/math">
                    <m:sSub>
                      <m:sSubPr>
                        <m:ctrlPr>
                          <a:rPr lang="en-US" altLang="ja-JP" i="1">
                            <a:latin typeface="Cambria Math"/>
                          </a:rPr>
                        </m:ctrlPr>
                      </m:sSubPr>
                      <m:e>
                        <m:r>
                          <a:rPr lang="ja-JP" altLang="en-US" i="1">
                            <a:latin typeface="Cambria Math"/>
                          </a:rPr>
                          <m:t>𝜃</m:t>
                        </m:r>
                      </m:e>
                      <m:sub>
                        <m:r>
                          <a:rPr lang="en-US" altLang="ja-JP" i="1">
                            <a:latin typeface="Cambria Math"/>
                          </a:rPr>
                          <m:t>1</m:t>
                        </m:r>
                      </m:sub>
                    </m:sSub>
                  </m:oMath>
                </a14:m>
                <a:r>
                  <a:rPr lang="en-US" altLang="ja-JP" dirty="0">
                    <a:latin typeface="Calibri" pitchFamily="34" charset="0"/>
                  </a:rPr>
                  <a:t> = </a:t>
                </a:r>
                <a:r>
                  <a:rPr lang="en-US" altLang="ja-JP" dirty="0" smtClean="0">
                    <a:latin typeface="Calibri" pitchFamily="34" charset="0"/>
                  </a:rPr>
                  <a:t>0.5</a:t>
                </a:r>
                <a:r>
                  <a:rPr lang="ja-JP" altLang="en-US" dirty="0" smtClean="0">
                    <a:latin typeface="Calibri" pitchFamily="34" charset="0"/>
                  </a:rPr>
                  <a:t>の</a:t>
                </a:r>
                <a:r>
                  <a:rPr lang="ja-JP" altLang="en-US" dirty="0">
                    <a:latin typeface="Calibri" pitchFamily="34" charset="0"/>
                  </a:rPr>
                  <a:t>時</a:t>
                </a:r>
              </a:p>
            </p:txBody>
          </p:sp>
        </mc:Choice>
        <mc:Fallback xmlns="">
          <p:sp>
            <p:nvSpPr>
              <p:cNvPr id="46090" name="Text Box 10"/>
              <p:cNvSpPr txBox="1">
                <a:spLocks noRot="1" noChangeAspect="1" noMove="1" noResize="1" noEditPoints="1" noAdjustHandles="1" noChangeArrowheads="1" noChangeShapeType="1" noTextEdit="1"/>
              </p:cNvSpPr>
              <p:nvPr/>
            </p:nvSpPr>
            <p:spPr bwMode="auto">
              <a:xfrm>
                <a:off x="1635024" y="3057336"/>
                <a:ext cx="1752454" cy="369332"/>
              </a:xfrm>
              <a:prstGeom prst="rect">
                <a:avLst/>
              </a:prstGeom>
              <a:blipFill rotWithShape="1">
                <a:blip r:embed="rId3"/>
                <a:stretch>
                  <a:fillRect t="-13333" b="-28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正方形/長方形 19"/>
              <p:cNvSpPr/>
              <p:nvPr/>
            </p:nvSpPr>
            <p:spPr>
              <a:xfrm>
                <a:off x="5355932" y="2492896"/>
                <a:ext cx="3310265" cy="484941"/>
              </a:xfrm>
              <a:prstGeom prst="rect">
                <a:avLst/>
              </a:prstGeom>
            </p:spPr>
            <p:txBody>
              <a:bodyPr wrap="none">
                <a:spAutoFit/>
              </a:bodyPr>
              <a:lstStyle/>
              <a:p>
                <a:r>
                  <a:rPr lang="en-US" altLang="ja-JP" dirty="0" smtClean="0"/>
                  <a:t>J(</a:t>
                </a:r>
                <a14:m>
                  <m:oMath xmlns:m="http://schemas.openxmlformats.org/officeDocument/2006/math">
                    <m:sSub>
                      <m:sSubPr>
                        <m:ctrlPr>
                          <a:rPr lang="en-US" altLang="ja-JP" i="1">
                            <a:latin typeface="Cambria Math"/>
                          </a:rPr>
                        </m:ctrlPr>
                      </m:sSubPr>
                      <m:e>
                        <m:r>
                          <a:rPr lang="ja-JP" altLang="en-US" i="1">
                            <a:latin typeface="Cambria Math"/>
                          </a:rPr>
                          <m:t>𝜃</m:t>
                        </m:r>
                      </m:e>
                      <m:sub>
                        <m:r>
                          <a:rPr lang="en-US" altLang="ja-JP" i="1">
                            <a:latin typeface="Cambria Math"/>
                          </a:rPr>
                          <m:t>1</m:t>
                        </m:r>
                      </m:sub>
                    </m:sSub>
                  </m:oMath>
                </a14:m>
                <a:r>
                  <a:rPr lang="en-US" altLang="ja-JP" dirty="0"/>
                  <a:t>)</a:t>
                </a:r>
                <a14:m>
                  <m:oMath xmlns:m="http://schemas.openxmlformats.org/officeDocument/2006/math">
                    <m:r>
                      <a:rPr lang="en-US" altLang="ja-JP" b="0" i="0" smtClean="0">
                        <a:latin typeface="Cambria Math"/>
                      </a:rPr>
                      <m:t> =</m:t>
                    </m:r>
                    <m:f>
                      <m:fPr>
                        <m:ctrlPr>
                          <a:rPr lang="en-US" altLang="ja-JP" i="1">
                            <a:latin typeface="Cambria Math"/>
                          </a:rPr>
                        </m:ctrlPr>
                      </m:fPr>
                      <m:num>
                        <m:r>
                          <a:rPr lang="en-US" altLang="ja-JP" i="1">
                            <a:latin typeface="Cambria Math"/>
                          </a:rPr>
                          <m:t>1</m:t>
                        </m:r>
                      </m:num>
                      <m:den>
                        <m:r>
                          <a:rPr lang="en-US" altLang="ja-JP" i="1">
                            <a:latin typeface="Cambria Math"/>
                          </a:rPr>
                          <m:t>2</m:t>
                        </m:r>
                        <m:r>
                          <a:rPr lang="en-US" altLang="ja-JP" i="1">
                            <a:latin typeface="Cambria Math"/>
                          </a:rPr>
                          <m:t>𝑚</m:t>
                        </m:r>
                      </m:den>
                    </m:f>
                    <m:nary>
                      <m:naryPr>
                        <m:chr m:val="∑"/>
                        <m:ctrlPr>
                          <a:rPr lang="ja-JP" altLang="en-US" i="1">
                            <a:latin typeface="Cambria Math"/>
                          </a:rPr>
                        </m:ctrlPr>
                      </m:naryPr>
                      <m:sub>
                        <m:r>
                          <m:rPr>
                            <m:brk m:alnAt="23"/>
                          </m:rPr>
                          <a:rPr lang="en-US" altLang="ja-JP" i="1">
                            <a:latin typeface="Cambria Math"/>
                          </a:rPr>
                          <m:t>𝑖</m:t>
                        </m:r>
                        <m:r>
                          <a:rPr lang="en-US" altLang="ja-JP" i="1">
                            <a:latin typeface="Cambria Math"/>
                          </a:rPr>
                          <m:t>=1</m:t>
                        </m:r>
                      </m:sub>
                      <m:sup>
                        <m:r>
                          <a:rPr lang="en-US" altLang="ja-JP" i="1">
                            <a:latin typeface="Cambria Math"/>
                          </a:rPr>
                          <m:t>𝑚</m:t>
                        </m:r>
                      </m:sup>
                      <m:e>
                        <m:r>
                          <a:rPr lang="en-US" altLang="ja-JP" i="1">
                            <a:latin typeface="Cambria Math"/>
                          </a:rPr>
                          <m:t>(</m:t>
                        </m:r>
                        <m:sSub>
                          <m:sSubPr>
                            <m:ctrlPr>
                              <a:rPr lang="en-US" altLang="ja-JP" i="1">
                                <a:latin typeface="Cambria Math"/>
                              </a:rPr>
                            </m:ctrlPr>
                          </m:sSubPr>
                          <m:e>
                            <m:r>
                              <a:rPr lang="ja-JP" altLang="en-US" i="1">
                                <a:latin typeface="Cambria Math"/>
                              </a:rPr>
                              <m:t>𝜃</m:t>
                            </m:r>
                          </m:e>
                          <m:sub>
                            <m:r>
                              <a:rPr lang="en-US" altLang="ja-JP" i="1">
                                <a:latin typeface="Cambria Math"/>
                              </a:rPr>
                              <m:t>1</m:t>
                            </m:r>
                          </m:sub>
                        </m:sSub>
                        <m:sSup>
                          <m:sSupPr>
                            <m:ctrlPr>
                              <a:rPr lang="en-US" altLang="ja-JP" i="1">
                                <a:latin typeface="Cambria Math"/>
                              </a:rPr>
                            </m:ctrlPr>
                          </m:sSupPr>
                          <m:e>
                            <m:r>
                              <a:rPr lang="en-US" altLang="ja-JP" i="1">
                                <a:latin typeface="Cambria Math"/>
                              </a:rPr>
                              <m:t>𝑥</m:t>
                            </m:r>
                          </m:e>
                          <m:sup>
                            <m:r>
                              <a:rPr lang="en-US" altLang="ja-JP" i="1">
                                <a:latin typeface="Cambria Math"/>
                              </a:rPr>
                              <m:t>(</m:t>
                            </m:r>
                            <m:r>
                              <a:rPr lang="en-US" altLang="ja-JP" i="1">
                                <a:latin typeface="Cambria Math"/>
                              </a:rPr>
                              <m:t>𝑖</m:t>
                            </m:r>
                            <m:r>
                              <a:rPr lang="en-US" altLang="ja-JP" i="1">
                                <a:latin typeface="Cambria Math"/>
                              </a:rPr>
                              <m:t>)</m:t>
                            </m:r>
                          </m:sup>
                        </m:sSup>
                      </m:e>
                    </m:nary>
                    <m:r>
                      <a:rPr lang="en-US" altLang="ja-JP" i="1">
                        <a:latin typeface="Cambria Math"/>
                      </a:rPr>
                      <m:t> −</m:t>
                    </m:r>
                    <m:sSup>
                      <m:sSupPr>
                        <m:ctrlPr>
                          <a:rPr lang="en-US" altLang="ja-JP" i="1">
                            <a:latin typeface="Cambria Math"/>
                          </a:rPr>
                        </m:ctrlPr>
                      </m:sSupPr>
                      <m:e>
                        <m:r>
                          <a:rPr lang="en-US" altLang="ja-JP" i="1">
                            <a:latin typeface="Cambria Math"/>
                          </a:rPr>
                          <m:t>𝑦</m:t>
                        </m:r>
                      </m:e>
                      <m:sup>
                        <m:d>
                          <m:dPr>
                            <m:ctrlPr>
                              <a:rPr lang="en-US" altLang="ja-JP" i="1">
                                <a:latin typeface="Cambria Math"/>
                              </a:rPr>
                            </m:ctrlPr>
                          </m:dPr>
                          <m:e>
                            <m:r>
                              <a:rPr lang="en-US" altLang="ja-JP" i="1">
                                <a:latin typeface="Cambria Math"/>
                              </a:rPr>
                              <m:t>𝑖</m:t>
                            </m:r>
                          </m:e>
                        </m:d>
                      </m:sup>
                    </m:sSup>
                    <m:sSup>
                      <m:sSupPr>
                        <m:ctrlPr>
                          <a:rPr lang="en-US" altLang="ja-JP" i="1">
                            <a:latin typeface="Cambria Math"/>
                          </a:rPr>
                        </m:ctrlPr>
                      </m:sSupPr>
                      <m:e>
                        <m:r>
                          <a:rPr lang="en-US" altLang="ja-JP" i="1">
                            <a:latin typeface="Cambria Math"/>
                          </a:rPr>
                          <m:t>)</m:t>
                        </m:r>
                      </m:e>
                      <m:sup>
                        <m:r>
                          <a:rPr lang="en-US" altLang="ja-JP" i="1">
                            <a:latin typeface="Cambria Math"/>
                          </a:rPr>
                          <m:t>2</m:t>
                        </m:r>
                      </m:sup>
                    </m:sSup>
                  </m:oMath>
                </a14:m>
                <a:endParaRPr lang="ja-JP" altLang="en-US" dirty="0"/>
              </a:p>
            </p:txBody>
          </p:sp>
        </mc:Choice>
        <mc:Fallback xmlns="">
          <p:sp>
            <p:nvSpPr>
              <p:cNvPr id="20" name="正方形/長方形 19"/>
              <p:cNvSpPr>
                <a:spLocks noRot="1" noChangeAspect="1" noMove="1" noResize="1" noEditPoints="1" noAdjustHandles="1" noChangeArrowheads="1" noChangeShapeType="1" noTextEdit="1"/>
              </p:cNvSpPr>
              <p:nvPr/>
            </p:nvSpPr>
            <p:spPr>
              <a:xfrm>
                <a:off x="5355932" y="2492896"/>
                <a:ext cx="3310265" cy="484941"/>
              </a:xfrm>
              <a:prstGeom prst="rect">
                <a:avLst/>
              </a:prstGeom>
              <a:blipFill rotWithShape="1">
                <a:blip r:embed="rId4"/>
                <a:stretch>
                  <a:fillRect l="-1657" t="-79747" b="-13164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正方形/長方形 6"/>
              <p:cNvSpPr/>
              <p:nvPr/>
            </p:nvSpPr>
            <p:spPr>
              <a:xfrm>
                <a:off x="1547663" y="2162135"/>
                <a:ext cx="1839815" cy="707886"/>
              </a:xfrm>
              <a:prstGeom prst="rect">
                <a:avLst/>
              </a:prstGeom>
            </p:spPr>
            <p:txBody>
              <a:bodyPr wrap="square">
                <a:spAutoFit/>
              </a:bodyPr>
              <a:lstStyle/>
              <a:p>
                <a:r>
                  <a:rPr lang="ja-JP" altLang="en-US" sz="2000" dirty="0"/>
                  <a:t>仮説関数</a:t>
                </a:r>
                <a:endParaRPr lang="en-US" altLang="ja-JP" sz="2000" i="1" dirty="0">
                  <a:latin typeface="Cambria Math"/>
                </a:endParaRPr>
              </a:p>
              <a:p>
                <a:pPr/>
                <a14:m>
                  <m:oMathPara xmlns:m="http://schemas.openxmlformats.org/officeDocument/2006/math">
                    <m:oMathParaPr>
                      <m:jc m:val="left"/>
                    </m:oMathParaPr>
                    <m:oMath xmlns:m="http://schemas.openxmlformats.org/officeDocument/2006/math">
                      <m:sSub>
                        <m:sSubPr>
                          <m:ctrlPr>
                            <a:rPr lang="en-US" altLang="ja-JP" sz="2000" i="1">
                              <a:latin typeface="Cambria Math"/>
                            </a:rPr>
                          </m:ctrlPr>
                        </m:sSubPr>
                        <m:e>
                          <m:r>
                            <a:rPr lang="en-US" altLang="ja-JP" sz="2000" i="1">
                              <a:latin typeface="Cambria Math"/>
                            </a:rPr>
                            <m:t>h</m:t>
                          </m:r>
                        </m:e>
                        <m:sub>
                          <m:r>
                            <a:rPr lang="ja-JP" altLang="en-US" sz="2000" i="1">
                              <a:latin typeface="Cambria Math"/>
                            </a:rPr>
                            <m:t>𝜃</m:t>
                          </m:r>
                        </m:sub>
                      </m:sSub>
                      <m:r>
                        <a:rPr lang="en-US" altLang="ja-JP" sz="2000" i="1">
                          <a:latin typeface="Cambria Math"/>
                        </a:rPr>
                        <m:t>= </m:t>
                      </m:r>
                      <m:sSub>
                        <m:sSubPr>
                          <m:ctrlPr>
                            <a:rPr lang="en-US" altLang="ja-JP" sz="2000" i="1">
                              <a:latin typeface="Cambria Math"/>
                            </a:rPr>
                          </m:ctrlPr>
                        </m:sSubPr>
                        <m:e>
                          <m:r>
                            <a:rPr lang="ja-JP" altLang="en-US" sz="2000" i="1">
                              <a:latin typeface="Cambria Math"/>
                            </a:rPr>
                            <m:t>𝜃</m:t>
                          </m:r>
                        </m:e>
                        <m:sub>
                          <m:r>
                            <a:rPr lang="en-US" altLang="ja-JP" sz="2000" i="1">
                              <a:latin typeface="Cambria Math"/>
                            </a:rPr>
                            <m:t>1</m:t>
                          </m:r>
                        </m:sub>
                      </m:sSub>
                      <m:r>
                        <a:rPr lang="en-US" altLang="ja-JP" sz="2000" i="1">
                          <a:latin typeface="Cambria Math"/>
                        </a:rPr>
                        <m:t>𝑥</m:t>
                      </m:r>
                      <m:r>
                        <a:rPr lang="en-US" altLang="ja-JP" sz="2000" i="1">
                          <a:latin typeface="Cambria Math"/>
                        </a:rPr>
                        <m:t> </m:t>
                      </m:r>
                    </m:oMath>
                  </m:oMathPara>
                </a14:m>
                <a:endParaRPr lang="ja-JP" altLang="en-US" sz="2000" dirty="0"/>
              </a:p>
            </p:txBody>
          </p:sp>
        </mc:Choice>
        <mc:Fallback xmlns="">
          <p:sp>
            <p:nvSpPr>
              <p:cNvPr id="7" name="正方形/長方形 6"/>
              <p:cNvSpPr>
                <a:spLocks noRot="1" noChangeAspect="1" noMove="1" noResize="1" noEditPoints="1" noAdjustHandles="1" noChangeArrowheads="1" noChangeShapeType="1" noTextEdit="1"/>
              </p:cNvSpPr>
              <p:nvPr/>
            </p:nvSpPr>
            <p:spPr>
              <a:xfrm>
                <a:off x="1547663" y="2162135"/>
                <a:ext cx="1839815" cy="707886"/>
              </a:xfrm>
              <a:prstGeom prst="rect">
                <a:avLst/>
              </a:prstGeom>
              <a:blipFill rotWithShape="1">
                <a:blip r:embed="rId5"/>
                <a:stretch>
                  <a:fillRect l="-3642" t="-6034" b="-862"/>
                </a:stretch>
              </a:blipFill>
            </p:spPr>
            <p:txBody>
              <a:bodyPr/>
              <a:lstStyle/>
              <a:p>
                <a:r>
                  <a:rPr lang="ja-JP" altLang="en-US">
                    <a:noFill/>
                  </a:rPr>
                  <a:t> </a:t>
                </a:r>
              </a:p>
            </p:txBody>
          </p:sp>
        </mc:Fallback>
      </mc:AlternateContent>
      <p:cxnSp>
        <p:nvCxnSpPr>
          <p:cNvPr id="10" name="直線コネクタ 9"/>
          <p:cNvCxnSpPr/>
          <p:nvPr/>
        </p:nvCxnSpPr>
        <p:spPr>
          <a:xfrm>
            <a:off x="4922981" y="2169845"/>
            <a:ext cx="0" cy="4355499"/>
          </a:xfrm>
          <a:prstGeom prst="line">
            <a:avLst/>
          </a:prstGeom>
        </p:spPr>
        <p:style>
          <a:lnRef idx="1">
            <a:schemeClr val="accent1"/>
          </a:lnRef>
          <a:fillRef idx="0">
            <a:schemeClr val="accent1"/>
          </a:fillRef>
          <a:effectRef idx="0">
            <a:schemeClr val="accent1"/>
          </a:effectRef>
          <a:fontRef idx="minor">
            <a:schemeClr val="tx1"/>
          </a:fontRef>
        </p:style>
      </p:cxnSp>
      <p:sp>
        <p:nvSpPr>
          <p:cNvPr id="12" name="正方形/長方形 11"/>
          <p:cNvSpPr/>
          <p:nvPr/>
        </p:nvSpPr>
        <p:spPr>
          <a:xfrm>
            <a:off x="5502402" y="2907231"/>
            <a:ext cx="3190043" cy="646331"/>
          </a:xfrm>
          <a:prstGeom prst="rect">
            <a:avLst/>
          </a:prstGeom>
        </p:spPr>
        <p:txBody>
          <a:bodyPr wrap="square">
            <a:spAutoFit/>
          </a:bodyPr>
          <a:lstStyle/>
          <a:p>
            <a:pPr>
              <a:spcBef>
                <a:spcPct val="50000"/>
              </a:spcBef>
            </a:pPr>
            <a:r>
              <a:rPr lang="ja-JP" altLang="en-US" dirty="0" smtClean="0"/>
              <a:t>同様に計算すると以下のグラフになる</a:t>
            </a:r>
            <a:endParaRPr lang="en-US" altLang="ja-JP" dirty="0"/>
          </a:p>
        </p:txBody>
      </p:sp>
      <p:sp>
        <p:nvSpPr>
          <p:cNvPr id="30" name="Text Box 21"/>
          <p:cNvSpPr txBox="1">
            <a:spLocks noChangeArrowheads="1"/>
          </p:cNvSpPr>
          <p:nvPr/>
        </p:nvSpPr>
        <p:spPr bwMode="auto">
          <a:xfrm>
            <a:off x="5034089" y="4792237"/>
            <a:ext cx="936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a:t>J(θ1)</a:t>
            </a:r>
          </a:p>
        </p:txBody>
      </p:sp>
      <p:sp>
        <p:nvSpPr>
          <p:cNvPr id="31" name="Text Box 22"/>
          <p:cNvSpPr txBox="1">
            <a:spLocks noChangeArrowheads="1"/>
          </p:cNvSpPr>
          <p:nvPr/>
        </p:nvSpPr>
        <p:spPr bwMode="auto">
          <a:xfrm>
            <a:off x="7109603" y="5917849"/>
            <a:ext cx="720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dirty="0"/>
              <a:t>θ1</a:t>
            </a:r>
          </a:p>
        </p:txBody>
      </p:sp>
      <p:graphicFrame>
        <p:nvGraphicFramePr>
          <p:cNvPr id="22" name="グラフ 21"/>
          <p:cNvGraphicFramePr>
            <a:graphicFrameLocks/>
          </p:cNvGraphicFramePr>
          <p:nvPr>
            <p:extLst>
              <p:ext uri="{D42A27DB-BD31-4B8C-83A1-F6EECF244321}">
                <p14:modId xmlns:p14="http://schemas.microsoft.com/office/powerpoint/2010/main" val="946278966"/>
              </p:ext>
            </p:extLst>
          </p:nvPr>
        </p:nvGraphicFramePr>
        <p:xfrm>
          <a:off x="181570" y="3782144"/>
          <a:ext cx="4572000" cy="2743200"/>
        </p:xfrm>
        <a:graphic>
          <a:graphicData uri="http://schemas.openxmlformats.org/drawingml/2006/chart">
            <c:chart xmlns:c="http://schemas.openxmlformats.org/drawingml/2006/chart" xmlns:r="http://schemas.openxmlformats.org/officeDocument/2006/relationships" r:id="rId6"/>
          </a:graphicData>
        </a:graphic>
      </p:graphicFrame>
      <mc:AlternateContent xmlns:mc="http://schemas.openxmlformats.org/markup-compatibility/2006" xmlns:a14="http://schemas.microsoft.com/office/drawing/2010/main">
        <mc:Choice Requires="a14">
          <p:sp>
            <p:nvSpPr>
              <p:cNvPr id="3" name="正方形/長方形 2"/>
              <p:cNvSpPr/>
              <p:nvPr/>
            </p:nvSpPr>
            <p:spPr>
              <a:xfrm>
                <a:off x="1369352" y="4051811"/>
                <a:ext cx="2196435" cy="338554"/>
              </a:xfrm>
              <a:prstGeom prst="rect">
                <a:avLst/>
              </a:prstGeom>
            </p:spPr>
            <p:txBody>
              <a:bodyPr wrap="none">
                <a:spAutoFit/>
              </a:bodyPr>
              <a:lstStyle/>
              <a:p>
                <a14:m>
                  <m:oMath xmlns:m="http://schemas.openxmlformats.org/officeDocument/2006/math">
                    <m:r>
                      <a:rPr lang="en-US" altLang="ja-JP" sz="1600" b="0" i="1" smtClean="0">
                        <a:latin typeface="Cambria Math"/>
                      </a:rPr>
                      <m:t>𝑦</m:t>
                    </m:r>
                    <m:r>
                      <a:rPr lang="en-US" altLang="ja-JP" sz="1600" b="0" i="1" smtClean="0">
                        <a:latin typeface="Cambria Math"/>
                      </a:rPr>
                      <m:t> −</m:t>
                    </m:r>
                    <m:sSub>
                      <m:sSubPr>
                        <m:ctrlPr>
                          <a:rPr lang="en-US" altLang="ja-JP" sz="1600" b="0" i="1" smtClean="0">
                            <a:latin typeface="Cambria Math"/>
                          </a:rPr>
                        </m:ctrlPr>
                      </m:sSubPr>
                      <m:e>
                        <m:r>
                          <a:rPr lang="en-US" altLang="ja-JP" sz="1600" b="0" i="1" smtClean="0">
                            <a:latin typeface="Cambria Math"/>
                          </a:rPr>
                          <m:t>h</m:t>
                        </m:r>
                      </m:e>
                      <m:sub>
                        <m:r>
                          <a:rPr lang="ja-JP" altLang="en-US" sz="1600" b="0" i="1" smtClean="0">
                            <a:latin typeface="Cambria Math"/>
                          </a:rPr>
                          <m:t>𝜃</m:t>
                        </m:r>
                      </m:sub>
                    </m:sSub>
                    <m:r>
                      <a:rPr lang="en-US" altLang="ja-JP" sz="1600" b="0" i="1" smtClean="0">
                        <a:latin typeface="Cambria Math"/>
                      </a:rPr>
                      <m:t>(</m:t>
                    </m:r>
                    <m:r>
                      <a:rPr lang="en-US" altLang="ja-JP" sz="1600" b="0" i="1" smtClean="0">
                        <a:latin typeface="Cambria Math"/>
                      </a:rPr>
                      <m:t>𝑥</m:t>
                    </m:r>
                    <m:r>
                      <a:rPr lang="en-US" altLang="ja-JP" sz="1600" b="0" i="1" smtClean="0">
                        <a:latin typeface="Cambria Math"/>
                      </a:rPr>
                      <m:t>)</m:t>
                    </m:r>
                  </m:oMath>
                </a14:m>
                <a:r>
                  <a:rPr lang="ja-JP" altLang="en-US" sz="1600" dirty="0" smtClean="0"/>
                  <a:t>を表している</a:t>
                </a:r>
                <a:endParaRPr lang="ja-JP" altLang="en-US" sz="1600" dirty="0"/>
              </a:p>
            </p:txBody>
          </p:sp>
        </mc:Choice>
        <mc:Fallback xmlns="">
          <p:sp>
            <p:nvSpPr>
              <p:cNvPr id="3" name="正方形/長方形 2"/>
              <p:cNvSpPr>
                <a:spLocks noRot="1" noChangeAspect="1" noMove="1" noResize="1" noEditPoints="1" noAdjustHandles="1" noChangeArrowheads="1" noChangeShapeType="1" noTextEdit="1"/>
              </p:cNvSpPr>
              <p:nvPr/>
            </p:nvSpPr>
            <p:spPr>
              <a:xfrm>
                <a:off x="1369352" y="4051811"/>
                <a:ext cx="2196435" cy="338554"/>
              </a:xfrm>
              <a:prstGeom prst="rect">
                <a:avLst/>
              </a:prstGeom>
              <a:blipFill rotWithShape="1">
                <a:blip r:embed="rId7"/>
                <a:stretch>
                  <a:fillRect t="-9091" b="-20000"/>
                </a:stretch>
              </a:blipFill>
            </p:spPr>
            <p:txBody>
              <a:bodyPr/>
              <a:lstStyle/>
              <a:p>
                <a:r>
                  <a:rPr lang="ja-JP" altLang="en-US">
                    <a:noFill/>
                  </a:rPr>
                  <a:t> </a:t>
                </a:r>
              </a:p>
            </p:txBody>
          </p:sp>
        </mc:Fallback>
      </mc:AlternateContent>
      <p:cxnSp>
        <p:nvCxnSpPr>
          <p:cNvPr id="8" name="直線矢印コネクタ 7"/>
          <p:cNvCxnSpPr/>
          <p:nvPr/>
        </p:nvCxnSpPr>
        <p:spPr>
          <a:xfrm>
            <a:off x="3995936" y="4221088"/>
            <a:ext cx="0" cy="75450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a:off x="2933688" y="4778814"/>
            <a:ext cx="0" cy="49894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a:off x="1907704" y="5277757"/>
            <a:ext cx="0" cy="31148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graphicFrame>
        <p:nvGraphicFramePr>
          <p:cNvPr id="21" name="グラフ 20"/>
          <p:cNvGraphicFramePr>
            <a:graphicFrameLocks/>
          </p:cNvGraphicFramePr>
          <p:nvPr>
            <p:extLst>
              <p:ext uri="{D42A27DB-BD31-4B8C-83A1-F6EECF244321}">
                <p14:modId xmlns:p14="http://schemas.microsoft.com/office/powerpoint/2010/main" val="4036176565"/>
              </p:ext>
            </p:extLst>
          </p:nvPr>
        </p:nvGraphicFramePr>
        <p:xfrm>
          <a:off x="4597290" y="3358005"/>
          <a:ext cx="4572000" cy="2743200"/>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13990799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タイトル 1"/>
          <p:cNvSpPr>
            <a:spLocks noGrp="1"/>
          </p:cNvSpPr>
          <p:nvPr>
            <p:ph type="title"/>
          </p:nvPr>
        </p:nvSpPr>
        <p:spPr/>
        <p:txBody>
          <a:bodyPr/>
          <a:lstStyle/>
          <a:p>
            <a:r>
              <a:rPr lang="ja-JP" altLang="en-US" smtClean="0"/>
              <a:t>目的関数の定義</a:t>
            </a:r>
          </a:p>
        </p:txBody>
      </p:sp>
      <p:sp>
        <p:nvSpPr>
          <p:cNvPr id="4" name="スライド番号プレースホルダー 3"/>
          <p:cNvSpPr>
            <a:spLocks noGrp="1"/>
          </p:cNvSpPr>
          <p:nvPr>
            <p:ph type="sldNum" sz="quarter" idx="12"/>
          </p:nvPr>
        </p:nvSpPr>
        <p:spPr/>
        <p:txBody>
          <a:bodyPr/>
          <a:lstStyle/>
          <a:p>
            <a:pPr>
              <a:defRPr/>
            </a:pPr>
            <a:fld id="{AC4FDB21-B65E-464F-89DB-CF6550A295CC}" type="slidenum">
              <a:rPr lang="ja-JP" altLang="en-US"/>
              <a:pPr>
                <a:defRPr/>
              </a:pPr>
              <a:t>28</a:t>
            </a:fld>
            <a:endParaRPr lang="ja-JP" altLang="en-US" dirty="0"/>
          </a:p>
        </p:txBody>
      </p:sp>
      <p:sp>
        <p:nvSpPr>
          <p:cNvPr id="46085" name="正方形/長方形 12"/>
          <p:cNvSpPr>
            <a:spLocks noChangeArrowheads="1"/>
          </p:cNvSpPr>
          <p:nvPr/>
        </p:nvSpPr>
        <p:spPr bwMode="auto">
          <a:xfrm>
            <a:off x="6573449" y="2132856"/>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r>
              <a:rPr lang="ja-JP" altLang="en-US" sz="2000" dirty="0"/>
              <a:t>目的関数</a:t>
            </a:r>
            <a:endParaRPr lang="en-US" altLang="ja-JP" sz="2000" dirty="0"/>
          </a:p>
        </p:txBody>
      </p:sp>
      <mc:AlternateContent xmlns:mc="http://schemas.openxmlformats.org/markup-compatibility/2006" xmlns:a14="http://schemas.microsoft.com/office/drawing/2010/main">
        <mc:Choice Requires="a14">
          <p:sp>
            <p:nvSpPr>
              <p:cNvPr id="20" name="正方形/長方形 19"/>
              <p:cNvSpPr/>
              <p:nvPr/>
            </p:nvSpPr>
            <p:spPr>
              <a:xfrm>
                <a:off x="5355932" y="2492896"/>
                <a:ext cx="3310265" cy="484941"/>
              </a:xfrm>
              <a:prstGeom prst="rect">
                <a:avLst/>
              </a:prstGeom>
            </p:spPr>
            <p:txBody>
              <a:bodyPr wrap="none">
                <a:spAutoFit/>
              </a:bodyPr>
              <a:lstStyle/>
              <a:p>
                <a:r>
                  <a:rPr lang="en-US" altLang="ja-JP" dirty="0" smtClean="0"/>
                  <a:t>J(</a:t>
                </a:r>
                <a14:m>
                  <m:oMath xmlns:m="http://schemas.openxmlformats.org/officeDocument/2006/math">
                    <m:sSub>
                      <m:sSubPr>
                        <m:ctrlPr>
                          <a:rPr lang="en-US" altLang="ja-JP" i="1">
                            <a:latin typeface="Cambria Math"/>
                          </a:rPr>
                        </m:ctrlPr>
                      </m:sSubPr>
                      <m:e>
                        <m:r>
                          <a:rPr lang="ja-JP" altLang="en-US" i="1">
                            <a:latin typeface="Cambria Math"/>
                          </a:rPr>
                          <m:t>𝜃</m:t>
                        </m:r>
                      </m:e>
                      <m:sub>
                        <m:r>
                          <a:rPr lang="en-US" altLang="ja-JP" i="1">
                            <a:latin typeface="Cambria Math"/>
                          </a:rPr>
                          <m:t>1</m:t>
                        </m:r>
                      </m:sub>
                    </m:sSub>
                  </m:oMath>
                </a14:m>
                <a:r>
                  <a:rPr lang="en-US" altLang="ja-JP" dirty="0"/>
                  <a:t>)</a:t>
                </a:r>
                <a14:m>
                  <m:oMath xmlns:m="http://schemas.openxmlformats.org/officeDocument/2006/math">
                    <m:r>
                      <a:rPr lang="en-US" altLang="ja-JP" b="0" i="0" smtClean="0">
                        <a:latin typeface="Cambria Math"/>
                      </a:rPr>
                      <m:t> =</m:t>
                    </m:r>
                    <m:f>
                      <m:fPr>
                        <m:ctrlPr>
                          <a:rPr lang="en-US" altLang="ja-JP" i="1">
                            <a:latin typeface="Cambria Math"/>
                          </a:rPr>
                        </m:ctrlPr>
                      </m:fPr>
                      <m:num>
                        <m:r>
                          <a:rPr lang="en-US" altLang="ja-JP" i="1">
                            <a:latin typeface="Cambria Math"/>
                          </a:rPr>
                          <m:t>1</m:t>
                        </m:r>
                      </m:num>
                      <m:den>
                        <m:r>
                          <a:rPr lang="en-US" altLang="ja-JP" i="1">
                            <a:latin typeface="Cambria Math"/>
                          </a:rPr>
                          <m:t>2</m:t>
                        </m:r>
                        <m:r>
                          <a:rPr lang="en-US" altLang="ja-JP" i="1">
                            <a:latin typeface="Cambria Math"/>
                          </a:rPr>
                          <m:t>𝑚</m:t>
                        </m:r>
                      </m:den>
                    </m:f>
                    <m:nary>
                      <m:naryPr>
                        <m:chr m:val="∑"/>
                        <m:ctrlPr>
                          <a:rPr lang="ja-JP" altLang="en-US" i="1">
                            <a:latin typeface="Cambria Math"/>
                          </a:rPr>
                        </m:ctrlPr>
                      </m:naryPr>
                      <m:sub>
                        <m:r>
                          <m:rPr>
                            <m:brk m:alnAt="23"/>
                          </m:rPr>
                          <a:rPr lang="en-US" altLang="ja-JP" i="1">
                            <a:latin typeface="Cambria Math"/>
                          </a:rPr>
                          <m:t>𝑖</m:t>
                        </m:r>
                        <m:r>
                          <a:rPr lang="en-US" altLang="ja-JP" i="1">
                            <a:latin typeface="Cambria Math"/>
                          </a:rPr>
                          <m:t>=1</m:t>
                        </m:r>
                      </m:sub>
                      <m:sup>
                        <m:r>
                          <a:rPr lang="en-US" altLang="ja-JP" i="1">
                            <a:latin typeface="Cambria Math"/>
                          </a:rPr>
                          <m:t>𝑚</m:t>
                        </m:r>
                      </m:sup>
                      <m:e>
                        <m:r>
                          <a:rPr lang="en-US" altLang="ja-JP" i="1">
                            <a:latin typeface="Cambria Math"/>
                          </a:rPr>
                          <m:t>(</m:t>
                        </m:r>
                        <m:sSub>
                          <m:sSubPr>
                            <m:ctrlPr>
                              <a:rPr lang="en-US" altLang="ja-JP" i="1">
                                <a:latin typeface="Cambria Math"/>
                              </a:rPr>
                            </m:ctrlPr>
                          </m:sSubPr>
                          <m:e>
                            <m:r>
                              <a:rPr lang="ja-JP" altLang="en-US" i="1">
                                <a:latin typeface="Cambria Math"/>
                              </a:rPr>
                              <m:t>𝜃</m:t>
                            </m:r>
                          </m:e>
                          <m:sub>
                            <m:r>
                              <a:rPr lang="en-US" altLang="ja-JP" i="1">
                                <a:latin typeface="Cambria Math"/>
                              </a:rPr>
                              <m:t>1</m:t>
                            </m:r>
                          </m:sub>
                        </m:sSub>
                        <m:sSup>
                          <m:sSupPr>
                            <m:ctrlPr>
                              <a:rPr lang="en-US" altLang="ja-JP" i="1">
                                <a:latin typeface="Cambria Math"/>
                              </a:rPr>
                            </m:ctrlPr>
                          </m:sSupPr>
                          <m:e>
                            <m:r>
                              <a:rPr lang="en-US" altLang="ja-JP" i="1">
                                <a:latin typeface="Cambria Math"/>
                              </a:rPr>
                              <m:t>𝑥</m:t>
                            </m:r>
                          </m:e>
                          <m:sup>
                            <m:r>
                              <a:rPr lang="en-US" altLang="ja-JP" i="1">
                                <a:latin typeface="Cambria Math"/>
                              </a:rPr>
                              <m:t>(</m:t>
                            </m:r>
                            <m:r>
                              <a:rPr lang="en-US" altLang="ja-JP" i="1">
                                <a:latin typeface="Cambria Math"/>
                              </a:rPr>
                              <m:t>𝑖</m:t>
                            </m:r>
                            <m:r>
                              <a:rPr lang="en-US" altLang="ja-JP" i="1">
                                <a:latin typeface="Cambria Math"/>
                              </a:rPr>
                              <m:t>)</m:t>
                            </m:r>
                          </m:sup>
                        </m:sSup>
                      </m:e>
                    </m:nary>
                    <m:r>
                      <a:rPr lang="en-US" altLang="ja-JP" i="1">
                        <a:latin typeface="Cambria Math"/>
                      </a:rPr>
                      <m:t> −</m:t>
                    </m:r>
                    <m:sSup>
                      <m:sSupPr>
                        <m:ctrlPr>
                          <a:rPr lang="en-US" altLang="ja-JP" i="1">
                            <a:latin typeface="Cambria Math"/>
                          </a:rPr>
                        </m:ctrlPr>
                      </m:sSupPr>
                      <m:e>
                        <m:r>
                          <a:rPr lang="en-US" altLang="ja-JP" i="1">
                            <a:latin typeface="Cambria Math"/>
                          </a:rPr>
                          <m:t>𝑦</m:t>
                        </m:r>
                      </m:e>
                      <m:sup>
                        <m:d>
                          <m:dPr>
                            <m:ctrlPr>
                              <a:rPr lang="en-US" altLang="ja-JP" i="1">
                                <a:latin typeface="Cambria Math"/>
                              </a:rPr>
                            </m:ctrlPr>
                          </m:dPr>
                          <m:e>
                            <m:r>
                              <a:rPr lang="en-US" altLang="ja-JP" i="1">
                                <a:latin typeface="Cambria Math"/>
                              </a:rPr>
                              <m:t>𝑖</m:t>
                            </m:r>
                          </m:e>
                        </m:d>
                      </m:sup>
                    </m:sSup>
                    <m:sSup>
                      <m:sSupPr>
                        <m:ctrlPr>
                          <a:rPr lang="en-US" altLang="ja-JP" i="1">
                            <a:latin typeface="Cambria Math"/>
                          </a:rPr>
                        </m:ctrlPr>
                      </m:sSupPr>
                      <m:e>
                        <m:r>
                          <a:rPr lang="en-US" altLang="ja-JP" i="1">
                            <a:latin typeface="Cambria Math"/>
                          </a:rPr>
                          <m:t>)</m:t>
                        </m:r>
                      </m:e>
                      <m:sup>
                        <m:r>
                          <a:rPr lang="en-US" altLang="ja-JP" i="1">
                            <a:latin typeface="Cambria Math"/>
                          </a:rPr>
                          <m:t>2</m:t>
                        </m:r>
                      </m:sup>
                    </m:sSup>
                  </m:oMath>
                </a14:m>
                <a:endParaRPr lang="ja-JP" altLang="en-US" dirty="0"/>
              </a:p>
            </p:txBody>
          </p:sp>
        </mc:Choice>
        <mc:Fallback xmlns="">
          <p:sp>
            <p:nvSpPr>
              <p:cNvPr id="20" name="正方形/長方形 19"/>
              <p:cNvSpPr>
                <a:spLocks noRot="1" noChangeAspect="1" noMove="1" noResize="1" noEditPoints="1" noAdjustHandles="1" noChangeArrowheads="1" noChangeShapeType="1" noTextEdit="1"/>
              </p:cNvSpPr>
              <p:nvPr/>
            </p:nvSpPr>
            <p:spPr>
              <a:xfrm>
                <a:off x="5355932" y="2492896"/>
                <a:ext cx="3310265" cy="484941"/>
              </a:xfrm>
              <a:prstGeom prst="rect">
                <a:avLst/>
              </a:prstGeom>
              <a:blipFill rotWithShape="1">
                <a:blip r:embed="rId2"/>
                <a:stretch>
                  <a:fillRect l="-1657" t="-79747" b="-131646"/>
                </a:stretch>
              </a:blipFill>
            </p:spPr>
            <p:txBody>
              <a:bodyPr/>
              <a:lstStyle/>
              <a:p>
                <a:r>
                  <a:rPr lang="ja-JP" altLang="en-US">
                    <a:noFill/>
                  </a:rPr>
                  <a:t> </a:t>
                </a:r>
              </a:p>
            </p:txBody>
          </p:sp>
        </mc:Fallback>
      </mc:AlternateContent>
      <p:cxnSp>
        <p:nvCxnSpPr>
          <p:cNvPr id="10" name="直線コネクタ 9"/>
          <p:cNvCxnSpPr/>
          <p:nvPr/>
        </p:nvCxnSpPr>
        <p:spPr>
          <a:xfrm>
            <a:off x="4922981" y="2169845"/>
            <a:ext cx="0" cy="4355499"/>
          </a:xfrm>
          <a:prstGeom prst="line">
            <a:avLst/>
          </a:prstGeom>
        </p:spPr>
        <p:style>
          <a:lnRef idx="1">
            <a:schemeClr val="accent1"/>
          </a:lnRef>
          <a:fillRef idx="0">
            <a:schemeClr val="accent1"/>
          </a:fillRef>
          <a:effectRef idx="0">
            <a:schemeClr val="accent1"/>
          </a:effectRef>
          <a:fontRef idx="minor">
            <a:schemeClr val="tx1"/>
          </a:fontRef>
        </p:style>
      </p:cxnSp>
      <p:sp>
        <p:nvSpPr>
          <p:cNvPr id="12" name="正方形/長方形 11"/>
          <p:cNvSpPr/>
          <p:nvPr/>
        </p:nvSpPr>
        <p:spPr>
          <a:xfrm>
            <a:off x="5502402" y="2907231"/>
            <a:ext cx="3190043" cy="646331"/>
          </a:xfrm>
          <a:prstGeom prst="rect">
            <a:avLst/>
          </a:prstGeom>
        </p:spPr>
        <p:txBody>
          <a:bodyPr wrap="square">
            <a:spAutoFit/>
          </a:bodyPr>
          <a:lstStyle/>
          <a:p>
            <a:pPr>
              <a:spcBef>
                <a:spcPct val="50000"/>
              </a:spcBef>
            </a:pPr>
            <a:r>
              <a:rPr lang="ja-JP" altLang="en-US" dirty="0" smtClean="0"/>
              <a:t>同様に計算すると以下のグラフになる</a:t>
            </a:r>
            <a:endParaRPr lang="en-US" altLang="ja-JP" dirty="0"/>
          </a:p>
        </p:txBody>
      </p:sp>
      <p:sp>
        <p:nvSpPr>
          <p:cNvPr id="30" name="Text Box 21"/>
          <p:cNvSpPr txBox="1">
            <a:spLocks noChangeArrowheads="1"/>
          </p:cNvSpPr>
          <p:nvPr/>
        </p:nvSpPr>
        <p:spPr bwMode="auto">
          <a:xfrm>
            <a:off x="5034089" y="4792237"/>
            <a:ext cx="936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a:t>J(θ1)</a:t>
            </a:r>
          </a:p>
        </p:txBody>
      </p:sp>
      <p:sp>
        <p:nvSpPr>
          <p:cNvPr id="31" name="Text Box 22"/>
          <p:cNvSpPr txBox="1">
            <a:spLocks noChangeArrowheads="1"/>
          </p:cNvSpPr>
          <p:nvPr/>
        </p:nvSpPr>
        <p:spPr bwMode="auto">
          <a:xfrm>
            <a:off x="7109603" y="5917849"/>
            <a:ext cx="720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dirty="0"/>
              <a:t>θ1</a:t>
            </a:r>
          </a:p>
        </p:txBody>
      </p:sp>
      <p:graphicFrame>
        <p:nvGraphicFramePr>
          <p:cNvPr id="21" name="グラフ 20"/>
          <p:cNvGraphicFramePr>
            <a:graphicFrameLocks/>
          </p:cNvGraphicFramePr>
          <p:nvPr>
            <p:extLst>
              <p:ext uri="{D42A27DB-BD31-4B8C-83A1-F6EECF244321}">
                <p14:modId xmlns:p14="http://schemas.microsoft.com/office/powerpoint/2010/main" val="1989327191"/>
              </p:ext>
            </p:extLst>
          </p:nvPr>
        </p:nvGraphicFramePr>
        <p:xfrm>
          <a:off x="4597290" y="3358005"/>
          <a:ext cx="4572000" cy="2743200"/>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xmlns:a14="http://schemas.microsoft.com/office/drawing/2010/main">
        <mc:Choice Requires="a14">
          <p:sp>
            <p:nvSpPr>
              <p:cNvPr id="2" name="正方形/長方形 1"/>
              <p:cNvSpPr/>
              <p:nvPr/>
            </p:nvSpPr>
            <p:spPr>
              <a:xfrm>
                <a:off x="315209" y="2484140"/>
                <a:ext cx="4572000" cy="2169825"/>
              </a:xfrm>
              <a:prstGeom prst="rect">
                <a:avLst/>
              </a:prstGeom>
            </p:spPr>
            <p:txBody>
              <a:bodyPr>
                <a:spAutoFit/>
              </a:bodyPr>
              <a:lstStyle/>
              <a:p>
                <a:pPr>
                  <a:spcBef>
                    <a:spcPct val="50000"/>
                  </a:spcBef>
                </a:pPr>
                <a:r>
                  <a:rPr lang="ja-JP" altLang="en-US" dirty="0" smtClean="0"/>
                  <a:t>学習アルゴリズムの最適化の目的は</a:t>
                </a:r>
                <a:r>
                  <a:rPr lang="en-US" altLang="ja-JP" dirty="0"/>
                  <a:t>J(</a:t>
                </a:r>
                <a14:m>
                  <m:oMath xmlns:m="http://schemas.openxmlformats.org/officeDocument/2006/math">
                    <m:sSub>
                      <m:sSubPr>
                        <m:ctrlPr>
                          <a:rPr lang="en-US" altLang="ja-JP" i="1">
                            <a:latin typeface="Cambria Math"/>
                          </a:rPr>
                        </m:ctrlPr>
                      </m:sSubPr>
                      <m:e>
                        <m:r>
                          <a:rPr lang="ja-JP" altLang="en-US" i="1">
                            <a:latin typeface="Cambria Math"/>
                          </a:rPr>
                          <m:t>𝜃</m:t>
                        </m:r>
                      </m:e>
                      <m:sub>
                        <m:r>
                          <a:rPr lang="en-US" altLang="ja-JP" b="0" i="1" smtClean="0">
                            <a:latin typeface="Cambria Math"/>
                          </a:rPr>
                          <m:t>1</m:t>
                        </m:r>
                      </m:sub>
                    </m:sSub>
                  </m:oMath>
                </a14:m>
                <a:r>
                  <a:rPr lang="en-US" altLang="ja-JP" dirty="0"/>
                  <a:t>)</a:t>
                </a:r>
                <a:r>
                  <a:rPr lang="ja-JP" altLang="en-US" dirty="0"/>
                  <a:t>を最小にして</a:t>
                </a:r>
                <a14:m>
                  <m:oMath xmlns:m="http://schemas.openxmlformats.org/officeDocument/2006/math">
                    <m:sSub>
                      <m:sSubPr>
                        <m:ctrlPr>
                          <a:rPr lang="en-US" altLang="ja-JP" i="1">
                            <a:latin typeface="Cambria Math"/>
                          </a:rPr>
                        </m:ctrlPr>
                      </m:sSubPr>
                      <m:e>
                        <m:r>
                          <a:rPr lang="ja-JP" altLang="en-US" i="1">
                            <a:latin typeface="Cambria Math"/>
                          </a:rPr>
                          <m:t>𝜃</m:t>
                        </m:r>
                      </m:e>
                      <m:sub>
                        <m:r>
                          <a:rPr lang="en-US" altLang="ja-JP" b="0" i="1" smtClean="0">
                            <a:latin typeface="Cambria Math"/>
                          </a:rPr>
                          <m:t>1</m:t>
                        </m:r>
                      </m:sub>
                    </m:sSub>
                  </m:oMath>
                </a14:m>
                <a:r>
                  <a:rPr lang="ja-JP" altLang="en-US" dirty="0"/>
                  <a:t>の値を決定すること</a:t>
                </a:r>
              </a:p>
              <a:p>
                <a:pPr>
                  <a:spcBef>
                    <a:spcPct val="50000"/>
                  </a:spcBef>
                </a:pPr>
                <a:endParaRPr lang="en-US" altLang="ja-JP" dirty="0"/>
              </a:p>
              <a:p>
                <a:pPr>
                  <a:spcBef>
                    <a:spcPct val="50000"/>
                  </a:spcBef>
                </a:pPr>
                <a:endParaRPr lang="en-US" altLang="ja-JP" dirty="0" smtClean="0"/>
              </a:p>
              <a:p>
                <a:pPr>
                  <a:spcBef>
                    <a:spcPct val="50000"/>
                  </a:spcBef>
                </a:pPr>
                <a:r>
                  <a:rPr lang="ja-JP" altLang="en-US" dirty="0" smtClean="0"/>
                  <a:t>今回</a:t>
                </a:r>
                <a:r>
                  <a:rPr lang="ja-JP" altLang="en-US" dirty="0"/>
                  <a:t>の場合は</a:t>
                </a:r>
                <a:r>
                  <a:rPr lang="en-US" altLang="ja-JP" dirty="0"/>
                  <a:t>θ1=1</a:t>
                </a:r>
                <a:r>
                  <a:rPr lang="ja-JP" altLang="en-US" dirty="0"/>
                  <a:t>が適切な値ということになる</a:t>
                </a:r>
              </a:p>
            </p:txBody>
          </p:sp>
        </mc:Choice>
        <mc:Fallback xmlns="">
          <p:sp>
            <p:nvSpPr>
              <p:cNvPr id="2" name="正方形/長方形 1"/>
              <p:cNvSpPr>
                <a:spLocks noRot="1" noChangeAspect="1" noMove="1" noResize="1" noEditPoints="1" noAdjustHandles="1" noChangeArrowheads="1" noChangeShapeType="1" noTextEdit="1"/>
              </p:cNvSpPr>
              <p:nvPr/>
            </p:nvSpPr>
            <p:spPr>
              <a:xfrm>
                <a:off x="315209" y="2484140"/>
                <a:ext cx="4572000" cy="2169825"/>
              </a:xfrm>
              <a:prstGeom prst="rect">
                <a:avLst/>
              </a:prstGeom>
              <a:blipFill rotWithShape="1">
                <a:blip r:embed="rId4"/>
                <a:stretch>
                  <a:fillRect l="-1200" t="-2254" b="-2817"/>
                </a:stretch>
              </a:blipFill>
            </p:spPr>
            <p:txBody>
              <a:bodyPr/>
              <a:lstStyle/>
              <a:p>
                <a:r>
                  <a:rPr lang="ja-JP" altLang="en-US">
                    <a:noFill/>
                  </a:rPr>
                  <a:t> </a:t>
                </a:r>
              </a:p>
            </p:txBody>
          </p:sp>
        </mc:Fallback>
      </mc:AlternateContent>
      <p:sp>
        <p:nvSpPr>
          <p:cNvPr id="9" name="下矢印 8"/>
          <p:cNvSpPr/>
          <p:nvPr/>
        </p:nvSpPr>
        <p:spPr>
          <a:xfrm>
            <a:off x="1948223" y="3310244"/>
            <a:ext cx="936104" cy="4866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257681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タイトル 1"/>
          <p:cNvSpPr>
            <a:spLocks noGrp="1"/>
          </p:cNvSpPr>
          <p:nvPr>
            <p:ph type="title" idx="4294967295"/>
          </p:nvPr>
        </p:nvSpPr>
        <p:spPr/>
        <p:txBody>
          <a:bodyPr/>
          <a:lstStyle/>
          <a:p>
            <a:r>
              <a:rPr lang="ja-JP" altLang="en-US" sz="4000" smtClean="0"/>
              <a:t>目的関数の定義</a:t>
            </a:r>
          </a:p>
        </p:txBody>
      </p:sp>
      <p:sp>
        <p:nvSpPr>
          <p:cNvPr id="4" name="スライド番号プレースホルダー 3"/>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4E6EA898-B684-4872-A15F-C5DED4043E44}" type="slidenum">
              <a:rPr lang="ja-JP" altLang="en-US" sz="2400">
                <a:solidFill>
                  <a:schemeClr val="tx1">
                    <a:tint val="75000"/>
                  </a:schemeClr>
                </a:solidFill>
                <a:latin typeface="+mn-lt"/>
                <a:ea typeface="+mn-ea"/>
              </a:rPr>
              <a:pPr algn="r" fontAlgn="auto">
                <a:spcBef>
                  <a:spcPts val="0"/>
                </a:spcBef>
                <a:spcAft>
                  <a:spcPts val="0"/>
                </a:spcAft>
                <a:defRPr/>
              </a:pPr>
              <a:t>29</a:t>
            </a:fld>
            <a:endParaRPr lang="ja-JP" altLang="en-US" sz="2400" dirty="0">
              <a:solidFill>
                <a:schemeClr val="tx1">
                  <a:tint val="75000"/>
                </a:schemeClr>
              </a:solidFill>
              <a:latin typeface="+mn-lt"/>
              <a:ea typeface="+mn-ea"/>
            </a:endParaRPr>
          </a:p>
        </p:txBody>
      </p:sp>
      <mc:AlternateContent xmlns:mc="http://schemas.openxmlformats.org/markup-compatibility/2006" xmlns:a14="http://schemas.microsoft.com/office/drawing/2010/main">
        <mc:Choice Requires="a14">
          <p:sp>
            <p:nvSpPr>
              <p:cNvPr id="60429" name="Text Box 13"/>
              <p:cNvSpPr txBox="1">
                <a:spLocks noChangeArrowheads="1"/>
              </p:cNvSpPr>
              <p:nvPr/>
            </p:nvSpPr>
            <p:spPr bwMode="auto">
              <a:xfrm>
                <a:off x="1385770" y="1614539"/>
                <a:ext cx="5362810" cy="1477328"/>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spcBef>
                    <a:spcPct val="50000"/>
                  </a:spcBef>
                </a:pPr>
                <a:r>
                  <a:rPr lang="ja-JP" altLang="en-US" dirty="0" smtClean="0"/>
                  <a:t>先ほどは</a:t>
                </a:r>
                <a14:m>
                  <m:oMath xmlns:m="http://schemas.openxmlformats.org/officeDocument/2006/math">
                    <m:sSub>
                      <m:sSubPr>
                        <m:ctrlPr>
                          <a:rPr lang="en-US" altLang="ja-JP" i="1">
                            <a:latin typeface="Cambria Math"/>
                          </a:rPr>
                        </m:ctrlPr>
                      </m:sSubPr>
                      <m:e>
                        <m:r>
                          <a:rPr lang="ja-JP" altLang="en-US" i="1">
                            <a:latin typeface="Cambria Math"/>
                          </a:rPr>
                          <m:t>𝜃</m:t>
                        </m:r>
                      </m:e>
                      <m:sub>
                        <m:r>
                          <a:rPr lang="en-US" altLang="ja-JP" i="1">
                            <a:latin typeface="Cambria Math"/>
                          </a:rPr>
                          <m:t>0</m:t>
                        </m:r>
                      </m:sub>
                    </m:sSub>
                    <m:r>
                      <a:rPr lang="en-US" altLang="ja-JP" i="1">
                        <a:latin typeface="Cambria Math"/>
                      </a:rPr>
                      <m:t>=</m:t>
                    </m:r>
                    <m:r>
                      <a:rPr lang="en-US" altLang="ja-JP">
                        <a:latin typeface="Cambria Math"/>
                      </a:rPr>
                      <m:t>0</m:t>
                    </m:r>
                  </m:oMath>
                </a14:m>
                <a:r>
                  <a:rPr lang="ja-JP" altLang="en-US" dirty="0"/>
                  <a:t>としたが</a:t>
                </a:r>
                <a:r>
                  <a:rPr lang="ja-JP" altLang="en-US" dirty="0" smtClean="0"/>
                  <a:t>、</a:t>
                </a:r>
                <a:endParaRPr lang="en-US" altLang="ja-JP" dirty="0" smtClean="0"/>
              </a:p>
              <a:p>
                <a:pPr>
                  <a:spcBef>
                    <a:spcPct val="50000"/>
                  </a:spcBef>
                </a:pPr>
                <a:r>
                  <a:rPr lang="en-US" altLang="ja-JP" dirty="0" smtClean="0"/>
                  <a:t>0</a:t>
                </a:r>
                <a:r>
                  <a:rPr lang="ja-JP" altLang="en-US" dirty="0"/>
                  <a:t>以外の定数として考える</a:t>
                </a:r>
              </a:p>
              <a:p>
                <a:pPr>
                  <a:spcBef>
                    <a:spcPct val="50000"/>
                  </a:spcBef>
                </a:pPr>
                <a:r>
                  <a:rPr lang="ja-JP" altLang="en-US" dirty="0"/>
                  <a:t>ここで仮説関数</a:t>
                </a:r>
                <a14:m>
                  <m:oMath xmlns:m="http://schemas.openxmlformats.org/officeDocument/2006/math">
                    <m:sSub>
                      <m:sSubPr>
                        <m:ctrlPr>
                          <a:rPr lang="en-US" altLang="ja-JP" i="1">
                            <a:latin typeface="Cambria Math"/>
                          </a:rPr>
                        </m:ctrlPr>
                      </m:sSubPr>
                      <m:e>
                        <m:r>
                          <a:rPr lang="en-US" altLang="ja-JP" b="0" i="1" smtClean="0">
                            <a:latin typeface="Cambria Math"/>
                          </a:rPr>
                          <m:t>h</m:t>
                        </m:r>
                      </m:e>
                      <m:sub>
                        <m:r>
                          <a:rPr lang="ja-JP" altLang="en-US" i="1">
                            <a:latin typeface="Cambria Math"/>
                          </a:rPr>
                          <m:t>𝜃</m:t>
                        </m:r>
                      </m:sub>
                    </m:sSub>
                    <m:r>
                      <a:rPr lang="en-US" altLang="ja-JP" b="0" i="1" smtClean="0">
                        <a:latin typeface="Cambria Math"/>
                      </a:rPr>
                      <m:t>(</m:t>
                    </m:r>
                    <m:r>
                      <a:rPr lang="en-US" altLang="ja-JP" b="0" i="1" smtClean="0">
                        <a:latin typeface="Cambria Math"/>
                      </a:rPr>
                      <m:t>𝑥</m:t>
                    </m:r>
                    <m:r>
                      <a:rPr lang="en-US" altLang="ja-JP" b="0" i="1" smtClean="0">
                        <a:latin typeface="Cambria Math"/>
                      </a:rPr>
                      <m:t>)</m:t>
                    </m:r>
                  </m:oMath>
                </a14:m>
                <a:r>
                  <a:rPr lang="en-US" altLang="ja-JP" dirty="0" smtClean="0"/>
                  <a:t> </a:t>
                </a:r>
                <a:r>
                  <a:rPr lang="ja-JP" altLang="en-US" dirty="0"/>
                  <a:t>のパラメータについて</a:t>
                </a:r>
                <a14:m>
                  <m:oMath xmlns:m="http://schemas.openxmlformats.org/officeDocument/2006/math">
                    <m:sSub>
                      <m:sSubPr>
                        <m:ctrlPr>
                          <a:rPr lang="en-US" altLang="ja-JP" i="1">
                            <a:latin typeface="Cambria Math"/>
                          </a:rPr>
                        </m:ctrlPr>
                      </m:sSubPr>
                      <m:e>
                        <m:r>
                          <a:rPr lang="ja-JP" altLang="en-US" i="1">
                            <a:latin typeface="Cambria Math"/>
                          </a:rPr>
                          <m:t>𝜃</m:t>
                        </m:r>
                      </m:e>
                      <m:sub>
                        <m:r>
                          <a:rPr lang="en-US" altLang="ja-JP" b="0" i="1" smtClean="0">
                            <a:latin typeface="Cambria Math"/>
                          </a:rPr>
                          <m:t>0</m:t>
                        </m:r>
                      </m:sub>
                    </m:sSub>
                    <m:r>
                      <a:rPr lang="en-US" altLang="ja-JP" b="0" i="1" smtClean="0">
                        <a:latin typeface="Cambria Math"/>
                      </a:rPr>
                      <m:t>=</m:t>
                    </m:r>
                    <m:r>
                      <a:rPr lang="en-US" altLang="ja-JP" b="0" i="0" smtClean="0">
                        <a:latin typeface="Cambria Math"/>
                      </a:rPr>
                      <m:t>50</m:t>
                    </m:r>
                  </m:oMath>
                </a14:m>
                <a:r>
                  <a:rPr lang="en-US" altLang="ja-JP" dirty="0" smtClean="0">
                    <a:latin typeface="Calibri" pitchFamily="34" charset="0"/>
                  </a:rPr>
                  <a:t> </a:t>
                </a:r>
                <a:r>
                  <a:rPr lang="ja-JP" altLang="en-US" dirty="0" smtClean="0">
                    <a:latin typeface="Calibri" pitchFamily="34" charset="0"/>
                  </a:rPr>
                  <a:t>、</a:t>
                </a:r>
                <a14:m>
                  <m:oMath xmlns:m="http://schemas.openxmlformats.org/officeDocument/2006/math">
                    <m:sSub>
                      <m:sSubPr>
                        <m:ctrlPr>
                          <a:rPr lang="en-US" altLang="ja-JP" i="1">
                            <a:latin typeface="Cambria Math"/>
                          </a:rPr>
                        </m:ctrlPr>
                      </m:sSubPr>
                      <m:e>
                        <m:r>
                          <a:rPr lang="ja-JP" altLang="en-US" i="1">
                            <a:latin typeface="Cambria Math"/>
                          </a:rPr>
                          <m:t>𝜃</m:t>
                        </m:r>
                      </m:e>
                      <m:sub>
                        <m:r>
                          <a:rPr lang="en-US" altLang="ja-JP" i="1">
                            <a:latin typeface="Cambria Math"/>
                          </a:rPr>
                          <m:t>1</m:t>
                        </m:r>
                      </m:sub>
                    </m:sSub>
                    <m:r>
                      <a:rPr lang="en-US" altLang="ja-JP" i="1">
                        <a:latin typeface="Cambria Math"/>
                      </a:rPr>
                      <m:t>=</m:t>
                    </m:r>
                  </m:oMath>
                </a14:m>
                <a:r>
                  <a:rPr lang="en-US" altLang="ja-JP" dirty="0">
                    <a:latin typeface="Calibri" pitchFamily="34" charset="0"/>
                  </a:rPr>
                  <a:t>0.06 </a:t>
                </a:r>
                <a:r>
                  <a:rPr lang="ja-JP" altLang="en-US" dirty="0" smtClean="0"/>
                  <a:t>と</a:t>
                </a:r>
                <a:r>
                  <a:rPr lang="ja-JP" altLang="en-US" dirty="0"/>
                  <a:t>してプロットすると以下のようになる</a:t>
                </a:r>
              </a:p>
            </p:txBody>
          </p:sp>
        </mc:Choice>
        <mc:Fallback xmlns="">
          <p:sp>
            <p:nvSpPr>
              <p:cNvPr id="60429" name="Text Box 13"/>
              <p:cNvSpPr txBox="1">
                <a:spLocks noRot="1" noChangeAspect="1" noMove="1" noResize="1" noEditPoints="1" noAdjustHandles="1" noChangeArrowheads="1" noChangeShapeType="1" noTextEdit="1"/>
              </p:cNvSpPr>
              <p:nvPr/>
            </p:nvSpPr>
            <p:spPr bwMode="auto">
              <a:xfrm>
                <a:off x="1385770" y="1614539"/>
                <a:ext cx="5362810" cy="1477328"/>
              </a:xfrm>
              <a:prstGeom prst="rect">
                <a:avLst/>
              </a:prstGeom>
              <a:blipFill rotWithShape="1">
                <a:blip r:embed="rId2"/>
                <a:stretch>
                  <a:fillRect l="-909" t="-3306" r="-341" b="-619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a:noFill/>
                  </a:rPr>
                  <a:t> </a:t>
                </a:r>
              </a:p>
            </p:txBody>
          </p:sp>
        </mc:Fallback>
      </mc:AlternateContent>
      <p:sp>
        <p:nvSpPr>
          <p:cNvPr id="3" name="テキスト ボックス 2"/>
          <p:cNvSpPr txBox="1"/>
          <p:nvPr/>
        </p:nvSpPr>
        <p:spPr>
          <a:xfrm>
            <a:off x="6407696" y="5733256"/>
            <a:ext cx="2736304" cy="307777"/>
          </a:xfrm>
          <a:prstGeom prst="rect">
            <a:avLst/>
          </a:prstGeom>
          <a:noFill/>
        </p:spPr>
        <p:txBody>
          <a:bodyPr wrap="square" rtlCol="0">
            <a:spAutoFit/>
          </a:bodyPr>
          <a:lstStyle/>
          <a:p>
            <a:r>
              <a:rPr kumimoji="1" lang="en-US" altLang="ja-JP" sz="1400" dirty="0" smtClean="0"/>
              <a:t>(Coursera_week1</a:t>
            </a:r>
            <a:r>
              <a:rPr lang="ja-JP" altLang="en-US" sz="1400" dirty="0" smtClean="0"/>
              <a:t>より引用</a:t>
            </a:r>
            <a:r>
              <a:rPr lang="en-US" altLang="ja-JP" sz="1400" dirty="0" smtClean="0"/>
              <a:t>)</a:t>
            </a:r>
            <a:endParaRPr kumimoji="1" lang="ja-JP" altLang="en-US" sz="1400" dirty="0"/>
          </a:p>
        </p:txBody>
      </p:sp>
    </p:spTree>
    <p:extLst>
      <p:ext uri="{BB962C8B-B14F-4D97-AF65-F5344CB8AC3E}">
        <p14:creationId xmlns:p14="http://schemas.microsoft.com/office/powerpoint/2010/main" val="42504722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Coursera</a:t>
            </a:r>
            <a:r>
              <a:rPr kumimoji="1" lang="ja-JP" altLang="en-US" dirty="0" smtClean="0"/>
              <a:t>とは</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2400" dirty="0"/>
              <a:t>スタンフォード大学コンピュータサイエンス教授</a:t>
            </a:r>
            <a:r>
              <a:rPr lang="en-US" altLang="ja-JP" sz="2400" dirty="0"/>
              <a:t>Andrew </a:t>
            </a:r>
            <a:r>
              <a:rPr lang="en-US" altLang="ja-JP" sz="2400" dirty="0" smtClean="0"/>
              <a:t>Ng(</a:t>
            </a:r>
            <a:r>
              <a:rPr lang="ja-JP" altLang="en-US" sz="2400" dirty="0" smtClean="0"/>
              <a:t>アンドリュー・エン</a:t>
            </a:r>
            <a:r>
              <a:rPr lang="en-US" altLang="ja-JP" sz="2400" dirty="0" smtClean="0"/>
              <a:t>)</a:t>
            </a:r>
            <a:r>
              <a:rPr lang="ja-JP" altLang="en-US" sz="2400" dirty="0" smtClean="0"/>
              <a:t>と</a:t>
            </a:r>
            <a:r>
              <a:rPr lang="en-US" altLang="ja-JP" sz="2400" dirty="0"/>
              <a:t>Daphne </a:t>
            </a:r>
            <a:r>
              <a:rPr lang="en-US" altLang="ja-JP" sz="2400" dirty="0" err="1" smtClean="0"/>
              <a:t>Koller</a:t>
            </a:r>
            <a:r>
              <a:rPr lang="en-US" altLang="ja-JP" sz="2400" dirty="0" smtClean="0"/>
              <a:t>(</a:t>
            </a:r>
            <a:r>
              <a:rPr lang="ja-JP" altLang="en-US" sz="2400" dirty="0" smtClean="0"/>
              <a:t>ダフニ・コラー</a:t>
            </a:r>
            <a:r>
              <a:rPr lang="en-US" altLang="ja-JP" sz="2400" dirty="0" smtClean="0"/>
              <a:t>)</a:t>
            </a:r>
            <a:r>
              <a:rPr lang="ja-JP" altLang="en-US" sz="2400" dirty="0" smtClean="0"/>
              <a:t>に</a:t>
            </a:r>
            <a:r>
              <a:rPr lang="ja-JP" altLang="en-US" sz="2400" dirty="0"/>
              <a:t>よって創立</a:t>
            </a:r>
            <a:r>
              <a:rPr lang="ja-JP" altLang="en-US" sz="2400" dirty="0" smtClean="0"/>
              <a:t>された教育</a:t>
            </a:r>
            <a:r>
              <a:rPr lang="ja-JP" altLang="en-US" sz="2400" dirty="0"/>
              <a:t>技術の営利</a:t>
            </a:r>
            <a:r>
              <a:rPr lang="ja-JP" altLang="en-US" sz="2400" dirty="0" smtClean="0"/>
              <a:t>団体</a:t>
            </a:r>
            <a:endParaRPr lang="en-US" altLang="ja-JP" sz="2400" dirty="0" smtClean="0"/>
          </a:p>
          <a:p>
            <a:r>
              <a:rPr lang="ja-JP" altLang="en-US" sz="2400" dirty="0"/>
              <a:t>世界中</a:t>
            </a:r>
            <a:r>
              <a:rPr lang="ja-JP" altLang="en-US" sz="2400" dirty="0" smtClean="0"/>
              <a:t>の大学と連携し、大学のコースを無償でオンライン上に提供している</a:t>
            </a:r>
            <a:endParaRPr lang="en-US" altLang="ja-JP" sz="2400" dirty="0" smtClean="0"/>
          </a:p>
          <a:p>
            <a:endParaRPr lang="en-US" altLang="ja-JP" sz="2400" dirty="0"/>
          </a:p>
          <a:p>
            <a:r>
              <a:rPr lang="ja-JP" altLang="en-US" sz="2400" dirty="0" smtClean="0"/>
              <a:t>修了証を発行できる</a:t>
            </a:r>
            <a:r>
              <a:rPr lang="en-US" altLang="ja-JP" sz="2400" dirty="0" smtClean="0"/>
              <a:t>(</a:t>
            </a:r>
            <a:r>
              <a:rPr lang="ja-JP" altLang="en-US" sz="2400" dirty="0" smtClean="0"/>
              <a:t>有料</a:t>
            </a:r>
            <a:r>
              <a:rPr lang="ja-JP" altLang="en-US" sz="2400" dirty="0"/>
              <a:t>だ</a:t>
            </a:r>
            <a:r>
              <a:rPr lang="ja-JP" altLang="en-US" sz="2400" dirty="0" smtClean="0"/>
              <a:t>が</a:t>
            </a:r>
            <a:r>
              <a:rPr lang="en-US" altLang="ja-JP" sz="2400" dirty="0" smtClean="0"/>
              <a:t>)</a:t>
            </a:r>
          </a:p>
          <a:p>
            <a:pPr lvl="1"/>
            <a:r>
              <a:rPr lang="ja-JP" altLang="en-US" sz="2000" dirty="0" smtClean="0"/>
              <a:t>履歴書に証明書を添付できるらしい</a:t>
            </a:r>
            <a:endParaRPr lang="en-US" altLang="ja-JP" sz="2000" dirty="0" smtClean="0"/>
          </a:p>
          <a:p>
            <a:pPr lvl="1"/>
            <a:r>
              <a:rPr lang="ja-JP" altLang="en-US" sz="2000" dirty="0"/>
              <a:t>開講</a:t>
            </a:r>
            <a:r>
              <a:rPr lang="ja-JP" altLang="en-US" sz="2000" dirty="0" smtClean="0"/>
              <a:t>期間終了後も動画や資料を閲覧できる</a:t>
            </a:r>
            <a:endParaRPr kumimoji="1" lang="en-US" altLang="ja-JP" sz="2000" dirty="0"/>
          </a:p>
          <a:p>
            <a:endParaRPr lang="en-US" altLang="ja-JP" sz="2400" dirty="0" smtClean="0"/>
          </a:p>
          <a:p>
            <a:endParaRPr kumimoji="1" lang="en-US" altLang="ja-JP" sz="2400" dirty="0"/>
          </a:p>
          <a:p>
            <a:endParaRPr kumimoji="1" lang="ja-JP" altLang="en-US" sz="2400" dirty="0"/>
          </a:p>
        </p:txBody>
      </p:sp>
      <p:sp>
        <p:nvSpPr>
          <p:cNvPr id="4" name="スライド番号プレースホルダー 3"/>
          <p:cNvSpPr>
            <a:spLocks noGrp="1"/>
          </p:cNvSpPr>
          <p:nvPr>
            <p:ph type="sldNum" sz="quarter" idx="12"/>
          </p:nvPr>
        </p:nvSpPr>
        <p:spPr/>
        <p:txBody>
          <a:bodyPr/>
          <a:lstStyle/>
          <a:p>
            <a:fld id="{421F742A-39A9-4C0C-B888-1DF80FBD5B7F}" type="slidenum">
              <a:rPr kumimoji="1" lang="ja-JP" altLang="en-US" smtClean="0"/>
              <a:t>3</a:t>
            </a:fld>
            <a:endParaRPr kumimoji="1" lang="ja-JP" altLang="en-US"/>
          </a:p>
        </p:txBody>
      </p:sp>
    </p:spTree>
    <p:extLst>
      <p:ext uri="{BB962C8B-B14F-4D97-AF65-F5344CB8AC3E}">
        <p14:creationId xmlns:p14="http://schemas.microsoft.com/office/powerpoint/2010/main" val="19016709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タイトル 1"/>
          <p:cNvSpPr>
            <a:spLocks noGrp="1"/>
          </p:cNvSpPr>
          <p:nvPr>
            <p:ph type="title" idx="4294967295"/>
          </p:nvPr>
        </p:nvSpPr>
        <p:spPr/>
        <p:txBody>
          <a:bodyPr/>
          <a:lstStyle/>
          <a:p>
            <a:r>
              <a:rPr lang="ja-JP" altLang="en-US" sz="4000" smtClean="0"/>
              <a:t>目的関数の定義</a:t>
            </a:r>
          </a:p>
        </p:txBody>
      </p:sp>
      <p:sp>
        <p:nvSpPr>
          <p:cNvPr id="4" name="スライド番号プレースホルダー 3"/>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4E6EA898-B684-4872-A15F-C5DED4043E44}" type="slidenum">
              <a:rPr lang="ja-JP" altLang="en-US" sz="2400">
                <a:solidFill>
                  <a:schemeClr val="tx1">
                    <a:tint val="75000"/>
                  </a:schemeClr>
                </a:solidFill>
                <a:latin typeface="+mn-lt"/>
                <a:ea typeface="+mn-ea"/>
              </a:rPr>
              <a:pPr algn="r" fontAlgn="auto">
                <a:spcBef>
                  <a:spcPts val="0"/>
                </a:spcBef>
                <a:spcAft>
                  <a:spcPts val="0"/>
                </a:spcAft>
                <a:defRPr/>
              </a:pPr>
              <a:t>30</a:t>
            </a:fld>
            <a:endParaRPr lang="ja-JP" altLang="en-US" sz="2400" dirty="0">
              <a:solidFill>
                <a:schemeClr val="tx1">
                  <a:tint val="75000"/>
                </a:schemeClr>
              </a:solidFill>
              <a:latin typeface="+mn-lt"/>
              <a:ea typeface="+mn-ea"/>
            </a:endParaRPr>
          </a:p>
        </p:txBody>
      </p:sp>
      <mc:AlternateContent xmlns:mc="http://schemas.openxmlformats.org/markup-compatibility/2006" xmlns:a14="http://schemas.microsoft.com/office/drawing/2010/main">
        <mc:Choice Requires="a14">
          <p:sp>
            <p:nvSpPr>
              <p:cNvPr id="2" name="テキスト ボックス 1"/>
              <p:cNvSpPr txBox="1"/>
              <p:nvPr/>
            </p:nvSpPr>
            <p:spPr>
              <a:xfrm>
                <a:off x="1638926" y="1700808"/>
                <a:ext cx="6059016" cy="646331"/>
              </a:xfrm>
              <a:prstGeom prst="rect">
                <a:avLst/>
              </a:prstGeom>
              <a:noFill/>
            </p:spPr>
            <p:txBody>
              <a:bodyPr wrap="square" rtlCol="0">
                <a:spAutoFit/>
              </a:bodyPr>
              <a:lstStyle/>
              <a:p>
                <a:r>
                  <a:rPr lang="ja-JP" altLang="en-US" dirty="0" smtClean="0"/>
                  <a:t>先ほどは平面でグラフを書くことができたが、変数が三つ</a:t>
                </a:r>
                <a:r>
                  <a:rPr lang="en-US" altLang="ja-JP" dirty="0" smtClean="0"/>
                  <a:t>(</a:t>
                </a:r>
                <a14:m>
                  <m:oMath xmlns:m="http://schemas.openxmlformats.org/officeDocument/2006/math">
                    <m:r>
                      <a:rPr lang="en-US" altLang="ja-JP" i="1" smtClean="0">
                        <a:latin typeface="Cambria Math"/>
                      </a:rPr>
                      <m:t> </m:t>
                    </m:r>
                    <m:r>
                      <a:rPr lang="en-US" altLang="ja-JP" b="0" i="1" smtClean="0">
                        <a:latin typeface="Cambria Math"/>
                      </a:rPr>
                      <m:t>𝐽</m:t>
                    </m:r>
                    <m:d>
                      <m:dPr>
                        <m:ctrlPr>
                          <a:rPr lang="en-US" altLang="ja-JP" b="0" i="1" smtClean="0">
                            <a:latin typeface="Cambria Math"/>
                          </a:rPr>
                        </m:ctrlPr>
                      </m:dPr>
                      <m:e>
                        <m:sSub>
                          <m:sSubPr>
                            <m:ctrlPr>
                              <a:rPr lang="en-US" altLang="ja-JP" i="1">
                                <a:latin typeface="Cambria Math"/>
                              </a:rPr>
                            </m:ctrlPr>
                          </m:sSubPr>
                          <m:e>
                            <m:r>
                              <a:rPr lang="ja-JP" altLang="en-US" i="1">
                                <a:latin typeface="Cambria Math"/>
                              </a:rPr>
                              <m:t>𝜃</m:t>
                            </m:r>
                          </m:e>
                          <m:sub>
                            <m:r>
                              <a:rPr lang="en-US" altLang="ja-JP" i="1">
                                <a:latin typeface="Cambria Math"/>
                              </a:rPr>
                              <m:t>0</m:t>
                            </m:r>
                          </m:sub>
                        </m:sSub>
                        <m:r>
                          <a:rPr lang="en-US" altLang="ja-JP" b="0" i="1" smtClean="0">
                            <a:latin typeface="Cambria Math"/>
                          </a:rPr>
                          <m:t>,</m:t>
                        </m:r>
                        <m:sSub>
                          <m:sSubPr>
                            <m:ctrlPr>
                              <a:rPr lang="en-US" altLang="ja-JP" i="1">
                                <a:latin typeface="Cambria Math"/>
                              </a:rPr>
                            </m:ctrlPr>
                          </m:sSubPr>
                          <m:e>
                            <m:r>
                              <a:rPr lang="ja-JP" altLang="en-US" i="1">
                                <a:latin typeface="Cambria Math"/>
                              </a:rPr>
                              <m:t>𝜃</m:t>
                            </m:r>
                          </m:e>
                          <m:sub>
                            <m:r>
                              <a:rPr lang="en-US" altLang="ja-JP" b="0" i="1" smtClean="0">
                                <a:latin typeface="Cambria Math"/>
                              </a:rPr>
                              <m:t>1</m:t>
                            </m:r>
                          </m:sub>
                        </m:sSub>
                      </m:e>
                    </m:d>
                    <m:r>
                      <a:rPr lang="en-US" altLang="ja-JP" b="0" i="1" smtClean="0">
                        <a:latin typeface="Cambria Math"/>
                      </a:rPr>
                      <m:t> </m:t>
                    </m:r>
                  </m:oMath>
                </a14:m>
                <a:r>
                  <a:rPr lang="ja-JP" altLang="en-US" dirty="0" smtClean="0"/>
                  <a:t>、</a:t>
                </a:r>
                <a:r>
                  <a:rPr lang="en-US" altLang="ja-JP" dirty="0" smtClean="0"/>
                  <a:t> </a:t>
                </a:r>
                <a14:m>
                  <m:oMath xmlns:m="http://schemas.openxmlformats.org/officeDocument/2006/math">
                    <m:sSub>
                      <m:sSubPr>
                        <m:ctrlPr>
                          <a:rPr lang="en-US" altLang="ja-JP" i="1">
                            <a:latin typeface="Cambria Math"/>
                          </a:rPr>
                        </m:ctrlPr>
                      </m:sSubPr>
                      <m:e>
                        <m:r>
                          <a:rPr lang="ja-JP" altLang="en-US" i="1">
                            <a:latin typeface="Cambria Math"/>
                          </a:rPr>
                          <m:t>𝜃</m:t>
                        </m:r>
                      </m:e>
                      <m:sub>
                        <m:r>
                          <a:rPr lang="en-US" altLang="ja-JP" i="1">
                            <a:latin typeface="Cambria Math"/>
                          </a:rPr>
                          <m:t>0</m:t>
                        </m:r>
                      </m:sub>
                    </m:sSub>
                    <m:sSub>
                      <m:sSubPr>
                        <m:ctrlPr>
                          <a:rPr lang="en-US" altLang="ja-JP" i="1">
                            <a:latin typeface="Cambria Math"/>
                          </a:rPr>
                        </m:ctrlPr>
                      </m:sSubPr>
                      <m:e>
                        <m:r>
                          <a:rPr lang="ja-JP" altLang="en-US" b="0" i="1" smtClean="0">
                            <a:latin typeface="Cambria Math"/>
                          </a:rPr>
                          <m:t>、</m:t>
                        </m:r>
                        <m:r>
                          <a:rPr lang="ja-JP" altLang="en-US" i="1">
                            <a:latin typeface="Cambria Math"/>
                          </a:rPr>
                          <m:t>𝜃</m:t>
                        </m:r>
                      </m:e>
                      <m:sub>
                        <m:r>
                          <a:rPr lang="en-US" altLang="ja-JP" i="1">
                            <a:latin typeface="Cambria Math"/>
                          </a:rPr>
                          <m:t>1</m:t>
                        </m:r>
                      </m:sub>
                    </m:sSub>
                  </m:oMath>
                </a14:m>
                <a:r>
                  <a:rPr lang="en-US" altLang="ja-JP" dirty="0" smtClean="0"/>
                  <a:t>)</a:t>
                </a:r>
                <a:r>
                  <a:rPr lang="ja-JP" altLang="en-US" dirty="0" smtClean="0"/>
                  <a:t>となるため立体で描く必要がある</a:t>
                </a:r>
                <a:endParaRPr kumimoji="1" lang="ja-JP" altLang="en-US" dirty="0"/>
              </a:p>
            </p:txBody>
          </p:sp>
        </mc:Choice>
        <mc:Fallback xmlns="">
          <p:sp>
            <p:nvSpPr>
              <p:cNvPr id="2" name="テキスト ボックス 1"/>
              <p:cNvSpPr txBox="1">
                <a:spLocks noRot="1" noChangeAspect="1" noMove="1" noResize="1" noEditPoints="1" noAdjustHandles="1" noChangeArrowheads="1" noChangeShapeType="1" noTextEdit="1"/>
              </p:cNvSpPr>
              <p:nvPr/>
            </p:nvSpPr>
            <p:spPr>
              <a:xfrm>
                <a:off x="1638926" y="1700808"/>
                <a:ext cx="6059016" cy="646331"/>
              </a:xfrm>
              <a:prstGeom prst="rect">
                <a:avLst/>
              </a:prstGeom>
              <a:blipFill rotWithShape="1">
                <a:blip r:embed="rId2"/>
                <a:stretch>
                  <a:fillRect l="-905" t="-4717" b="-15094"/>
                </a:stretch>
              </a:blipFill>
            </p:spPr>
            <p:txBody>
              <a:bodyPr/>
              <a:lstStyle/>
              <a:p>
                <a:r>
                  <a:rPr lang="ja-JP" altLang="en-US">
                    <a:noFill/>
                  </a:rPr>
                  <a:t> </a:t>
                </a:r>
              </a:p>
            </p:txBody>
          </p:sp>
        </mc:Fallback>
      </mc:AlternateContent>
      <p:sp>
        <p:nvSpPr>
          <p:cNvPr id="3" name="テキスト ボックス 2"/>
          <p:cNvSpPr txBox="1"/>
          <p:nvPr/>
        </p:nvSpPr>
        <p:spPr>
          <a:xfrm>
            <a:off x="5152151" y="6046008"/>
            <a:ext cx="2736304" cy="307777"/>
          </a:xfrm>
          <a:prstGeom prst="rect">
            <a:avLst/>
          </a:prstGeom>
          <a:noFill/>
        </p:spPr>
        <p:txBody>
          <a:bodyPr wrap="square" rtlCol="0">
            <a:spAutoFit/>
          </a:bodyPr>
          <a:lstStyle/>
          <a:p>
            <a:r>
              <a:rPr kumimoji="1" lang="en-US" altLang="ja-JP" sz="1400" dirty="0" smtClean="0"/>
              <a:t>(Coursera_week1</a:t>
            </a:r>
            <a:r>
              <a:rPr lang="ja-JP" altLang="en-US" sz="1400" dirty="0" smtClean="0"/>
              <a:t>より引用</a:t>
            </a:r>
            <a:r>
              <a:rPr lang="en-US" altLang="ja-JP" sz="1400" dirty="0" smtClean="0"/>
              <a:t>)</a:t>
            </a:r>
            <a:endParaRPr kumimoji="1" lang="ja-JP" altLang="en-US" sz="1400" dirty="0"/>
          </a:p>
        </p:txBody>
      </p:sp>
    </p:spTree>
    <p:extLst>
      <p:ext uri="{BB962C8B-B14F-4D97-AF65-F5344CB8AC3E}">
        <p14:creationId xmlns:p14="http://schemas.microsoft.com/office/powerpoint/2010/main" val="38366477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タイトル 1"/>
          <p:cNvSpPr>
            <a:spLocks noGrp="1"/>
          </p:cNvSpPr>
          <p:nvPr>
            <p:ph type="title" idx="4294967295"/>
          </p:nvPr>
        </p:nvSpPr>
        <p:spPr/>
        <p:txBody>
          <a:bodyPr/>
          <a:lstStyle/>
          <a:p>
            <a:r>
              <a:rPr lang="ja-JP" altLang="en-US" sz="4000" smtClean="0"/>
              <a:t>目的関数の定義</a:t>
            </a:r>
          </a:p>
        </p:txBody>
      </p:sp>
      <p:sp>
        <p:nvSpPr>
          <p:cNvPr id="4" name="スライド番号プレースホルダー 3"/>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62A200FC-2BA7-4E32-95C9-1CED232229F2}" type="slidenum">
              <a:rPr lang="ja-JP" altLang="en-US" sz="2400">
                <a:solidFill>
                  <a:schemeClr val="tx1">
                    <a:tint val="75000"/>
                  </a:schemeClr>
                </a:solidFill>
                <a:latin typeface="+mn-lt"/>
                <a:ea typeface="+mn-ea"/>
              </a:rPr>
              <a:pPr algn="r" fontAlgn="auto">
                <a:spcBef>
                  <a:spcPts val="0"/>
                </a:spcBef>
                <a:spcAft>
                  <a:spcPts val="0"/>
                </a:spcAft>
                <a:defRPr/>
              </a:pPr>
              <a:t>31</a:t>
            </a:fld>
            <a:endParaRPr lang="ja-JP" altLang="en-US" sz="2400" dirty="0">
              <a:solidFill>
                <a:schemeClr val="tx1">
                  <a:tint val="75000"/>
                </a:schemeClr>
              </a:solidFill>
              <a:latin typeface="+mn-lt"/>
              <a:ea typeface="+mn-ea"/>
            </a:endParaRPr>
          </a:p>
        </p:txBody>
      </p:sp>
      <p:sp>
        <p:nvSpPr>
          <p:cNvPr id="62468" name="Text Box 4"/>
          <p:cNvSpPr txBox="1">
            <a:spLocks noChangeArrowheads="1"/>
          </p:cNvSpPr>
          <p:nvPr/>
        </p:nvSpPr>
        <p:spPr bwMode="auto">
          <a:xfrm>
            <a:off x="2339752" y="1957904"/>
            <a:ext cx="40323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ja-JP" altLang="en-US" dirty="0" smtClean="0"/>
              <a:t>先ほどの</a:t>
            </a:r>
            <a:r>
              <a:rPr lang="en-US" altLang="ja-JP" dirty="0" smtClean="0"/>
              <a:t>3</a:t>
            </a:r>
            <a:r>
              <a:rPr lang="ja-JP" altLang="en-US" dirty="0" smtClean="0"/>
              <a:t>次元グラフを等高線にする</a:t>
            </a:r>
            <a:endParaRPr lang="ja-JP" altLang="en-US" dirty="0"/>
          </a:p>
        </p:txBody>
      </p:sp>
      <p:sp>
        <p:nvSpPr>
          <p:cNvPr id="2" name="右矢印 1"/>
          <p:cNvSpPr/>
          <p:nvPr/>
        </p:nvSpPr>
        <p:spPr>
          <a:xfrm>
            <a:off x="4211960" y="4026323"/>
            <a:ext cx="720080" cy="6185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3347864" y="6048573"/>
            <a:ext cx="2736304" cy="307777"/>
          </a:xfrm>
          <a:prstGeom prst="rect">
            <a:avLst/>
          </a:prstGeom>
          <a:noFill/>
        </p:spPr>
        <p:txBody>
          <a:bodyPr wrap="square" rtlCol="0">
            <a:spAutoFit/>
          </a:bodyPr>
          <a:lstStyle/>
          <a:p>
            <a:r>
              <a:rPr kumimoji="1" lang="en-US" altLang="ja-JP" sz="1400" dirty="0" smtClean="0"/>
              <a:t>(Coursera_week1</a:t>
            </a:r>
            <a:r>
              <a:rPr lang="ja-JP" altLang="en-US" sz="1400" dirty="0" smtClean="0"/>
              <a:t>より引用</a:t>
            </a:r>
            <a:r>
              <a:rPr lang="en-US" altLang="ja-JP" sz="1400" dirty="0" smtClean="0"/>
              <a:t>)</a:t>
            </a:r>
            <a:endParaRPr kumimoji="1" lang="ja-JP" altLang="en-US" sz="1400" dirty="0"/>
          </a:p>
        </p:txBody>
      </p:sp>
    </p:spTree>
    <p:extLst>
      <p:ext uri="{BB962C8B-B14F-4D97-AF65-F5344CB8AC3E}">
        <p14:creationId xmlns:p14="http://schemas.microsoft.com/office/powerpoint/2010/main" val="14839561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タイトル 1"/>
          <p:cNvSpPr>
            <a:spLocks noGrp="1"/>
          </p:cNvSpPr>
          <p:nvPr>
            <p:ph type="title" idx="4294967295"/>
          </p:nvPr>
        </p:nvSpPr>
        <p:spPr/>
        <p:txBody>
          <a:bodyPr/>
          <a:lstStyle/>
          <a:p>
            <a:r>
              <a:rPr lang="ja-JP" altLang="en-US" sz="4000" smtClean="0"/>
              <a:t>目的関数の定義</a:t>
            </a:r>
          </a:p>
        </p:txBody>
      </p:sp>
      <p:sp>
        <p:nvSpPr>
          <p:cNvPr id="4" name="スライド番号プレースホルダー 3"/>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8E22E6AC-CC0F-4D79-B3E8-B60DFB390DF3}" type="slidenum">
              <a:rPr lang="ja-JP" altLang="en-US" sz="2400">
                <a:solidFill>
                  <a:schemeClr val="tx1">
                    <a:tint val="75000"/>
                  </a:schemeClr>
                </a:solidFill>
                <a:latin typeface="+mn-lt"/>
                <a:ea typeface="+mn-ea"/>
              </a:rPr>
              <a:pPr algn="r" fontAlgn="auto">
                <a:spcBef>
                  <a:spcPts val="0"/>
                </a:spcBef>
                <a:spcAft>
                  <a:spcPts val="0"/>
                </a:spcAft>
                <a:defRPr/>
              </a:pPr>
              <a:t>32</a:t>
            </a:fld>
            <a:endParaRPr lang="ja-JP" altLang="en-US" sz="2400" dirty="0">
              <a:solidFill>
                <a:schemeClr val="tx1">
                  <a:tint val="75000"/>
                </a:schemeClr>
              </a:solidFill>
              <a:latin typeface="+mn-lt"/>
              <a:ea typeface="+mn-ea"/>
            </a:endParaRPr>
          </a:p>
        </p:txBody>
      </p:sp>
      <p:sp>
        <p:nvSpPr>
          <p:cNvPr id="63492" name="Text Box 4"/>
          <p:cNvSpPr txBox="1">
            <a:spLocks noChangeArrowheads="1"/>
          </p:cNvSpPr>
          <p:nvPr/>
        </p:nvSpPr>
        <p:spPr bwMode="auto">
          <a:xfrm>
            <a:off x="755650" y="1773238"/>
            <a:ext cx="3241675"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ja-JP" altLang="en-US"/>
              <a:t>先ほどの仮説関数と目的関数を用いるとそれぞれ以下のようにプロットできる</a:t>
            </a:r>
          </a:p>
        </p:txBody>
      </p:sp>
      <p:sp>
        <p:nvSpPr>
          <p:cNvPr id="63493" name="Text Box 5"/>
          <p:cNvSpPr txBox="1">
            <a:spLocks noChangeArrowheads="1"/>
          </p:cNvSpPr>
          <p:nvPr/>
        </p:nvSpPr>
        <p:spPr bwMode="auto">
          <a:xfrm>
            <a:off x="4787900" y="1773238"/>
            <a:ext cx="38989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ja-JP" altLang="en-US" dirty="0"/>
              <a:t>・各色の曲線の</a:t>
            </a:r>
            <a:r>
              <a:rPr lang="en-US" altLang="ja-JP" dirty="0"/>
              <a:t>J(θ0, θ1)</a:t>
            </a:r>
            <a:r>
              <a:rPr lang="ja-JP" altLang="en-US" dirty="0"/>
              <a:t>は同じ値をとる</a:t>
            </a:r>
          </a:p>
          <a:p>
            <a:pPr>
              <a:spcBef>
                <a:spcPct val="50000"/>
              </a:spcBef>
            </a:pPr>
            <a:r>
              <a:rPr lang="ja-JP" altLang="en-US" dirty="0"/>
              <a:t>・楕円の中心</a:t>
            </a:r>
            <a:r>
              <a:rPr lang="en-US" altLang="ja-JP" dirty="0"/>
              <a:t>J(θ0, θ1)</a:t>
            </a:r>
            <a:r>
              <a:rPr lang="ja-JP" altLang="en-US" dirty="0"/>
              <a:t>が最小値</a:t>
            </a:r>
          </a:p>
          <a:p>
            <a:pPr>
              <a:spcBef>
                <a:spcPct val="50000"/>
              </a:spcBef>
            </a:pPr>
            <a:endParaRPr lang="ja-JP" altLang="en-US" dirty="0"/>
          </a:p>
        </p:txBody>
      </p:sp>
    </p:spTree>
    <p:extLst>
      <p:ext uri="{BB962C8B-B14F-4D97-AF65-F5344CB8AC3E}">
        <p14:creationId xmlns:p14="http://schemas.microsoft.com/office/powerpoint/2010/main" val="24746566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421F742A-39A9-4C0C-B888-1DF80FBD5B7F}" type="slidenum">
              <a:rPr kumimoji="1" lang="ja-JP" altLang="en-US" smtClean="0"/>
              <a:t>33</a:t>
            </a:fld>
            <a:endParaRPr kumimoji="1" lang="ja-JP" altLang="en-US"/>
          </a:p>
        </p:txBody>
      </p:sp>
    </p:spTree>
    <p:extLst>
      <p:ext uri="{BB962C8B-B14F-4D97-AF65-F5344CB8AC3E}">
        <p14:creationId xmlns:p14="http://schemas.microsoft.com/office/powerpoint/2010/main" val="11676661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タイトル 1"/>
          <p:cNvSpPr>
            <a:spLocks noGrp="1"/>
          </p:cNvSpPr>
          <p:nvPr>
            <p:ph type="title" idx="4294967295"/>
          </p:nvPr>
        </p:nvSpPr>
        <p:spPr/>
        <p:txBody>
          <a:bodyPr/>
          <a:lstStyle/>
          <a:p>
            <a:r>
              <a:rPr lang="ja-JP" altLang="en-US" sz="4000" smtClean="0"/>
              <a:t>目的関数のアルゴリズム</a:t>
            </a:r>
          </a:p>
        </p:txBody>
      </p:sp>
      <p:sp>
        <p:nvSpPr>
          <p:cNvPr id="4" name="スライド番号プレースホルダー 3"/>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3D455A09-9863-4665-B829-2892522EF629}" type="slidenum">
              <a:rPr lang="ja-JP" altLang="en-US" sz="2400">
                <a:solidFill>
                  <a:schemeClr val="tx1">
                    <a:tint val="75000"/>
                  </a:schemeClr>
                </a:solidFill>
                <a:latin typeface="+mn-lt"/>
                <a:ea typeface="+mn-ea"/>
              </a:rPr>
              <a:pPr algn="r" fontAlgn="auto">
                <a:spcBef>
                  <a:spcPts val="0"/>
                </a:spcBef>
                <a:spcAft>
                  <a:spcPts val="0"/>
                </a:spcAft>
                <a:defRPr/>
              </a:pPr>
              <a:t>34</a:t>
            </a:fld>
            <a:endParaRPr lang="ja-JP" altLang="en-US" sz="2400" dirty="0">
              <a:solidFill>
                <a:schemeClr val="tx1">
                  <a:tint val="75000"/>
                </a:schemeClr>
              </a:solidFill>
              <a:latin typeface="+mn-lt"/>
              <a:ea typeface="+mn-ea"/>
            </a:endParaRPr>
          </a:p>
        </p:txBody>
      </p:sp>
      <p:sp>
        <p:nvSpPr>
          <p:cNvPr id="64516" name="Text Box 4"/>
          <p:cNvSpPr txBox="1">
            <a:spLocks noChangeArrowheads="1"/>
          </p:cNvSpPr>
          <p:nvPr/>
        </p:nvSpPr>
        <p:spPr bwMode="auto">
          <a:xfrm>
            <a:off x="755650" y="1773238"/>
            <a:ext cx="5545138" cy="2430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ja-JP" altLang="en-US"/>
              <a:t>目的関数を最小化するためのアルゴリズム</a:t>
            </a:r>
          </a:p>
          <a:p>
            <a:pPr>
              <a:spcBef>
                <a:spcPct val="50000"/>
              </a:spcBef>
            </a:pPr>
            <a:r>
              <a:rPr lang="ja-JP" altLang="en-US"/>
              <a:t>「最急降下法」について説明</a:t>
            </a:r>
          </a:p>
          <a:p>
            <a:pPr>
              <a:spcBef>
                <a:spcPct val="50000"/>
              </a:spcBef>
            </a:pPr>
            <a:endParaRPr lang="ja-JP" altLang="en-US"/>
          </a:p>
          <a:p>
            <a:pPr>
              <a:spcBef>
                <a:spcPct val="50000"/>
              </a:spcBef>
            </a:pPr>
            <a:r>
              <a:rPr lang="ja-JP" altLang="en-US"/>
              <a:t>ある関数</a:t>
            </a:r>
            <a:r>
              <a:rPr lang="en-US" altLang="ja-JP"/>
              <a:t>J(θ0,θ1)</a:t>
            </a:r>
            <a:r>
              <a:rPr lang="ja-JP" altLang="en-US"/>
              <a:t>を考える</a:t>
            </a:r>
          </a:p>
          <a:p>
            <a:pPr>
              <a:spcBef>
                <a:spcPct val="50000"/>
              </a:spcBef>
            </a:pPr>
            <a:r>
              <a:rPr lang="ja-JP" altLang="en-US"/>
              <a:t>ここで欲しいのは</a:t>
            </a:r>
            <a:endParaRPr lang="en-US" altLang="ja-JP"/>
          </a:p>
          <a:p>
            <a:pPr>
              <a:spcBef>
                <a:spcPct val="50000"/>
              </a:spcBef>
            </a:pPr>
            <a:endParaRPr lang="en-US" altLang="ja-JP"/>
          </a:p>
        </p:txBody>
      </p:sp>
      <p:sp>
        <p:nvSpPr>
          <p:cNvPr id="64520" name="Rectangle 8"/>
          <p:cNvSpPr>
            <a:spLocks noChangeArrowheads="1"/>
          </p:cNvSpPr>
          <p:nvPr/>
        </p:nvSpPr>
        <p:spPr bwMode="auto">
          <a:xfrm>
            <a:off x="1258888" y="3860800"/>
            <a:ext cx="1657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a:t>min J(θ0,θ1)</a:t>
            </a:r>
          </a:p>
          <a:p>
            <a:r>
              <a:rPr lang="en-US" altLang="ja-JP"/>
              <a:t>Θ0,θ1</a:t>
            </a:r>
          </a:p>
        </p:txBody>
      </p:sp>
      <p:sp>
        <p:nvSpPr>
          <p:cNvPr id="64521" name="Line 9"/>
          <p:cNvSpPr>
            <a:spLocks noChangeShapeType="1"/>
          </p:cNvSpPr>
          <p:nvPr/>
        </p:nvSpPr>
        <p:spPr bwMode="auto">
          <a:xfrm flipH="1">
            <a:off x="3132138" y="3789363"/>
            <a:ext cx="576262" cy="2857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4522" name="Text Box 10"/>
          <p:cNvSpPr txBox="1">
            <a:spLocks noChangeArrowheads="1"/>
          </p:cNvSpPr>
          <p:nvPr/>
        </p:nvSpPr>
        <p:spPr bwMode="auto">
          <a:xfrm>
            <a:off x="3779838" y="3213100"/>
            <a:ext cx="4508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a:t>パラメータは二つではなく何個でも定義できる</a:t>
            </a:r>
          </a:p>
        </p:txBody>
      </p:sp>
      <p:sp>
        <p:nvSpPr>
          <p:cNvPr id="64523" name="Text Box 11"/>
          <p:cNvSpPr txBox="1">
            <a:spLocks noChangeArrowheads="1"/>
          </p:cNvSpPr>
          <p:nvPr/>
        </p:nvSpPr>
        <p:spPr bwMode="auto">
          <a:xfrm>
            <a:off x="1187450" y="4941888"/>
            <a:ext cx="6408738" cy="187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ja-JP" altLang="en-US"/>
              <a:t>アルゴリズムの流れ</a:t>
            </a:r>
          </a:p>
          <a:p>
            <a:pPr>
              <a:spcBef>
                <a:spcPct val="50000"/>
              </a:spcBef>
            </a:pPr>
            <a:r>
              <a:rPr lang="en-US" altLang="ja-JP"/>
              <a:t>1. </a:t>
            </a:r>
            <a:r>
              <a:rPr lang="ja-JP" altLang="en-US"/>
              <a:t>適当に</a:t>
            </a:r>
            <a:r>
              <a:rPr lang="en-US" altLang="ja-JP"/>
              <a:t>θ0</a:t>
            </a:r>
            <a:r>
              <a:rPr lang="ja-JP" altLang="en-US"/>
              <a:t>と</a:t>
            </a:r>
            <a:r>
              <a:rPr lang="en-US" altLang="ja-JP"/>
              <a:t>θ1</a:t>
            </a:r>
            <a:r>
              <a:rPr lang="ja-JP" altLang="en-US"/>
              <a:t>の初期値を推定する</a:t>
            </a:r>
            <a:r>
              <a:rPr lang="en-US" altLang="ja-JP"/>
              <a:t>(</a:t>
            </a:r>
            <a:r>
              <a:rPr lang="ja-JP" altLang="en-US"/>
              <a:t>一般的には</a:t>
            </a:r>
            <a:r>
              <a:rPr lang="en-US" altLang="ja-JP"/>
              <a:t>0)</a:t>
            </a:r>
            <a:endParaRPr lang="ja-JP" altLang="en-US"/>
          </a:p>
          <a:p>
            <a:pPr>
              <a:spcBef>
                <a:spcPct val="50000"/>
              </a:spcBef>
            </a:pPr>
            <a:r>
              <a:rPr lang="en-US" altLang="ja-JP"/>
              <a:t>2. θ0</a:t>
            </a:r>
            <a:r>
              <a:rPr lang="ja-JP" altLang="en-US"/>
              <a:t>と</a:t>
            </a:r>
            <a:r>
              <a:rPr lang="en-US" altLang="ja-JP"/>
              <a:t>θ1</a:t>
            </a:r>
            <a:r>
              <a:rPr lang="ja-JP" altLang="en-US"/>
              <a:t>を少しずつ変えていき</a:t>
            </a:r>
            <a:r>
              <a:rPr lang="en-US" altLang="ja-JP"/>
              <a:t>J(θ0,θ1)</a:t>
            </a:r>
            <a:r>
              <a:rPr lang="ja-JP" altLang="en-US"/>
              <a:t>が減少しないかを試していく</a:t>
            </a:r>
          </a:p>
          <a:p>
            <a:pPr>
              <a:spcBef>
                <a:spcPct val="50000"/>
              </a:spcBef>
            </a:pPr>
            <a:r>
              <a:rPr lang="en-US" altLang="ja-JP"/>
              <a:t>3. </a:t>
            </a:r>
            <a:r>
              <a:rPr lang="ja-JP" altLang="en-US"/>
              <a:t>最小値もしくは局所的な最小値に収束する</a:t>
            </a:r>
          </a:p>
        </p:txBody>
      </p:sp>
    </p:spTree>
    <p:extLst>
      <p:ext uri="{BB962C8B-B14F-4D97-AF65-F5344CB8AC3E}">
        <p14:creationId xmlns:p14="http://schemas.microsoft.com/office/powerpoint/2010/main" val="17361487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タイトル 1"/>
          <p:cNvSpPr>
            <a:spLocks noGrp="1"/>
          </p:cNvSpPr>
          <p:nvPr>
            <p:ph type="title" idx="4294967295"/>
          </p:nvPr>
        </p:nvSpPr>
        <p:spPr/>
        <p:txBody>
          <a:bodyPr/>
          <a:lstStyle/>
          <a:p>
            <a:r>
              <a:rPr lang="ja-JP" altLang="en-US" sz="4000" smtClean="0"/>
              <a:t>目的関数のアルゴリズム</a:t>
            </a:r>
          </a:p>
        </p:txBody>
      </p:sp>
      <p:sp>
        <p:nvSpPr>
          <p:cNvPr id="4" name="スライド番号プレースホルダー 3"/>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437B52C8-DFF1-4459-A0CE-1F5E4BF3B36E}" type="slidenum">
              <a:rPr lang="ja-JP" altLang="en-US" sz="2400">
                <a:solidFill>
                  <a:schemeClr val="tx1">
                    <a:tint val="75000"/>
                  </a:schemeClr>
                </a:solidFill>
                <a:latin typeface="+mn-lt"/>
                <a:ea typeface="+mn-ea"/>
              </a:rPr>
              <a:pPr algn="r" fontAlgn="auto">
                <a:spcBef>
                  <a:spcPts val="0"/>
                </a:spcBef>
                <a:spcAft>
                  <a:spcPts val="0"/>
                </a:spcAft>
                <a:defRPr/>
              </a:pPr>
              <a:t>35</a:t>
            </a:fld>
            <a:endParaRPr lang="ja-JP" altLang="en-US" sz="2400" dirty="0">
              <a:solidFill>
                <a:schemeClr val="tx1">
                  <a:tint val="75000"/>
                </a:schemeClr>
              </a:solidFill>
              <a:latin typeface="+mn-lt"/>
              <a:ea typeface="+mn-ea"/>
            </a:endParaRPr>
          </a:p>
        </p:txBody>
      </p:sp>
      <p:sp>
        <p:nvSpPr>
          <p:cNvPr id="65540" name="Text Box 4"/>
          <p:cNvSpPr txBox="1">
            <a:spLocks noChangeArrowheads="1"/>
          </p:cNvSpPr>
          <p:nvPr/>
        </p:nvSpPr>
        <p:spPr bwMode="auto">
          <a:xfrm>
            <a:off x="755650" y="1773238"/>
            <a:ext cx="5545138" cy="2430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ja-JP" altLang="en-US"/>
              <a:t>目的関数を最小化するためのアルゴリズム</a:t>
            </a:r>
          </a:p>
          <a:p>
            <a:pPr>
              <a:spcBef>
                <a:spcPct val="50000"/>
              </a:spcBef>
            </a:pPr>
            <a:r>
              <a:rPr lang="ja-JP" altLang="en-US"/>
              <a:t>「最急降下法」について説明</a:t>
            </a:r>
          </a:p>
          <a:p>
            <a:pPr>
              <a:spcBef>
                <a:spcPct val="50000"/>
              </a:spcBef>
            </a:pPr>
            <a:endParaRPr lang="ja-JP" altLang="en-US"/>
          </a:p>
          <a:p>
            <a:pPr>
              <a:spcBef>
                <a:spcPct val="50000"/>
              </a:spcBef>
            </a:pPr>
            <a:r>
              <a:rPr lang="ja-JP" altLang="en-US"/>
              <a:t>ある関数</a:t>
            </a:r>
            <a:r>
              <a:rPr lang="en-US" altLang="ja-JP"/>
              <a:t>J(θ0,θ1)</a:t>
            </a:r>
            <a:r>
              <a:rPr lang="ja-JP" altLang="en-US"/>
              <a:t>を考える</a:t>
            </a:r>
          </a:p>
          <a:p>
            <a:pPr>
              <a:spcBef>
                <a:spcPct val="50000"/>
              </a:spcBef>
            </a:pPr>
            <a:r>
              <a:rPr lang="ja-JP" altLang="en-US"/>
              <a:t>ここで欲しいのは</a:t>
            </a:r>
            <a:endParaRPr lang="en-US" altLang="ja-JP"/>
          </a:p>
          <a:p>
            <a:pPr>
              <a:spcBef>
                <a:spcPct val="50000"/>
              </a:spcBef>
            </a:pPr>
            <a:endParaRPr lang="en-US" altLang="ja-JP"/>
          </a:p>
        </p:txBody>
      </p:sp>
      <p:sp>
        <p:nvSpPr>
          <p:cNvPr id="65546" name="Text Box 10"/>
          <p:cNvSpPr txBox="1">
            <a:spLocks noChangeArrowheads="1"/>
          </p:cNvSpPr>
          <p:nvPr/>
        </p:nvSpPr>
        <p:spPr bwMode="auto">
          <a:xfrm>
            <a:off x="179388" y="5661025"/>
            <a:ext cx="230505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a:t>J</a:t>
            </a:r>
            <a:r>
              <a:rPr lang="ja-JP" altLang="en-US"/>
              <a:t>は高さを表しており、</a:t>
            </a:r>
          </a:p>
          <a:p>
            <a:pPr>
              <a:spcBef>
                <a:spcPct val="50000"/>
              </a:spcBef>
            </a:pPr>
            <a:r>
              <a:rPr lang="ja-JP" altLang="en-US"/>
              <a:t>これを最小化したい</a:t>
            </a:r>
          </a:p>
        </p:txBody>
      </p:sp>
    </p:spTree>
    <p:extLst>
      <p:ext uri="{BB962C8B-B14F-4D97-AF65-F5344CB8AC3E}">
        <p14:creationId xmlns:p14="http://schemas.microsoft.com/office/powerpoint/2010/main" val="35970504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タイトル 1"/>
          <p:cNvSpPr>
            <a:spLocks noGrp="1"/>
          </p:cNvSpPr>
          <p:nvPr>
            <p:ph type="title" idx="4294967295"/>
          </p:nvPr>
        </p:nvSpPr>
        <p:spPr/>
        <p:txBody>
          <a:bodyPr/>
          <a:lstStyle/>
          <a:p>
            <a:r>
              <a:rPr lang="ja-JP" altLang="en-US" sz="4000" smtClean="0"/>
              <a:t>目的関数のアルゴリズム</a:t>
            </a:r>
          </a:p>
        </p:txBody>
      </p:sp>
      <p:sp>
        <p:nvSpPr>
          <p:cNvPr id="4" name="スライド番号プレースホルダー 3"/>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03F21D26-58C5-4681-AF03-D587C1D53C9D}" type="slidenum">
              <a:rPr lang="ja-JP" altLang="en-US" sz="2400">
                <a:solidFill>
                  <a:schemeClr val="tx1">
                    <a:tint val="75000"/>
                  </a:schemeClr>
                </a:solidFill>
                <a:latin typeface="+mn-lt"/>
                <a:ea typeface="+mn-ea"/>
              </a:rPr>
              <a:pPr algn="r" fontAlgn="auto">
                <a:spcBef>
                  <a:spcPts val="0"/>
                </a:spcBef>
                <a:spcAft>
                  <a:spcPts val="0"/>
                </a:spcAft>
                <a:defRPr/>
              </a:pPr>
              <a:t>36</a:t>
            </a:fld>
            <a:endParaRPr lang="ja-JP" altLang="en-US" sz="2400" dirty="0">
              <a:solidFill>
                <a:schemeClr val="tx1">
                  <a:tint val="75000"/>
                </a:schemeClr>
              </a:solidFill>
              <a:latin typeface="+mn-lt"/>
              <a:ea typeface="+mn-ea"/>
            </a:endParaRPr>
          </a:p>
        </p:txBody>
      </p:sp>
      <p:sp>
        <p:nvSpPr>
          <p:cNvPr id="66564" name="Text Box 4"/>
          <p:cNvSpPr txBox="1">
            <a:spLocks noChangeArrowheads="1"/>
          </p:cNvSpPr>
          <p:nvPr/>
        </p:nvSpPr>
        <p:spPr bwMode="auto">
          <a:xfrm>
            <a:off x="755650" y="1773238"/>
            <a:ext cx="5545138" cy="2430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ja-JP" altLang="en-US"/>
              <a:t>目的関数を最小化するためのアルゴリズム</a:t>
            </a:r>
          </a:p>
          <a:p>
            <a:pPr>
              <a:spcBef>
                <a:spcPct val="50000"/>
              </a:spcBef>
            </a:pPr>
            <a:r>
              <a:rPr lang="ja-JP" altLang="en-US"/>
              <a:t>「最急降下法」について説明</a:t>
            </a:r>
          </a:p>
          <a:p>
            <a:pPr>
              <a:spcBef>
                <a:spcPct val="50000"/>
              </a:spcBef>
            </a:pPr>
            <a:endParaRPr lang="ja-JP" altLang="en-US"/>
          </a:p>
          <a:p>
            <a:pPr>
              <a:spcBef>
                <a:spcPct val="50000"/>
              </a:spcBef>
            </a:pPr>
            <a:r>
              <a:rPr lang="ja-JP" altLang="en-US"/>
              <a:t>ある関数</a:t>
            </a:r>
            <a:r>
              <a:rPr lang="en-US" altLang="ja-JP"/>
              <a:t>J(θ0,θ1)</a:t>
            </a:r>
            <a:r>
              <a:rPr lang="ja-JP" altLang="en-US"/>
              <a:t>を考える</a:t>
            </a:r>
          </a:p>
          <a:p>
            <a:pPr>
              <a:spcBef>
                <a:spcPct val="50000"/>
              </a:spcBef>
            </a:pPr>
            <a:r>
              <a:rPr lang="ja-JP" altLang="en-US"/>
              <a:t>ここで欲しいのは</a:t>
            </a:r>
            <a:endParaRPr lang="en-US" altLang="ja-JP"/>
          </a:p>
          <a:p>
            <a:pPr>
              <a:spcBef>
                <a:spcPct val="50000"/>
              </a:spcBef>
            </a:pPr>
            <a:endParaRPr lang="en-US" altLang="ja-JP"/>
          </a:p>
        </p:txBody>
      </p:sp>
      <p:sp>
        <p:nvSpPr>
          <p:cNvPr id="66566" name="Text Box 6"/>
          <p:cNvSpPr txBox="1">
            <a:spLocks noChangeArrowheads="1"/>
          </p:cNvSpPr>
          <p:nvPr/>
        </p:nvSpPr>
        <p:spPr bwMode="auto">
          <a:xfrm>
            <a:off x="179388" y="5661025"/>
            <a:ext cx="230505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a:t>J</a:t>
            </a:r>
            <a:r>
              <a:rPr lang="ja-JP" altLang="en-US"/>
              <a:t>は高さを表しており、</a:t>
            </a:r>
          </a:p>
          <a:p>
            <a:pPr>
              <a:spcBef>
                <a:spcPct val="50000"/>
              </a:spcBef>
            </a:pPr>
            <a:r>
              <a:rPr lang="ja-JP" altLang="en-US"/>
              <a:t>これを最小化したい</a:t>
            </a:r>
          </a:p>
        </p:txBody>
      </p:sp>
      <p:sp>
        <p:nvSpPr>
          <p:cNvPr id="66567" name="AutoShape 7"/>
          <p:cNvSpPr>
            <a:spLocks noChangeArrowheads="1"/>
          </p:cNvSpPr>
          <p:nvPr/>
        </p:nvSpPr>
        <p:spPr bwMode="auto">
          <a:xfrm>
            <a:off x="3635375" y="4221163"/>
            <a:ext cx="287338" cy="287337"/>
          </a:xfrm>
          <a:prstGeom prst="star4">
            <a:avLst>
              <a:gd name="adj" fmla="val 1243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6568" name="Line 8"/>
          <p:cNvSpPr>
            <a:spLocks noChangeShapeType="1"/>
          </p:cNvSpPr>
          <p:nvPr/>
        </p:nvSpPr>
        <p:spPr bwMode="auto">
          <a:xfrm flipH="1">
            <a:off x="4211638" y="3213100"/>
            <a:ext cx="504825" cy="576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6569" name="Text Box 9"/>
          <p:cNvSpPr txBox="1">
            <a:spLocks noChangeArrowheads="1"/>
          </p:cNvSpPr>
          <p:nvPr/>
        </p:nvSpPr>
        <p:spPr bwMode="auto">
          <a:xfrm>
            <a:off x="4932363" y="2420938"/>
            <a:ext cx="22320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ja-JP" altLang="en-US"/>
              <a:t>ある点</a:t>
            </a:r>
            <a:r>
              <a:rPr lang="en-US" altLang="ja-JP"/>
              <a:t>J(θ0,θ1)</a:t>
            </a:r>
            <a:r>
              <a:rPr lang="ja-JP" altLang="en-US"/>
              <a:t>を初期値に設定</a:t>
            </a:r>
          </a:p>
        </p:txBody>
      </p:sp>
    </p:spTree>
    <p:extLst>
      <p:ext uri="{BB962C8B-B14F-4D97-AF65-F5344CB8AC3E}">
        <p14:creationId xmlns:p14="http://schemas.microsoft.com/office/powerpoint/2010/main" val="27233292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タイトル 1"/>
          <p:cNvSpPr>
            <a:spLocks noGrp="1"/>
          </p:cNvSpPr>
          <p:nvPr>
            <p:ph type="title" idx="4294967295"/>
          </p:nvPr>
        </p:nvSpPr>
        <p:spPr/>
        <p:txBody>
          <a:bodyPr/>
          <a:lstStyle/>
          <a:p>
            <a:r>
              <a:rPr lang="ja-JP" altLang="en-US" sz="4000" smtClean="0"/>
              <a:t>目的関数のアルゴリズム</a:t>
            </a:r>
          </a:p>
        </p:txBody>
      </p:sp>
      <p:sp>
        <p:nvSpPr>
          <p:cNvPr id="4" name="スライド番号プレースホルダー 3"/>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F3B32E92-2A74-4520-A16A-5E5BE77E7E5F}" type="slidenum">
              <a:rPr lang="ja-JP" altLang="en-US" sz="2400">
                <a:solidFill>
                  <a:schemeClr val="tx1">
                    <a:tint val="75000"/>
                  </a:schemeClr>
                </a:solidFill>
                <a:latin typeface="+mn-lt"/>
                <a:ea typeface="+mn-ea"/>
              </a:rPr>
              <a:pPr algn="r" fontAlgn="auto">
                <a:spcBef>
                  <a:spcPts val="0"/>
                </a:spcBef>
                <a:spcAft>
                  <a:spcPts val="0"/>
                </a:spcAft>
                <a:defRPr/>
              </a:pPr>
              <a:t>37</a:t>
            </a:fld>
            <a:endParaRPr lang="ja-JP" altLang="en-US" sz="2400" dirty="0">
              <a:solidFill>
                <a:schemeClr val="tx1">
                  <a:tint val="75000"/>
                </a:schemeClr>
              </a:solidFill>
              <a:latin typeface="+mn-lt"/>
              <a:ea typeface="+mn-ea"/>
            </a:endParaRPr>
          </a:p>
        </p:txBody>
      </p:sp>
      <p:sp>
        <p:nvSpPr>
          <p:cNvPr id="67589" name="Text Box 5"/>
          <p:cNvSpPr txBox="1">
            <a:spLocks noChangeArrowheads="1"/>
          </p:cNvSpPr>
          <p:nvPr/>
        </p:nvSpPr>
        <p:spPr bwMode="auto">
          <a:xfrm>
            <a:off x="755650" y="1773238"/>
            <a:ext cx="5545138" cy="2430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ja-JP" altLang="en-US"/>
              <a:t>目的関数を最小化するためのアルゴリズム</a:t>
            </a:r>
          </a:p>
          <a:p>
            <a:pPr>
              <a:spcBef>
                <a:spcPct val="50000"/>
              </a:spcBef>
            </a:pPr>
            <a:r>
              <a:rPr lang="ja-JP" altLang="en-US"/>
              <a:t>「最急降下法」について説明</a:t>
            </a:r>
          </a:p>
          <a:p>
            <a:pPr>
              <a:spcBef>
                <a:spcPct val="50000"/>
              </a:spcBef>
            </a:pPr>
            <a:endParaRPr lang="ja-JP" altLang="en-US"/>
          </a:p>
          <a:p>
            <a:pPr>
              <a:spcBef>
                <a:spcPct val="50000"/>
              </a:spcBef>
            </a:pPr>
            <a:r>
              <a:rPr lang="ja-JP" altLang="en-US"/>
              <a:t>ある関数</a:t>
            </a:r>
            <a:r>
              <a:rPr lang="en-US" altLang="ja-JP"/>
              <a:t>J(θ0,θ1)</a:t>
            </a:r>
            <a:r>
              <a:rPr lang="ja-JP" altLang="en-US"/>
              <a:t>を考える</a:t>
            </a:r>
          </a:p>
          <a:p>
            <a:pPr>
              <a:spcBef>
                <a:spcPct val="50000"/>
              </a:spcBef>
            </a:pPr>
            <a:r>
              <a:rPr lang="ja-JP" altLang="en-US"/>
              <a:t>ここで欲しいのは</a:t>
            </a:r>
            <a:endParaRPr lang="en-US" altLang="ja-JP"/>
          </a:p>
          <a:p>
            <a:pPr>
              <a:spcBef>
                <a:spcPct val="50000"/>
              </a:spcBef>
            </a:pPr>
            <a:endParaRPr lang="en-US" altLang="ja-JP"/>
          </a:p>
        </p:txBody>
      </p:sp>
      <p:sp>
        <p:nvSpPr>
          <p:cNvPr id="67590" name="Text Box 6"/>
          <p:cNvSpPr txBox="1">
            <a:spLocks noChangeArrowheads="1"/>
          </p:cNvSpPr>
          <p:nvPr/>
        </p:nvSpPr>
        <p:spPr bwMode="auto">
          <a:xfrm>
            <a:off x="179388" y="5661025"/>
            <a:ext cx="230505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a:t>J</a:t>
            </a:r>
            <a:r>
              <a:rPr lang="ja-JP" altLang="en-US"/>
              <a:t>は高さを表しており、</a:t>
            </a:r>
          </a:p>
          <a:p>
            <a:pPr>
              <a:spcBef>
                <a:spcPct val="50000"/>
              </a:spcBef>
            </a:pPr>
            <a:r>
              <a:rPr lang="ja-JP" altLang="en-US"/>
              <a:t>これを最小化したい</a:t>
            </a:r>
          </a:p>
        </p:txBody>
      </p:sp>
      <p:sp>
        <p:nvSpPr>
          <p:cNvPr id="67591" name="AutoShape 7"/>
          <p:cNvSpPr>
            <a:spLocks noChangeArrowheads="1"/>
          </p:cNvSpPr>
          <p:nvPr/>
        </p:nvSpPr>
        <p:spPr bwMode="auto">
          <a:xfrm>
            <a:off x="3635375" y="4221163"/>
            <a:ext cx="287338" cy="287337"/>
          </a:xfrm>
          <a:prstGeom prst="star4">
            <a:avLst>
              <a:gd name="adj" fmla="val 1243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7592" name="Line 8"/>
          <p:cNvSpPr>
            <a:spLocks noChangeShapeType="1"/>
          </p:cNvSpPr>
          <p:nvPr/>
        </p:nvSpPr>
        <p:spPr bwMode="auto">
          <a:xfrm flipH="1">
            <a:off x="4211638" y="3213100"/>
            <a:ext cx="504825" cy="576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7593" name="Text Box 9"/>
          <p:cNvSpPr txBox="1">
            <a:spLocks noChangeArrowheads="1"/>
          </p:cNvSpPr>
          <p:nvPr/>
        </p:nvSpPr>
        <p:spPr bwMode="auto">
          <a:xfrm>
            <a:off x="4932363" y="2420938"/>
            <a:ext cx="22320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ja-JP" altLang="en-US"/>
              <a:t>ある点</a:t>
            </a:r>
            <a:r>
              <a:rPr lang="en-US" altLang="ja-JP"/>
              <a:t>J(θ0,θ1)</a:t>
            </a:r>
            <a:r>
              <a:rPr lang="ja-JP" altLang="en-US"/>
              <a:t>を初期値に設定</a:t>
            </a:r>
          </a:p>
        </p:txBody>
      </p:sp>
      <p:sp>
        <p:nvSpPr>
          <p:cNvPr id="67594" name="Line 10"/>
          <p:cNvSpPr>
            <a:spLocks noChangeShapeType="1"/>
          </p:cNvSpPr>
          <p:nvPr/>
        </p:nvSpPr>
        <p:spPr bwMode="auto">
          <a:xfrm>
            <a:off x="3779838" y="4508500"/>
            <a:ext cx="287337" cy="360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7595" name="Text Box 11"/>
          <p:cNvSpPr txBox="1">
            <a:spLocks noChangeArrowheads="1"/>
          </p:cNvSpPr>
          <p:nvPr/>
        </p:nvSpPr>
        <p:spPr bwMode="auto">
          <a:xfrm>
            <a:off x="3924300" y="5949950"/>
            <a:ext cx="22320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ja-JP" altLang="en-US"/>
              <a:t>一番勾配が急な方向に進めていく</a:t>
            </a:r>
          </a:p>
        </p:txBody>
      </p:sp>
      <p:sp>
        <p:nvSpPr>
          <p:cNvPr id="67596" name="Text Box 12"/>
          <p:cNvSpPr txBox="1">
            <a:spLocks noChangeArrowheads="1"/>
          </p:cNvSpPr>
          <p:nvPr/>
        </p:nvSpPr>
        <p:spPr bwMode="auto">
          <a:xfrm>
            <a:off x="6443663" y="5876925"/>
            <a:ext cx="22320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ja-JP" altLang="en-US"/>
              <a:t>これを繰り返していく</a:t>
            </a:r>
          </a:p>
        </p:txBody>
      </p:sp>
    </p:spTree>
    <p:extLst>
      <p:ext uri="{BB962C8B-B14F-4D97-AF65-F5344CB8AC3E}">
        <p14:creationId xmlns:p14="http://schemas.microsoft.com/office/powerpoint/2010/main" val="13580594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タイトル 1"/>
          <p:cNvSpPr>
            <a:spLocks noGrp="1"/>
          </p:cNvSpPr>
          <p:nvPr>
            <p:ph type="title" idx="4294967295"/>
          </p:nvPr>
        </p:nvSpPr>
        <p:spPr/>
        <p:txBody>
          <a:bodyPr/>
          <a:lstStyle/>
          <a:p>
            <a:r>
              <a:rPr lang="ja-JP" altLang="en-US" sz="4000" smtClean="0"/>
              <a:t>目的関数のアルゴリズム</a:t>
            </a:r>
          </a:p>
        </p:txBody>
      </p:sp>
      <p:sp>
        <p:nvSpPr>
          <p:cNvPr id="4" name="スライド番号プレースホルダー 3"/>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DEFF511D-C06F-4C2F-9E72-3828C6F795B2}" type="slidenum">
              <a:rPr lang="ja-JP" altLang="en-US" sz="2400">
                <a:solidFill>
                  <a:schemeClr val="tx1">
                    <a:tint val="75000"/>
                  </a:schemeClr>
                </a:solidFill>
                <a:latin typeface="+mn-lt"/>
                <a:ea typeface="+mn-ea"/>
              </a:rPr>
              <a:pPr algn="r" fontAlgn="auto">
                <a:spcBef>
                  <a:spcPts val="0"/>
                </a:spcBef>
                <a:spcAft>
                  <a:spcPts val="0"/>
                </a:spcAft>
                <a:defRPr/>
              </a:pPr>
              <a:t>38</a:t>
            </a:fld>
            <a:endParaRPr lang="ja-JP" altLang="en-US" sz="2400" dirty="0">
              <a:solidFill>
                <a:schemeClr val="tx1">
                  <a:tint val="75000"/>
                </a:schemeClr>
              </a:solidFill>
              <a:latin typeface="+mn-lt"/>
              <a:ea typeface="+mn-ea"/>
            </a:endParaRPr>
          </a:p>
        </p:txBody>
      </p:sp>
      <p:sp>
        <p:nvSpPr>
          <p:cNvPr id="69637" name="Text Box 5"/>
          <p:cNvSpPr txBox="1">
            <a:spLocks noChangeArrowheads="1"/>
          </p:cNvSpPr>
          <p:nvPr/>
        </p:nvSpPr>
        <p:spPr bwMode="auto">
          <a:xfrm>
            <a:off x="755650" y="1773238"/>
            <a:ext cx="5545138" cy="2430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ja-JP" altLang="en-US"/>
              <a:t>目的関数を最小化するためのアルゴリズム</a:t>
            </a:r>
          </a:p>
          <a:p>
            <a:pPr>
              <a:spcBef>
                <a:spcPct val="50000"/>
              </a:spcBef>
            </a:pPr>
            <a:r>
              <a:rPr lang="ja-JP" altLang="en-US"/>
              <a:t>「最急降下法」について説明</a:t>
            </a:r>
          </a:p>
          <a:p>
            <a:pPr>
              <a:spcBef>
                <a:spcPct val="50000"/>
              </a:spcBef>
            </a:pPr>
            <a:endParaRPr lang="ja-JP" altLang="en-US"/>
          </a:p>
          <a:p>
            <a:pPr>
              <a:spcBef>
                <a:spcPct val="50000"/>
              </a:spcBef>
            </a:pPr>
            <a:r>
              <a:rPr lang="ja-JP" altLang="en-US"/>
              <a:t>ある関数</a:t>
            </a:r>
            <a:r>
              <a:rPr lang="en-US" altLang="ja-JP"/>
              <a:t>J(θ0,θ1)</a:t>
            </a:r>
            <a:r>
              <a:rPr lang="ja-JP" altLang="en-US"/>
              <a:t>を考える</a:t>
            </a:r>
          </a:p>
          <a:p>
            <a:pPr>
              <a:spcBef>
                <a:spcPct val="50000"/>
              </a:spcBef>
            </a:pPr>
            <a:r>
              <a:rPr lang="ja-JP" altLang="en-US"/>
              <a:t>ここで欲しいのは</a:t>
            </a:r>
            <a:endParaRPr lang="en-US" altLang="ja-JP"/>
          </a:p>
          <a:p>
            <a:pPr>
              <a:spcBef>
                <a:spcPct val="50000"/>
              </a:spcBef>
            </a:pPr>
            <a:endParaRPr lang="en-US" altLang="ja-JP"/>
          </a:p>
        </p:txBody>
      </p:sp>
      <p:sp>
        <p:nvSpPr>
          <p:cNvPr id="69638" name="Text Box 6"/>
          <p:cNvSpPr txBox="1">
            <a:spLocks noChangeArrowheads="1"/>
          </p:cNvSpPr>
          <p:nvPr/>
        </p:nvSpPr>
        <p:spPr bwMode="auto">
          <a:xfrm>
            <a:off x="179388" y="5661025"/>
            <a:ext cx="230505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a:t>J</a:t>
            </a:r>
            <a:r>
              <a:rPr lang="ja-JP" altLang="en-US"/>
              <a:t>は高さを表しており、</a:t>
            </a:r>
          </a:p>
          <a:p>
            <a:pPr>
              <a:spcBef>
                <a:spcPct val="50000"/>
              </a:spcBef>
            </a:pPr>
            <a:r>
              <a:rPr lang="ja-JP" altLang="en-US"/>
              <a:t>これを最小化したい</a:t>
            </a:r>
          </a:p>
        </p:txBody>
      </p:sp>
      <p:sp>
        <p:nvSpPr>
          <p:cNvPr id="69639" name="AutoShape 7"/>
          <p:cNvSpPr>
            <a:spLocks noChangeArrowheads="1"/>
          </p:cNvSpPr>
          <p:nvPr/>
        </p:nvSpPr>
        <p:spPr bwMode="auto">
          <a:xfrm>
            <a:off x="3635375" y="4221163"/>
            <a:ext cx="287338" cy="287337"/>
          </a:xfrm>
          <a:prstGeom prst="star4">
            <a:avLst>
              <a:gd name="adj" fmla="val 1243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9640" name="Line 8"/>
          <p:cNvSpPr>
            <a:spLocks noChangeShapeType="1"/>
          </p:cNvSpPr>
          <p:nvPr/>
        </p:nvSpPr>
        <p:spPr bwMode="auto">
          <a:xfrm flipH="1">
            <a:off x="4211638" y="3213100"/>
            <a:ext cx="504825" cy="576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9641" name="Text Box 9"/>
          <p:cNvSpPr txBox="1">
            <a:spLocks noChangeArrowheads="1"/>
          </p:cNvSpPr>
          <p:nvPr/>
        </p:nvSpPr>
        <p:spPr bwMode="auto">
          <a:xfrm>
            <a:off x="4932363" y="2420938"/>
            <a:ext cx="22320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ja-JP" altLang="en-US"/>
              <a:t>ある点</a:t>
            </a:r>
            <a:r>
              <a:rPr lang="en-US" altLang="ja-JP"/>
              <a:t>J(θ0,θ1)</a:t>
            </a:r>
            <a:r>
              <a:rPr lang="ja-JP" altLang="en-US"/>
              <a:t>を初期値に設定</a:t>
            </a:r>
          </a:p>
        </p:txBody>
      </p:sp>
      <p:sp>
        <p:nvSpPr>
          <p:cNvPr id="69642" name="Line 10"/>
          <p:cNvSpPr>
            <a:spLocks noChangeShapeType="1"/>
          </p:cNvSpPr>
          <p:nvPr/>
        </p:nvSpPr>
        <p:spPr bwMode="auto">
          <a:xfrm>
            <a:off x="3779838" y="4508500"/>
            <a:ext cx="287337" cy="360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9643" name="Text Box 11"/>
          <p:cNvSpPr txBox="1">
            <a:spLocks noChangeArrowheads="1"/>
          </p:cNvSpPr>
          <p:nvPr/>
        </p:nvSpPr>
        <p:spPr bwMode="auto">
          <a:xfrm>
            <a:off x="3924300" y="5949950"/>
            <a:ext cx="22320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ja-JP" altLang="en-US"/>
              <a:t>一番勾配が急な方向に進めていく</a:t>
            </a:r>
          </a:p>
        </p:txBody>
      </p:sp>
      <p:sp>
        <p:nvSpPr>
          <p:cNvPr id="69644" name="Text Box 12"/>
          <p:cNvSpPr txBox="1">
            <a:spLocks noChangeArrowheads="1"/>
          </p:cNvSpPr>
          <p:nvPr/>
        </p:nvSpPr>
        <p:spPr bwMode="auto">
          <a:xfrm>
            <a:off x="6443663" y="5876925"/>
            <a:ext cx="22320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ja-JP" altLang="en-US"/>
              <a:t>これを繰り返していく</a:t>
            </a:r>
          </a:p>
        </p:txBody>
      </p:sp>
      <p:sp>
        <p:nvSpPr>
          <p:cNvPr id="69645" name="AutoShape 13"/>
          <p:cNvSpPr>
            <a:spLocks noChangeArrowheads="1"/>
          </p:cNvSpPr>
          <p:nvPr/>
        </p:nvSpPr>
        <p:spPr bwMode="auto">
          <a:xfrm>
            <a:off x="4067175" y="4797425"/>
            <a:ext cx="287338" cy="287338"/>
          </a:xfrm>
          <a:prstGeom prst="star4">
            <a:avLst>
              <a:gd name="adj" fmla="val 1243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9646" name="Line 14"/>
          <p:cNvSpPr>
            <a:spLocks noChangeShapeType="1"/>
          </p:cNvSpPr>
          <p:nvPr/>
        </p:nvSpPr>
        <p:spPr bwMode="auto">
          <a:xfrm>
            <a:off x="4211638" y="5084763"/>
            <a:ext cx="287337" cy="360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Tree>
    <p:extLst>
      <p:ext uri="{BB962C8B-B14F-4D97-AF65-F5344CB8AC3E}">
        <p14:creationId xmlns:p14="http://schemas.microsoft.com/office/powerpoint/2010/main" val="15089380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タイトル 1"/>
          <p:cNvSpPr>
            <a:spLocks noGrp="1"/>
          </p:cNvSpPr>
          <p:nvPr>
            <p:ph type="title" idx="4294967295"/>
          </p:nvPr>
        </p:nvSpPr>
        <p:spPr/>
        <p:txBody>
          <a:bodyPr/>
          <a:lstStyle/>
          <a:p>
            <a:r>
              <a:rPr lang="ja-JP" altLang="en-US" sz="4000" smtClean="0"/>
              <a:t>目的関数のアルゴリズム</a:t>
            </a:r>
          </a:p>
        </p:txBody>
      </p:sp>
      <p:sp>
        <p:nvSpPr>
          <p:cNvPr id="4" name="スライド番号プレースホルダー 3"/>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70E9C056-7332-45D7-A73A-56A01E37547C}" type="slidenum">
              <a:rPr lang="ja-JP" altLang="en-US" sz="2400">
                <a:solidFill>
                  <a:schemeClr val="tx1">
                    <a:tint val="75000"/>
                  </a:schemeClr>
                </a:solidFill>
                <a:latin typeface="+mn-lt"/>
                <a:ea typeface="+mn-ea"/>
              </a:rPr>
              <a:pPr algn="r" fontAlgn="auto">
                <a:spcBef>
                  <a:spcPts val="0"/>
                </a:spcBef>
                <a:spcAft>
                  <a:spcPts val="0"/>
                </a:spcAft>
                <a:defRPr/>
              </a:pPr>
              <a:t>39</a:t>
            </a:fld>
            <a:endParaRPr lang="ja-JP" altLang="en-US" sz="2400" dirty="0">
              <a:solidFill>
                <a:schemeClr val="tx1">
                  <a:tint val="75000"/>
                </a:schemeClr>
              </a:solidFill>
              <a:latin typeface="+mn-lt"/>
              <a:ea typeface="+mn-ea"/>
            </a:endParaRPr>
          </a:p>
        </p:txBody>
      </p:sp>
      <p:sp>
        <p:nvSpPr>
          <p:cNvPr id="70661" name="Text Box 5"/>
          <p:cNvSpPr txBox="1">
            <a:spLocks noChangeArrowheads="1"/>
          </p:cNvSpPr>
          <p:nvPr/>
        </p:nvSpPr>
        <p:spPr bwMode="auto">
          <a:xfrm>
            <a:off x="755650" y="1773238"/>
            <a:ext cx="5545138" cy="2430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ja-JP" altLang="en-US"/>
              <a:t>目的関数を最小化するためのアルゴリズム</a:t>
            </a:r>
          </a:p>
          <a:p>
            <a:pPr>
              <a:spcBef>
                <a:spcPct val="50000"/>
              </a:spcBef>
            </a:pPr>
            <a:r>
              <a:rPr lang="ja-JP" altLang="en-US"/>
              <a:t>「最急降下法」について説明</a:t>
            </a:r>
          </a:p>
          <a:p>
            <a:pPr>
              <a:spcBef>
                <a:spcPct val="50000"/>
              </a:spcBef>
            </a:pPr>
            <a:endParaRPr lang="ja-JP" altLang="en-US"/>
          </a:p>
          <a:p>
            <a:pPr>
              <a:spcBef>
                <a:spcPct val="50000"/>
              </a:spcBef>
            </a:pPr>
            <a:r>
              <a:rPr lang="ja-JP" altLang="en-US"/>
              <a:t>ある関数</a:t>
            </a:r>
            <a:r>
              <a:rPr lang="en-US" altLang="ja-JP"/>
              <a:t>J(θ0,θ1)</a:t>
            </a:r>
            <a:r>
              <a:rPr lang="ja-JP" altLang="en-US"/>
              <a:t>を考える</a:t>
            </a:r>
          </a:p>
          <a:p>
            <a:pPr>
              <a:spcBef>
                <a:spcPct val="50000"/>
              </a:spcBef>
            </a:pPr>
            <a:r>
              <a:rPr lang="ja-JP" altLang="en-US"/>
              <a:t>ここで欲しいのは</a:t>
            </a:r>
            <a:endParaRPr lang="en-US" altLang="ja-JP"/>
          </a:p>
          <a:p>
            <a:pPr>
              <a:spcBef>
                <a:spcPct val="50000"/>
              </a:spcBef>
            </a:pPr>
            <a:endParaRPr lang="en-US" altLang="ja-JP"/>
          </a:p>
        </p:txBody>
      </p:sp>
      <p:sp>
        <p:nvSpPr>
          <p:cNvPr id="70662" name="Text Box 6"/>
          <p:cNvSpPr txBox="1">
            <a:spLocks noChangeArrowheads="1"/>
          </p:cNvSpPr>
          <p:nvPr/>
        </p:nvSpPr>
        <p:spPr bwMode="auto">
          <a:xfrm>
            <a:off x="179388" y="5661025"/>
            <a:ext cx="230505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a:t>J</a:t>
            </a:r>
            <a:r>
              <a:rPr lang="ja-JP" altLang="en-US"/>
              <a:t>は高さを表しており、</a:t>
            </a:r>
          </a:p>
          <a:p>
            <a:pPr>
              <a:spcBef>
                <a:spcPct val="50000"/>
              </a:spcBef>
            </a:pPr>
            <a:r>
              <a:rPr lang="ja-JP" altLang="en-US"/>
              <a:t>これを最小化したい</a:t>
            </a:r>
          </a:p>
        </p:txBody>
      </p:sp>
      <p:sp>
        <p:nvSpPr>
          <p:cNvPr id="70663" name="AutoShape 7"/>
          <p:cNvSpPr>
            <a:spLocks noChangeArrowheads="1"/>
          </p:cNvSpPr>
          <p:nvPr/>
        </p:nvSpPr>
        <p:spPr bwMode="auto">
          <a:xfrm>
            <a:off x="3635375" y="4221163"/>
            <a:ext cx="287338" cy="287337"/>
          </a:xfrm>
          <a:prstGeom prst="star4">
            <a:avLst>
              <a:gd name="adj" fmla="val 1243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70664" name="Line 8"/>
          <p:cNvSpPr>
            <a:spLocks noChangeShapeType="1"/>
          </p:cNvSpPr>
          <p:nvPr/>
        </p:nvSpPr>
        <p:spPr bwMode="auto">
          <a:xfrm flipH="1">
            <a:off x="4211638" y="3213100"/>
            <a:ext cx="504825" cy="576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0665" name="Text Box 9"/>
          <p:cNvSpPr txBox="1">
            <a:spLocks noChangeArrowheads="1"/>
          </p:cNvSpPr>
          <p:nvPr/>
        </p:nvSpPr>
        <p:spPr bwMode="auto">
          <a:xfrm>
            <a:off x="4932363" y="2420938"/>
            <a:ext cx="22320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ja-JP" altLang="en-US"/>
              <a:t>ある点</a:t>
            </a:r>
            <a:r>
              <a:rPr lang="en-US" altLang="ja-JP"/>
              <a:t>J(θ0,θ1)</a:t>
            </a:r>
            <a:r>
              <a:rPr lang="ja-JP" altLang="en-US"/>
              <a:t>を初期値に設定</a:t>
            </a:r>
          </a:p>
        </p:txBody>
      </p:sp>
      <p:sp>
        <p:nvSpPr>
          <p:cNvPr id="70666" name="Line 10"/>
          <p:cNvSpPr>
            <a:spLocks noChangeShapeType="1"/>
          </p:cNvSpPr>
          <p:nvPr/>
        </p:nvSpPr>
        <p:spPr bwMode="auto">
          <a:xfrm>
            <a:off x="3779838" y="4508500"/>
            <a:ext cx="287337" cy="360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0667" name="Text Box 11"/>
          <p:cNvSpPr txBox="1">
            <a:spLocks noChangeArrowheads="1"/>
          </p:cNvSpPr>
          <p:nvPr/>
        </p:nvSpPr>
        <p:spPr bwMode="auto">
          <a:xfrm>
            <a:off x="3924300" y="5949950"/>
            <a:ext cx="22320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ja-JP" altLang="en-US"/>
              <a:t>一番勾配が急な方向に進めていく</a:t>
            </a:r>
          </a:p>
        </p:txBody>
      </p:sp>
      <p:sp>
        <p:nvSpPr>
          <p:cNvPr id="70668" name="Text Box 12"/>
          <p:cNvSpPr txBox="1">
            <a:spLocks noChangeArrowheads="1"/>
          </p:cNvSpPr>
          <p:nvPr/>
        </p:nvSpPr>
        <p:spPr bwMode="auto">
          <a:xfrm>
            <a:off x="6443663" y="5876925"/>
            <a:ext cx="2232025" cy="105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ja-JP" altLang="en-US"/>
              <a:t>これを繰り返していく</a:t>
            </a:r>
          </a:p>
          <a:p>
            <a:pPr>
              <a:spcBef>
                <a:spcPct val="50000"/>
              </a:spcBef>
            </a:pPr>
            <a:r>
              <a:rPr lang="ja-JP" altLang="en-US"/>
              <a:t>最小値と判断したら終了</a:t>
            </a:r>
          </a:p>
        </p:txBody>
      </p:sp>
      <p:sp>
        <p:nvSpPr>
          <p:cNvPr id="70669" name="AutoShape 13"/>
          <p:cNvSpPr>
            <a:spLocks noChangeArrowheads="1"/>
          </p:cNvSpPr>
          <p:nvPr/>
        </p:nvSpPr>
        <p:spPr bwMode="auto">
          <a:xfrm>
            <a:off x="4067175" y="4797425"/>
            <a:ext cx="287338" cy="287338"/>
          </a:xfrm>
          <a:prstGeom prst="star4">
            <a:avLst>
              <a:gd name="adj" fmla="val 1243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70670" name="Line 14"/>
          <p:cNvSpPr>
            <a:spLocks noChangeShapeType="1"/>
          </p:cNvSpPr>
          <p:nvPr/>
        </p:nvSpPr>
        <p:spPr bwMode="auto">
          <a:xfrm>
            <a:off x="4211638" y="5084763"/>
            <a:ext cx="287337" cy="360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0671" name="AutoShape 15"/>
          <p:cNvSpPr>
            <a:spLocks noChangeArrowheads="1"/>
          </p:cNvSpPr>
          <p:nvPr/>
        </p:nvSpPr>
        <p:spPr bwMode="auto">
          <a:xfrm>
            <a:off x="4284663" y="5300663"/>
            <a:ext cx="287337" cy="287337"/>
          </a:xfrm>
          <a:prstGeom prst="star4">
            <a:avLst>
              <a:gd name="adj" fmla="val 1243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Tree>
    <p:extLst>
      <p:ext uri="{BB962C8B-B14F-4D97-AF65-F5344CB8AC3E}">
        <p14:creationId xmlns:p14="http://schemas.microsoft.com/office/powerpoint/2010/main" val="8221585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lvl="1" algn="ctr" rtl="0">
              <a:spcBef>
                <a:spcPct val="0"/>
              </a:spcBef>
            </a:pPr>
            <a:r>
              <a:rPr lang="en-US" altLang="ja-JP" sz="4400" dirty="0" smtClean="0"/>
              <a:t>Machine </a:t>
            </a:r>
            <a:r>
              <a:rPr lang="en-US" altLang="ja-JP" sz="4400" dirty="0" err="1" smtClean="0"/>
              <a:t>Learnig</a:t>
            </a:r>
            <a:r>
              <a:rPr lang="ja-JP" altLang="en-US" sz="4400" dirty="0" smtClean="0"/>
              <a:t> </a:t>
            </a:r>
            <a:r>
              <a:rPr lang="en-US" altLang="ja-JP" sz="4400" dirty="0" smtClean="0"/>
              <a:t>course</a:t>
            </a:r>
            <a:endParaRPr kumimoji="1" lang="ja-JP" altLang="en-US" sz="4400" dirty="0"/>
          </a:p>
        </p:txBody>
      </p:sp>
      <p:sp>
        <p:nvSpPr>
          <p:cNvPr id="3" name="コンテンツ プレースホルダー 2"/>
          <p:cNvSpPr>
            <a:spLocks noGrp="1"/>
          </p:cNvSpPr>
          <p:nvPr>
            <p:ph idx="1"/>
          </p:nvPr>
        </p:nvSpPr>
        <p:spPr/>
        <p:txBody>
          <a:bodyPr/>
          <a:lstStyle/>
          <a:p>
            <a:r>
              <a:rPr kumimoji="1" lang="ja-JP" altLang="en-US" dirty="0" smtClean="0"/>
              <a:t>機械学習についての無料オンライン講座</a:t>
            </a:r>
            <a:endParaRPr kumimoji="1" lang="en-US" altLang="ja-JP" dirty="0" smtClean="0"/>
          </a:p>
          <a:p>
            <a:pPr lvl="1"/>
            <a:r>
              <a:rPr lang="ja-JP" altLang="en-US" dirty="0" smtClean="0"/>
              <a:t>機械学習の定義</a:t>
            </a:r>
            <a:endParaRPr lang="en-US" altLang="ja-JP" dirty="0" smtClean="0"/>
          </a:p>
          <a:p>
            <a:pPr lvl="1"/>
            <a:r>
              <a:rPr lang="ja-JP" altLang="en-US" dirty="0" smtClean="0"/>
              <a:t>機械学習問題の主な種類</a:t>
            </a:r>
            <a:endParaRPr lang="en-US" altLang="ja-JP" dirty="0" smtClean="0"/>
          </a:p>
          <a:p>
            <a:pPr lvl="1"/>
            <a:r>
              <a:rPr lang="ja-JP" altLang="en-US" dirty="0" smtClean="0"/>
              <a:t>アルゴリズムの説明</a:t>
            </a:r>
            <a:endParaRPr lang="en-US" altLang="ja-JP" dirty="0" smtClean="0"/>
          </a:p>
          <a:p>
            <a:pPr lvl="1"/>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421F742A-39A9-4C0C-B888-1DF80FBD5B7F}" type="slidenum">
              <a:rPr kumimoji="1" lang="ja-JP" altLang="en-US" smtClean="0"/>
              <a:t>4</a:t>
            </a:fld>
            <a:endParaRPr kumimoji="1" lang="ja-JP" altLang="en-US"/>
          </a:p>
        </p:txBody>
      </p:sp>
    </p:spTree>
    <p:extLst>
      <p:ext uri="{BB962C8B-B14F-4D97-AF65-F5344CB8AC3E}">
        <p14:creationId xmlns:p14="http://schemas.microsoft.com/office/powerpoint/2010/main" val="22552533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タイトル 1"/>
          <p:cNvSpPr>
            <a:spLocks noGrp="1"/>
          </p:cNvSpPr>
          <p:nvPr>
            <p:ph type="title" idx="4294967295"/>
          </p:nvPr>
        </p:nvSpPr>
        <p:spPr/>
        <p:txBody>
          <a:bodyPr/>
          <a:lstStyle/>
          <a:p>
            <a:r>
              <a:rPr lang="ja-JP" altLang="en-US" sz="4000" smtClean="0"/>
              <a:t>目的関数のアルゴリズム</a:t>
            </a:r>
          </a:p>
        </p:txBody>
      </p:sp>
      <p:sp>
        <p:nvSpPr>
          <p:cNvPr id="4" name="スライド番号プレースホルダー 3"/>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C282AC99-ED6B-4A2E-9944-A0A6F10B4B96}" type="slidenum">
              <a:rPr lang="ja-JP" altLang="en-US" sz="2400">
                <a:solidFill>
                  <a:schemeClr val="tx1">
                    <a:tint val="75000"/>
                  </a:schemeClr>
                </a:solidFill>
                <a:latin typeface="+mn-lt"/>
                <a:ea typeface="+mn-ea"/>
              </a:rPr>
              <a:pPr algn="r" fontAlgn="auto">
                <a:spcBef>
                  <a:spcPts val="0"/>
                </a:spcBef>
                <a:spcAft>
                  <a:spcPts val="0"/>
                </a:spcAft>
                <a:defRPr/>
              </a:pPr>
              <a:t>40</a:t>
            </a:fld>
            <a:endParaRPr lang="ja-JP" altLang="en-US" sz="2400" dirty="0">
              <a:solidFill>
                <a:schemeClr val="tx1">
                  <a:tint val="75000"/>
                </a:schemeClr>
              </a:solidFill>
              <a:latin typeface="+mn-lt"/>
              <a:ea typeface="+mn-ea"/>
            </a:endParaRPr>
          </a:p>
        </p:txBody>
      </p:sp>
      <p:sp>
        <p:nvSpPr>
          <p:cNvPr id="71685" name="Text Box 5"/>
          <p:cNvSpPr txBox="1">
            <a:spLocks noChangeArrowheads="1"/>
          </p:cNvSpPr>
          <p:nvPr/>
        </p:nvSpPr>
        <p:spPr bwMode="auto">
          <a:xfrm>
            <a:off x="755650" y="1773238"/>
            <a:ext cx="5545138" cy="77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ja-JP" altLang="en-US"/>
              <a:t>「最急降下法」の特徴</a:t>
            </a:r>
          </a:p>
          <a:p>
            <a:pPr>
              <a:spcBef>
                <a:spcPct val="50000"/>
              </a:spcBef>
            </a:pPr>
            <a:r>
              <a:rPr lang="ja-JP" altLang="en-US"/>
              <a:t>・初期値によって解が異なる場合がある</a:t>
            </a:r>
          </a:p>
        </p:txBody>
      </p:sp>
      <p:sp>
        <p:nvSpPr>
          <p:cNvPr id="71686" name="Text Box 6"/>
          <p:cNvSpPr txBox="1">
            <a:spLocks noChangeArrowheads="1"/>
          </p:cNvSpPr>
          <p:nvPr/>
        </p:nvSpPr>
        <p:spPr bwMode="auto">
          <a:xfrm>
            <a:off x="179388" y="5661025"/>
            <a:ext cx="230505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a:t>J</a:t>
            </a:r>
            <a:r>
              <a:rPr lang="ja-JP" altLang="en-US"/>
              <a:t>は高さを表しており、</a:t>
            </a:r>
          </a:p>
          <a:p>
            <a:pPr>
              <a:spcBef>
                <a:spcPct val="50000"/>
              </a:spcBef>
            </a:pPr>
            <a:r>
              <a:rPr lang="ja-JP" altLang="en-US"/>
              <a:t>これを最小化したい</a:t>
            </a:r>
          </a:p>
        </p:txBody>
      </p:sp>
      <p:sp>
        <p:nvSpPr>
          <p:cNvPr id="71687" name="AutoShape 7"/>
          <p:cNvSpPr>
            <a:spLocks noChangeArrowheads="1"/>
          </p:cNvSpPr>
          <p:nvPr/>
        </p:nvSpPr>
        <p:spPr bwMode="auto">
          <a:xfrm>
            <a:off x="3635375" y="4221163"/>
            <a:ext cx="287338" cy="287337"/>
          </a:xfrm>
          <a:prstGeom prst="star4">
            <a:avLst>
              <a:gd name="adj" fmla="val 1243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71688" name="Line 8"/>
          <p:cNvSpPr>
            <a:spLocks noChangeShapeType="1"/>
          </p:cNvSpPr>
          <p:nvPr/>
        </p:nvSpPr>
        <p:spPr bwMode="auto">
          <a:xfrm flipH="1">
            <a:off x="4211638" y="3213100"/>
            <a:ext cx="504825" cy="576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1689" name="Text Box 9"/>
          <p:cNvSpPr txBox="1">
            <a:spLocks noChangeArrowheads="1"/>
          </p:cNvSpPr>
          <p:nvPr/>
        </p:nvSpPr>
        <p:spPr bwMode="auto">
          <a:xfrm>
            <a:off x="4932363" y="2420938"/>
            <a:ext cx="22320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ja-JP" altLang="en-US"/>
              <a:t>ある点</a:t>
            </a:r>
            <a:r>
              <a:rPr lang="en-US" altLang="ja-JP"/>
              <a:t>J(θ0,θ1)</a:t>
            </a:r>
            <a:r>
              <a:rPr lang="ja-JP" altLang="en-US"/>
              <a:t>を初期値に設定</a:t>
            </a:r>
          </a:p>
        </p:txBody>
      </p:sp>
      <p:sp>
        <p:nvSpPr>
          <p:cNvPr id="71690" name="Line 10"/>
          <p:cNvSpPr>
            <a:spLocks noChangeShapeType="1"/>
          </p:cNvSpPr>
          <p:nvPr/>
        </p:nvSpPr>
        <p:spPr bwMode="auto">
          <a:xfrm>
            <a:off x="3779838" y="4508500"/>
            <a:ext cx="287337" cy="360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1691" name="Text Box 11"/>
          <p:cNvSpPr txBox="1">
            <a:spLocks noChangeArrowheads="1"/>
          </p:cNvSpPr>
          <p:nvPr/>
        </p:nvSpPr>
        <p:spPr bwMode="auto">
          <a:xfrm>
            <a:off x="3924300" y="5949950"/>
            <a:ext cx="22320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ja-JP" altLang="en-US"/>
              <a:t>一番勾配が急な方向に進めていく</a:t>
            </a:r>
          </a:p>
        </p:txBody>
      </p:sp>
      <p:sp>
        <p:nvSpPr>
          <p:cNvPr id="71692" name="Text Box 12"/>
          <p:cNvSpPr txBox="1">
            <a:spLocks noChangeArrowheads="1"/>
          </p:cNvSpPr>
          <p:nvPr/>
        </p:nvSpPr>
        <p:spPr bwMode="auto">
          <a:xfrm>
            <a:off x="6443663" y="5876925"/>
            <a:ext cx="2232025" cy="105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ja-JP" altLang="en-US"/>
              <a:t>これを繰り返していく</a:t>
            </a:r>
          </a:p>
          <a:p>
            <a:pPr>
              <a:spcBef>
                <a:spcPct val="50000"/>
              </a:spcBef>
            </a:pPr>
            <a:r>
              <a:rPr lang="ja-JP" altLang="en-US"/>
              <a:t>最小値と判断したら終了</a:t>
            </a:r>
          </a:p>
        </p:txBody>
      </p:sp>
      <p:sp>
        <p:nvSpPr>
          <p:cNvPr id="71693" name="AutoShape 13"/>
          <p:cNvSpPr>
            <a:spLocks noChangeArrowheads="1"/>
          </p:cNvSpPr>
          <p:nvPr/>
        </p:nvSpPr>
        <p:spPr bwMode="auto">
          <a:xfrm>
            <a:off x="4067175" y="4797425"/>
            <a:ext cx="287338" cy="287338"/>
          </a:xfrm>
          <a:prstGeom prst="star4">
            <a:avLst>
              <a:gd name="adj" fmla="val 1243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71694" name="Line 14"/>
          <p:cNvSpPr>
            <a:spLocks noChangeShapeType="1"/>
          </p:cNvSpPr>
          <p:nvPr/>
        </p:nvSpPr>
        <p:spPr bwMode="auto">
          <a:xfrm>
            <a:off x="4211638" y="5084763"/>
            <a:ext cx="287337" cy="360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1695" name="AutoShape 15"/>
          <p:cNvSpPr>
            <a:spLocks noChangeArrowheads="1"/>
          </p:cNvSpPr>
          <p:nvPr/>
        </p:nvSpPr>
        <p:spPr bwMode="auto">
          <a:xfrm>
            <a:off x="4284663" y="5300663"/>
            <a:ext cx="287337" cy="287337"/>
          </a:xfrm>
          <a:prstGeom prst="star4">
            <a:avLst>
              <a:gd name="adj" fmla="val 1243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Tree>
    <p:extLst>
      <p:ext uri="{BB962C8B-B14F-4D97-AF65-F5344CB8AC3E}">
        <p14:creationId xmlns:p14="http://schemas.microsoft.com/office/powerpoint/2010/main" val="274155031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タイトル 1"/>
          <p:cNvSpPr>
            <a:spLocks noGrp="1"/>
          </p:cNvSpPr>
          <p:nvPr>
            <p:ph type="title" idx="4294967295"/>
          </p:nvPr>
        </p:nvSpPr>
        <p:spPr/>
        <p:txBody>
          <a:bodyPr/>
          <a:lstStyle/>
          <a:p>
            <a:r>
              <a:rPr lang="ja-JP" altLang="en-US" sz="4000" smtClean="0"/>
              <a:t>目的関数のアルゴリズム</a:t>
            </a:r>
          </a:p>
        </p:txBody>
      </p:sp>
      <p:sp>
        <p:nvSpPr>
          <p:cNvPr id="4" name="スライド番号プレースホルダー 3"/>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B7619840-AF5D-4BFC-87C9-6C5F4073B004}" type="slidenum">
              <a:rPr lang="ja-JP" altLang="en-US" sz="2400">
                <a:solidFill>
                  <a:schemeClr val="tx1">
                    <a:tint val="75000"/>
                  </a:schemeClr>
                </a:solidFill>
                <a:latin typeface="+mn-lt"/>
                <a:ea typeface="+mn-ea"/>
              </a:rPr>
              <a:pPr algn="r" fontAlgn="auto">
                <a:spcBef>
                  <a:spcPts val="0"/>
                </a:spcBef>
                <a:spcAft>
                  <a:spcPts val="0"/>
                </a:spcAft>
                <a:defRPr/>
              </a:pPr>
              <a:t>41</a:t>
            </a:fld>
            <a:endParaRPr lang="ja-JP" altLang="en-US" sz="2400" dirty="0">
              <a:solidFill>
                <a:schemeClr val="tx1">
                  <a:tint val="75000"/>
                </a:schemeClr>
              </a:solidFill>
              <a:latin typeface="+mn-lt"/>
              <a:ea typeface="+mn-ea"/>
            </a:endParaRPr>
          </a:p>
        </p:txBody>
      </p:sp>
      <p:sp>
        <p:nvSpPr>
          <p:cNvPr id="72709" name="Text Box 5"/>
          <p:cNvSpPr txBox="1">
            <a:spLocks noChangeArrowheads="1"/>
          </p:cNvSpPr>
          <p:nvPr/>
        </p:nvSpPr>
        <p:spPr bwMode="auto">
          <a:xfrm>
            <a:off x="755650" y="1773238"/>
            <a:ext cx="5545138" cy="1192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ja-JP" altLang="en-US"/>
              <a:t>「最急降下法」の定義</a:t>
            </a:r>
          </a:p>
          <a:p>
            <a:pPr>
              <a:spcBef>
                <a:spcPct val="50000"/>
              </a:spcBef>
            </a:pPr>
            <a:r>
              <a:rPr lang="ja-JP" altLang="en-US"/>
              <a:t>以下の式を収束するまで繰り返す</a:t>
            </a:r>
          </a:p>
          <a:p>
            <a:pPr>
              <a:spcBef>
                <a:spcPct val="50000"/>
              </a:spcBef>
            </a:pPr>
            <a:endParaRPr lang="ja-JP" altLang="en-US"/>
          </a:p>
        </p:txBody>
      </p:sp>
      <p:sp>
        <p:nvSpPr>
          <p:cNvPr id="72723" name="Line 19"/>
          <p:cNvSpPr>
            <a:spLocks noChangeShapeType="1"/>
          </p:cNvSpPr>
          <p:nvPr/>
        </p:nvSpPr>
        <p:spPr bwMode="auto">
          <a:xfrm flipV="1">
            <a:off x="1331913" y="3429000"/>
            <a:ext cx="503237"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2724" name="Text Box 20"/>
          <p:cNvSpPr txBox="1">
            <a:spLocks noChangeArrowheads="1"/>
          </p:cNvSpPr>
          <p:nvPr/>
        </p:nvSpPr>
        <p:spPr bwMode="auto">
          <a:xfrm>
            <a:off x="395288" y="3933825"/>
            <a:ext cx="36718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ja-JP" altLang="en-US"/>
              <a:t>代入演算子</a:t>
            </a:r>
            <a:r>
              <a:rPr lang="en-US" altLang="ja-JP"/>
              <a:t>(=</a:t>
            </a:r>
            <a:r>
              <a:rPr lang="ja-JP" altLang="en-US"/>
              <a:t>の場合だと真理表明になるらしい</a:t>
            </a:r>
            <a:r>
              <a:rPr lang="en-US" altLang="ja-JP"/>
              <a:t>)</a:t>
            </a:r>
          </a:p>
        </p:txBody>
      </p:sp>
      <p:sp>
        <p:nvSpPr>
          <p:cNvPr id="72725" name="Line 21"/>
          <p:cNvSpPr>
            <a:spLocks noChangeShapeType="1"/>
          </p:cNvSpPr>
          <p:nvPr/>
        </p:nvSpPr>
        <p:spPr bwMode="auto">
          <a:xfrm flipH="1" flipV="1">
            <a:off x="2771775" y="3429000"/>
            <a:ext cx="1944688" cy="863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2726" name="Text Box 22"/>
          <p:cNvSpPr txBox="1">
            <a:spLocks noChangeArrowheads="1"/>
          </p:cNvSpPr>
          <p:nvPr/>
        </p:nvSpPr>
        <p:spPr bwMode="auto">
          <a:xfrm>
            <a:off x="4932363" y="3644900"/>
            <a:ext cx="3600450" cy="160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ja-JP" altLang="en-US"/>
              <a:t>学習率：大きな降下ステップ最急降下法でとるかを制御する</a:t>
            </a:r>
          </a:p>
          <a:p>
            <a:pPr>
              <a:spcBef>
                <a:spcPct val="50000"/>
              </a:spcBef>
            </a:pPr>
            <a:r>
              <a:rPr lang="en-US" altLang="ja-JP"/>
              <a:t>(</a:t>
            </a:r>
            <a:r>
              <a:rPr lang="ja-JP" altLang="en-US"/>
              <a:t>この値が大きい場合は大きなステップで降下し、小さいと小刻みに降下する</a:t>
            </a:r>
            <a:r>
              <a:rPr lang="en-US" altLang="ja-JP"/>
              <a:t>)</a:t>
            </a:r>
          </a:p>
        </p:txBody>
      </p:sp>
      <p:sp>
        <p:nvSpPr>
          <p:cNvPr id="72727" name="Line 23"/>
          <p:cNvSpPr>
            <a:spLocks noChangeShapeType="1"/>
          </p:cNvSpPr>
          <p:nvPr/>
        </p:nvSpPr>
        <p:spPr bwMode="auto">
          <a:xfrm flipH="1">
            <a:off x="4427538" y="2492375"/>
            <a:ext cx="504825" cy="5048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2728" name="Text Box 24"/>
          <p:cNvSpPr txBox="1">
            <a:spLocks noChangeArrowheads="1"/>
          </p:cNvSpPr>
          <p:nvPr/>
        </p:nvSpPr>
        <p:spPr bwMode="auto">
          <a:xfrm>
            <a:off x="5076825" y="2133600"/>
            <a:ext cx="295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ja-JP" altLang="en-US"/>
              <a:t>導関数項</a:t>
            </a:r>
          </a:p>
        </p:txBody>
      </p:sp>
      <p:sp>
        <p:nvSpPr>
          <p:cNvPr id="72729" name="Text Box 25"/>
          <p:cNvSpPr txBox="1">
            <a:spLocks noChangeArrowheads="1"/>
          </p:cNvSpPr>
          <p:nvPr/>
        </p:nvSpPr>
        <p:spPr bwMode="auto">
          <a:xfrm>
            <a:off x="971550" y="4437063"/>
            <a:ext cx="3600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a:t>Θ0</a:t>
            </a:r>
            <a:r>
              <a:rPr lang="ja-JP" altLang="en-US"/>
              <a:t>と</a:t>
            </a:r>
            <a:r>
              <a:rPr lang="en-US" altLang="ja-JP"/>
              <a:t>θ1</a:t>
            </a:r>
            <a:r>
              <a:rPr lang="ja-JP" altLang="en-US"/>
              <a:t>を同時に更新していく</a:t>
            </a:r>
          </a:p>
        </p:txBody>
      </p:sp>
      <p:sp>
        <p:nvSpPr>
          <p:cNvPr id="72730" name="Text Box 26"/>
          <p:cNvSpPr txBox="1">
            <a:spLocks noChangeArrowheads="1"/>
          </p:cNvSpPr>
          <p:nvPr/>
        </p:nvSpPr>
        <p:spPr bwMode="auto">
          <a:xfrm>
            <a:off x="1116013" y="4941888"/>
            <a:ext cx="3600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ja-JP" altLang="en-US"/>
              <a:t>プログラムで書くときは順番が重要</a:t>
            </a:r>
          </a:p>
        </p:txBody>
      </p:sp>
    </p:spTree>
    <p:extLst>
      <p:ext uri="{BB962C8B-B14F-4D97-AF65-F5344CB8AC3E}">
        <p14:creationId xmlns:p14="http://schemas.microsoft.com/office/powerpoint/2010/main" val="153232478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タイトル 1"/>
          <p:cNvSpPr>
            <a:spLocks noGrp="1"/>
          </p:cNvSpPr>
          <p:nvPr>
            <p:ph type="title"/>
          </p:nvPr>
        </p:nvSpPr>
        <p:spPr/>
        <p:txBody>
          <a:bodyPr/>
          <a:lstStyle/>
          <a:p>
            <a:endParaRPr lang="ja-JP" altLang="en-US" smtClean="0"/>
          </a:p>
        </p:txBody>
      </p:sp>
      <p:sp>
        <p:nvSpPr>
          <p:cNvPr id="47106" name="コンテンツ プレースホルダー 2"/>
          <p:cNvSpPr>
            <a:spLocks noGrp="1"/>
          </p:cNvSpPr>
          <p:nvPr>
            <p:ph idx="1"/>
          </p:nvPr>
        </p:nvSpPr>
        <p:spPr/>
        <p:txBody>
          <a:bodyPr/>
          <a:lstStyle/>
          <a:p>
            <a:endParaRPr lang="ja-JP" altLang="en-US" smtClean="0"/>
          </a:p>
        </p:txBody>
      </p:sp>
      <p:sp>
        <p:nvSpPr>
          <p:cNvPr id="4" name="スライド番号プレースホルダー 3"/>
          <p:cNvSpPr>
            <a:spLocks noGrp="1"/>
          </p:cNvSpPr>
          <p:nvPr>
            <p:ph type="sldNum" sz="quarter" idx="12"/>
          </p:nvPr>
        </p:nvSpPr>
        <p:spPr/>
        <p:txBody>
          <a:bodyPr/>
          <a:lstStyle/>
          <a:p>
            <a:pPr>
              <a:defRPr/>
            </a:pPr>
            <a:fld id="{A7C4B3F2-DDD6-4014-A954-DD744DDC9BA6}" type="slidenum">
              <a:rPr lang="ja-JP" altLang="en-US"/>
              <a:pPr>
                <a:defRPr/>
              </a:pPr>
              <a:t>42</a:t>
            </a:fld>
            <a:endParaRPr lang="ja-JP" altLang="en-US"/>
          </a:p>
        </p:txBody>
      </p:sp>
    </p:spTree>
    <p:extLst>
      <p:ext uri="{BB962C8B-B14F-4D97-AF65-F5344CB8AC3E}">
        <p14:creationId xmlns:p14="http://schemas.microsoft.com/office/powerpoint/2010/main" val="25952849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4"/>
          <p:cNvSpPr>
            <a:spLocks noGrp="1" noChangeArrowheads="1"/>
          </p:cNvSpPr>
          <p:nvPr>
            <p:ph type="title"/>
          </p:nvPr>
        </p:nvSpPr>
        <p:spPr/>
        <p:txBody>
          <a:bodyPr/>
          <a:lstStyle/>
          <a:p>
            <a:r>
              <a:rPr lang="en-US" altLang="ja-JP" smtClean="0"/>
              <a:t>Linear Regression with one variable</a:t>
            </a:r>
          </a:p>
        </p:txBody>
      </p:sp>
      <p:sp>
        <p:nvSpPr>
          <p:cNvPr id="48130" name="Rectangle 5"/>
          <p:cNvSpPr>
            <a:spLocks noGrp="1" noChangeArrowheads="1"/>
          </p:cNvSpPr>
          <p:nvPr>
            <p:ph type="body" idx="1"/>
          </p:nvPr>
        </p:nvSpPr>
        <p:spPr/>
        <p:txBody>
          <a:bodyPr/>
          <a:lstStyle/>
          <a:p>
            <a:pPr>
              <a:lnSpc>
                <a:spcPct val="80000"/>
              </a:lnSpc>
            </a:pPr>
            <a:r>
              <a:rPr lang="ja-JP" altLang="en-US" sz="2800" smtClean="0"/>
              <a:t>回帰分析のこと</a:t>
            </a:r>
          </a:p>
          <a:p>
            <a:pPr>
              <a:lnSpc>
                <a:spcPct val="80000"/>
              </a:lnSpc>
              <a:buFontTx/>
              <a:buNone/>
            </a:pPr>
            <a:r>
              <a:rPr lang="en-US" altLang="ja-JP" sz="2800" smtClean="0"/>
              <a:t>(</a:t>
            </a:r>
            <a:r>
              <a:rPr lang="ja-JP" altLang="en-US" sz="2800" smtClean="0"/>
              <a:t>説明</a:t>
            </a:r>
            <a:r>
              <a:rPr lang="en-US" altLang="ja-JP" sz="2800" smtClean="0"/>
              <a:t>)</a:t>
            </a:r>
          </a:p>
          <a:p>
            <a:pPr>
              <a:lnSpc>
                <a:spcPct val="80000"/>
              </a:lnSpc>
              <a:buFontTx/>
              <a:buNone/>
            </a:pPr>
            <a:endParaRPr lang="en-US" altLang="ja-JP" sz="2800" smtClean="0"/>
          </a:p>
          <a:p>
            <a:pPr>
              <a:lnSpc>
                <a:spcPct val="80000"/>
              </a:lnSpc>
              <a:buFontTx/>
              <a:buNone/>
            </a:pPr>
            <a:r>
              <a:rPr lang="ja-JP" altLang="en-US" sz="2800" smtClean="0"/>
              <a:t>グラフを書いておく（住宅価格</a:t>
            </a:r>
            <a:r>
              <a:rPr lang="en-US" altLang="ja-JP" sz="2800" smtClean="0"/>
              <a:t>)</a:t>
            </a:r>
            <a:r>
              <a:rPr lang="ja-JP" altLang="en-US" sz="2800" smtClean="0"/>
              <a:t>サイズと価格</a:t>
            </a:r>
          </a:p>
          <a:p>
            <a:pPr>
              <a:lnSpc>
                <a:spcPct val="80000"/>
              </a:lnSpc>
              <a:buFontTx/>
              <a:buNone/>
            </a:pPr>
            <a:r>
              <a:rPr lang="en-US" altLang="ja-JP" sz="2800" smtClean="0"/>
              <a:t>(</a:t>
            </a:r>
            <a:r>
              <a:rPr lang="ja-JP" altLang="en-US" sz="2800" smtClean="0"/>
              <a:t>エクセルで書く</a:t>
            </a:r>
            <a:r>
              <a:rPr lang="en-US" altLang="ja-JP" sz="2800" smtClean="0"/>
              <a:t>)</a:t>
            </a:r>
          </a:p>
          <a:p>
            <a:pPr>
              <a:lnSpc>
                <a:spcPct val="80000"/>
              </a:lnSpc>
              <a:buFontTx/>
              <a:buNone/>
            </a:pPr>
            <a:endParaRPr lang="en-US" altLang="ja-JP" sz="2800" smtClean="0"/>
          </a:p>
          <a:p>
            <a:pPr>
              <a:lnSpc>
                <a:spcPct val="80000"/>
              </a:lnSpc>
              <a:buFontTx/>
              <a:buNone/>
            </a:pPr>
            <a:r>
              <a:rPr lang="ja-JP" altLang="en-US" sz="2800" smtClean="0"/>
              <a:t>このグラフが教師あり学習アルゴリズムの一例</a:t>
            </a:r>
          </a:p>
          <a:p>
            <a:pPr>
              <a:lnSpc>
                <a:spcPct val="80000"/>
              </a:lnSpc>
              <a:buFontTx/>
              <a:buNone/>
            </a:pPr>
            <a:r>
              <a:rPr lang="ja-JP" altLang="en-US" sz="2800" smtClean="0"/>
              <a:t>それぞれのサンプルに対して正解が与えられている</a:t>
            </a:r>
          </a:p>
          <a:p>
            <a:pPr>
              <a:lnSpc>
                <a:spcPct val="80000"/>
              </a:lnSpc>
              <a:buFontTx/>
              <a:buNone/>
            </a:pPr>
            <a:r>
              <a:rPr lang="ja-JP" altLang="en-US" sz="2800" smtClean="0"/>
              <a:t>教師あり学習ではデータセットがありこれを訓練セットと呼んでいる</a:t>
            </a:r>
          </a:p>
        </p:txBody>
      </p:sp>
    </p:spTree>
    <p:extLst>
      <p:ext uri="{BB962C8B-B14F-4D97-AF65-F5344CB8AC3E}">
        <p14:creationId xmlns:p14="http://schemas.microsoft.com/office/powerpoint/2010/main" val="21585772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p:txBody>
          <a:bodyPr/>
          <a:lstStyle/>
          <a:p>
            <a:r>
              <a:rPr lang="en-US" altLang="ja-JP" smtClean="0"/>
              <a:t>Coursera</a:t>
            </a:r>
            <a:r>
              <a:rPr lang="ja-JP" altLang="en-US" smtClean="0"/>
              <a:t>内の表記方法</a:t>
            </a:r>
          </a:p>
        </p:txBody>
      </p:sp>
      <p:sp>
        <p:nvSpPr>
          <p:cNvPr id="49154" name="Rectangle 3"/>
          <p:cNvSpPr>
            <a:spLocks noGrp="1" noChangeArrowheads="1"/>
          </p:cNvSpPr>
          <p:nvPr>
            <p:ph type="body" idx="1"/>
          </p:nvPr>
        </p:nvSpPr>
        <p:spPr/>
        <p:txBody>
          <a:bodyPr/>
          <a:lstStyle/>
          <a:p>
            <a:r>
              <a:rPr lang="en-US" altLang="ja-JP" smtClean="0"/>
              <a:t>m </a:t>
            </a:r>
            <a:r>
              <a:rPr lang="ja-JP" altLang="en-US" smtClean="0"/>
              <a:t>・・・　訓練サンプルの数</a:t>
            </a:r>
          </a:p>
          <a:p>
            <a:r>
              <a:rPr lang="en-US" altLang="ja-JP" smtClean="0"/>
              <a:t>X </a:t>
            </a:r>
            <a:r>
              <a:rPr lang="ja-JP" altLang="en-US" smtClean="0"/>
              <a:t>・・・　入力変数</a:t>
            </a:r>
            <a:r>
              <a:rPr lang="en-US" altLang="ja-JP" smtClean="0"/>
              <a:t>(</a:t>
            </a:r>
            <a:r>
              <a:rPr lang="ja-JP" altLang="en-US" smtClean="0"/>
              <a:t>特徴</a:t>
            </a:r>
            <a:r>
              <a:rPr lang="en-US" altLang="ja-JP" smtClean="0"/>
              <a:t>)</a:t>
            </a:r>
          </a:p>
          <a:p>
            <a:r>
              <a:rPr lang="en-US" altLang="ja-JP" smtClean="0"/>
              <a:t>Y </a:t>
            </a:r>
            <a:r>
              <a:rPr lang="ja-JP" altLang="en-US" smtClean="0"/>
              <a:t>・・・出力変数</a:t>
            </a:r>
            <a:r>
              <a:rPr lang="en-US" altLang="ja-JP" smtClean="0"/>
              <a:t>(</a:t>
            </a:r>
            <a:r>
              <a:rPr lang="ja-JP" altLang="en-US" smtClean="0"/>
              <a:t>目標変数</a:t>
            </a:r>
            <a:r>
              <a:rPr lang="en-US" altLang="ja-JP" smtClean="0"/>
              <a:t>)</a:t>
            </a:r>
          </a:p>
          <a:p>
            <a:r>
              <a:rPr lang="en-US" altLang="ja-JP" smtClean="0"/>
              <a:t>(x, y)</a:t>
            </a:r>
            <a:r>
              <a:rPr lang="ja-JP" altLang="en-US" smtClean="0"/>
              <a:t>　・・・</a:t>
            </a:r>
            <a:r>
              <a:rPr lang="en-US" altLang="ja-JP" smtClean="0"/>
              <a:t>1</a:t>
            </a:r>
            <a:r>
              <a:rPr lang="ja-JP" altLang="en-US" smtClean="0"/>
              <a:t>組の訓練サンプル</a:t>
            </a:r>
          </a:p>
          <a:p>
            <a:r>
              <a:rPr lang="en-US" altLang="ja-JP" smtClean="0"/>
              <a:t>(x(i), y(i)) </a:t>
            </a:r>
            <a:r>
              <a:rPr lang="ja-JP" altLang="en-US" smtClean="0"/>
              <a:t>・・・特定の訓練サンプル</a:t>
            </a:r>
            <a:r>
              <a:rPr lang="en-US" altLang="ja-JP" smtClean="0"/>
              <a:t>(i</a:t>
            </a:r>
            <a:r>
              <a:rPr lang="ja-JP" altLang="en-US" smtClean="0"/>
              <a:t>番目のサンプル</a:t>
            </a:r>
            <a:r>
              <a:rPr lang="en-US" altLang="ja-JP" smtClean="0"/>
              <a:t>)</a:t>
            </a:r>
          </a:p>
          <a:p>
            <a:endParaRPr lang="en-US" altLang="ja-JP" smtClean="0"/>
          </a:p>
        </p:txBody>
      </p:sp>
    </p:spTree>
    <p:extLst>
      <p:ext uri="{BB962C8B-B14F-4D97-AF65-F5344CB8AC3E}">
        <p14:creationId xmlns:p14="http://schemas.microsoft.com/office/powerpoint/2010/main" val="13221587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lstStyle/>
          <a:p>
            <a:r>
              <a:rPr lang="ja-JP" altLang="en-US" smtClean="0"/>
              <a:t>解き方の流れ</a:t>
            </a:r>
          </a:p>
        </p:txBody>
      </p:sp>
      <p:sp>
        <p:nvSpPr>
          <p:cNvPr id="50178" name="Rectangle 3"/>
          <p:cNvSpPr>
            <a:spLocks noGrp="1" noChangeArrowheads="1"/>
          </p:cNvSpPr>
          <p:nvPr>
            <p:ph type="body" idx="1"/>
          </p:nvPr>
        </p:nvSpPr>
        <p:spPr/>
        <p:txBody>
          <a:bodyPr/>
          <a:lstStyle/>
          <a:p>
            <a:r>
              <a:rPr lang="ja-JP" altLang="en-US" smtClean="0"/>
              <a:t>訓練セット</a:t>
            </a:r>
          </a:p>
          <a:p>
            <a:r>
              <a:rPr lang="ja-JP" altLang="en-US" smtClean="0"/>
              <a:t>学習アルゴリズムに読み込ませる</a:t>
            </a:r>
          </a:p>
          <a:p>
            <a:r>
              <a:rPr lang="ja-JP" altLang="en-US" smtClean="0"/>
              <a:t>仮説</a:t>
            </a:r>
            <a:r>
              <a:rPr lang="en-US" altLang="ja-JP" smtClean="0"/>
              <a:t>(</a:t>
            </a:r>
            <a:r>
              <a:rPr lang="ja-JP" altLang="en-US" smtClean="0"/>
              <a:t>モデル</a:t>
            </a:r>
            <a:r>
              <a:rPr lang="en-US" altLang="ja-JP" smtClean="0"/>
              <a:t>)</a:t>
            </a:r>
            <a:r>
              <a:rPr lang="ja-JP" altLang="en-US" smtClean="0"/>
              <a:t>を作成</a:t>
            </a:r>
          </a:p>
          <a:p>
            <a:r>
              <a:rPr lang="ja-JP" altLang="en-US" smtClean="0"/>
              <a:t>仮説に入力することで推定値を出力</a:t>
            </a:r>
          </a:p>
          <a:p>
            <a:endParaRPr lang="ja-JP" altLang="en-US" smtClean="0"/>
          </a:p>
          <a:p>
            <a:endParaRPr lang="ja-JP" altLang="en-US" smtClean="0"/>
          </a:p>
          <a:p>
            <a:endParaRPr lang="ja-JP" altLang="en-US" smtClean="0"/>
          </a:p>
          <a:p>
            <a:endParaRPr lang="en-US" altLang="ja-JP" smtClean="0"/>
          </a:p>
        </p:txBody>
      </p:sp>
    </p:spTree>
    <p:extLst>
      <p:ext uri="{BB962C8B-B14F-4D97-AF65-F5344CB8AC3E}">
        <p14:creationId xmlns:p14="http://schemas.microsoft.com/office/powerpoint/2010/main" val="22067215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p:nvPr>
        </p:nvSpPr>
        <p:spPr/>
        <p:txBody>
          <a:bodyPr/>
          <a:lstStyle/>
          <a:p>
            <a:r>
              <a:rPr lang="ja-JP" altLang="en-US" smtClean="0"/>
              <a:t>仮説の定義</a:t>
            </a:r>
          </a:p>
        </p:txBody>
      </p:sp>
      <p:sp>
        <p:nvSpPr>
          <p:cNvPr id="51202" name="Rectangle 3"/>
          <p:cNvSpPr>
            <a:spLocks noGrp="1" noChangeArrowheads="1"/>
          </p:cNvSpPr>
          <p:nvPr>
            <p:ph type="body" idx="1"/>
          </p:nvPr>
        </p:nvSpPr>
        <p:spPr/>
        <p:txBody>
          <a:bodyPr/>
          <a:lstStyle/>
          <a:p>
            <a:r>
              <a:rPr lang="en-US" altLang="ja-JP" smtClean="0"/>
              <a:t>H_theta(x) = theta0 + theta1x</a:t>
            </a:r>
          </a:p>
          <a:p>
            <a:r>
              <a:rPr lang="ja-JP" altLang="en-US" smtClean="0"/>
              <a:t>省略：</a:t>
            </a:r>
            <a:r>
              <a:rPr lang="en-US" altLang="ja-JP" smtClean="0"/>
              <a:t>h(x) = </a:t>
            </a:r>
            <a:r>
              <a:rPr lang="ja-JP" altLang="en-US" smtClean="0"/>
              <a:t>・・・</a:t>
            </a:r>
          </a:p>
          <a:p>
            <a:r>
              <a:rPr lang="en-US" altLang="ja-JP" smtClean="0"/>
              <a:t>(</a:t>
            </a:r>
            <a:r>
              <a:rPr lang="ja-JP" altLang="en-US" smtClean="0"/>
              <a:t>このモデルは</a:t>
            </a:r>
            <a:r>
              <a:rPr lang="en-US" altLang="ja-JP" smtClean="0"/>
              <a:t>y</a:t>
            </a:r>
            <a:r>
              <a:rPr lang="ja-JP" altLang="en-US" smtClean="0"/>
              <a:t>を</a:t>
            </a:r>
            <a:r>
              <a:rPr lang="en-US" altLang="ja-JP" smtClean="0"/>
              <a:t>x</a:t>
            </a:r>
            <a:r>
              <a:rPr lang="ja-JP" altLang="en-US" smtClean="0"/>
              <a:t>の線形で表す</a:t>
            </a:r>
            <a:r>
              <a:rPr lang="en-US" altLang="ja-JP" smtClean="0"/>
              <a:t>)</a:t>
            </a:r>
          </a:p>
          <a:p>
            <a:r>
              <a:rPr lang="en-US" altLang="ja-JP" smtClean="0"/>
              <a:t>(</a:t>
            </a:r>
            <a:r>
              <a:rPr lang="ja-JP" altLang="en-US" smtClean="0"/>
              <a:t>線形回帰モデル</a:t>
            </a:r>
            <a:r>
              <a:rPr lang="en-US" altLang="ja-JP" smtClean="0"/>
              <a:t>)</a:t>
            </a:r>
          </a:p>
          <a:p>
            <a:endParaRPr lang="en-US" altLang="ja-JP" smtClean="0"/>
          </a:p>
        </p:txBody>
      </p:sp>
    </p:spTree>
    <p:extLst>
      <p:ext uri="{BB962C8B-B14F-4D97-AF65-F5344CB8AC3E}">
        <p14:creationId xmlns:p14="http://schemas.microsoft.com/office/powerpoint/2010/main" val="33054173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タイトル 1"/>
          <p:cNvSpPr>
            <a:spLocks noGrp="1"/>
          </p:cNvSpPr>
          <p:nvPr>
            <p:ph type="title"/>
          </p:nvPr>
        </p:nvSpPr>
        <p:spPr/>
        <p:txBody>
          <a:bodyPr/>
          <a:lstStyle/>
          <a:p>
            <a:r>
              <a:rPr lang="ja-JP" altLang="en-US" smtClean="0"/>
              <a:t>カルテの例</a:t>
            </a:r>
            <a:r>
              <a:rPr lang="en-US" altLang="ja-JP" smtClean="0"/>
              <a:t>(</a:t>
            </a:r>
            <a:r>
              <a:rPr lang="ja-JP" altLang="en-US" smtClean="0"/>
              <a:t>両性か悪性の眼科</a:t>
            </a:r>
            <a:r>
              <a:rPr lang="en-US" altLang="ja-JP" smtClean="0"/>
              <a:t>)</a:t>
            </a:r>
            <a:endParaRPr lang="ja-JP" altLang="en-US" smtClean="0"/>
          </a:p>
        </p:txBody>
      </p:sp>
      <p:sp>
        <p:nvSpPr>
          <p:cNvPr id="52226" name="コンテンツ プレースホルダー 2"/>
          <p:cNvSpPr>
            <a:spLocks noGrp="1"/>
          </p:cNvSpPr>
          <p:nvPr>
            <p:ph idx="1"/>
          </p:nvPr>
        </p:nvSpPr>
        <p:spPr/>
        <p:txBody>
          <a:bodyPr/>
          <a:lstStyle/>
          <a:p>
            <a:pPr>
              <a:buFontTx/>
              <a:buNone/>
            </a:pPr>
            <a:r>
              <a:rPr lang="ja-JP" altLang="en-US" smtClean="0"/>
              <a:t>連続値ではなく離散値の場合</a:t>
            </a:r>
          </a:p>
          <a:p>
            <a:pPr>
              <a:buFontTx/>
              <a:buNone/>
            </a:pPr>
            <a:r>
              <a:rPr lang="ja-JP" altLang="en-US" smtClean="0"/>
              <a:t>ある問題が</a:t>
            </a:r>
            <a:r>
              <a:rPr lang="en-US" altLang="ja-JP" smtClean="0"/>
              <a:t>0,1</a:t>
            </a:r>
            <a:r>
              <a:rPr lang="ja-JP" altLang="en-US" smtClean="0"/>
              <a:t>で答えられるとき、</a:t>
            </a:r>
          </a:p>
          <a:p>
            <a:pPr>
              <a:buFontTx/>
              <a:buNone/>
            </a:pPr>
            <a:r>
              <a:rPr lang="ja-JP" altLang="en-US" smtClean="0"/>
              <a:t>あるデータセットから算出したモデルから、その確率を推定できるか</a:t>
            </a:r>
          </a:p>
          <a:p>
            <a:pPr>
              <a:buFontTx/>
              <a:buNone/>
            </a:pPr>
            <a:r>
              <a:rPr lang="ja-JP" altLang="en-US" smtClean="0"/>
              <a:t>このことを分類問題という</a:t>
            </a:r>
          </a:p>
          <a:p>
            <a:pPr>
              <a:buFontTx/>
              <a:buNone/>
            </a:pPr>
            <a:r>
              <a:rPr lang="en-US" altLang="ja-JP" smtClean="0"/>
              <a:t>(</a:t>
            </a:r>
            <a:r>
              <a:rPr lang="ja-JP" altLang="en-US" smtClean="0"/>
              <a:t>問題によっては出力が複数の場合もある</a:t>
            </a:r>
            <a:r>
              <a:rPr lang="en-US" altLang="ja-JP" smtClean="0"/>
              <a:t>)</a:t>
            </a:r>
          </a:p>
          <a:p>
            <a:endParaRPr lang="ja-JP" altLang="en-US" smtClean="0"/>
          </a:p>
        </p:txBody>
      </p:sp>
      <p:sp>
        <p:nvSpPr>
          <p:cNvPr id="4" name="スライド番号プレースホルダー 3"/>
          <p:cNvSpPr>
            <a:spLocks noGrp="1"/>
          </p:cNvSpPr>
          <p:nvPr>
            <p:ph type="sldNum" sz="quarter" idx="12"/>
          </p:nvPr>
        </p:nvSpPr>
        <p:spPr/>
        <p:txBody>
          <a:bodyPr/>
          <a:lstStyle/>
          <a:p>
            <a:pPr>
              <a:defRPr/>
            </a:pPr>
            <a:fld id="{9E7C6CA1-FB1B-449C-81FF-DF87F1073176}" type="slidenum">
              <a:rPr lang="ja-JP" altLang="en-US"/>
              <a:pPr>
                <a:defRPr/>
              </a:pPr>
              <a:t>47</a:t>
            </a:fld>
            <a:endParaRPr lang="ja-JP" altLang="en-US"/>
          </a:p>
        </p:txBody>
      </p:sp>
    </p:spTree>
    <p:extLst>
      <p:ext uri="{BB962C8B-B14F-4D97-AF65-F5344CB8AC3E}">
        <p14:creationId xmlns:p14="http://schemas.microsoft.com/office/powerpoint/2010/main" val="34414378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タイトル 1"/>
          <p:cNvSpPr>
            <a:spLocks noGrp="1"/>
          </p:cNvSpPr>
          <p:nvPr>
            <p:ph type="title"/>
          </p:nvPr>
        </p:nvSpPr>
        <p:spPr/>
        <p:txBody>
          <a:bodyPr/>
          <a:lstStyle/>
          <a:p>
            <a:r>
              <a:rPr lang="ja-JP" altLang="en-US" smtClean="0"/>
              <a:t>教師なし学習</a:t>
            </a:r>
          </a:p>
        </p:txBody>
      </p:sp>
      <p:sp>
        <p:nvSpPr>
          <p:cNvPr id="3" name="スライド番号プレースホルダー 2"/>
          <p:cNvSpPr>
            <a:spLocks noGrp="1"/>
          </p:cNvSpPr>
          <p:nvPr>
            <p:ph type="sldNum" sz="quarter" idx="12"/>
          </p:nvPr>
        </p:nvSpPr>
        <p:spPr/>
        <p:txBody>
          <a:bodyPr/>
          <a:lstStyle/>
          <a:p>
            <a:pPr>
              <a:defRPr/>
            </a:pPr>
            <a:fld id="{928CEEA9-2C87-45FF-8D7B-9F8770858011}" type="slidenum">
              <a:rPr lang="ja-JP" altLang="en-US"/>
              <a:pPr>
                <a:defRPr/>
              </a:pPr>
              <a:t>48</a:t>
            </a:fld>
            <a:endParaRPr lang="ja-JP" altLang="en-US"/>
          </a:p>
        </p:txBody>
      </p:sp>
      <p:sp>
        <p:nvSpPr>
          <p:cNvPr id="53251" name="コンテンツ プレースホルダー 2"/>
          <p:cNvSpPr>
            <a:spLocks noGrp="1"/>
          </p:cNvSpPr>
          <p:nvPr>
            <p:ph idx="1"/>
          </p:nvPr>
        </p:nvSpPr>
        <p:spPr/>
        <p:txBody>
          <a:bodyPr/>
          <a:lstStyle/>
          <a:p>
            <a:r>
              <a:rPr lang="ja-JP" altLang="en-US" smtClean="0"/>
              <a:t>ラベル付けされたデータセットが存在しない</a:t>
            </a:r>
            <a:endParaRPr lang="en-US" altLang="ja-JP" smtClean="0"/>
          </a:p>
          <a:p>
            <a:pPr lvl="1"/>
            <a:r>
              <a:rPr lang="ja-JP" altLang="en-US" smtClean="0"/>
              <a:t>先ほどのような良性か悪性かの結果</a:t>
            </a:r>
            <a:r>
              <a:rPr lang="en-US" altLang="ja-JP" smtClean="0"/>
              <a:t>(</a:t>
            </a:r>
            <a:r>
              <a:rPr lang="ja-JP" altLang="en-US" smtClean="0"/>
              <a:t>正解</a:t>
            </a:r>
            <a:r>
              <a:rPr lang="en-US" altLang="ja-JP" smtClean="0"/>
              <a:t>)</a:t>
            </a:r>
            <a:r>
              <a:rPr lang="ja-JP" altLang="en-US" smtClean="0"/>
              <a:t>がない</a:t>
            </a:r>
            <a:endParaRPr lang="en-US" altLang="ja-JP" smtClean="0"/>
          </a:p>
          <a:p>
            <a:pPr lvl="1"/>
            <a:endParaRPr lang="ja-JP" altLang="en-US" smtClean="0"/>
          </a:p>
        </p:txBody>
      </p:sp>
      <p:graphicFrame>
        <p:nvGraphicFramePr>
          <p:cNvPr id="5" name="グラフ 4"/>
          <p:cNvGraphicFramePr>
            <a:graphicFrameLocks/>
          </p:cNvGraphicFramePr>
          <p:nvPr/>
        </p:nvGraphicFramePr>
        <p:xfrm>
          <a:off x="0" y="3356992"/>
          <a:ext cx="3960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グラフ 5"/>
          <p:cNvGraphicFramePr>
            <a:graphicFrameLocks/>
          </p:cNvGraphicFramePr>
          <p:nvPr/>
        </p:nvGraphicFramePr>
        <p:xfrm>
          <a:off x="4860032" y="3356992"/>
          <a:ext cx="3960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4" name="右矢印 3"/>
          <p:cNvSpPr/>
          <p:nvPr/>
        </p:nvSpPr>
        <p:spPr>
          <a:xfrm>
            <a:off x="4254500" y="4221163"/>
            <a:ext cx="431800" cy="5032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Tree>
    <p:extLst>
      <p:ext uri="{BB962C8B-B14F-4D97-AF65-F5344CB8AC3E}">
        <p14:creationId xmlns:p14="http://schemas.microsoft.com/office/powerpoint/2010/main" val="197313221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タイトル 1"/>
          <p:cNvSpPr>
            <a:spLocks noGrp="1"/>
          </p:cNvSpPr>
          <p:nvPr>
            <p:ph type="title"/>
          </p:nvPr>
        </p:nvSpPr>
        <p:spPr/>
        <p:txBody>
          <a:bodyPr/>
          <a:lstStyle/>
          <a:p>
            <a:r>
              <a:rPr lang="ja-JP" altLang="en-US" smtClean="0"/>
              <a:t>教師あり学習</a:t>
            </a:r>
          </a:p>
        </p:txBody>
      </p:sp>
      <p:sp>
        <p:nvSpPr>
          <p:cNvPr id="3" name="コンテンツ プレースホルダー 2"/>
          <p:cNvSpPr>
            <a:spLocks noGrp="1"/>
          </p:cNvSpPr>
          <p:nvPr>
            <p:ph idx="1"/>
          </p:nvPr>
        </p:nvSpPr>
        <p:spPr/>
        <p:txBody>
          <a:bodyPr rtlCol="0">
            <a:normAutofit fontScale="85000" lnSpcReduction="10000"/>
          </a:bodyPr>
          <a:lstStyle/>
          <a:p>
            <a:pPr fontAlgn="auto">
              <a:lnSpc>
                <a:spcPct val="80000"/>
              </a:lnSpc>
              <a:spcAft>
                <a:spcPts val="0"/>
              </a:spcAft>
              <a:buFont typeface="Arial" panose="020B0604020202020204" pitchFamily="34" charset="0"/>
              <a:buChar char="•"/>
              <a:defRPr/>
            </a:pPr>
            <a:r>
              <a:rPr lang="ja-JP" altLang="en-US" dirty="0" smtClean="0"/>
              <a:t>教師あり学習の定義</a:t>
            </a:r>
          </a:p>
          <a:p>
            <a:pPr fontAlgn="auto">
              <a:lnSpc>
                <a:spcPct val="80000"/>
              </a:lnSpc>
              <a:spcAft>
                <a:spcPts val="0"/>
              </a:spcAft>
              <a:buFont typeface="Arial" panose="020B0604020202020204" pitchFamily="34" charset="0"/>
              <a:buChar char="•"/>
              <a:defRPr/>
            </a:pPr>
            <a:r>
              <a:rPr lang="ja-JP" altLang="en-US" dirty="0" smtClean="0"/>
              <a:t>住宅の価格を予測</a:t>
            </a:r>
          </a:p>
          <a:p>
            <a:pPr fontAlgn="auto">
              <a:lnSpc>
                <a:spcPct val="80000"/>
              </a:lnSpc>
              <a:spcAft>
                <a:spcPts val="0"/>
              </a:spcAft>
              <a:buFont typeface="Arial" panose="020B0604020202020204" pitchFamily="34" charset="0"/>
              <a:buChar char="•"/>
              <a:defRPr/>
            </a:pPr>
            <a:r>
              <a:rPr lang="ja-JP" altLang="en-US" dirty="0" smtClean="0"/>
              <a:t>データセットをプロット</a:t>
            </a:r>
            <a:r>
              <a:rPr lang="en-US" altLang="ja-JP" dirty="0" smtClean="0"/>
              <a:t>(</a:t>
            </a:r>
            <a:r>
              <a:rPr lang="ja-JP" altLang="en-US" dirty="0" smtClean="0"/>
              <a:t>縦と横</a:t>
            </a:r>
            <a:r>
              <a:rPr lang="en-US" altLang="ja-JP" dirty="0" smtClean="0"/>
              <a:t>)</a:t>
            </a:r>
          </a:p>
          <a:p>
            <a:pPr fontAlgn="auto">
              <a:lnSpc>
                <a:spcPct val="80000"/>
              </a:lnSpc>
              <a:spcAft>
                <a:spcPts val="0"/>
              </a:spcAft>
              <a:buFont typeface="Arial" panose="020B0604020202020204" pitchFamily="34" charset="0"/>
              <a:buChar char="•"/>
              <a:defRPr/>
            </a:pPr>
            <a:r>
              <a:rPr lang="ja-JP" altLang="en-US" dirty="0" smtClean="0"/>
              <a:t>販売価格を知りたい→どのように学習アルゴリズムを活用するか</a:t>
            </a:r>
          </a:p>
          <a:p>
            <a:pPr fontAlgn="auto">
              <a:lnSpc>
                <a:spcPct val="80000"/>
              </a:lnSpc>
              <a:spcAft>
                <a:spcPts val="0"/>
              </a:spcAft>
              <a:buFont typeface="Arial" panose="020B0604020202020204" pitchFamily="34" charset="0"/>
              <a:buChar char="•"/>
              <a:defRPr/>
            </a:pPr>
            <a:r>
              <a:rPr lang="ja-JP" altLang="en-US" dirty="0" smtClean="0"/>
              <a:t>データに直線を当てはめてフィットさせる</a:t>
            </a:r>
          </a:p>
          <a:p>
            <a:pPr fontAlgn="auto">
              <a:lnSpc>
                <a:spcPct val="80000"/>
              </a:lnSpc>
              <a:spcAft>
                <a:spcPts val="0"/>
              </a:spcAft>
              <a:buFont typeface="Arial" panose="020B0604020202020204" pitchFamily="34" charset="0"/>
              <a:buChar char="•"/>
              <a:defRPr/>
            </a:pPr>
            <a:r>
              <a:rPr lang="en-US" altLang="ja-JP" dirty="0" smtClean="0"/>
              <a:t>2</a:t>
            </a:r>
            <a:r>
              <a:rPr lang="ja-JP" altLang="en-US" dirty="0" smtClean="0"/>
              <a:t>次関数にフィットさせる</a:t>
            </a:r>
          </a:p>
          <a:p>
            <a:pPr fontAlgn="auto">
              <a:lnSpc>
                <a:spcPct val="80000"/>
              </a:lnSpc>
              <a:spcAft>
                <a:spcPts val="0"/>
              </a:spcAft>
              <a:buFont typeface="Arial" panose="020B0604020202020204" pitchFamily="34" charset="0"/>
              <a:buChar char="•"/>
              <a:defRPr/>
            </a:pPr>
            <a:r>
              <a:rPr lang="ja-JP" altLang="en-US" dirty="0" smtClean="0"/>
              <a:t>これらの方法をどのように決めるか</a:t>
            </a:r>
          </a:p>
          <a:p>
            <a:pPr fontAlgn="auto">
              <a:lnSpc>
                <a:spcPct val="80000"/>
              </a:lnSpc>
              <a:spcAft>
                <a:spcPts val="0"/>
              </a:spcAft>
              <a:buFont typeface="Arial" panose="020B0604020202020204" pitchFamily="34" charset="0"/>
              <a:buChar char="•"/>
              <a:defRPr/>
            </a:pPr>
            <a:r>
              <a:rPr lang="ja-JP" altLang="en-US" dirty="0" smtClean="0"/>
              <a:t>データセットには正しいかいが与えられている</a:t>
            </a:r>
            <a:r>
              <a:rPr lang="en-US" altLang="ja-JP" dirty="0" smtClean="0"/>
              <a:t>(</a:t>
            </a:r>
            <a:r>
              <a:rPr lang="ja-JP" altLang="en-US" dirty="0" smtClean="0"/>
              <a:t>これら</a:t>
            </a:r>
          </a:p>
          <a:p>
            <a:pPr fontAlgn="auto">
              <a:lnSpc>
                <a:spcPct val="80000"/>
              </a:lnSpc>
              <a:spcAft>
                <a:spcPts val="0"/>
              </a:spcAft>
              <a:buFont typeface="Arial" panose="020B0604020202020204" pitchFamily="34" charset="0"/>
              <a:buChar char="•"/>
              <a:defRPr/>
            </a:pPr>
            <a:r>
              <a:rPr lang="ja-JP" altLang="en-US" dirty="0" smtClean="0"/>
              <a:t>から任意のデータが与えられたときに算出させる</a:t>
            </a:r>
            <a:r>
              <a:rPr lang="en-US" altLang="ja-JP" dirty="0" smtClean="0"/>
              <a:t>)</a:t>
            </a:r>
          </a:p>
          <a:p>
            <a:pPr fontAlgn="auto">
              <a:lnSpc>
                <a:spcPct val="80000"/>
              </a:lnSpc>
              <a:spcAft>
                <a:spcPts val="0"/>
              </a:spcAft>
              <a:buFont typeface="Arial" panose="020B0604020202020204" pitchFamily="34" charset="0"/>
              <a:buChar char="•"/>
              <a:defRPr/>
            </a:pPr>
            <a:r>
              <a:rPr lang="ja-JP" altLang="en-US" dirty="0" smtClean="0"/>
              <a:t>このことを回帰問題という</a:t>
            </a:r>
          </a:p>
          <a:p>
            <a:pPr fontAlgn="auto">
              <a:lnSpc>
                <a:spcPct val="80000"/>
              </a:lnSpc>
              <a:spcAft>
                <a:spcPts val="0"/>
              </a:spcAft>
              <a:buFont typeface="Arial" panose="020B0604020202020204" pitchFamily="34" charset="0"/>
              <a:buChar char="•"/>
              <a:defRPr/>
            </a:pPr>
            <a:r>
              <a:rPr lang="ja-JP" altLang="en-US" dirty="0" smtClean="0"/>
              <a:t>連続値として取り扱う</a:t>
            </a:r>
          </a:p>
          <a:p>
            <a:pPr fontAlgn="auto">
              <a:spcAft>
                <a:spcPts val="0"/>
              </a:spcAft>
              <a:buFont typeface="Arial" panose="020B0604020202020204" pitchFamily="34" charset="0"/>
              <a:buChar char="•"/>
              <a:defRPr/>
            </a:pPr>
            <a:endParaRPr lang="ja-JP" altLang="en-US" dirty="0"/>
          </a:p>
        </p:txBody>
      </p:sp>
      <p:sp>
        <p:nvSpPr>
          <p:cNvPr id="4" name="スライド番号プレースホルダー 3"/>
          <p:cNvSpPr>
            <a:spLocks noGrp="1"/>
          </p:cNvSpPr>
          <p:nvPr>
            <p:ph type="sldNum" sz="quarter" idx="12"/>
          </p:nvPr>
        </p:nvSpPr>
        <p:spPr/>
        <p:txBody>
          <a:bodyPr/>
          <a:lstStyle/>
          <a:p>
            <a:pPr>
              <a:defRPr/>
            </a:pPr>
            <a:fld id="{D6DEC707-A2B0-45D6-B1EB-6E190DEF8EB6}" type="slidenum">
              <a:rPr lang="ja-JP" altLang="en-US"/>
              <a:pPr>
                <a:defRPr/>
              </a:pPr>
              <a:t>49</a:t>
            </a:fld>
            <a:endParaRPr lang="ja-JP" altLang="en-US"/>
          </a:p>
        </p:txBody>
      </p:sp>
    </p:spTree>
    <p:extLst>
      <p:ext uri="{BB962C8B-B14F-4D97-AF65-F5344CB8AC3E}">
        <p14:creationId xmlns:p14="http://schemas.microsoft.com/office/powerpoint/2010/main" val="30552643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教師あり学習</a:t>
            </a:r>
            <a:endParaRPr kumimoji="1" lang="ja-JP" altLang="en-US" dirty="0"/>
          </a:p>
        </p:txBody>
      </p:sp>
      <p:sp>
        <p:nvSpPr>
          <p:cNvPr id="3" name="コンテンツ プレースホルダー 2"/>
          <p:cNvSpPr>
            <a:spLocks noGrp="1"/>
          </p:cNvSpPr>
          <p:nvPr>
            <p:ph idx="1"/>
          </p:nvPr>
        </p:nvSpPr>
        <p:spPr/>
        <p:txBody>
          <a:bodyPr>
            <a:normAutofit/>
          </a:bodyPr>
          <a:lstStyle/>
          <a:p>
            <a:pPr fontAlgn="base"/>
            <a:r>
              <a:rPr lang="ja-JP" altLang="en-US" dirty="0"/>
              <a:t>正解が与えられているデータセットに対してモデルをフィットさせ、新たなデータが与えられたとき正しい予測を行うための方法</a:t>
            </a:r>
          </a:p>
          <a:p>
            <a:endParaRPr kumimoji="1" lang="ja-JP" altLang="en-US" dirty="0"/>
          </a:p>
        </p:txBody>
      </p:sp>
      <p:sp>
        <p:nvSpPr>
          <p:cNvPr id="4" name="スライド番号プレースホルダー 3"/>
          <p:cNvSpPr>
            <a:spLocks noGrp="1"/>
          </p:cNvSpPr>
          <p:nvPr>
            <p:ph type="sldNum" sz="quarter" idx="12"/>
          </p:nvPr>
        </p:nvSpPr>
        <p:spPr/>
        <p:txBody>
          <a:bodyPr/>
          <a:lstStyle/>
          <a:p>
            <a:fld id="{421F742A-39A9-4C0C-B888-1DF80FBD5B7F}" type="slidenum">
              <a:rPr kumimoji="1" lang="ja-JP" altLang="en-US" smtClean="0"/>
              <a:t>5</a:t>
            </a:fld>
            <a:endParaRPr kumimoji="1" lang="ja-JP" altLang="en-US"/>
          </a:p>
        </p:txBody>
      </p:sp>
    </p:spTree>
    <p:extLst>
      <p:ext uri="{BB962C8B-B14F-4D97-AF65-F5344CB8AC3E}">
        <p14:creationId xmlns:p14="http://schemas.microsoft.com/office/powerpoint/2010/main" val="30421336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421F742A-39A9-4C0C-B888-1DF80FBD5B7F}" type="slidenum">
              <a:rPr kumimoji="1" lang="ja-JP" altLang="en-US" smtClean="0"/>
              <a:t>50</a:t>
            </a:fld>
            <a:endParaRPr kumimoji="1" lang="ja-JP" altLang="en-US"/>
          </a:p>
        </p:txBody>
      </p:sp>
    </p:spTree>
    <p:extLst>
      <p:ext uri="{BB962C8B-B14F-4D97-AF65-F5344CB8AC3E}">
        <p14:creationId xmlns:p14="http://schemas.microsoft.com/office/powerpoint/2010/main" val="31735953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421F742A-39A9-4C0C-B888-1DF80FBD5B7F}" type="slidenum">
              <a:rPr kumimoji="1" lang="ja-JP" altLang="en-US" smtClean="0"/>
              <a:t>51</a:t>
            </a:fld>
            <a:endParaRPr kumimoji="1" lang="ja-JP" altLang="en-US"/>
          </a:p>
        </p:txBody>
      </p:sp>
    </p:spTree>
    <p:extLst>
      <p:ext uri="{BB962C8B-B14F-4D97-AF65-F5344CB8AC3E}">
        <p14:creationId xmlns:p14="http://schemas.microsoft.com/office/powerpoint/2010/main" val="40379763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目的関数の定義</a:t>
            </a:r>
            <a:endParaRPr kumimoji="1" lang="ja-JP" altLang="en-US" dirty="0"/>
          </a:p>
        </p:txBody>
      </p:sp>
      <p:sp>
        <p:nvSpPr>
          <p:cNvPr id="4" name="スライド番号プレースホルダー 3"/>
          <p:cNvSpPr>
            <a:spLocks noGrp="1"/>
          </p:cNvSpPr>
          <p:nvPr>
            <p:ph type="sldNum" sz="quarter" idx="12"/>
          </p:nvPr>
        </p:nvSpPr>
        <p:spPr/>
        <p:txBody>
          <a:bodyPr/>
          <a:lstStyle/>
          <a:p>
            <a:fld id="{421F742A-39A9-4C0C-B888-1DF80FBD5B7F}" type="slidenum">
              <a:rPr kumimoji="1" lang="ja-JP" altLang="en-US" smtClean="0"/>
              <a:t>52</a:t>
            </a:fld>
            <a:endParaRPr kumimoji="1" lang="ja-JP" altLang="en-US" dirty="0"/>
          </a:p>
        </p:txBody>
      </p:sp>
      <mc:AlternateContent xmlns:mc="http://schemas.openxmlformats.org/markup-compatibility/2006" xmlns:a14="http://schemas.microsoft.com/office/drawing/2010/main">
        <mc:Choice Requires="a14">
          <p:sp>
            <p:nvSpPr>
              <p:cNvPr id="5" name="テキスト ボックス 4"/>
              <p:cNvSpPr txBox="1"/>
              <p:nvPr/>
            </p:nvSpPr>
            <p:spPr>
              <a:xfrm>
                <a:off x="469032" y="1671992"/>
                <a:ext cx="5256584" cy="461665"/>
              </a:xfrm>
              <a:prstGeom prst="rect">
                <a:avLst/>
              </a:prstGeom>
              <a:noFill/>
            </p:spPr>
            <p:txBody>
              <a:bodyPr wrap="square" rtlCol="0">
                <a:spAutoFit/>
              </a:bodyPr>
              <a:lstStyle/>
              <a:p>
                <a14:m>
                  <m:oMath xmlns:m="http://schemas.openxmlformats.org/officeDocument/2006/math">
                    <m:sSub>
                      <m:sSubPr>
                        <m:ctrlPr>
                          <a:rPr lang="en-US" altLang="ja-JP" sz="2400" i="1" smtClean="0">
                            <a:latin typeface="Cambria Math"/>
                          </a:rPr>
                        </m:ctrlPr>
                      </m:sSubPr>
                      <m:e>
                        <m:r>
                          <a:rPr lang="ja-JP" altLang="en-US" sz="2400" i="1">
                            <a:latin typeface="Cambria Math"/>
                          </a:rPr>
                          <m:t>𝜃</m:t>
                        </m:r>
                      </m:e>
                      <m:sub>
                        <m:r>
                          <a:rPr lang="en-US" altLang="ja-JP" sz="2400" i="1">
                            <a:latin typeface="Cambria Math"/>
                          </a:rPr>
                          <m:t>0</m:t>
                        </m:r>
                      </m:sub>
                    </m:sSub>
                    <m:r>
                      <a:rPr lang="en-US" altLang="ja-JP" sz="2400" b="0" i="1" smtClean="0">
                        <a:latin typeface="Cambria Math"/>
                      </a:rPr>
                      <m:t>=0</m:t>
                    </m:r>
                  </m:oMath>
                </a14:m>
                <a:r>
                  <a:rPr lang="ja-JP" altLang="en-US" sz="2400" dirty="0"/>
                  <a:t>の時を考える</a:t>
                </a:r>
                <a:r>
                  <a:rPr lang="ja-JP" altLang="en-US" sz="2400" dirty="0" smtClean="0"/>
                  <a:t>と</a:t>
                </a:r>
                <a:endParaRPr lang="en-US" altLang="ja-JP" sz="2400" dirty="0" smtClean="0"/>
              </a:p>
            </p:txBody>
          </p:sp>
        </mc:Choice>
        <mc:Fallback xmlns="">
          <p:sp>
            <p:nvSpPr>
              <p:cNvPr id="5" name="テキスト ボックス 4"/>
              <p:cNvSpPr txBox="1">
                <a:spLocks noRot="1" noChangeAspect="1" noMove="1" noResize="1" noEditPoints="1" noAdjustHandles="1" noChangeArrowheads="1" noChangeShapeType="1" noTextEdit="1"/>
              </p:cNvSpPr>
              <p:nvPr/>
            </p:nvSpPr>
            <p:spPr>
              <a:xfrm>
                <a:off x="469032" y="1671992"/>
                <a:ext cx="5256584" cy="461665"/>
              </a:xfrm>
              <a:prstGeom prst="rect">
                <a:avLst/>
              </a:prstGeom>
              <a:blipFill rotWithShape="1">
                <a:blip r:embed="rId2"/>
                <a:stretch>
                  <a:fillRect l="-348" t="-15789" b="-23684"/>
                </a:stretch>
              </a:blipFill>
            </p:spPr>
            <p:txBody>
              <a:bodyPr/>
              <a:lstStyle/>
              <a:p>
                <a:r>
                  <a:rPr lang="ja-JP" altLang="en-US">
                    <a:noFill/>
                  </a:rPr>
                  <a:t> </a:t>
                </a:r>
              </a:p>
            </p:txBody>
          </p:sp>
        </mc:Fallback>
      </mc:AlternateContent>
      <p:grpSp>
        <p:nvGrpSpPr>
          <p:cNvPr id="8" name="グループ化 7"/>
          <p:cNvGrpSpPr/>
          <p:nvPr/>
        </p:nvGrpSpPr>
        <p:grpSpPr>
          <a:xfrm>
            <a:off x="5207878" y="2494204"/>
            <a:ext cx="3589122" cy="848566"/>
            <a:chOff x="4554232" y="4942279"/>
            <a:chExt cx="3589122" cy="848566"/>
          </a:xfrm>
        </p:grpSpPr>
        <mc:AlternateContent xmlns:mc="http://schemas.openxmlformats.org/markup-compatibility/2006" xmlns:a14="http://schemas.microsoft.com/office/drawing/2010/main">
          <mc:Choice Requires="a14">
            <p:sp>
              <p:nvSpPr>
                <p:cNvPr id="23" name="正方形/長方形 22"/>
                <p:cNvSpPr/>
                <p:nvPr/>
              </p:nvSpPr>
              <p:spPr>
                <a:xfrm>
                  <a:off x="4554232" y="5043397"/>
                  <a:ext cx="1035476" cy="646331"/>
                </a:xfrm>
                <a:prstGeom prst="rect">
                  <a:avLst/>
                </a:prstGeom>
              </p:spPr>
              <p:txBody>
                <a:bodyPr wrap="none">
                  <a:spAutoFit/>
                </a:bodyPr>
                <a:lstStyle/>
                <a:p>
                  <a:r>
                    <a:rPr lang="en-US" altLang="ja-JP" dirty="0"/>
                    <a:t>m</a:t>
                  </a:r>
                  <a:r>
                    <a:rPr lang="en-US" altLang="ja-JP" dirty="0" smtClean="0"/>
                    <a:t>inimize</a:t>
                  </a:r>
                </a:p>
                <a:p>
                  <a:r>
                    <a:rPr lang="en-US" altLang="ja-JP" dirty="0"/>
                    <a:t> </a:t>
                  </a:r>
                  <a:r>
                    <a:rPr lang="en-US" altLang="ja-JP" dirty="0" smtClean="0"/>
                    <a:t>   </a:t>
                  </a:r>
                  <a14:m>
                    <m:oMath xmlns:m="http://schemas.openxmlformats.org/officeDocument/2006/math">
                      <m:sSub>
                        <m:sSubPr>
                          <m:ctrlPr>
                            <a:rPr lang="en-US" altLang="ja-JP" i="1">
                              <a:latin typeface="Cambria Math"/>
                            </a:rPr>
                          </m:ctrlPr>
                        </m:sSubPr>
                        <m:e>
                          <m:r>
                            <a:rPr lang="ja-JP" altLang="en-US" i="1">
                              <a:latin typeface="Cambria Math"/>
                            </a:rPr>
                            <m:t>𝜃</m:t>
                          </m:r>
                        </m:e>
                        <m:sub>
                          <m:r>
                            <a:rPr lang="en-US" altLang="ja-JP" i="1">
                              <a:latin typeface="Cambria Math"/>
                            </a:rPr>
                            <m:t>0</m:t>
                          </m:r>
                        </m:sub>
                      </m:sSub>
                    </m:oMath>
                  </a14:m>
                  <a:r>
                    <a:rPr lang="en-US" altLang="ja-JP" dirty="0"/>
                    <a:t> </a:t>
                  </a:r>
                  <a14:m>
                    <m:oMath xmlns:m="http://schemas.openxmlformats.org/officeDocument/2006/math">
                      <m:sSub>
                        <m:sSubPr>
                          <m:ctrlPr>
                            <a:rPr lang="en-US" altLang="ja-JP" i="1">
                              <a:latin typeface="Cambria Math"/>
                            </a:rPr>
                          </m:ctrlPr>
                        </m:sSubPr>
                        <m:e>
                          <m:r>
                            <a:rPr lang="ja-JP" altLang="en-US" i="1">
                              <a:latin typeface="Cambria Math"/>
                            </a:rPr>
                            <m:t>𝜃</m:t>
                          </m:r>
                        </m:e>
                        <m:sub>
                          <m:r>
                            <a:rPr lang="en-US" altLang="ja-JP" i="1">
                              <a:latin typeface="Cambria Math"/>
                            </a:rPr>
                            <m:t>1</m:t>
                          </m:r>
                        </m:sub>
                      </m:sSub>
                    </m:oMath>
                  </a14:m>
                  <a:endParaRPr lang="ja-JP" altLang="en-US" dirty="0"/>
                </a:p>
              </p:txBody>
            </p:sp>
          </mc:Choice>
          <mc:Fallback xmlns="">
            <p:sp>
              <p:nvSpPr>
                <p:cNvPr id="23" name="正方形/長方形 22"/>
                <p:cNvSpPr>
                  <a:spLocks noRot="1" noChangeAspect="1" noMove="1" noResize="1" noEditPoints="1" noAdjustHandles="1" noChangeArrowheads="1" noChangeShapeType="1" noTextEdit="1"/>
                </p:cNvSpPr>
                <p:nvPr/>
              </p:nvSpPr>
              <p:spPr>
                <a:xfrm>
                  <a:off x="4554232" y="5043397"/>
                  <a:ext cx="1035476" cy="646331"/>
                </a:xfrm>
                <a:prstGeom prst="rect">
                  <a:avLst/>
                </a:prstGeom>
                <a:blipFill rotWithShape="1">
                  <a:blip r:embed="rId3"/>
                  <a:stretch>
                    <a:fillRect l="-4706" t="-4717" r="-529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正方形/長方形 23"/>
                <p:cNvSpPr/>
                <p:nvPr/>
              </p:nvSpPr>
              <p:spPr>
                <a:xfrm>
                  <a:off x="5458516" y="4942279"/>
                  <a:ext cx="2684838" cy="8485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ja-JP" i="1">
                                <a:latin typeface="Cambria Math"/>
                              </a:rPr>
                            </m:ctrlPr>
                          </m:fPr>
                          <m:num>
                            <m:r>
                              <a:rPr lang="en-US" altLang="ja-JP" i="1">
                                <a:latin typeface="Cambria Math"/>
                              </a:rPr>
                              <m:t>1</m:t>
                            </m:r>
                          </m:num>
                          <m:den>
                            <m:r>
                              <a:rPr lang="en-US" altLang="ja-JP" i="1">
                                <a:latin typeface="Cambria Math"/>
                              </a:rPr>
                              <m:t>2</m:t>
                            </m:r>
                            <m:r>
                              <a:rPr lang="en-US" altLang="ja-JP" i="1">
                                <a:latin typeface="Cambria Math"/>
                              </a:rPr>
                              <m:t>𝑚</m:t>
                            </m:r>
                          </m:den>
                        </m:f>
                        <m:nary>
                          <m:naryPr>
                            <m:chr m:val="∑"/>
                            <m:ctrlPr>
                              <a:rPr lang="ja-JP" altLang="en-US" i="1">
                                <a:latin typeface="Cambria Math"/>
                              </a:rPr>
                            </m:ctrlPr>
                          </m:naryPr>
                          <m:sub>
                            <m:r>
                              <m:rPr>
                                <m:brk m:alnAt="23"/>
                              </m:rPr>
                              <a:rPr lang="en-US" altLang="ja-JP" i="1">
                                <a:latin typeface="Cambria Math"/>
                              </a:rPr>
                              <m:t>𝑖</m:t>
                            </m:r>
                            <m:r>
                              <a:rPr lang="en-US" altLang="ja-JP" i="1">
                                <a:latin typeface="Cambria Math"/>
                              </a:rPr>
                              <m:t>=1</m:t>
                            </m:r>
                          </m:sub>
                          <m:sup>
                            <m:r>
                              <a:rPr lang="en-US" altLang="ja-JP" i="1">
                                <a:latin typeface="Cambria Math"/>
                              </a:rPr>
                              <m:t>𝑚</m:t>
                            </m:r>
                          </m:sup>
                          <m:e>
                            <m:r>
                              <a:rPr lang="en-US" altLang="ja-JP" i="1">
                                <a:latin typeface="Cambria Math"/>
                              </a:rPr>
                              <m:t>(</m:t>
                            </m:r>
                            <m:sSub>
                              <m:sSubPr>
                                <m:ctrlPr>
                                  <a:rPr lang="en-US" altLang="ja-JP" i="1">
                                    <a:latin typeface="Cambria Math"/>
                                  </a:rPr>
                                </m:ctrlPr>
                              </m:sSubPr>
                              <m:e>
                                <m:r>
                                  <a:rPr lang="en-US" altLang="ja-JP" i="1">
                                    <a:latin typeface="Cambria Math"/>
                                  </a:rPr>
                                  <m:t>h</m:t>
                                </m:r>
                              </m:e>
                              <m:sub>
                                <m:r>
                                  <a:rPr lang="ja-JP" altLang="en-US" i="1">
                                    <a:latin typeface="Cambria Math"/>
                                  </a:rPr>
                                  <m:t>𝜃</m:t>
                                </m:r>
                              </m:sub>
                            </m:sSub>
                            <m:r>
                              <a:rPr lang="en-US" altLang="ja-JP" i="1">
                                <a:latin typeface="Cambria Math"/>
                              </a:rPr>
                              <m:t>(</m:t>
                            </m:r>
                            <m:sSup>
                              <m:sSupPr>
                                <m:ctrlPr>
                                  <a:rPr lang="en-US" altLang="ja-JP" i="1">
                                    <a:latin typeface="Cambria Math"/>
                                  </a:rPr>
                                </m:ctrlPr>
                              </m:sSupPr>
                              <m:e>
                                <m:r>
                                  <a:rPr lang="en-US" altLang="ja-JP" i="1">
                                    <a:latin typeface="Cambria Math"/>
                                  </a:rPr>
                                  <m:t>𝑥</m:t>
                                </m:r>
                              </m:e>
                              <m:sup>
                                <m:r>
                                  <a:rPr lang="en-US" altLang="ja-JP" i="1">
                                    <a:latin typeface="Cambria Math"/>
                                  </a:rPr>
                                  <m:t>(</m:t>
                                </m:r>
                                <m:r>
                                  <a:rPr lang="en-US" altLang="ja-JP" i="1">
                                    <a:latin typeface="Cambria Math"/>
                                  </a:rPr>
                                  <m:t>𝑖</m:t>
                                </m:r>
                                <m:r>
                                  <a:rPr lang="en-US" altLang="ja-JP" i="1">
                                    <a:latin typeface="Cambria Math"/>
                                  </a:rPr>
                                  <m:t>)</m:t>
                                </m:r>
                              </m:sup>
                            </m:sSup>
                          </m:e>
                        </m:nary>
                        <m:r>
                          <a:rPr lang="en-US" altLang="ja-JP" i="1">
                            <a:latin typeface="Cambria Math"/>
                          </a:rPr>
                          <m:t>) −</m:t>
                        </m:r>
                        <m:sSup>
                          <m:sSupPr>
                            <m:ctrlPr>
                              <a:rPr lang="en-US" altLang="ja-JP" i="1">
                                <a:latin typeface="Cambria Math"/>
                              </a:rPr>
                            </m:ctrlPr>
                          </m:sSupPr>
                          <m:e>
                            <m:r>
                              <a:rPr lang="en-US" altLang="ja-JP" i="1">
                                <a:latin typeface="Cambria Math"/>
                              </a:rPr>
                              <m:t>𝑦</m:t>
                            </m:r>
                          </m:e>
                          <m:sup>
                            <m:d>
                              <m:dPr>
                                <m:ctrlPr>
                                  <a:rPr lang="en-US" altLang="ja-JP" i="1">
                                    <a:latin typeface="Cambria Math"/>
                                  </a:rPr>
                                </m:ctrlPr>
                              </m:dPr>
                              <m:e>
                                <m:r>
                                  <a:rPr lang="en-US" altLang="ja-JP" i="1">
                                    <a:latin typeface="Cambria Math"/>
                                  </a:rPr>
                                  <m:t>𝑖</m:t>
                                </m:r>
                              </m:e>
                            </m:d>
                          </m:sup>
                        </m:sSup>
                        <m:sSup>
                          <m:sSupPr>
                            <m:ctrlPr>
                              <a:rPr lang="en-US" altLang="ja-JP" i="1">
                                <a:latin typeface="Cambria Math"/>
                              </a:rPr>
                            </m:ctrlPr>
                          </m:sSupPr>
                          <m:e>
                            <m:r>
                              <a:rPr lang="en-US" altLang="ja-JP" i="1">
                                <a:latin typeface="Cambria Math"/>
                              </a:rPr>
                              <m:t>)</m:t>
                            </m:r>
                          </m:e>
                          <m:sup>
                            <m:r>
                              <a:rPr lang="en-US" altLang="ja-JP" i="1">
                                <a:latin typeface="Cambria Math"/>
                              </a:rPr>
                              <m:t>2</m:t>
                            </m:r>
                          </m:sup>
                        </m:sSup>
                      </m:oMath>
                    </m:oMathPara>
                  </a14:m>
                  <a:endParaRPr lang="ja-JP" altLang="en-US" dirty="0"/>
                </a:p>
              </p:txBody>
            </p:sp>
          </mc:Choice>
          <mc:Fallback xmlns="">
            <p:sp>
              <p:nvSpPr>
                <p:cNvPr id="24" name="正方形/長方形 23"/>
                <p:cNvSpPr>
                  <a:spLocks noRot="1" noChangeAspect="1" noMove="1" noResize="1" noEditPoints="1" noAdjustHandles="1" noChangeArrowheads="1" noChangeShapeType="1" noTextEdit="1"/>
                </p:cNvSpPr>
                <p:nvPr/>
              </p:nvSpPr>
              <p:spPr>
                <a:xfrm>
                  <a:off x="5458516" y="4942279"/>
                  <a:ext cx="2684838" cy="848566"/>
                </a:xfrm>
                <a:prstGeom prst="rect">
                  <a:avLst/>
                </a:prstGeom>
                <a:blipFill rotWithShape="1">
                  <a:blip r:embed="rId4"/>
                  <a:stretch>
                    <a:fillRect/>
                  </a:stretch>
                </a:blipFill>
              </p:spPr>
              <p:txBody>
                <a:bodyPr/>
                <a:lstStyle/>
                <a:p>
                  <a:r>
                    <a:rPr lang="ja-JP" altLang="en-US">
                      <a:noFill/>
                    </a:rPr>
                    <a:t> </a:t>
                  </a:r>
                </a:p>
              </p:txBody>
            </p:sp>
          </mc:Fallback>
        </mc:AlternateContent>
      </p:grpSp>
      <p:sp>
        <p:nvSpPr>
          <p:cNvPr id="13" name="正方形/長方形 12"/>
          <p:cNvSpPr/>
          <p:nvPr/>
        </p:nvSpPr>
        <p:spPr>
          <a:xfrm>
            <a:off x="5094817" y="1937879"/>
            <a:ext cx="1415772" cy="461665"/>
          </a:xfrm>
          <a:prstGeom prst="rect">
            <a:avLst/>
          </a:prstGeom>
        </p:spPr>
        <p:txBody>
          <a:bodyPr wrap="none">
            <a:spAutoFit/>
          </a:bodyPr>
          <a:lstStyle/>
          <a:p>
            <a:r>
              <a:rPr lang="ja-JP" altLang="en-US" sz="2400" dirty="0" smtClean="0"/>
              <a:t>目的関数</a:t>
            </a:r>
            <a:endParaRPr lang="en-US" altLang="ja-JP" sz="2400" dirty="0"/>
          </a:p>
        </p:txBody>
      </p:sp>
      <mc:AlternateContent xmlns:mc="http://schemas.openxmlformats.org/markup-compatibility/2006" xmlns:a14="http://schemas.microsoft.com/office/drawing/2010/main">
        <mc:Choice Requires="a14">
          <p:sp>
            <p:nvSpPr>
              <p:cNvPr id="14" name="テキスト ボックス 13"/>
              <p:cNvSpPr txBox="1"/>
              <p:nvPr/>
            </p:nvSpPr>
            <p:spPr>
              <a:xfrm>
                <a:off x="469032" y="2300545"/>
                <a:ext cx="3851201" cy="830997"/>
              </a:xfrm>
              <a:prstGeom prst="rect">
                <a:avLst/>
              </a:prstGeom>
              <a:noFill/>
            </p:spPr>
            <p:txBody>
              <a:bodyPr wrap="square" rtlCol="0">
                <a:spAutoFit/>
              </a:bodyPr>
              <a:lstStyle/>
              <a:p>
                <a:r>
                  <a:rPr lang="ja-JP" altLang="en-US" sz="2400" dirty="0" smtClean="0"/>
                  <a:t>仮説関数</a:t>
                </a:r>
                <a:endParaRPr kumimoji="1" lang="en-US" altLang="ja-JP" sz="2400" b="0" i="1" dirty="0" smtClean="0">
                  <a:latin typeface="Cambria Math"/>
                </a:endParaRPr>
              </a:p>
              <a:p>
                <a:pPr/>
                <a14:m>
                  <m:oMathPara xmlns:m="http://schemas.openxmlformats.org/officeDocument/2006/math">
                    <m:oMathParaPr>
                      <m:jc m:val="left"/>
                    </m:oMathParaPr>
                    <m:oMath xmlns:m="http://schemas.openxmlformats.org/officeDocument/2006/math">
                      <m:sSub>
                        <m:sSubPr>
                          <m:ctrlPr>
                            <a:rPr kumimoji="1" lang="en-US" altLang="ja-JP" sz="2400" b="0" i="1" smtClean="0">
                              <a:latin typeface="Cambria Math"/>
                            </a:rPr>
                          </m:ctrlPr>
                        </m:sSubPr>
                        <m:e>
                          <m:r>
                            <a:rPr kumimoji="1" lang="en-US" altLang="ja-JP" sz="2400" b="0" i="1" smtClean="0">
                              <a:latin typeface="Cambria Math"/>
                            </a:rPr>
                            <m:t>h</m:t>
                          </m:r>
                        </m:e>
                        <m:sub>
                          <m:r>
                            <a:rPr kumimoji="1" lang="ja-JP" altLang="en-US" sz="2400" b="0" i="1" smtClean="0">
                              <a:latin typeface="Cambria Math"/>
                            </a:rPr>
                            <m:t>𝜃</m:t>
                          </m:r>
                        </m:sub>
                      </m:sSub>
                      <m:r>
                        <a:rPr kumimoji="1" lang="en-US" altLang="ja-JP" sz="2400" b="0" i="1" smtClean="0">
                          <a:latin typeface="Cambria Math"/>
                        </a:rPr>
                        <m:t>= </m:t>
                      </m:r>
                      <m:sSub>
                        <m:sSubPr>
                          <m:ctrlPr>
                            <a:rPr kumimoji="1" lang="en-US" altLang="ja-JP" sz="2400" b="0" i="1" smtClean="0">
                              <a:latin typeface="Cambria Math"/>
                            </a:rPr>
                          </m:ctrlPr>
                        </m:sSubPr>
                        <m:e>
                          <m:r>
                            <a:rPr kumimoji="1" lang="ja-JP" altLang="en-US" sz="2400" b="0" i="1" smtClean="0">
                              <a:latin typeface="Cambria Math"/>
                            </a:rPr>
                            <m:t>𝜃</m:t>
                          </m:r>
                        </m:e>
                        <m:sub>
                          <m:r>
                            <a:rPr kumimoji="1" lang="en-US" altLang="ja-JP" sz="2400" b="0" i="1" smtClean="0">
                              <a:latin typeface="Cambria Math"/>
                            </a:rPr>
                            <m:t>1</m:t>
                          </m:r>
                        </m:sub>
                      </m:sSub>
                      <m:r>
                        <a:rPr kumimoji="1" lang="en-US" altLang="ja-JP" sz="2400" b="0" i="1" smtClean="0">
                          <a:latin typeface="Cambria Math"/>
                        </a:rPr>
                        <m:t>𝑥</m:t>
                      </m:r>
                    </m:oMath>
                  </m:oMathPara>
                </a14:m>
                <a:endParaRPr kumimoji="1" lang="en-US" altLang="ja-JP" sz="2400" b="0" dirty="0" smtClean="0"/>
              </a:p>
            </p:txBody>
          </p:sp>
        </mc:Choice>
        <mc:Fallback xmlns="">
          <p:sp>
            <p:nvSpPr>
              <p:cNvPr id="14" name="テキスト ボックス 13"/>
              <p:cNvSpPr txBox="1">
                <a:spLocks noRot="1" noChangeAspect="1" noMove="1" noResize="1" noEditPoints="1" noAdjustHandles="1" noChangeArrowheads="1" noChangeShapeType="1" noTextEdit="1"/>
              </p:cNvSpPr>
              <p:nvPr/>
            </p:nvSpPr>
            <p:spPr>
              <a:xfrm>
                <a:off x="469032" y="2300545"/>
                <a:ext cx="3851201" cy="830997"/>
              </a:xfrm>
              <a:prstGeom prst="rect">
                <a:avLst/>
              </a:prstGeom>
              <a:blipFill rotWithShape="1">
                <a:blip r:embed="rId5"/>
                <a:stretch>
                  <a:fillRect l="-2532" t="-8029" b="-73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65038207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421F742A-39A9-4C0C-B888-1DF80FBD5B7F}" type="slidenum">
              <a:rPr kumimoji="1" lang="ja-JP" altLang="en-US" smtClean="0"/>
              <a:t>53</a:t>
            </a:fld>
            <a:endParaRPr kumimoji="1" lang="ja-JP" altLang="en-US"/>
          </a:p>
        </p:txBody>
      </p:sp>
    </p:spTree>
    <p:extLst>
      <p:ext uri="{BB962C8B-B14F-4D97-AF65-F5344CB8AC3E}">
        <p14:creationId xmlns:p14="http://schemas.microsoft.com/office/powerpoint/2010/main" val="34354526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4"/>
          <p:cNvSpPr>
            <a:spLocks noGrp="1" noChangeArrowheads="1"/>
          </p:cNvSpPr>
          <p:nvPr>
            <p:ph type="title"/>
          </p:nvPr>
        </p:nvSpPr>
        <p:spPr/>
        <p:txBody>
          <a:bodyPr/>
          <a:lstStyle/>
          <a:p>
            <a:r>
              <a:rPr lang="en-US" altLang="ja-JP" sz="4000"/>
              <a:t>Linear Regression with one variable</a:t>
            </a:r>
          </a:p>
        </p:txBody>
      </p:sp>
      <p:sp>
        <p:nvSpPr>
          <p:cNvPr id="3077" name="Rectangle 5"/>
          <p:cNvSpPr>
            <a:spLocks noGrp="1" noChangeArrowheads="1"/>
          </p:cNvSpPr>
          <p:nvPr>
            <p:ph type="body" idx="1"/>
          </p:nvPr>
        </p:nvSpPr>
        <p:spPr/>
        <p:txBody>
          <a:bodyPr/>
          <a:lstStyle/>
          <a:p>
            <a:pPr>
              <a:lnSpc>
                <a:spcPct val="80000"/>
              </a:lnSpc>
            </a:pPr>
            <a:r>
              <a:rPr lang="ja-JP" altLang="en-US" sz="2800"/>
              <a:t>回帰分析のこと</a:t>
            </a:r>
          </a:p>
          <a:p>
            <a:pPr>
              <a:lnSpc>
                <a:spcPct val="80000"/>
              </a:lnSpc>
              <a:buFontTx/>
              <a:buNone/>
            </a:pPr>
            <a:r>
              <a:rPr lang="en-US" altLang="ja-JP" sz="2800"/>
              <a:t>(</a:t>
            </a:r>
            <a:r>
              <a:rPr lang="ja-JP" altLang="en-US" sz="2800"/>
              <a:t>説明</a:t>
            </a:r>
            <a:r>
              <a:rPr lang="en-US" altLang="ja-JP" sz="2800"/>
              <a:t>)</a:t>
            </a:r>
          </a:p>
          <a:p>
            <a:pPr>
              <a:lnSpc>
                <a:spcPct val="80000"/>
              </a:lnSpc>
              <a:buFontTx/>
              <a:buNone/>
            </a:pPr>
            <a:endParaRPr lang="en-US" altLang="ja-JP" sz="2800"/>
          </a:p>
          <a:p>
            <a:pPr>
              <a:lnSpc>
                <a:spcPct val="80000"/>
              </a:lnSpc>
              <a:buFontTx/>
              <a:buNone/>
            </a:pPr>
            <a:r>
              <a:rPr lang="ja-JP" altLang="en-US" sz="2800"/>
              <a:t>グラフを書いておく（住宅価格</a:t>
            </a:r>
            <a:r>
              <a:rPr lang="en-US" altLang="ja-JP" sz="2800"/>
              <a:t>)</a:t>
            </a:r>
            <a:r>
              <a:rPr lang="ja-JP" altLang="en-US" sz="2800"/>
              <a:t>サイズと価格</a:t>
            </a:r>
          </a:p>
          <a:p>
            <a:pPr>
              <a:lnSpc>
                <a:spcPct val="80000"/>
              </a:lnSpc>
              <a:buFontTx/>
              <a:buNone/>
            </a:pPr>
            <a:r>
              <a:rPr lang="en-US" altLang="ja-JP" sz="2800"/>
              <a:t>(</a:t>
            </a:r>
            <a:r>
              <a:rPr lang="ja-JP" altLang="en-US" sz="2800"/>
              <a:t>エクセルで書く</a:t>
            </a:r>
            <a:r>
              <a:rPr lang="en-US" altLang="ja-JP" sz="2800"/>
              <a:t>)</a:t>
            </a:r>
          </a:p>
          <a:p>
            <a:pPr>
              <a:lnSpc>
                <a:spcPct val="80000"/>
              </a:lnSpc>
              <a:buFontTx/>
              <a:buNone/>
            </a:pPr>
            <a:endParaRPr lang="en-US" altLang="ja-JP" sz="2800"/>
          </a:p>
          <a:p>
            <a:pPr>
              <a:lnSpc>
                <a:spcPct val="80000"/>
              </a:lnSpc>
              <a:buFontTx/>
              <a:buNone/>
            </a:pPr>
            <a:r>
              <a:rPr lang="ja-JP" altLang="en-US" sz="2800"/>
              <a:t>このグラフが教師あり学習アルゴリズムの一例</a:t>
            </a:r>
          </a:p>
          <a:p>
            <a:pPr>
              <a:lnSpc>
                <a:spcPct val="80000"/>
              </a:lnSpc>
              <a:buFontTx/>
              <a:buNone/>
            </a:pPr>
            <a:r>
              <a:rPr lang="ja-JP" altLang="en-US" sz="2800"/>
              <a:t>それぞれのサンプルに対して正解が与えられている</a:t>
            </a:r>
          </a:p>
          <a:p>
            <a:pPr>
              <a:lnSpc>
                <a:spcPct val="80000"/>
              </a:lnSpc>
              <a:buFontTx/>
              <a:buNone/>
            </a:pPr>
            <a:r>
              <a:rPr lang="ja-JP" altLang="en-US" sz="2800"/>
              <a:t>教師あり学習ではデータセットがありこれを訓練セットと呼んでいる</a:t>
            </a:r>
          </a:p>
        </p:txBody>
      </p:sp>
    </p:spTree>
    <p:extLst>
      <p:ext uri="{BB962C8B-B14F-4D97-AF65-F5344CB8AC3E}">
        <p14:creationId xmlns:p14="http://schemas.microsoft.com/office/powerpoint/2010/main" val="33802505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ja-JP"/>
              <a:t>Coursera</a:t>
            </a:r>
            <a:r>
              <a:rPr lang="ja-JP" altLang="en-US"/>
              <a:t>内の表記方法</a:t>
            </a:r>
          </a:p>
        </p:txBody>
      </p:sp>
      <p:sp>
        <p:nvSpPr>
          <p:cNvPr id="5123" name="Rectangle 3"/>
          <p:cNvSpPr>
            <a:spLocks noGrp="1" noChangeArrowheads="1"/>
          </p:cNvSpPr>
          <p:nvPr>
            <p:ph type="body" idx="1"/>
          </p:nvPr>
        </p:nvSpPr>
        <p:spPr/>
        <p:txBody>
          <a:bodyPr/>
          <a:lstStyle/>
          <a:p>
            <a:r>
              <a:rPr lang="en-US" altLang="ja-JP"/>
              <a:t>m </a:t>
            </a:r>
            <a:r>
              <a:rPr lang="ja-JP" altLang="en-US"/>
              <a:t>・・・　訓練サンプルの数</a:t>
            </a:r>
          </a:p>
          <a:p>
            <a:r>
              <a:rPr lang="en-US" altLang="ja-JP"/>
              <a:t>X </a:t>
            </a:r>
            <a:r>
              <a:rPr lang="ja-JP" altLang="en-US"/>
              <a:t>・・・　入力変数</a:t>
            </a:r>
            <a:r>
              <a:rPr lang="en-US" altLang="ja-JP"/>
              <a:t>(</a:t>
            </a:r>
            <a:r>
              <a:rPr lang="ja-JP" altLang="en-US"/>
              <a:t>特徴</a:t>
            </a:r>
            <a:r>
              <a:rPr lang="en-US" altLang="ja-JP"/>
              <a:t>)</a:t>
            </a:r>
          </a:p>
          <a:p>
            <a:r>
              <a:rPr lang="en-US" altLang="ja-JP"/>
              <a:t>Y </a:t>
            </a:r>
            <a:r>
              <a:rPr lang="ja-JP" altLang="en-US"/>
              <a:t>・・・出力変数</a:t>
            </a:r>
            <a:r>
              <a:rPr lang="en-US" altLang="ja-JP"/>
              <a:t>(</a:t>
            </a:r>
            <a:r>
              <a:rPr lang="ja-JP" altLang="en-US"/>
              <a:t>目標変数</a:t>
            </a:r>
            <a:r>
              <a:rPr lang="en-US" altLang="ja-JP"/>
              <a:t>)</a:t>
            </a:r>
          </a:p>
          <a:p>
            <a:r>
              <a:rPr lang="en-US" altLang="ja-JP"/>
              <a:t>(x, y)</a:t>
            </a:r>
            <a:r>
              <a:rPr lang="ja-JP" altLang="en-US"/>
              <a:t>　・・・</a:t>
            </a:r>
            <a:r>
              <a:rPr lang="en-US" altLang="ja-JP"/>
              <a:t>1</a:t>
            </a:r>
            <a:r>
              <a:rPr lang="ja-JP" altLang="en-US"/>
              <a:t>組の訓練サンプル</a:t>
            </a:r>
          </a:p>
          <a:p>
            <a:r>
              <a:rPr lang="en-US" altLang="ja-JP"/>
              <a:t>(x(i), y(i)) </a:t>
            </a:r>
            <a:r>
              <a:rPr lang="ja-JP" altLang="en-US"/>
              <a:t>・・・特定の訓練サンプル</a:t>
            </a:r>
            <a:r>
              <a:rPr lang="en-US" altLang="ja-JP"/>
              <a:t>(i</a:t>
            </a:r>
            <a:r>
              <a:rPr lang="ja-JP" altLang="en-US"/>
              <a:t>番目のサンプル</a:t>
            </a:r>
            <a:r>
              <a:rPr lang="en-US" altLang="ja-JP"/>
              <a:t>)</a:t>
            </a:r>
          </a:p>
          <a:p>
            <a:endParaRPr lang="en-US" altLang="ja-JP"/>
          </a:p>
        </p:txBody>
      </p:sp>
    </p:spTree>
    <p:extLst>
      <p:ext uri="{BB962C8B-B14F-4D97-AF65-F5344CB8AC3E}">
        <p14:creationId xmlns:p14="http://schemas.microsoft.com/office/powerpoint/2010/main" val="33495293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ja-JP" altLang="en-US"/>
              <a:t>解き方の流れ</a:t>
            </a:r>
          </a:p>
        </p:txBody>
      </p:sp>
      <p:sp>
        <p:nvSpPr>
          <p:cNvPr id="6147" name="Rectangle 3"/>
          <p:cNvSpPr>
            <a:spLocks noGrp="1" noChangeArrowheads="1"/>
          </p:cNvSpPr>
          <p:nvPr>
            <p:ph type="body" idx="1"/>
          </p:nvPr>
        </p:nvSpPr>
        <p:spPr/>
        <p:txBody>
          <a:bodyPr/>
          <a:lstStyle/>
          <a:p>
            <a:r>
              <a:rPr lang="ja-JP" altLang="en-US"/>
              <a:t>訓練セット</a:t>
            </a:r>
          </a:p>
          <a:p>
            <a:r>
              <a:rPr lang="ja-JP" altLang="en-US"/>
              <a:t>学習アルゴリズムに読み込ませる</a:t>
            </a:r>
          </a:p>
          <a:p>
            <a:r>
              <a:rPr lang="ja-JP" altLang="en-US"/>
              <a:t>仮説</a:t>
            </a:r>
            <a:r>
              <a:rPr lang="en-US" altLang="ja-JP"/>
              <a:t>(</a:t>
            </a:r>
            <a:r>
              <a:rPr lang="ja-JP" altLang="en-US"/>
              <a:t>モデル</a:t>
            </a:r>
            <a:r>
              <a:rPr lang="en-US" altLang="ja-JP"/>
              <a:t>)</a:t>
            </a:r>
            <a:r>
              <a:rPr lang="ja-JP" altLang="en-US"/>
              <a:t>を作成</a:t>
            </a:r>
          </a:p>
          <a:p>
            <a:r>
              <a:rPr lang="ja-JP" altLang="en-US"/>
              <a:t>仮説に入力することで推定値を出力</a:t>
            </a:r>
          </a:p>
          <a:p>
            <a:endParaRPr lang="ja-JP" altLang="en-US"/>
          </a:p>
          <a:p>
            <a:endParaRPr lang="ja-JP" altLang="en-US"/>
          </a:p>
          <a:p>
            <a:endParaRPr lang="ja-JP" altLang="en-US"/>
          </a:p>
          <a:p>
            <a:endParaRPr lang="en-US" altLang="ja-JP"/>
          </a:p>
        </p:txBody>
      </p:sp>
    </p:spTree>
    <p:extLst>
      <p:ext uri="{BB962C8B-B14F-4D97-AF65-F5344CB8AC3E}">
        <p14:creationId xmlns:p14="http://schemas.microsoft.com/office/powerpoint/2010/main" val="42342477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ja-JP" altLang="en-US"/>
              <a:t>仮説の定義</a:t>
            </a:r>
          </a:p>
        </p:txBody>
      </p:sp>
      <p:sp>
        <p:nvSpPr>
          <p:cNvPr id="7171" name="Rectangle 3"/>
          <p:cNvSpPr>
            <a:spLocks noGrp="1" noChangeArrowheads="1"/>
          </p:cNvSpPr>
          <p:nvPr>
            <p:ph type="body" idx="1"/>
          </p:nvPr>
        </p:nvSpPr>
        <p:spPr/>
        <p:txBody>
          <a:bodyPr/>
          <a:lstStyle/>
          <a:p>
            <a:r>
              <a:rPr lang="en-US" altLang="ja-JP"/>
              <a:t>H_theta(x) = theta0 + theta1x</a:t>
            </a:r>
          </a:p>
          <a:p>
            <a:r>
              <a:rPr lang="ja-JP" altLang="en-US"/>
              <a:t>省略：</a:t>
            </a:r>
            <a:r>
              <a:rPr lang="en-US" altLang="ja-JP"/>
              <a:t>h(x) = </a:t>
            </a:r>
            <a:r>
              <a:rPr lang="ja-JP" altLang="en-US"/>
              <a:t>・・・</a:t>
            </a:r>
          </a:p>
          <a:p>
            <a:r>
              <a:rPr lang="en-US" altLang="ja-JP"/>
              <a:t>(</a:t>
            </a:r>
            <a:r>
              <a:rPr lang="ja-JP" altLang="en-US"/>
              <a:t>このモデルは</a:t>
            </a:r>
            <a:r>
              <a:rPr lang="en-US" altLang="ja-JP"/>
              <a:t>y</a:t>
            </a:r>
            <a:r>
              <a:rPr lang="ja-JP" altLang="en-US"/>
              <a:t>を</a:t>
            </a:r>
            <a:r>
              <a:rPr lang="en-US" altLang="ja-JP"/>
              <a:t>x</a:t>
            </a:r>
            <a:r>
              <a:rPr lang="ja-JP" altLang="en-US"/>
              <a:t>の線形で表す</a:t>
            </a:r>
            <a:r>
              <a:rPr lang="en-US" altLang="ja-JP"/>
              <a:t>)</a:t>
            </a:r>
          </a:p>
          <a:p>
            <a:r>
              <a:rPr lang="en-US" altLang="ja-JP"/>
              <a:t>(</a:t>
            </a:r>
            <a:r>
              <a:rPr lang="ja-JP" altLang="en-US"/>
              <a:t>線形回帰モデル</a:t>
            </a:r>
            <a:r>
              <a:rPr lang="en-US" altLang="ja-JP"/>
              <a:t>)</a:t>
            </a:r>
          </a:p>
          <a:p>
            <a:endParaRPr lang="en-US" altLang="ja-JP"/>
          </a:p>
        </p:txBody>
      </p:sp>
    </p:spTree>
    <p:extLst>
      <p:ext uri="{BB962C8B-B14F-4D97-AF65-F5344CB8AC3E}">
        <p14:creationId xmlns:p14="http://schemas.microsoft.com/office/powerpoint/2010/main" val="36315450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カルテの例</a:t>
            </a:r>
            <a:r>
              <a:rPr lang="en-US" altLang="ja-JP" dirty="0" smtClean="0"/>
              <a:t>(</a:t>
            </a:r>
            <a:r>
              <a:rPr lang="ja-JP" altLang="en-US" dirty="0" smtClean="0"/>
              <a:t>両性か悪性の眼科</a:t>
            </a:r>
            <a:r>
              <a:rPr lang="en-US" altLang="ja-JP" dirty="0" smtClean="0"/>
              <a:t>)</a:t>
            </a:r>
            <a:endParaRPr kumimoji="1" lang="ja-JP" altLang="en-US" dirty="0"/>
          </a:p>
        </p:txBody>
      </p:sp>
      <p:sp>
        <p:nvSpPr>
          <p:cNvPr id="3" name="コンテンツ プレースホルダー 2"/>
          <p:cNvSpPr>
            <a:spLocks noGrp="1"/>
          </p:cNvSpPr>
          <p:nvPr>
            <p:ph idx="1"/>
          </p:nvPr>
        </p:nvSpPr>
        <p:spPr/>
        <p:txBody>
          <a:bodyPr/>
          <a:lstStyle/>
          <a:p>
            <a:pPr>
              <a:buFontTx/>
              <a:buNone/>
            </a:pPr>
            <a:r>
              <a:rPr lang="ja-JP" altLang="en-US" dirty="0" smtClean="0"/>
              <a:t>連続値ではなく離散値の場合</a:t>
            </a:r>
          </a:p>
          <a:p>
            <a:pPr>
              <a:buFontTx/>
              <a:buNone/>
            </a:pPr>
            <a:r>
              <a:rPr lang="ja-JP" altLang="en-US" dirty="0" smtClean="0"/>
              <a:t>ある問題が</a:t>
            </a:r>
            <a:r>
              <a:rPr lang="en-US" altLang="ja-JP" dirty="0" smtClean="0"/>
              <a:t>0,1</a:t>
            </a:r>
            <a:r>
              <a:rPr lang="ja-JP" altLang="en-US" dirty="0" smtClean="0"/>
              <a:t>で答えられるとき、</a:t>
            </a:r>
          </a:p>
          <a:p>
            <a:pPr>
              <a:buFontTx/>
              <a:buNone/>
            </a:pPr>
            <a:r>
              <a:rPr lang="ja-JP" altLang="en-US" dirty="0" smtClean="0"/>
              <a:t>あるデータセットから算出したモデルから、その確率を推定できるか</a:t>
            </a:r>
          </a:p>
          <a:p>
            <a:pPr>
              <a:buFontTx/>
              <a:buNone/>
            </a:pPr>
            <a:r>
              <a:rPr lang="ja-JP" altLang="en-US" dirty="0" smtClean="0"/>
              <a:t>このことを分類問題という</a:t>
            </a:r>
          </a:p>
          <a:p>
            <a:pPr>
              <a:buFontTx/>
              <a:buNone/>
            </a:pPr>
            <a:r>
              <a:rPr lang="en-US" altLang="ja-JP" dirty="0" smtClean="0"/>
              <a:t>(</a:t>
            </a:r>
            <a:r>
              <a:rPr lang="ja-JP" altLang="en-US" dirty="0" smtClean="0"/>
              <a:t>問題によっては出力が複数の場合もある</a:t>
            </a:r>
            <a:r>
              <a:rPr lang="en-US" altLang="ja-JP" dirty="0" smtClean="0"/>
              <a:t>)</a:t>
            </a:r>
          </a:p>
          <a:p>
            <a:endParaRPr kumimoji="1" lang="ja-JP" altLang="en-US" dirty="0"/>
          </a:p>
        </p:txBody>
      </p:sp>
      <p:sp>
        <p:nvSpPr>
          <p:cNvPr id="4" name="スライド番号プレースホルダー 3"/>
          <p:cNvSpPr>
            <a:spLocks noGrp="1"/>
          </p:cNvSpPr>
          <p:nvPr>
            <p:ph type="sldNum" sz="quarter" idx="12"/>
          </p:nvPr>
        </p:nvSpPr>
        <p:spPr/>
        <p:txBody>
          <a:bodyPr/>
          <a:lstStyle/>
          <a:p>
            <a:fld id="{421F742A-39A9-4C0C-B888-1DF80FBD5B7F}" type="slidenum">
              <a:rPr kumimoji="1" lang="ja-JP" altLang="en-US" smtClean="0"/>
              <a:t>58</a:t>
            </a:fld>
            <a:endParaRPr kumimoji="1" lang="ja-JP" altLang="en-US"/>
          </a:p>
        </p:txBody>
      </p:sp>
    </p:spTree>
    <p:extLst>
      <p:ext uri="{BB962C8B-B14F-4D97-AF65-F5344CB8AC3E}">
        <p14:creationId xmlns:p14="http://schemas.microsoft.com/office/powerpoint/2010/main" val="21768137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教師なし学習</a:t>
            </a:r>
            <a:endParaRPr kumimoji="1" lang="ja-JP" altLang="en-US" dirty="0"/>
          </a:p>
        </p:txBody>
      </p:sp>
      <p:sp>
        <p:nvSpPr>
          <p:cNvPr id="3" name="スライド番号プレースホルダー 2"/>
          <p:cNvSpPr>
            <a:spLocks noGrp="1"/>
          </p:cNvSpPr>
          <p:nvPr>
            <p:ph type="sldNum" sz="quarter" idx="12"/>
          </p:nvPr>
        </p:nvSpPr>
        <p:spPr/>
        <p:txBody>
          <a:bodyPr/>
          <a:lstStyle/>
          <a:p>
            <a:fld id="{421F742A-39A9-4C0C-B888-1DF80FBD5B7F}" type="slidenum">
              <a:rPr kumimoji="1" lang="ja-JP" altLang="en-US" smtClean="0"/>
              <a:t>59</a:t>
            </a:fld>
            <a:endParaRPr kumimoji="1" lang="ja-JP" altLang="en-US"/>
          </a:p>
        </p:txBody>
      </p:sp>
      <p:sp>
        <p:nvSpPr>
          <p:cNvPr id="26" name="コンテンツ プレースホルダー 2"/>
          <p:cNvSpPr>
            <a:spLocks noGrp="1"/>
          </p:cNvSpPr>
          <p:nvPr>
            <p:ph idx="1"/>
          </p:nvPr>
        </p:nvSpPr>
        <p:spPr>
          <a:xfrm>
            <a:off x="457200" y="1600200"/>
            <a:ext cx="8229600" cy="4525963"/>
          </a:xfrm>
        </p:spPr>
        <p:txBody>
          <a:bodyPr>
            <a:normAutofit/>
          </a:bodyPr>
          <a:lstStyle/>
          <a:p>
            <a:r>
              <a:rPr kumimoji="1" lang="ja-JP" altLang="en-US" dirty="0" smtClean="0"/>
              <a:t>ラベル付けされたデータセットが存在しない</a:t>
            </a:r>
            <a:endParaRPr kumimoji="1" lang="en-US" altLang="ja-JP" dirty="0" smtClean="0"/>
          </a:p>
          <a:p>
            <a:pPr lvl="1"/>
            <a:r>
              <a:rPr kumimoji="1" lang="ja-JP" altLang="en-US" dirty="0" smtClean="0"/>
              <a:t>先ほどのような良性か悪性かの</a:t>
            </a:r>
            <a:r>
              <a:rPr lang="ja-JP" altLang="en-US" dirty="0" smtClean="0"/>
              <a:t>結果</a:t>
            </a:r>
            <a:r>
              <a:rPr lang="en-US" altLang="ja-JP" dirty="0" smtClean="0"/>
              <a:t>(</a:t>
            </a:r>
            <a:r>
              <a:rPr lang="ja-JP" altLang="en-US" dirty="0" smtClean="0"/>
              <a:t>正解</a:t>
            </a:r>
            <a:r>
              <a:rPr lang="en-US" altLang="ja-JP" dirty="0" smtClean="0"/>
              <a:t>)</a:t>
            </a:r>
            <a:r>
              <a:rPr lang="ja-JP" altLang="en-US" dirty="0" smtClean="0"/>
              <a:t>がない</a:t>
            </a:r>
            <a:endParaRPr lang="en-US" altLang="ja-JP" dirty="0" smtClean="0"/>
          </a:p>
          <a:p>
            <a:pPr lvl="1"/>
            <a:endParaRPr kumimoji="1" lang="ja-JP" altLang="en-US" dirty="0"/>
          </a:p>
        </p:txBody>
      </p:sp>
      <p:graphicFrame>
        <p:nvGraphicFramePr>
          <p:cNvPr id="5" name="グラフ 4"/>
          <p:cNvGraphicFramePr>
            <a:graphicFrameLocks/>
          </p:cNvGraphicFramePr>
          <p:nvPr>
            <p:extLst>
              <p:ext uri="{D42A27DB-BD31-4B8C-83A1-F6EECF244321}">
                <p14:modId xmlns:p14="http://schemas.microsoft.com/office/powerpoint/2010/main" val="4277963"/>
              </p:ext>
            </p:extLst>
          </p:nvPr>
        </p:nvGraphicFramePr>
        <p:xfrm>
          <a:off x="0" y="3356992"/>
          <a:ext cx="3960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グラフ 5"/>
          <p:cNvGraphicFramePr>
            <a:graphicFrameLocks/>
          </p:cNvGraphicFramePr>
          <p:nvPr>
            <p:extLst>
              <p:ext uri="{D42A27DB-BD31-4B8C-83A1-F6EECF244321}">
                <p14:modId xmlns:p14="http://schemas.microsoft.com/office/powerpoint/2010/main" val="2301755591"/>
              </p:ext>
            </p:extLst>
          </p:nvPr>
        </p:nvGraphicFramePr>
        <p:xfrm>
          <a:off x="4860032" y="3356992"/>
          <a:ext cx="3960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4" name="右矢印 3"/>
          <p:cNvSpPr/>
          <p:nvPr/>
        </p:nvSpPr>
        <p:spPr>
          <a:xfrm>
            <a:off x="4254874" y="4221088"/>
            <a:ext cx="432048"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384300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教師あり学習</a:t>
            </a:r>
            <a:endParaRPr kumimoji="1" lang="ja-JP" altLang="en-US" dirty="0"/>
          </a:p>
        </p:txBody>
      </p:sp>
      <p:graphicFrame>
        <p:nvGraphicFramePr>
          <p:cNvPr id="5" name="グラフ 4"/>
          <p:cNvGraphicFramePr>
            <a:graphicFrameLocks noChangeAspect="1"/>
          </p:cNvGraphicFramePr>
          <p:nvPr>
            <p:extLst>
              <p:ext uri="{D42A27DB-BD31-4B8C-83A1-F6EECF244321}">
                <p14:modId xmlns:p14="http://schemas.microsoft.com/office/powerpoint/2010/main" val="3196677920"/>
              </p:ext>
            </p:extLst>
          </p:nvPr>
        </p:nvGraphicFramePr>
        <p:xfrm>
          <a:off x="251520" y="1800000"/>
          <a:ext cx="6000000" cy="3600000"/>
        </p:xfrm>
        <a:graphic>
          <a:graphicData uri="http://schemas.openxmlformats.org/drawingml/2006/chart">
            <c:chart xmlns:c="http://schemas.openxmlformats.org/drawingml/2006/chart" xmlns:r="http://schemas.openxmlformats.org/officeDocument/2006/relationships" r:id="rId2"/>
          </a:graphicData>
        </a:graphic>
      </p:graphicFrame>
      <p:sp>
        <p:nvSpPr>
          <p:cNvPr id="6" name="テキスト ボックス 5"/>
          <p:cNvSpPr txBox="1"/>
          <p:nvPr/>
        </p:nvSpPr>
        <p:spPr>
          <a:xfrm>
            <a:off x="6352223" y="1827109"/>
            <a:ext cx="2771800" cy="1754326"/>
          </a:xfrm>
          <a:prstGeom prst="rect">
            <a:avLst/>
          </a:prstGeom>
          <a:noFill/>
        </p:spPr>
        <p:txBody>
          <a:bodyPr wrap="square" rtlCol="0">
            <a:spAutoFit/>
          </a:bodyPr>
          <a:lstStyle/>
          <a:p>
            <a:r>
              <a:rPr lang="ja-JP" altLang="en-US" dirty="0" smtClean="0"/>
              <a:t>例：住宅の敷地面積と価格</a:t>
            </a:r>
            <a:endParaRPr lang="en-US" altLang="ja-JP" dirty="0" smtClean="0"/>
          </a:p>
          <a:p>
            <a:endParaRPr lang="en-US" altLang="ja-JP" dirty="0"/>
          </a:p>
          <a:p>
            <a:r>
              <a:rPr lang="ja-JP" altLang="en-US" dirty="0" smtClean="0"/>
              <a:t>ある住宅の敷地面積に対しての住宅価格を知りたい</a:t>
            </a:r>
            <a:endParaRPr lang="en-US" altLang="ja-JP" dirty="0" smtClean="0"/>
          </a:p>
          <a:p>
            <a:endParaRPr lang="en-US" altLang="ja-JP" dirty="0"/>
          </a:p>
          <a:p>
            <a:endParaRPr lang="en-US" altLang="ja-JP" dirty="0" smtClean="0"/>
          </a:p>
        </p:txBody>
      </p:sp>
      <p:sp>
        <p:nvSpPr>
          <p:cNvPr id="3" name="スライド番号プレースホルダー 2"/>
          <p:cNvSpPr>
            <a:spLocks noGrp="1"/>
          </p:cNvSpPr>
          <p:nvPr>
            <p:ph type="sldNum" sz="quarter" idx="12"/>
          </p:nvPr>
        </p:nvSpPr>
        <p:spPr/>
        <p:txBody>
          <a:bodyPr/>
          <a:lstStyle/>
          <a:p>
            <a:fld id="{421F742A-39A9-4C0C-B888-1DF80FBD5B7F}" type="slidenum">
              <a:rPr kumimoji="1" lang="ja-JP" altLang="en-US" smtClean="0"/>
              <a:t>6</a:t>
            </a:fld>
            <a:endParaRPr kumimoji="1" lang="ja-JP" altLang="en-US"/>
          </a:p>
        </p:txBody>
      </p:sp>
    </p:spTree>
    <p:extLst>
      <p:ext uri="{BB962C8B-B14F-4D97-AF65-F5344CB8AC3E}">
        <p14:creationId xmlns:p14="http://schemas.microsoft.com/office/powerpoint/2010/main" val="15218535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教師あり学習</a:t>
            </a:r>
            <a:endParaRPr kumimoji="1" lang="ja-JP" altLang="en-US" dirty="0"/>
          </a:p>
        </p:txBody>
      </p:sp>
      <p:sp>
        <p:nvSpPr>
          <p:cNvPr id="3" name="コンテンツ プレースホルダー 2"/>
          <p:cNvSpPr>
            <a:spLocks noGrp="1"/>
          </p:cNvSpPr>
          <p:nvPr>
            <p:ph idx="1"/>
          </p:nvPr>
        </p:nvSpPr>
        <p:spPr/>
        <p:txBody>
          <a:bodyPr>
            <a:normAutofit fontScale="85000" lnSpcReduction="10000"/>
          </a:bodyPr>
          <a:lstStyle/>
          <a:p>
            <a:pPr>
              <a:lnSpc>
                <a:spcPct val="80000"/>
              </a:lnSpc>
            </a:pPr>
            <a:r>
              <a:rPr lang="ja-JP" altLang="en-US" dirty="0" smtClean="0"/>
              <a:t>教師あり学習の定義</a:t>
            </a:r>
          </a:p>
          <a:p>
            <a:pPr>
              <a:lnSpc>
                <a:spcPct val="80000"/>
              </a:lnSpc>
            </a:pPr>
            <a:r>
              <a:rPr lang="ja-JP" altLang="en-US" dirty="0" smtClean="0"/>
              <a:t>住宅の価格を予測</a:t>
            </a:r>
          </a:p>
          <a:p>
            <a:pPr>
              <a:lnSpc>
                <a:spcPct val="80000"/>
              </a:lnSpc>
            </a:pPr>
            <a:r>
              <a:rPr lang="ja-JP" altLang="en-US" dirty="0" smtClean="0"/>
              <a:t>データセットをプロット</a:t>
            </a:r>
            <a:r>
              <a:rPr lang="en-US" altLang="ja-JP" dirty="0" smtClean="0"/>
              <a:t>(</a:t>
            </a:r>
            <a:r>
              <a:rPr lang="ja-JP" altLang="en-US" dirty="0" smtClean="0"/>
              <a:t>縦と横</a:t>
            </a:r>
            <a:r>
              <a:rPr lang="en-US" altLang="ja-JP" dirty="0" smtClean="0"/>
              <a:t>)</a:t>
            </a:r>
          </a:p>
          <a:p>
            <a:pPr>
              <a:lnSpc>
                <a:spcPct val="80000"/>
              </a:lnSpc>
            </a:pPr>
            <a:r>
              <a:rPr lang="ja-JP" altLang="en-US" dirty="0" smtClean="0"/>
              <a:t>販売価格を知りたい→どのように学習アルゴリズムを活用するか</a:t>
            </a:r>
          </a:p>
          <a:p>
            <a:pPr>
              <a:lnSpc>
                <a:spcPct val="80000"/>
              </a:lnSpc>
            </a:pPr>
            <a:r>
              <a:rPr lang="ja-JP" altLang="en-US" dirty="0" smtClean="0"/>
              <a:t>データに直線を当てはめてフィットさせる</a:t>
            </a:r>
          </a:p>
          <a:p>
            <a:pPr>
              <a:lnSpc>
                <a:spcPct val="80000"/>
              </a:lnSpc>
            </a:pPr>
            <a:r>
              <a:rPr lang="en-US" altLang="ja-JP" dirty="0" smtClean="0"/>
              <a:t>2</a:t>
            </a:r>
            <a:r>
              <a:rPr lang="ja-JP" altLang="en-US" dirty="0" smtClean="0"/>
              <a:t>次関数にフィットさせる</a:t>
            </a:r>
          </a:p>
          <a:p>
            <a:pPr>
              <a:lnSpc>
                <a:spcPct val="80000"/>
              </a:lnSpc>
            </a:pPr>
            <a:r>
              <a:rPr lang="ja-JP" altLang="en-US" dirty="0" smtClean="0"/>
              <a:t>これらの方法をどのように決めるか</a:t>
            </a:r>
          </a:p>
          <a:p>
            <a:pPr>
              <a:lnSpc>
                <a:spcPct val="80000"/>
              </a:lnSpc>
            </a:pPr>
            <a:r>
              <a:rPr lang="ja-JP" altLang="en-US" dirty="0" smtClean="0"/>
              <a:t>データセットには正しいかいが与えられている</a:t>
            </a:r>
            <a:r>
              <a:rPr lang="en-US" altLang="ja-JP" dirty="0" smtClean="0"/>
              <a:t>(</a:t>
            </a:r>
            <a:r>
              <a:rPr lang="ja-JP" altLang="en-US" dirty="0" smtClean="0"/>
              <a:t>これら</a:t>
            </a:r>
          </a:p>
          <a:p>
            <a:pPr>
              <a:lnSpc>
                <a:spcPct val="80000"/>
              </a:lnSpc>
            </a:pPr>
            <a:r>
              <a:rPr lang="ja-JP" altLang="en-US" dirty="0" smtClean="0"/>
              <a:t>から任意のデータが与えられたときに算出させる</a:t>
            </a:r>
            <a:r>
              <a:rPr lang="en-US" altLang="ja-JP" dirty="0" smtClean="0"/>
              <a:t>)</a:t>
            </a:r>
          </a:p>
          <a:p>
            <a:pPr>
              <a:lnSpc>
                <a:spcPct val="80000"/>
              </a:lnSpc>
            </a:pPr>
            <a:r>
              <a:rPr lang="ja-JP" altLang="en-US" dirty="0" smtClean="0"/>
              <a:t>このことを回帰問題という</a:t>
            </a:r>
          </a:p>
          <a:p>
            <a:pPr>
              <a:lnSpc>
                <a:spcPct val="80000"/>
              </a:lnSpc>
            </a:pPr>
            <a:r>
              <a:rPr lang="ja-JP" altLang="en-US" dirty="0" smtClean="0"/>
              <a:t>連続値として取り扱う</a:t>
            </a:r>
          </a:p>
          <a:p>
            <a:endParaRPr kumimoji="1" lang="ja-JP" altLang="en-US" dirty="0"/>
          </a:p>
        </p:txBody>
      </p:sp>
      <p:sp>
        <p:nvSpPr>
          <p:cNvPr id="4" name="スライド番号プレースホルダー 3"/>
          <p:cNvSpPr>
            <a:spLocks noGrp="1"/>
          </p:cNvSpPr>
          <p:nvPr>
            <p:ph type="sldNum" sz="quarter" idx="12"/>
          </p:nvPr>
        </p:nvSpPr>
        <p:spPr/>
        <p:txBody>
          <a:bodyPr/>
          <a:lstStyle/>
          <a:p>
            <a:fld id="{421F742A-39A9-4C0C-B888-1DF80FBD5B7F}" type="slidenum">
              <a:rPr kumimoji="1" lang="ja-JP" altLang="en-US" smtClean="0"/>
              <a:t>60</a:t>
            </a:fld>
            <a:endParaRPr kumimoji="1" lang="ja-JP" altLang="en-US"/>
          </a:p>
        </p:txBody>
      </p:sp>
    </p:spTree>
    <p:extLst>
      <p:ext uri="{BB962C8B-B14F-4D97-AF65-F5344CB8AC3E}">
        <p14:creationId xmlns:p14="http://schemas.microsoft.com/office/powerpoint/2010/main" val="361971654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教師あり学習</a:t>
            </a:r>
            <a:endParaRPr kumimoji="1" lang="ja-JP" altLang="en-US" dirty="0"/>
          </a:p>
        </p:txBody>
      </p:sp>
      <p:sp>
        <p:nvSpPr>
          <p:cNvPr id="6" name="テキスト ボックス 5"/>
          <p:cNvSpPr txBox="1"/>
          <p:nvPr/>
        </p:nvSpPr>
        <p:spPr>
          <a:xfrm>
            <a:off x="6352223" y="1827109"/>
            <a:ext cx="2791778" cy="3831818"/>
          </a:xfrm>
          <a:prstGeom prst="rect">
            <a:avLst/>
          </a:prstGeom>
          <a:noFill/>
        </p:spPr>
        <p:txBody>
          <a:bodyPr wrap="square" rtlCol="0">
            <a:spAutoFit/>
          </a:bodyPr>
          <a:lstStyle/>
          <a:p>
            <a:r>
              <a:rPr lang="ja-JP" altLang="en-US" dirty="0" smtClean="0"/>
              <a:t>例：癌の良性悪性の判断</a:t>
            </a:r>
            <a:endParaRPr lang="en-US" altLang="ja-JP" dirty="0"/>
          </a:p>
          <a:p>
            <a:endParaRPr lang="en-US" altLang="ja-JP" dirty="0" smtClean="0"/>
          </a:p>
          <a:p>
            <a:r>
              <a:rPr lang="ja-JP" altLang="en-US" dirty="0" smtClean="0"/>
              <a:t>新しく「年齢」というデータセットがあるとする</a:t>
            </a:r>
            <a:endParaRPr lang="en-US" altLang="ja-JP" dirty="0" smtClean="0"/>
          </a:p>
          <a:p>
            <a:endParaRPr lang="en-US" altLang="ja-JP" dirty="0" smtClean="0"/>
          </a:p>
          <a:p>
            <a:r>
              <a:rPr lang="ja-JP" altLang="en-US" dirty="0" smtClean="0"/>
              <a:t>左図のようにプロットでき、</a:t>
            </a:r>
            <a:endParaRPr lang="en-US" altLang="ja-JP" dirty="0" smtClean="0"/>
          </a:p>
          <a:p>
            <a:r>
              <a:rPr lang="ja-JP" altLang="en-US" dirty="0" smtClean="0"/>
              <a:t>悪性か良性かの境界線を引くことができる</a:t>
            </a:r>
            <a:endParaRPr lang="en-US" altLang="ja-JP" dirty="0"/>
          </a:p>
          <a:p>
            <a:endParaRPr lang="en-US" altLang="ja-JP" dirty="0"/>
          </a:p>
          <a:p>
            <a:r>
              <a:rPr lang="ja-JP" altLang="en-US" dirty="0" smtClean="0"/>
              <a:t>ここでは変数</a:t>
            </a:r>
            <a:r>
              <a:rPr lang="en-US" altLang="ja-JP" dirty="0" smtClean="0"/>
              <a:t>(</a:t>
            </a:r>
            <a:r>
              <a:rPr lang="ja-JP" altLang="en-US" dirty="0" smtClean="0"/>
              <a:t>特徴、属性</a:t>
            </a:r>
            <a:r>
              <a:rPr lang="en-US" altLang="ja-JP" dirty="0" smtClean="0"/>
              <a:t>)</a:t>
            </a:r>
            <a:r>
              <a:rPr lang="ja-JP" altLang="en-US" dirty="0" smtClean="0"/>
              <a:t>は</a:t>
            </a:r>
            <a:r>
              <a:rPr lang="en-US" altLang="ja-JP" dirty="0" smtClean="0"/>
              <a:t>2</a:t>
            </a:r>
            <a:r>
              <a:rPr lang="ja-JP" altLang="en-US" dirty="0" err="1" smtClean="0"/>
              <a:t>つだけ</a:t>
            </a:r>
            <a:r>
              <a:rPr lang="ja-JP" altLang="en-US" dirty="0" smtClean="0"/>
              <a:t>だが、無限に使用できる</a:t>
            </a:r>
          </a:p>
          <a:p>
            <a:endParaRPr lang="en-US" altLang="ja-JP" dirty="0" smtClean="0"/>
          </a:p>
        </p:txBody>
      </p:sp>
      <p:sp>
        <p:nvSpPr>
          <p:cNvPr id="3" name="スライド番号プレースホルダー 2"/>
          <p:cNvSpPr>
            <a:spLocks noGrp="1"/>
          </p:cNvSpPr>
          <p:nvPr>
            <p:ph type="sldNum" sz="quarter" idx="12"/>
          </p:nvPr>
        </p:nvSpPr>
        <p:spPr/>
        <p:txBody>
          <a:bodyPr/>
          <a:lstStyle/>
          <a:p>
            <a:fld id="{421F742A-39A9-4C0C-B888-1DF80FBD5B7F}" type="slidenum">
              <a:rPr kumimoji="1" lang="ja-JP" altLang="en-US" smtClean="0"/>
              <a:t>61</a:t>
            </a:fld>
            <a:endParaRPr kumimoji="1" lang="ja-JP" altLang="en-US"/>
          </a:p>
        </p:txBody>
      </p:sp>
      <p:sp>
        <p:nvSpPr>
          <p:cNvPr id="13" name="Line 4"/>
          <p:cNvSpPr>
            <a:spLocks noChangeShapeType="1"/>
          </p:cNvSpPr>
          <p:nvPr/>
        </p:nvSpPr>
        <p:spPr bwMode="auto">
          <a:xfrm>
            <a:off x="1159624" y="5102914"/>
            <a:ext cx="33131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a:lstStyle>
          <a:p>
            <a:endParaRPr lang="ja-JP" altLang="en-US"/>
          </a:p>
        </p:txBody>
      </p:sp>
      <p:sp>
        <p:nvSpPr>
          <p:cNvPr id="14" name="Line 5"/>
          <p:cNvSpPr>
            <a:spLocks noChangeShapeType="1"/>
          </p:cNvSpPr>
          <p:nvPr/>
        </p:nvSpPr>
        <p:spPr bwMode="auto">
          <a:xfrm flipH="1">
            <a:off x="1448549" y="2510526"/>
            <a:ext cx="0" cy="30972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a:lstStyle>
          <a:p>
            <a:endParaRPr lang="ja-JP" altLang="en-US"/>
          </a:p>
        </p:txBody>
      </p:sp>
      <p:sp>
        <p:nvSpPr>
          <p:cNvPr id="15" name="Oval 6"/>
          <p:cNvSpPr>
            <a:spLocks noChangeArrowheads="1"/>
          </p:cNvSpPr>
          <p:nvPr/>
        </p:nvSpPr>
        <p:spPr bwMode="auto">
          <a:xfrm>
            <a:off x="2096249" y="3805927"/>
            <a:ext cx="144462" cy="1444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a:lstStyle>
          <a:p>
            <a:endParaRPr lang="ja-JP" altLang="en-US"/>
          </a:p>
        </p:txBody>
      </p:sp>
      <p:sp>
        <p:nvSpPr>
          <p:cNvPr id="16" name="Oval 7"/>
          <p:cNvSpPr>
            <a:spLocks noChangeArrowheads="1"/>
          </p:cNvSpPr>
          <p:nvPr/>
        </p:nvSpPr>
        <p:spPr bwMode="auto">
          <a:xfrm>
            <a:off x="2456612" y="4166290"/>
            <a:ext cx="144462" cy="1444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a:lstStyle>
          <a:p>
            <a:endParaRPr lang="ja-JP" altLang="en-US"/>
          </a:p>
        </p:txBody>
      </p:sp>
      <p:sp>
        <p:nvSpPr>
          <p:cNvPr id="17" name="Oval 8"/>
          <p:cNvSpPr>
            <a:spLocks noChangeArrowheads="1"/>
          </p:cNvSpPr>
          <p:nvPr/>
        </p:nvSpPr>
        <p:spPr bwMode="auto">
          <a:xfrm>
            <a:off x="2672512" y="4598090"/>
            <a:ext cx="144462" cy="1444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a:lstStyle>
          <a:p>
            <a:endParaRPr lang="ja-JP" altLang="en-US"/>
          </a:p>
        </p:txBody>
      </p:sp>
      <p:sp>
        <p:nvSpPr>
          <p:cNvPr id="18" name="Oval 9"/>
          <p:cNvSpPr>
            <a:spLocks noChangeArrowheads="1"/>
          </p:cNvSpPr>
          <p:nvPr/>
        </p:nvSpPr>
        <p:spPr bwMode="auto">
          <a:xfrm>
            <a:off x="1951787" y="4453627"/>
            <a:ext cx="144462" cy="1444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a:lstStyle>
          <a:p>
            <a:endParaRPr lang="ja-JP" altLang="en-US"/>
          </a:p>
        </p:txBody>
      </p:sp>
      <p:sp>
        <p:nvSpPr>
          <p:cNvPr id="19" name="Oval 10"/>
          <p:cNvSpPr>
            <a:spLocks noChangeArrowheads="1"/>
          </p:cNvSpPr>
          <p:nvPr/>
        </p:nvSpPr>
        <p:spPr bwMode="auto">
          <a:xfrm>
            <a:off x="1519987" y="4885427"/>
            <a:ext cx="144462" cy="1444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a:lstStyle>
          <a:p>
            <a:endParaRPr lang="ja-JP" altLang="en-US"/>
          </a:p>
        </p:txBody>
      </p:sp>
      <p:sp>
        <p:nvSpPr>
          <p:cNvPr id="20" name="AutoShape 11"/>
          <p:cNvSpPr>
            <a:spLocks noChangeArrowheads="1"/>
          </p:cNvSpPr>
          <p:nvPr/>
        </p:nvSpPr>
        <p:spPr bwMode="auto">
          <a:xfrm>
            <a:off x="3006639" y="3452867"/>
            <a:ext cx="288925" cy="288925"/>
          </a:xfrm>
          <a:prstGeom prst="star4">
            <a:avLst>
              <a:gd name="adj" fmla="val 12500"/>
            </a:avLst>
          </a:prstGeom>
          <a:solidFill>
            <a:srgbClr val="FF0000"/>
          </a:solidFill>
          <a:ln w="9525">
            <a:solidFill>
              <a:schemeClr val="tx1"/>
            </a:solidFill>
            <a:miter lim="800000"/>
            <a:headEnd/>
            <a:tailEnd/>
          </a:ln>
          <a:effectLst/>
          <a:extLst/>
        </p:spPr>
        <p:txBody>
          <a:bodyPr wrap="none" anchor="ctr"/>
          <a:ls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a:lstStyle>
          <a:p>
            <a:endParaRPr lang="ja-JP" altLang="en-US"/>
          </a:p>
        </p:txBody>
      </p:sp>
      <p:sp>
        <p:nvSpPr>
          <p:cNvPr id="21" name="AutoShape 12"/>
          <p:cNvSpPr>
            <a:spLocks noChangeArrowheads="1"/>
          </p:cNvSpPr>
          <p:nvPr/>
        </p:nvSpPr>
        <p:spPr bwMode="auto">
          <a:xfrm>
            <a:off x="3623740" y="4526651"/>
            <a:ext cx="288924" cy="288925"/>
          </a:xfrm>
          <a:prstGeom prst="star4">
            <a:avLst>
              <a:gd name="adj" fmla="val 12500"/>
            </a:avLst>
          </a:prstGeom>
          <a:solidFill>
            <a:srgbClr val="FF0000"/>
          </a:solidFill>
          <a:ln w="9525">
            <a:solidFill>
              <a:schemeClr val="tx1"/>
            </a:solidFill>
            <a:miter lim="800000"/>
            <a:headEnd/>
            <a:tailEnd/>
          </a:ln>
          <a:effectLst/>
          <a:extLst/>
        </p:spPr>
        <p:txBody>
          <a:bodyPr wrap="none" anchor="ctr"/>
          <a:ls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a:lstStyle>
          <a:p>
            <a:endParaRPr lang="ja-JP" altLang="en-US"/>
          </a:p>
        </p:txBody>
      </p:sp>
      <p:sp>
        <p:nvSpPr>
          <p:cNvPr id="22" name="AutoShape 13"/>
          <p:cNvSpPr>
            <a:spLocks noChangeArrowheads="1"/>
          </p:cNvSpPr>
          <p:nvPr/>
        </p:nvSpPr>
        <p:spPr bwMode="auto">
          <a:xfrm>
            <a:off x="3896474" y="3590027"/>
            <a:ext cx="288925" cy="288924"/>
          </a:xfrm>
          <a:prstGeom prst="star4">
            <a:avLst>
              <a:gd name="adj" fmla="val 12500"/>
            </a:avLst>
          </a:prstGeom>
          <a:solidFill>
            <a:srgbClr val="FF0000"/>
          </a:solidFill>
          <a:ln w="9525">
            <a:solidFill>
              <a:schemeClr val="tx1"/>
            </a:solidFill>
            <a:miter lim="800000"/>
            <a:headEnd/>
            <a:tailEnd/>
          </a:ln>
          <a:effectLst/>
          <a:extLst/>
        </p:spPr>
        <p:txBody>
          <a:bodyPr wrap="none" anchor="ctr"/>
          <a:ls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a:lstStyle>
          <a:p>
            <a:endParaRPr lang="ja-JP" altLang="en-US"/>
          </a:p>
        </p:txBody>
      </p:sp>
      <p:sp>
        <p:nvSpPr>
          <p:cNvPr id="23" name="AutoShape 14"/>
          <p:cNvSpPr>
            <a:spLocks noChangeArrowheads="1"/>
          </p:cNvSpPr>
          <p:nvPr/>
        </p:nvSpPr>
        <p:spPr bwMode="auto">
          <a:xfrm>
            <a:off x="3248774" y="3878952"/>
            <a:ext cx="288925" cy="288924"/>
          </a:xfrm>
          <a:prstGeom prst="star4">
            <a:avLst>
              <a:gd name="adj" fmla="val 12500"/>
            </a:avLst>
          </a:prstGeom>
          <a:solidFill>
            <a:srgbClr val="FF0000"/>
          </a:solidFill>
          <a:ln w="9525">
            <a:solidFill>
              <a:schemeClr val="tx1"/>
            </a:solidFill>
            <a:miter lim="800000"/>
            <a:headEnd/>
            <a:tailEnd/>
          </a:ln>
          <a:effectLst/>
          <a:extLst/>
        </p:spPr>
        <p:txBody>
          <a:bodyPr wrap="none" anchor="ctr"/>
          <a:ls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a:lstStyle>
          <a:p>
            <a:endParaRPr lang="ja-JP" altLang="en-US"/>
          </a:p>
        </p:txBody>
      </p:sp>
      <p:sp>
        <p:nvSpPr>
          <p:cNvPr id="24" name="AutoShape 15"/>
          <p:cNvSpPr>
            <a:spLocks noChangeArrowheads="1"/>
          </p:cNvSpPr>
          <p:nvPr/>
        </p:nvSpPr>
        <p:spPr bwMode="auto">
          <a:xfrm>
            <a:off x="2383587" y="3229664"/>
            <a:ext cx="288924" cy="288925"/>
          </a:xfrm>
          <a:prstGeom prst="star4">
            <a:avLst>
              <a:gd name="adj" fmla="val 12500"/>
            </a:avLst>
          </a:prstGeom>
          <a:solidFill>
            <a:srgbClr val="FF0000"/>
          </a:solidFill>
          <a:ln w="9525">
            <a:solidFill>
              <a:schemeClr val="tx1"/>
            </a:solidFill>
            <a:miter lim="800000"/>
            <a:headEnd/>
            <a:tailEnd/>
          </a:ln>
          <a:effectLst/>
          <a:extLst/>
        </p:spPr>
        <p:txBody>
          <a:bodyPr wrap="none" anchor="ctr"/>
          <a:ls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a:lstStyle>
          <a:p>
            <a:endParaRPr lang="ja-JP" altLang="en-US"/>
          </a:p>
        </p:txBody>
      </p:sp>
      <p:sp>
        <p:nvSpPr>
          <p:cNvPr id="25" name="Line 16"/>
          <p:cNvSpPr>
            <a:spLocks noChangeShapeType="1"/>
          </p:cNvSpPr>
          <p:nvPr/>
        </p:nvSpPr>
        <p:spPr bwMode="auto">
          <a:xfrm>
            <a:off x="1880349" y="3015351"/>
            <a:ext cx="1943100" cy="1943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a:lstStyle>
          <a:p>
            <a:endParaRPr lang="ja-JP" altLang="en-US"/>
          </a:p>
        </p:txBody>
      </p:sp>
      <p:sp>
        <p:nvSpPr>
          <p:cNvPr id="27" name="Text Box 18"/>
          <p:cNvSpPr txBox="1">
            <a:spLocks noChangeArrowheads="1"/>
          </p:cNvSpPr>
          <p:nvPr/>
        </p:nvSpPr>
        <p:spPr bwMode="auto">
          <a:xfrm>
            <a:off x="1808912" y="5247376"/>
            <a:ext cx="20161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a:lstStyle>
          <a:p>
            <a:pPr>
              <a:spcBef>
                <a:spcPct val="50000"/>
              </a:spcBef>
            </a:pPr>
            <a:r>
              <a:rPr lang="ja-JP" altLang="en-US"/>
              <a:t>腫瘍のサイズ</a:t>
            </a:r>
          </a:p>
        </p:txBody>
      </p:sp>
      <p:sp>
        <p:nvSpPr>
          <p:cNvPr id="28" name="Text Box 21"/>
          <p:cNvSpPr txBox="1">
            <a:spLocks noChangeArrowheads="1"/>
          </p:cNvSpPr>
          <p:nvPr/>
        </p:nvSpPr>
        <p:spPr bwMode="auto">
          <a:xfrm rot="16200000">
            <a:off x="657654" y="3578672"/>
            <a:ext cx="640839"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a:lstStyle>
          <a:p>
            <a:pPr>
              <a:spcBef>
                <a:spcPct val="50000"/>
              </a:spcBef>
            </a:pPr>
            <a:r>
              <a:rPr lang="ja-JP" altLang="en-US" dirty="0"/>
              <a:t>年齢</a:t>
            </a:r>
          </a:p>
        </p:txBody>
      </p:sp>
      <p:sp>
        <p:nvSpPr>
          <p:cNvPr id="5" name="テキスト ボックス 4"/>
          <p:cNvSpPr txBox="1"/>
          <p:nvPr/>
        </p:nvSpPr>
        <p:spPr>
          <a:xfrm>
            <a:off x="2454386" y="1942435"/>
            <a:ext cx="1801018" cy="646331"/>
          </a:xfrm>
          <a:prstGeom prst="rect">
            <a:avLst/>
          </a:prstGeom>
          <a:noFill/>
        </p:spPr>
        <p:txBody>
          <a:bodyPr wrap="square" rtlCol="0">
            <a:spAutoFit/>
          </a:bodyPr>
          <a:lstStyle/>
          <a:p>
            <a:r>
              <a:rPr lang="ja-JP" altLang="en-US" dirty="0"/>
              <a:t>機械</a:t>
            </a:r>
            <a:r>
              <a:rPr lang="ja-JP" altLang="en-US" dirty="0" smtClean="0"/>
              <a:t>学習で導いた境界線</a:t>
            </a:r>
            <a:endParaRPr kumimoji="1" lang="ja-JP" altLang="en-US" dirty="0"/>
          </a:p>
        </p:txBody>
      </p:sp>
      <p:cxnSp>
        <p:nvCxnSpPr>
          <p:cNvPr id="30" name="直線矢印コネクタ 29"/>
          <p:cNvCxnSpPr/>
          <p:nvPr/>
        </p:nvCxnSpPr>
        <p:spPr>
          <a:xfrm flipH="1">
            <a:off x="2168480" y="2802255"/>
            <a:ext cx="617101" cy="4261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758450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ja-JP" altLang="en-US" dirty="0" smtClean="0"/>
              <a:t>仮説</a:t>
            </a:r>
            <a:r>
              <a:rPr lang="en-US" altLang="ja-JP" dirty="0" smtClean="0"/>
              <a:t>h(x)</a:t>
            </a:r>
            <a:r>
              <a:rPr lang="ja-JP" altLang="en-US" dirty="0" smtClean="0"/>
              <a:t>の定義</a:t>
            </a:r>
            <a:endParaRPr lang="ja-JP" altLang="en-US" dirty="0"/>
          </a:p>
        </p:txBody>
      </p:sp>
      <p:sp>
        <p:nvSpPr>
          <p:cNvPr id="6147" name="Rectangle 3"/>
          <p:cNvSpPr>
            <a:spLocks noGrp="1" noChangeArrowheads="1"/>
          </p:cNvSpPr>
          <p:nvPr>
            <p:ph type="body" idx="1"/>
          </p:nvPr>
        </p:nvSpPr>
        <p:spPr/>
        <p:txBody>
          <a:bodyPr>
            <a:normAutofit/>
          </a:bodyPr>
          <a:lstStyle/>
          <a:p>
            <a:pPr marL="0" indent="0">
              <a:buNone/>
            </a:pPr>
            <a:endParaRPr lang="ja-JP" altLang="en-US" sz="2800" dirty="0"/>
          </a:p>
          <a:p>
            <a:endParaRPr lang="ja-JP" altLang="en-US" dirty="0"/>
          </a:p>
          <a:p>
            <a:endParaRPr lang="ja-JP" altLang="en-US" dirty="0"/>
          </a:p>
          <a:p>
            <a:endParaRPr lang="ja-JP" altLang="en-US" dirty="0"/>
          </a:p>
          <a:p>
            <a:endParaRPr lang="en-US" altLang="ja-JP" dirty="0"/>
          </a:p>
        </p:txBody>
      </p:sp>
      <mc:AlternateContent xmlns:mc="http://schemas.openxmlformats.org/markup-compatibility/2006" xmlns:a14="http://schemas.microsoft.com/office/drawing/2010/main">
        <mc:Choice Requires="a14">
          <p:sp>
            <p:nvSpPr>
              <p:cNvPr id="4" name="テキスト ボックス 3"/>
              <p:cNvSpPr txBox="1"/>
              <p:nvPr/>
            </p:nvSpPr>
            <p:spPr>
              <a:xfrm>
                <a:off x="2368846" y="2276872"/>
                <a:ext cx="4003354" cy="132343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a:rPr>
                          </m:ctrlPr>
                        </m:sSubPr>
                        <m:e>
                          <m:r>
                            <a:rPr kumimoji="1" lang="en-US" altLang="ja-JP" sz="3200" b="0" i="1" smtClean="0">
                              <a:latin typeface="Cambria Math"/>
                            </a:rPr>
                            <m:t>h</m:t>
                          </m:r>
                        </m:e>
                        <m:sub>
                          <m:r>
                            <a:rPr kumimoji="1" lang="ja-JP" altLang="en-US" sz="3200" b="0" i="1" smtClean="0">
                              <a:latin typeface="Cambria Math"/>
                            </a:rPr>
                            <m:t>𝜃</m:t>
                          </m:r>
                        </m:sub>
                      </m:sSub>
                      <m:r>
                        <a:rPr kumimoji="1" lang="en-US" altLang="ja-JP" sz="3200" b="0" i="1" smtClean="0">
                          <a:latin typeface="Cambria Math"/>
                        </a:rPr>
                        <m:t>=</m:t>
                      </m:r>
                      <m:sSub>
                        <m:sSubPr>
                          <m:ctrlPr>
                            <a:rPr kumimoji="1" lang="en-US" altLang="ja-JP" sz="3200" b="0" i="1" smtClean="0">
                              <a:latin typeface="Cambria Math"/>
                            </a:rPr>
                          </m:ctrlPr>
                        </m:sSubPr>
                        <m:e>
                          <m:r>
                            <a:rPr kumimoji="1" lang="ja-JP" altLang="en-US" sz="3200" b="0" i="1" smtClean="0">
                              <a:latin typeface="Cambria Math"/>
                            </a:rPr>
                            <m:t>𝜃</m:t>
                          </m:r>
                        </m:e>
                        <m:sub>
                          <m:r>
                            <a:rPr kumimoji="1" lang="en-US" altLang="ja-JP" sz="3200" b="0" i="1" smtClean="0">
                              <a:latin typeface="Cambria Math"/>
                            </a:rPr>
                            <m:t>0</m:t>
                          </m:r>
                        </m:sub>
                      </m:sSub>
                      <m:r>
                        <a:rPr kumimoji="1" lang="en-US" altLang="ja-JP" sz="3200" b="0" i="1" smtClean="0">
                          <a:latin typeface="Cambria Math"/>
                        </a:rPr>
                        <m:t>+ </m:t>
                      </m:r>
                      <m:sSub>
                        <m:sSubPr>
                          <m:ctrlPr>
                            <a:rPr kumimoji="1" lang="en-US" altLang="ja-JP" sz="3200" b="0" i="1" smtClean="0">
                              <a:latin typeface="Cambria Math"/>
                            </a:rPr>
                          </m:ctrlPr>
                        </m:sSubPr>
                        <m:e>
                          <m:r>
                            <a:rPr kumimoji="1" lang="ja-JP" altLang="en-US" sz="3200" b="0" i="1" smtClean="0">
                              <a:latin typeface="Cambria Math"/>
                            </a:rPr>
                            <m:t>𝜃</m:t>
                          </m:r>
                        </m:e>
                        <m:sub>
                          <m:r>
                            <a:rPr kumimoji="1" lang="en-US" altLang="ja-JP" sz="3200" b="0" i="1" smtClean="0">
                              <a:latin typeface="Cambria Math"/>
                            </a:rPr>
                            <m:t>1</m:t>
                          </m:r>
                        </m:sub>
                      </m:sSub>
                      <m:r>
                        <a:rPr kumimoji="1" lang="en-US" altLang="ja-JP" sz="3200" b="0" i="1" smtClean="0">
                          <a:latin typeface="Cambria Math"/>
                        </a:rPr>
                        <m:t>𝑥</m:t>
                      </m:r>
                    </m:oMath>
                  </m:oMathPara>
                </a14:m>
                <a:endParaRPr kumimoji="1" lang="en-US" altLang="ja-JP" sz="3200" b="0" dirty="0" smtClean="0"/>
              </a:p>
              <a:p>
                <a:pPr algn="r"/>
                <a:r>
                  <a:rPr lang="en-US" altLang="ja-JP" sz="2400" b="0" dirty="0" smtClean="0"/>
                  <a:t>	</a:t>
                </a:r>
                <a:endParaRPr lang="en-US" altLang="ja-JP" sz="2400" b="0" i="1" dirty="0" smtClean="0">
                  <a:latin typeface="Cambria Math"/>
                </a:endParaRPr>
              </a:p>
              <a:p>
                <a:pPr algn="r"/>
                <a14:m>
                  <m:oMathPara xmlns:m="http://schemas.openxmlformats.org/officeDocument/2006/math">
                    <m:oMathParaPr>
                      <m:jc m:val="centerGroup"/>
                    </m:oMathParaPr>
                    <m:oMath xmlns:m="http://schemas.openxmlformats.org/officeDocument/2006/math">
                      <m:r>
                        <a:rPr lang="en-US" altLang="ja-JP" sz="2400" b="0" i="1" smtClean="0">
                          <a:latin typeface="Cambria Math"/>
                        </a:rPr>
                        <m:t>(</m:t>
                      </m:r>
                      <m:sSub>
                        <m:sSubPr>
                          <m:ctrlPr>
                            <a:rPr lang="en-US" altLang="ja-JP" sz="2400" i="1" smtClean="0">
                              <a:latin typeface="Cambria Math"/>
                            </a:rPr>
                          </m:ctrlPr>
                        </m:sSubPr>
                        <m:e>
                          <m:r>
                            <a:rPr lang="ja-JP" altLang="en-US" sz="2400" i="1">
                              <a:latin typeface="Cambria Math"/>
                            </a:rPr>
                            <m:t>𝜃</m:t>
                          </m:r>
                        </m:e>
                        <m:sub>
                          <m:r>
                            <a:rPr lang="en-US" altLang="ja-JP" sz="2400" b="0" i="1" smtClean="0">
                              <a:latin typeface="Cambria Math"/>
                            </a:rPr>
                            <m:t>𝑖</m:t>
                          </m:r>
                        </m:sub>
                      </m:sSub>
                      <m:r>
                        <a:rPr lang="en-US" altLang="ja-JP" sz="2400" b="0" i="1" smtClean="0">
                          <a:latin typeface="Cambria Math"/>
                        </a:rPr>
                        <m:t>= </m:t>
                      </m:r>
                      <m:r>
                        <a:rPr lang="ja-JP" altLang="en-US" sz="2400" i="1">
                          <a:latin typeface="Cambria Math"/>
                        </a:rPr>
                        <m:t>パラメータ</m:t>
                      </m:r>
                      <m:r>
                        <a:rPr lang="en-US" altLang="ja-JP" sz="2400" b="0" i="1" smtClean="0">
                          <a:latin typeface="Cambria Math"/>
                        </a:rPr>
                        <m:t>)</m:t>
                      </m:r>
                    </m:oMath>
                  </m:oMathPara>
                </a14:m>
                <a:endParaRPr kumimoji="1" lang="en-US" altLang="ja-JP" sz="2800" b="0" dirty="0" smtClean="0"/>
              </a:p>
            </p:txBody>
          </p:sp>
        </mc:Choice>
        <mc:Fallback xmlns="">
          <p:sp>
            <p:nvSpPr>
              <p:cNvPr id="4" name="テキスト ボックス 3"/>
              <p:cNvSpPr txBox="1">
                <a:spLocks noRot="1" noChangeAspect="1" noMove="1" noResize="1" noEditPoints="1" noAdjustHandles="1" noChangeArrowheads="1" noChangeShapeType="1" noTextEdit="1"/>
              </p:cNvSpPr>
              <p:nvPr/>
            </p:nvSpPr>
            <p:spPr>
              <a:xfrm>
                <a:off x="2368846" y="2276872"/>
                <a:ext cx="4003354" cy="1323439"/>
              </a:xfrm>
              <a:prstGeom prst="rect">
                <a:avLst/>
              </a:prstGeom>
              <a:blipFill rotWithShape="1">
                <a:blip r:embed="rId2"/>
                <a:stretch>
                  <a:fillRect b="-5530"/>
                </a:stretch>
              </a:blipFill>
            </p:spPr>
            <p:txBody>
              <a:bodyPr/>
              <a:lstStyle/>
              <a:p>
                <a:r>
                  <a:rPr lang="ja-JP" altLang="en-US">
                    <a:noFill/>
                  </a:rPr>
                  <a:t> </a:t>
                </a:r>
              </a:p>
            </p:txBody>
          </p:sp>
        </mc:Fallback>
      </mc:AlternateContent>
      <p:sp>
        <p:nvSpPr>
          <p:cNvPr id="7" name="テキスト ボックス 6"/>
          <p:cNvSpPr txBox="1"/>
          <p:nvPr/>
        </p:nvSpPr>
        <p:spPr>
          <a:xfrm>
            <a:off x="2483768" y="3861048"/>
            <a:ext cx="4320480" cy="1477328"/>
          </a:xfrm>
          <a:prstGeom prst="rect">
            <a:avLst/>
          </a:prstGeom>
          <a:noFill/>
        </p:spPr>
        <p:txBody>
          <a:bodyPr wrap="square" rtlCol="0">
            <a:spAutoFit/>
          </a:bodyPr>
          <a:lstStyle/>
          <a:p>
            <a:r>
              <a:rPr lang="en-US" altLang="ja-JP" dirty="0" smtClean="0"/>
              <a:t>Y</a:t>
            </a:r>
            <a:r>
              <a:rPr lang="ja-JP" altLang="en-US" dirty="0" smtClean="0"/>
              <a:t>を</a:t>
            </a:r>
            <a:r>
              <a:rPr lang="en-US" altLang="ja-JP" dirty="0" smtClean="0"/>
              <a:t>x</a:t>
            </a:r>
            <a:r>
              <a:rPr lang="ja-JP" altLang="en-US" dirty="0" smtClean="0"/>
              <a:t>の線形関数として予測するという意味</a:t>
            </a:r>
            <a:endParaRPr lang="en-US" altLang="ja-JP" dirty="0" smtClean="0"/>
          </a:p>
          <a:p>
            <a:r>
              <a:rPr lang="ja-JP" altLang="en-US" dirty="0" smtClean="0"/>
              <a:t>最も基本的な形</a:t>
            </a:r>
            <a:r>
              <a:rPr lang="en-US" altLang="ja-JP" dirty="0" smtClean="0"/>
              <a:t>(</a:t>
            </a:r>
            <a:r>
              <a:rPr lang="ja-JP" altLang="en-US" dirty="0"/>
              <a:t>単</a:t>
            </a:r>
            <a:r>
              <a:rPr lang="ja-JP" altLang="en-US" dirty="0" smtClean="0"/>
              <a:t>回帰</a:t>
            </a:r>
            <a:r>
              <a:rPr lang="ja-JP" altLang="en-US" dirty="0"/>
              <a:t>モデル</a:t>
            </a:r>
            <a:r>
              <a:rPr lang="en-US" altLang="ja-JP" dirty="0" smtClean="0"/>
              <a:t>)</a:t>
            </a:r>
          </a:p>
          <a:p>
            <a:endParaRPr kumimoji="1" lang="en-US" altLang="ja-JP" dirty="0" smtClean="0"/>
          </a:p>
          <a:p>
            <a:r>
              <a:rPr kumimoji="1" lang="ja-JP" altLang="en-US" dirty="0" smtClean="0"/>
              <a:t>この形をベースに</a:t>
            </a:r>
            <a:r>
              <a:rPr lang="ja-JP" altLang="en-US" dirty="0" smtClean="0"/>
              <a:t>複雑なモデルにしていく</a:t>
            </a:r>
            <a:endParaRPr lang="en-US" altLang="ja-JP" dirty="0" smtClean="0"/>
          </a:p>
          <a:p>
            <a:r>
              <a:rPr kumimoji="1" lang="ja-JP" altLang="en-US" dirty="0" smtClean="0"/>
              <a:t>例：非線形モデル</a:t>
            </a:r>
            <a:r>
              <a:rPr lang="ja-JP" altLang="en-US" dirty="0" smtClean="0"/>
              <a:t>、重回帰モデル</a:t>
            </a:r>
            <a:endParaRPr kumimoji="1" lang="en-US" altLang="ja-JP" dirty="0" smtClean="0"/>
          </a:p>
        </p:txBody>
      </p:sp>
    </p:spTree>
    <p:extLst>
      <p:ext uri="{BB962C8B-B14F-4D97-AF65-F5344CB8AC3E}">
        <p14:creationId xmlns:p14="http://schemas.microsoft.com/office/powerpoint/2010/main" val="187699575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タイトル 1"/>
          <p:cNvSpPr>
            <a:spLocks noGrp="1"/>
          </p:cNvSpPr>
          <p:nvPr>
            <p:ph type="title" idx="4294967295"/>
          </p:nvPr>
        </p:nvSpPr>
        <p:spPr/>
        <p:txBody>
          <a:bodyPr/>
          <a:lstStyle/>
          <a:p>
            <a:r>
              <a:rPr lang="ja-JP" altLang="en-US" sz="4000" smtClean="0"/>
              <a:t>目的関数の定義</a:t>
            </a:r>
          </a:p>
        </p:txBody>
      </p:sp>
      <p:sp>
        <p:nvSpPr>
          <p:cNvPr id="4" name="スライド番号プレースホルダー 3"/>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98500426-46B7-427A-B9AB-7D8247610A8A}" type="slidenum">
              <a:rPr lang="ja-JP" altLang="en-US" sz="2400">
                <a:solidFill>
                  <a:schemeClr val="tx1">
                    <a:tint val="75000"/>
                  </a:schemeClr>
                </a:solidFill>
                <a:latin typeface="+mn-lt"/>
                <a:ea typeface="+mn-ea"/>
              </a:rPr>
              <a:pPr algn="r" fontAlgn="auto">
                <a:spcBef>
                  <a:spcPts val="0"/>
                </a:spcBef>
                <a:spcAft>
                  <a:spcPts val="0"/>
                </a:spcAft>
                <a:defRPr/>
              </a:pPr>
              <a:t>63</a:t>
            </a:fld>
            <a:endParaRPr lang="ja-JP" altLang="en-US" sz="2400" dirty="0">
              <a:solidFill>
                <a:schemeClr val="tx1">
                  <a:tint val="75000"/>
                </a:schemeClr>
              </a:solidFill>
              <a:latin typeface="+mn-lt"/>
              <a:ea typeface="+mn-ea"/>
            </a:endParaRPr>
          </a:p>
        </p:txBody>
      </p:sp>
      <p:sp>
        <p:nvSpPr>
          <p:cNvPr id="5" name="テキスト ボックス 4"/>
          <p:cNvSpPr txBox="1">
            <a:spLocks noRot="1" noChangeAspect="1" noMove="1" noResize="1" noEditPoints="1" noAdjustHandles="1" noChangeArrowheads="1" noChangeShapeType="1" noTextEdit="1"/>
          </p:cNvSpPr>
          <p:nvPr/>
        </p:nvSpPr>
        <p:spPr>
          <a:xfrm>
            <a:off x="469032" y="1671992"/>
            <a:ext cx="5256584" cy="461665"/>
          </a:xfrm>
          <a:prstGeom prst="rect">
            <a:avLst/>
          </a:prstGeom>
          <a:blipFill rotWithShape="1">
            <a:blip r:embed="rId3"/>
            <a:stretch>
              <a:fillRect l="-348" t="-15789" b="-23684"/>
            </a:stretch>
          </a:blipFill>
        </p:spPr>
        <p:txBody>
          <a:bodyPr/>
          <a:lstStyle/>
          <a:p>
            <a:pPr fontAlgn="auto">
              <a:spcBef>
                <a:spcPts val="0"/>
              </a:spcBef>
              <a:spcAft>
                <a:spcPts val="0"/>
              </a:spcAft>
              <a:defRPr/>
            </a:pPr>
            <a:r>
              <a:rPr lang="ja-JP" altLang="en-US">
                <a:noFill/>
                <a:latin typeface="+mn-lt"/>
                <a:ea typeface="+mn-ea"/>
              </a:rPr>
              <a:t> </a:t>
            </a:r>
          </a:p>
        </p:txBody>
      </p:sp>
      <p:grpSp>
        <p:nvGrpSpPr>
          <p:cNvPr id="55301" name="グループ化 7"/>
          <p:cNvGrpSpPr>
            <a:grpSpLocks/>
          </p:cNvGrpSpPr>
          <p:nvPr/>
        </p:nvGrpSpPr>
        <p:grpSpPr bwMode="auto">
          <a:xfrm>
            <a:off x="5219700" y="2492375"/>
            <a:ext cx="3587750" cy="849313"/>
            <a:chOff x="4554232" y="4942279"/>
            <a:chExt cx="3589122" cy="848566"/>
          </a:xfrm>
        </p:grpSpPr>
        <p:sp>
          <p:nvSpPr>
            <p:cNvPr id="23" name="正方形/長方形 22"/>
            <p:cNvSpPr>
              <a:spLocks noRot="1" noChangeAspect="1" noMove="1" noResize="1" noEditPoints="1" noAdjustHandles="1" noChangeArrowheads="1" noChangeShapeType="1" noTextEdit="1"/>
            </p:cNvSpPr>
            <p:nvPr/>
          </p:nvSpPr>
          <p:spPr>
            <a:xfrm>
              <a:off x="4554232" y="5043397"/>
              <a:ext cx="1035476" cy="646331"/>
            </a:xfrm>
            <a:prstGeom prst="rect">
              <a:avLst/>
            </a:prstGeom>
            <a:blipFill rotWithShape="1">
              <a:blip r:embed="rId4"/>
              <a:stretch>
                <a:fillRect l="-4706" t="-4717" r="-5294"/>
              </a:stretch>
            </a:blipFill>
          </p:spPr>
          <p:txBody>
            <a:bodyPr/>
            <a:lstStyle/>
            <a:p>
              <a:pPr fontAlgn="auto">
                <a:spcBef>
                  <a:spcPts val="0"/>
                </a:spcBef>
                <a:spcAft>
                  <a:spcPts val="0"/>
                </a:spcAft>
                <a:defRPr/>
              </a:pPr>
              <a:r>
                <a:rPr lang="ja-JP" altLang="en-US">
                  <a:noFill/>
                  <a:latin typeface="+mn-lt"/>
                  <a:ea typeface="+mn-ea"/>
                </a:rPr>
                <a:t> </a:t>
              </a:r>
            </a:p>
          </p:txBody>
        </p:sp>
        <p:sp>
          <p:nvSpPr>
            <p:cNvPr id="24" name="正方形/長方形 23"/>
            <p:cNvSpPr>
              <a:spLocks noRot="1" noChangeAspect="1" noMove="1" noResize="1" noEditPoints="1" noAdjustHandles="1" noChangeArrowheads="1" noChangeShapeType="1" noTextEdit="1"/>
            </p:cNvSpPr>
            <p:nvPr/>
          </p:nvSpPr>
          <p:spPr>
            <a:xfrm>
              <a:off x="5458516" y="4942279"/>
              <a:ext cx="2684838" cy="848566"/>
            </a:xfrm>
            <a:prstGeom prst="rect">
              <a:avLst/>
            </a:prstGeom>
            <a:blipFill rotWithShape="1">
              <a:blip r:embed="rId5"/>
              <a:stretch>
                <a:fillRect/>
              </a:stretch>
            </a:blipFill>
          </p:spPr>
          <p:txBody>
            <a:bodyPr/>
            <a:lstStyle/>
            <a:p>
              <a:pPr fontAlgn="auto">
                <a:spcBef>
                  <a:spcPts val="0"/>
                </a:spcBef>
                <a:spcAft>
                  <a:spcPts val="0"/>
                </a:spcAft>
                <a:defRPr/>
              </a:pPr>
              <a:r>
                <a:rPr lang="ja-JP" altLang="en-US">
                  <a:noFill/>
                  <a:latin typeface="+mn-lt"/>
                  <a:ea typeface="+mn-ea"/>
                </a:rPr>
                <a:t> </a:t>
              </a:r>
            </a:p>
          </p:txBody>
        </p:sp>
      </p:grpSp>
      <p:sp>
        <p:nvSpPr>
          <p:cNvPr id="55304" name="正方形/長方形 12"/>
          <p:cNvSpPr>
            <a:spLocks noChangeArrowheads="1"/>
          </p:cNvSpPr>
          <p:nvPr/>
        </p:nvSpPr>
        <p:spPr bwMode="auto">
          <a:xfrm>
            <a:off x="5094288" y="1938338"/>
            <a:ext cx="141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r>
              <a:rPr lang="ja-JP" altLang="en-US" sz="2400"/>
              <a:t>目的関数</a:t>
            </a:r>
            <a:endParaRPr lang="en-US" altLang="ja-JP" sz="2400"/>
          </a:p>
        </p:txBody>
      </p:sp>
      <p:sp>
        <p:nvSpPr>
          <p:cNvPr id="14" name="テキスト ボックス 13"/>
          <p:cNvSpPr txBox="1">
            <a:spLocks noRot="1" noChangeAspect="1" noMove="1" noResize="1" noEditPoints="1" noAdjustHandles="1" noChangeArrowheads="1" noChangeShapeType="1" noTextEdit="1"/>
          </p:cNvSpPr>
          <p:nvPr/>
        </p:nvSpPr>
        <p:spPr>
          <a:xfrm>
            <a:off x="469032" y="2300545"/>
            <a:ext cx="3851201" cy="830997"/>
          </a:xfrm>
          <a:prstGeom prst="rect">
            <a:avLst/>
          </a:prstGeom>
          <a:blipFill rotWithShape="1">
            <a:blip r:embed="rId6"/>
            <a:stretch>
              <a:fillRect l="-2532" t="-8029" b="-730"/>
            </a:stretch>
          </a:blipFill>
        </p:spPr>
        <p:txBody>
          <a:bodyPr/>
          <a:lstStyle/>
          <a:p>
            <a:pPr fontAlgn="auto">
              <a:spcBef>
                <a:spcPts val="0"/>
              </a:spcBef>
              <a:spcAft>
                <a:spcPts val="0"/>
              </a:spcAft>
              <a:defRPr/>
            </a:pPr>
            <a:r>
              <a:rPr lang="ja-JP" altLang="en-US">
                <a:noFill/>
                <a:latin typeface="+mn-lt"/>
                <a:ea typeface="+mn-ea"/>
              </a:rPr>
              <a:t> </a:t>
            </a:r>
          </a:p>
        </p:txBody>
      </p:sp>
      <p:sp>
        <p:nvSpPr>
          <p:cNvPr id="55306" name="Text Box 10"/>
          <p:cNvSpPr txBox="1">
            <a:spLocks noChangeArrowheads="1"/>
          </p:cNvSpPr>
          <p:nvPr/>
        </p:nvSpPr>
        <p:spPr bwMode="auto">
          <a:xfrm>
            <a:off x="971550" y="3357563"/>
            <a:ext cx="1295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a:latin typeface="Calibri" pitchFamily="34" charset="0"/>
              </a:rPr>
              <a:t>Theta_1 = 1</a:t>
            </a:r>
            <a:r>
              <a:rPr lang="ja-JP" altLang="en-US">
                <a:latin typeface="Calibri" pitchFamily="34" charset="0"/>
              </a:rPr>
              <a:t>の時</a:t>
            </a:r>
          </a:p>
        </p:txBody>
      </p:sp>
      <p:graphicFrame>
        <p:nvGraphicFramePr>
          <p:cNvPr id="55307" name="Object 11"/>
          <p:cNvGraphicFramePr>
            <a:graphicFrameLocks noChangeAspect="1"/>
          </p:cNvGraphicFramePr>
          <p:nvPr/>
        </p:nvGraphicFramePr>
        <p:xfrm>
          <a:off x="468313" y="3860800"/>
          <a:ext cx="4419600" cy="2476500"/>
        </p:xfrm>
        <a:graphic>
          <a:graphicData uri="http://schemas.openxmlformats.org/presentationml/2006/ole">
            <mc:AlternateContent xmlns:mc="http://schemas.openxmlformats.org/markup-compatibility/2006">
              <mc:Choice xmlns:v="urn:schemas-microsoft-com:vml" Requires="v">
                <p:oleObj spid="_x0000_s7175" name="グラフ" r:id="rId7" imgW="4419630" imgH="2476610" progId="Excel.Chart.8">
                  <p:embed/>
                </p:oleObj>
              </mc:Choice>
              <mc:Fallback>
                <p:oleObj name="グラフ" r:id="rId7" imgW="4419630" imgH="2476610" progId="Excel.Chart.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8313" y="3860800"/>
                        <a:ext cx="4419600" cy="247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5312" name="Text Box 16"/>
          <p:cNvSpPr txBox="1">
            <a:spLocks noChangeArrowheads="1"/>
          </p:cNvSpPr>
          <p:nvPr/>
        </p:nvSpPr>
        <p:spPr bwMode="auto">
          <a:xfrm>
            <a:off x="5508625" y="3573463"/>
            <a:ext cx="20161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a:t>J(1)=0</a:t>
            </a:r>
            <a:r>
              <a:rPr lang="ja-JP" altLang="en-US"/>
              <a:t>をプロット</a:t>
            </a:r>
          </a:p>
        </p:txBody>
      </p:sp>
      <p:sp>
        <p:nvSpPr>
          <p:cNvPr id="55313" name="Text Box 17"/>
          <p:cNvSpPr txBox="1">
            <a:spLocks noChangeArrowheads="1"/>
          </p:cNvSpPr>
          <p:nvPr/>
        </p:nvSpPr>
        <p:spPr bwMode="auto">
          <a:xfrm>
            <a:off x="179388" y="4868863"/>
            <a:ext cx="5032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a:t>y</a:t>
            </a:r>
          </a:p>
        </p:txBody>
      </p:sp>
      <p:sp>
        <p:nvSpPr>
          <p:cNvPr id="55314" name="Text Box 18"/>
          <p:cNvSpPr txBox="1">
            <a:spLocks noChangeArrowheads="1"/>
          </p:cNvSpPr>
          <p:nvPr/>
        </p:nvSpPr>
        <p:spPr bwMode="auto">
          <a:xfrm>
            <a:off x="2411413" y="6237288"/>
            <a:ext cx="5032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a:t>x</a:t>
            </a:r>
          </a:p>
        </p:txBody>
      </p:sp>
      <p:sp>
        <p:nvSpPr>
          <p:cNvPr id="55315" name="Line 19"/>
          <p:cNvSpPr>
            <a:spLocks noChangeShapeType="1"/>
          </p:cNvSpPr>
          <p:nvPr/>
        </p:nvSpPr>
        <p:spPr bwMode="auto">
          <a:xfrm>
            <a:off x="6084888" y="4149725"/>
            <a:ext cx="0" cy="2159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55316" name="Line 20"/>
          <p:cNvSpPr>
            <a:spLocks noChangeShapeType="1"/>
          </p:cNvSpPr>
          <p:nvPr/>
        </p:nvSpPr>
        <p:spPr bwMode="auto">
          <a:xfrm>
            <a:off x="5364163" y="5661025"/>
            <a:ext cx="3311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55317" name="Text Box 21"/>
          <p:cNvSpPr txBox="1">
            <a:spLocks noChangeArrowheads="1"/>
          </p:cNvSpPr>
          <p:nvPr/>
        </p:nvSpPr>
        <p:spPr bwMode="auto">
          <a:xfrm>
            <a:off x="5003800" y="4724400"/>
            <a:ext cx="936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a:t>J(θ1)</a:t>
            </a:r>
          </a:p>
        </p:txBody>
      </p:sp>
      <p:sp>
        <p:nvSpPr>
          <p:cNvPr id="55318" name="Text Box 22"/>
          <p:cNvSpPr txBox="1">
            <a:spLocks noChangeArrowheads="1"/>
          </p:cNvSpPr>
          <p:nvPr/>
        </p:nvSpPr>
        <p:spPr bwMode="auto">
          <a:xfrm>
            <a:off x="7235825" y="6021388"/>
            <a:ext cx="720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a:t>θ1</a:t>
            </a:r>
          </a:p>
        </p:txBody>
      </p:sp>
    </p:spTree>
    <p:extLst>
      <p:ext uri="{BB962C8B-B14F-4D97-AF65-F5344CB8AC3E}">
        <p14:creationId xmlns:p14="http://schemas.microsoft.com/office/powerpoint/2010/main" val="142308932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タイトル 1"/>
          <p:cNvSpPr>
            <a:spLocks noGrp="1"/>
          </p:cNvSpPr>
          <p:nvPr>
            <p:ph type="title" idx="4294967295"/>
          </p:nvPr>
        </p:nvSpPr>
        <p:spPr/>
        <p:txBody>
          <a:bodyPr/>
          <a:lstStyle/>
          <a:p>
            <a:r>
              <a:rPr lang="ja-JP" altLang="en-US" sz="4000" smtClean="0"/>
              <a:t>目的関数の定義</a:t>
            </a:r>
          </a:p>
        </p:txBody>
      </p:sp>
      <p:sp>
        <p:nvSpPr>
          <p:cNvPr id="4" name="スライド番号プレースホルダー 3"/>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B74A598F-1428-4E1D-81B4-66620F8C7ACC}" type="slidenum">
              <a:rPr lang="ja-JP" altLang="en-US" sz="2400">
                <a:solidFill>
                  <a:schemeClr val="tx1">
                    <a:tint val="75000"/>
                  </a:schemeClr>
                </a:solidFill>
                <a:latin typeface="+mn-lt"/>
                <a:ea typeface="+mn-ea"/>
              </a:rPr>
              <a:pPr algn="r" fontAlgn="auto">
                <a:spcBef>
                  <a:spcPts val="0"/>
                </a:spcBef>
                <a:spcAft>
                  <a:spcPts val="0"/>
                </a:spcAft>
                <a:defRPr/>
              </a:pPr>
              <a:t>64</a:t>
            </a:fld>
            <a:endParaRPr lang="ja-JP" altLang="en-US" sz="2400" dirty="0">
              <a:solidFill>
                <a:schemeClr val="tx1">
                  <a:tint val="75000"/>
                </a:schemeClr>
              </a:solidFill>
              <a:latin typeface="+mn-lt"/>
              <a:ea typeface="+mn-ea"/>
            </a:endParaRPr>
          </a:p>
        </p:txBody>
      </p:sp>
      <p:sp>
        <p:nvSpPr>
          <p:cNvPr id="5" name="テキスト ボックス 4"/>
          <p:cNvSpPr txBox="1">
            <a:spLocks noRot="1" noChangeAspect="1" noMove="1" noResize="1" noEditPoints="1" noAdjustHandles="1" noChangeArrowheads="1" noChangeShapeType="1" noTextEdit="1"/>
          </p:cNvSpPr>
          <p:nvPr/>
        </p:nvSpPr>
        <p:spPr>
          <a:xfrm>
            <a:off x="469032" y="1671992"/>
            <a:ext cx="5256584" cy="461665"/>
          </a:xfrm>
          <a:prstGeom prst="rect">
            <a:avLst/>
          </a:prstGeom>
          <a:blipFill rotWithShape="1">
            <a:blip r:embed="rId3"/>
            <a:stretch>
              <a:fillRect l="-348" t="-15789" b="-23684"/>
            </a:stretch>
          </a:blipFill>
        </p:spPr>
        <p:txBody>
          <a:bodyPr/>
          <a:lstStyle/>
          <a:p>
            <a:pPr fontAlgn="auto">
              <a:spcBef>
                <a:spcPts val="0"/>
              </a:spcBef>
              <a:spcAft>
                <a:spcPts val="0"/>
              </a:spcAft>
              <a:defRPr/>
            </a:pPr>
            <a:r>
              <a:rPr lang="ja-JP" altLang="en-US">
                <a:noFill/>
                <a:latin typeface="+mn-lt"/>
                <a:ea typeface="+mn-ea"/>
              </a:rPr>
              <a:t> </a:t>
            </a:r>
          </a:p>
        </p:txBody>
      </p:sp>
      <p:grpSp>
        <p:nvGrpSpPr>
          <p:cNvPr id="56325" name="グループ化 7"/>
          <p:cNvGrpSpPr>
            <a:grpSpLocks/>
          </p:cNvGrpSpPr>
          <p:nvPr/>
        </p:nvGrpSpPr>
        <p:grpSpPr bwMode="auto">
          <a:xfrm>
            <a:off x="5219700" y="2492375"/>
            <a:ext cx="3587750" cy="849313"/>
            <a:chOff x="4554232" y="4942279"/>
            <a:chExt cx="3589122" cy="848566"/>
          </a:xfrm>
        </p:grpSpPr>
        <p:sp>
          <p:nvSpPr>
            <p:cNvPr id="23" name="正方形/長方形 22"/>
            <p:cNvSpPr>
              <a:spLocks noRot="1" noChangeAspect="1" noMove="1" noResize="1" noEditPoints="1" noAdjustHandles="1" noChangeArrowheads="1" noChangeShapeType="1" noTextEdit="1"/>
            </p:cNvSpPr>
            <p:nvPr/>
          </p:nvSpPr>
          <p:spPr>
            <a:xfrm>
              <a:off x="4554232" y="5043397"/>
              <a:ext cx="1035476" cy="646331"/>
            </a:xfrm>
            <a:prstGeom prst="rect">
              <a:avLst/>
            </a:prstGeom>
            <a:blipFill rotWithShape="1">
              <a:blip r:embed="rId4"/>
              <a:stretch>
                <a:fillRect l="-4706" t="-4717" r="-5294"/>
              </a:stretch>
            </a:blipFill>
          </p:spPr>
          <p:txBody>
            <a:bodyPr/>
            <a:lstStyle/>
            <a:p>
              <a:pPr fontAlgn="auto">
                <a:spcBef>
                  <a:spcPts val="0"/>
                </a:spcBef>
                <a:spcAft>
                  <a:spcPts val="0"/>
                </a:spcAft>
                <a:defRPr/>
              </a:pPr>
              <a:r>
                <a:rPr lang="ja-JP" altLang="en-US">
                  <a:noFill/>
                  <a:latin typeface="+mn-lt"/>
                  <a:ea typeface="+mn-ea"/>
                </a:rPr>
                <a:t> </a:t>
              </a:r>
            </a:p>
          </p:txBody>
        </p:sp>
        <p:sp>
          <p:nvSpPr>
            <p:cNvPr id="24" name="正方形/長方形 23"/>
            <p:cNvSpPr>
              <a:spLocks noRot="1" noChangeAspect="1" noMove="1" noResize="1" noEditPoints="1" noAdjustHandles="1" noChangeArrowheads="1" noChangeShapeType="1" noTextEdit="1"/>
            </p:cNvSpPr>
            <p:nvPr/>
          </p:nvSpPr>
          <p:spPr>
            <a:xfrm>
              <a:off x="5458516" y="4942279"/>
              <a:ext cx="2684838" cy="848566"/>
            </a:xfrm>
            <a:prstGeom prst="rect">
              <a:avLst/>
            </a:prstGeom>
            <a:blipFill rotWithShape="1">
              <a:blip r:embed="rId5"/>
              <a:stretch>
                <a:fillRect/>
              </a:stretch>
            </a:blipFill>
          </p:spPr>
          <p:txBody>
            <a:bodyPr/>
            <a:lstStyle/>
            <a:p>
              <a:pPr fontAlgn="auto">
                <a:spcBef>
                  <a:spcPts val="0"/>
                </a:spcBef>
                <a:spcAft>
                  <a:spcPts val="0"/>
                </a:spcAft>
                <a:defRPr/>
              </a:pPr>
              <a:r>
                <a:rPr lang="ja-JP" altLang="en-US">
                  <a:noFill/>
                  <a:latin typeface="+mn-lt"/>
                  <a:ea typeface="+mn-ea"/>
                </a:rPr>
                <a:t> </a:t>
              </a:r>
            </a:p>
          </p:txBody>
        </p:sp>
      </p:grpSp>
      <p:sp>
        <p:nvSpPr>
          <p:cNvPr id="56328" name="正方形/長方形 12"/>
          <p:cNvSpPr>
            <a:spLocks noChangeArrowheads="1"/>
          </p:cNvSpPr>
          <p:nvPr/>
        </p:nvSpPr>
        <p:spPr bwMode="auto">
          <a:xfrm>
            <a:off x="5094288" y="1938338"/>
            <a:ext cx="141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r>
              <a:rPr lang="ja-JP" altLang="en-US" sz="2400"/>
              <a:t>目的関数</a:t>
            </a:r>
            <a:endParaRPr lang="en-US" altLang="ja-JP" sz="2400"/>
          </a:p>
        </p:txBody>
      </p:sp>
      <p:sp>
        <p:nvSpPr>
          <p:cNvPr id="14" name="テキスト ボックス 13"/>
          <p:cNvSpPr txBox="1">
            <a:spLocks noRot="1" noChangeAspect="1" noMove="1" noResize="1" noEditPoints="1" noAdjustHandles="1" noChangeArrowheads="1" noChangeShapeType="1" noTextEdit="1"/>
          </p:cNvSpPr>
          <p:nvPr/>
        </p:nvSpPr>
        <p:spPr>
          <a:xfrm>
            <a:off x="469032" y="2300545"/>
            <a:ext cx="3851201" cy="830997"/>
          </a:xfrm>
          <a:prstGeom prst="rect">
            <a:avLst/>
          </a:prstGeom>
          <a:blipFill rotWithShape="1">
            <a:blip r:embed="rId6"/>
            <a:stretch>
              <a:fillRect l="-2532" t="-8029" b="-730"/>
            </a:stretch>
          </a:blipFill>
        </p:spPr>
        <p:txBody>
          <a:bodyPr/>
          <a:lstStyle/>
          <a:p>
            <a:pPr fontAlgn="auto">
              <a:spcBef>
                <a:spcPts val="0"/>
              </a:spcBef>
              <a:spcAft>
                <a:spcPts val="0"/>
              </a:spcAft>
              <a:defRPr/>
            </a:pPr>
            <a:r>
              <a:rPr lang="ja-JP" altLang="en-US">
                <a:noFill/>
                <a:latin typeface="+mn-lt"/>
                <a:ea typeface="+mn-ea"/>
              </a:rPr>
              <a:t> </a:t>
            </a:r>
          </a:p>
        </p:txBody>
      </p:sp>
      <p:sp>
        <p:nvSpPr>
          <p:cNvPr id="56330" name="Text Box 10"/>
          <p:cNvSpPr txBox="1">
            <a:spLocks noChangeArrowheads="1"/>
          </p:cNvSpPr>
          <p:nvPr/>
        </p:nvSpPr>
        <p:spPr bwMode="auto">
          <a:xfrm>
            <a:off x="971550" y="3357563"/>
            <a:ext cx="26638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a:solidFill>
                  <a:srgbClr val="FF0000"/>
                </a:solidFill>
                <a:latin typeface="Calibri" pitchFamily="34" charset="0"/>
              </a:rPr>
              <a:t>Theta_1 = 0.5</a:t>
            </a:r>
            <a:r>
              <a:rPr lang="ja-JP" altLang="en-US">
                <a:solidFill>
                  <a:srgbClr val="FF0000"/>
                </a:solidFill>
                <a:latin typeface="Calibri" pitchFamily="34" charset="0"/>
              </a:rPr>
              <a:t>の時</a:t>
            </a:r>
            <a:r>
              <a:rPr lang="en-US" altLang="ja-JP">
                <a:solidFill>
                  <a:srgbClr val="FF0000"/>
                </a:solidFill>
                <a:latin typeface="Calibri" pitchFamily="34" charset="0"/>
              </a:rPr>
              <a:t>(</a:t>
            </a:r>
            <a:r>
              <a:rPr lang="ja-JP" altLang="en-US">
                <a:solidFill>
                  <a:srgbClr val="FF0000"/>
                </a:solidFill>
                <a:latin typeface="Calibri" pitchFamily="34" charset="0"/>
              </a:rPr>
              <a:t>グラフを変える</a:t>
            </a:r>
            <a:r>
              <a:rPr lang="en-US" altLang="ja-JP">
                <a:solidFill>
                  <a:srgbClr val="FF0000"/>
                </a:solidFill>
                <a:latin typeface="Calibri" pitchFamily="34" charset="0"/>
              </a:rPr>
              <a:t>)</a:t>
            </a:r>
          </a:p>
        </p:txBody>
      </p:sp>
      <p:sp>
        <p:nvSpPr>
          <p:cNvPr id="56332" name="Text Box 12"/>
          <p:cNvSpPr txBox="1">
            <a:spLocks noChangeArrowheads="1"/>
          </p:cNvSpPr>
          <p:nvPr/>
        </p:nvSpPr>
        <p:spPr bwMode="auto">
          <a:xfrm>
            <a:off x="5508625" y="3573463"/>
            <a:ext cx="2016125" cy="105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dirty="0"/>
              <a:t>=</a:t>
            </a:r>
            <a:r>
              <a:rPr lang="ja-JP" altLang="en-US" dirty="0"/>
              <a:t>　</a:t>
            </a:r>
            <a:r>
              <a:rPr lang="en-US" altLang="ja-JP" dirty="0"/>
              <a:t>1/(2*3)(0.5^2 + 1^2 + 1.5^2)</a:t>
            </a:r>
          </a:p>
          <a:p>
            <a:pPr>
              <a:spcBef>
                <a:spcPct val="50000"/>
              </a:spcBef>
            </a:pPr>
            <a:r>
              <a:rPr lang="en-US" altLang="ja-JP" dirty="0"/>
              <a:t>=3.5 / 6 = 0.583</a:t>
            </a:r>
          </a:p>
        </p:txBody>
      </p:sp>
      <p:sp>
        <p:nvSpPr>
          <p:cNvPr id="56333" name="Text Box 13"/>
          <p:cNvSpPr txBox="1">
            <a:spLocks noChangeArrowheads="1"/>
          </p:cNvSpPr>
          <p:nvPr/>
        </p:nvSpPr>
        <p:spPr bwMode="auto">
          <a:xfrm>
            <a:off x="179388" y="4868863"/>
            <a:ext cx="5032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a:t>y</a:t>
            </a:r>
          </a:p>
        </p:txBody>
      </p:sp>
      <p:sp>
        <p:nvSpPr>
          <p:cNvPr id="56334" name="Text Box 14"/>
          <p:cNvSpPr txBox="1">
            <a:spLocks noChangeArrowheads="1"/>
          </p:cNvSpPr>
          <p:nvPr/>
        </p:nvSpPr>
        <p:spPr bwMode="auto">
          <a:xfrm>
            <a:off x="2411413" y="6237288"/>
            <a:ext cx="5032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a:t>x</a:t>
            </a:r>
          </a:p>
        </p:txBody>
      </p:sp>
      <p:sp>
        <p:nvSpPr>
          <p:cNvPr id="56335" name="Line 15"/>
          <p:cNvSpPr>
            <a:spLocks noChangeShapeType="1"/>
          </p:cNvSpPr>
          <p:nvPr/>
        </p:nvSpPr>
        <p:spPr bwMode="auto">
          <a:xfrm>
            <a:off x="6084888" y="4149725"/>
            <a:ext cx="0" cy="2159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56336" name="Line 16"/>
          <p:cNvSpPr>
            <a:spLocks noChangeShapeType="1"/>
          </p:cNvSpPr>
          <p:nvPr/>
        </p:nvSpPr>
        <p:spPr bwMode="auto">
          <a:xfrm>
            <a:off x="5364163" y="5661025"/>
            <a:ext cx="3311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56337" name="Text Box 17"/>
          <p:cNvSpPr txBox="1">
            <a:spLocks noChangeArrowheads="1"/>
          </p:cNvSpPr>
          <p:nvPr/>
        </p:nvSpPr>
        <p:spPr bwMode="auto">
          <a:xfrm>
            <a:off x="5003800" y="4724400"/>
            <a:ext cx="936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a:t>J(θ1)</a:t>
            </a:r>
          </a:p>
        </p:txBody>
      </p:sp>
      <p:sp>
        <p:nvSpPr>
          <p:cNvPr id="56338" name="Text Box 18"/>
          <p:cNvSpPr txBox="1">
            <a:spLocks noChangeArrowheads="1"/>
          </p:cNvSpPr>
          <p:nvPr/>
        </p:nvSpPr>
        <p:spPr bwMode="auto">
          <a:xfrm>
            <a:off x="7235825" y="6021388"/>
            <a:ext cx="720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a:t>θ1</a:t>
            </a:r>
          </a:p>
        </p:txBody>
      </p:sp>
      <p:graphicFrame>
        <p:nvGraphicFramePr>
          <p:cNvPr id="56340" name="Object 20"/>
          <p:cNvGraphicFramePr>
            <a:graphicFrameLocks noChangeAspect="1"/>
          </p:cNvGraphicFramePr>
          <p:nvPr/>
        </p:nvGraphicFramePr>
        <p:xfrm>
          <a:off x="684213" y="3933825"/>
          <a:ext cx="3916362" cy="2476500"/>
        </p:xfrm>
        <a:graphic>
          <a:graphicData uri="http://schemas.openxmlformats.org/presentationml/2006/ole">
            <mc:AlternateContent xmlns:mc="http://schemas.openxmlformats.org/markup-compatibility/2006">
              <mc:Choice xmlns:v="urn:schemas-microsoft-com:vml" Requires="v">
                <p:oleObj spid="_x0000_s9223" name="グラフ" r:id="rId7" imgW="6248378" imgH="2476610" progId="Excel.Chart.8">
                  <p:embed/>
                </p:oleObj>
              </mc:Choice>
              <mc:Fallback>
                <p:oleObj name="グラフ" r:id="rId7" imgW="6248378" imgH="2476610" progId="Excel.Chart.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213" y="3933825"/>
                        <a:ext cx="3916362" cy="247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6341" name="Line 21"/>
          <p:cNvSpPr>
            <a:spLocks noChangeShapeType="1"/>
          </p:cNvSpPr>
          <p:nvPr/>
        </p:nvSpPr>
        <p:spPr bwMode="auto">
          <a:xfrm>
            <a:off x="1908175" y="5445125"/>
            <a:ext cx="0" cy="360363"/>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56342" name="Line 22"/>
          <p:cNvSpPr>
            <a:spLocks noChangeShapeType="1"/>
          </p:cNvSpPr>
          <p:nvPr/>
        </p:nvSpPr>
        <p:spPr bwMode="auto">
          <a:xfrm>
            <a:off x="2916238" y="5013325"/>
            <a:ext cx="0" cy="360363"/>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56343" name="Line 23"/>
          <p:cNvSpPr>
            <a:spLocks noChangeShapeType="1"/>
          </p:cNvSpPr>
          <p:nvPr/>
        </p:nvSpPr>
        <p:spPr bwMode="auto">
          <a:xfrm>
            <a:off x="3924300" y="4508500"/>
            <a:ext cx="0" cy="720725"/>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56344" name="Text Box 24"/>
          <p:cNvSpPr txBox="1">
            <a:spLocks noChangeArrowheads="1"/>
          </p:cNvSpPr>
          <p:nvPr/>
        </p:nvSpPr>
        <p:spPr bwMode="auto">
          <a:xfrm>
            <a:off x="3492500" y="3716338"/>
            <a:ext cx="15843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a:t>Y - Hθ(x)</a:t>
            </a:r>
            <a:r>
              <a:rPr lang="ja-JP" altLang="en-US"/>
              <a:t>を表している</a:t>
            </a:r>
          </a:p>
        </p:txBody>
      </p:sp>
      <p:sp>
        <p:nvSpPr>
          <p:cNvPr id="56345" name="Line 25"/>
          <p:cNvSpPr>
            <a:spLocks noChangeShapeType="1"/>
          </p:cNvSpPr>
          <p:nvPr/>
        </p:nvSpPr>
        <p:spPr bwMode="auto">
          <a:xfrm flipH="1">
            <a:off x="4140200" y="4149725"/>
            <a:ext cx="431800" cy="7207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56346" name="Line 26"/>
          <p:cNvSpPr>
            <a:spLocks noChangeShapeType="1"/>
          </p:cNvSpPr>
          <p:nvPr/>
        </p:nvSpPr>
        <p:spPr bwMode="auto">
          <a:xfrm flipH="1">
            <a:off x="3059113" y="4365625"/>
            <a:ext cx="431800" cy="7207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Tree>
    <p:extLst>
      <p:ext uri="{BB962C8B-B14F-4D97-AF65-F5344CB8AC3E}">
        <p14:creationId xmlns:p14="http://schemas.microsoft.com/office/powerpoint/2010/main" val="406395819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タイトル 1"/>
          <p:cNvSpPr>
            <a:spLocks noGrp="1"/>
          </p:cNvSpPr>
          <p:nvPr>
            <p:ph type="title" idx="4294967295"/>
          </p:nvPr>
        </p:nvSpPr>
        <p:spPr/>
        <p:txBody>
          <a:bodyPr/>
          <a:lstStyle/>
          <a:p>
            <a:r>
              <a:rPr lang="ja-JP" altLang="en-US" sz="4000" smtClean="0"/>
              <a:t>目的関数の定義</a:t>
            </a:r>
          </a:p>
        </p:txBody>
      </p:sp>
      <p:sp>
        <p:nvSpPr>
          <p:cNvPr id="4" name="スライド番号プレースホルダー 3"/>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9FEA75F9-0418-45C0-936B-81EC58CCBCDF}" type="slidenum">
              <a:rPr lang="ja-JP" altLang="en-US" sz="2400">
                <a:solidFill>
                  <a:schemeClr val="tx1">
                    <a:tint val="75000"/>
                  </a:schemeClr>
                </a:solidFill>
                <a:latin typeface="+mn-lt"/>
                <a:ea typeface="+mn-ea"/>
              </a:rPr>
              <a:pPr algn="r" fontAlgn="auto">
                <a:spcBef>
                  <a:spcPts val="0"/>
                </a:spcBef>
                <a:spcAft>
                  <a:spcPts val="0"/>
                </a:spcAft>
                <a:defRPr/>
              </a:pPr>
              <a:t>65</a:t>
            </a:fld>
            <a:endParaRPr lang="ja-JP" altLang="en-US" sz="2400" dirty="0">
              <a:solidFill>
                <a:schemeClr val="tx1">
                  <a:tint val="75000"/>
                </a:schemeClr>
              </a:solidFill>
              <a:latin typeface="+mn-lt"/>
              <a:ea typeface="+mn-ea"/>
            </a:endParaRPr>
          </a:p>
        </p:txBody>
      </p:sp>
      <p:sp>
        <p:nvSpPr>
          <p:cNvPr id="5" name="テキスト ボックス 4"/>
          <p:cNvSpPr txBox="1">
            <a:spLocks noRot="1" noChangeAspect="1" noMove="1" noResize="1" noEditPoints="1" noAdjustHandles="1" noChangeArrowheads="1" noChangeShapeType="1" noTextEdit="1"/>
          </p:cNvSpPr>
          <p:nvPr/>
        </p:nvSpPr>
        <p:spPr>
          <a:xfrm>
            <a:off x="469032" y="1671992"/>
            <a:ext cx="5256584" cy="461665"/>
          </a:xfrm>
          <a:prstGeom prst="rect">
            <a:avLst/>
          </a:prstGeom>
          <a:blipFill rotWithShape="1">
            <a:blip r:embed="rId3"/>
            <a:stretch>
              <a:fillRect l="-348" t="-15789" b="-23684"/>
            </a:stretch>
          </a:blipFill>
        </p:spPr>
        <p:txBody>
          <a:bodyPr/>
          <a:lstStyle/>
          <a:p>
            <a:pPr fontAlgn="auto">
              <a:spcBef>
                <a:spcPts val="0"/>
              </a:spcBef>
              <a:spcAft>
                <a:spcPts val="0"/>
              </a:spcAft>
              <a:defRPr/>
            </a:pPr>
            <a:r>
              <a:rPr lang="ja-JP" altLang="en-US">
                <a:noFill/>
                <a:latin typeface="+mn-lt"/>
                <a:ea typeface="+mn-ea"/>
              </a:rPr>
              <a:t> </a:t>
            </a:r>
          </a:p>
        </p:txBody>
      </p:sp>
      <p:grpSp>
        <p:nvGrpSpPr>
          <p:cNvPr id="57349" name="グループ化 7"/>
          <p:cNvGrpSpPr>
            <a:grpSpLocks/>
          </p:cNvGrpSpPr>
          <p:nvPr/>
        </p:nvGrpSpPr>
        <p:grpSpPr bwMode="auto">
          <a:xfrm>
            <a:off x="5219700" y="2492375"/>
            <a:ext cx="3587750" cy="849313"/>
            <a:chOff x="4554232" y="4942279"/>
            <a:chExt cx="3589122" cy="848566"/>
          </a:xfrm>
        </p:grpSpPr>
        <p:sp>
          <p:nvSpPr>
            <p:cNvPr id="23" name="正方形/長方形 22"/>
            <p:cNvSpPr>
              <a:spLocks noRot="1" noChangeAspect="1" noMove="1" noResize="1" noEditPoints="1" noAdjustHandles="1" noChangeArrowheads="1" noChangeShapeType="1" noTextEdit="1"/>
            </p:cNvSpPr>
            <p:nvPr/>
          </p:nvSpPr>
          <p:spPr>
            <a:xfrm>
              <a:off x="4554232" y="5043397"/>
              <a:ext cx="1035476" cy="646331"/>
            </a:xfrm>
            <a:prstGeom prst="rect">
              <a:avLst/>
            </a:prstGeom>
            <a:blipFill rotWithShape="1">
              <a:blip r:embed="rId4"/>
              <a:stretch>
                <a:fillRect l="-4706" t="-4717" r="-5294"/>
              </a:stretch>
            </a:blipFill>
          </p:spPr>
          <p:txBody>
            <a:bodyPr/>
            <a:lstStyle/>
            <a:p>
              <a:pPr fontAlgn="auto">
                <a:spcBef>
                  <a:spcPts val="0"/>
                </a:spcBef>
                <a:spcAft>
                  <a:spcPts val="0"/>
                </a:spcAft>
                <a:defRPr/>
              </a:pPr>
              <a:r>
                <a:rPr lang="ja-JP" altLang="en-US">
                  <a:noFill/>
                  <a:latin typeface="+mn-lt"/>
                  <a:ea typeface="+mn-ea"/>
                </a:rPr>
                <a:t> </a:t>
              </a:r>
            </a:p>
          </p:txBody>
        </p:sp>
        <p:sp>
          <p:nvSpPr>
            <p:cNvPr id="24" name="正方形/長方形 23"/>
            <p:cNvSpPr>
              <a:spLocks noRot="1" noChangeAspect="1" noMove="1" noResize="1" noEditPoints="1" noAdjustHandles="1" noChangeArrowheads="1" noChangeShapeType="1" noTextEdit="1"/>
            </p:cNvSpPr>
            <p:nvPr/>
          </p:nvSpPr>
          <p:spPr>
            <a:xfrm>
              <a:off x="5458516" y="4942279"/>
              <a:ext cx="2684838" cy="848566"/>
            </a:xfrm>
            <a:prstGeom prst="rect">
              <a:avLst/>
            </a:prstGeom>
            <a:blipFill rotWithShape="1">
              <a:blip r:embed="rId5"/>
              <a:stretch>
                <a:fillRect/>
              </a:stretch>
            </a:blipFill>
          </p:spPr>
          <p:txBody>
            <a:bodyPr/>
            <a:lstStyle/>
            <a:p>
              <a:pPr fontAlgn="auto">
                <a:spcBef>
                  <a:spcPts val="0"/>
                </a:spcBef>
                <a:spcAft>
                  <a:spcPts val="0"/>
                </a:spcAft>
                <a:defRPr/>
              </a:pPr>
              <a:r>
                <a:rPr lang="ja-JP" altLang="en-US">
                  <a:noFill/>
                  <a:latin typeface="+mn-lt"/>
                  <a:ea typeface="+mn-ea"/>
                </a:rPr>
                <a:t> </a:t>
              </a:r>
            </a:p>
          </p:txBody>
        </p:sp>
      </p:grpSp>
      <p:sp>
        <p:nvSpPr>
          <p:cNvPr id="57352" name="正方形/長方形 12"/>
          <p:cNvSpPr>
            <a:spLocks noChangeArrowheads="1"/>
          </p:cNvSpPr>
          <p:nvPr/>
        </p:nvSpPr>
        <p:spPr bwMode="auto">
          <a:xfrm>
            <a:off x="5094288" y="1938338"/>
            <a:ext cx="141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r>
              <a:rPr lang="ja-JP" altLang="en-US" sz="2400"/>
              <a:t>目的関数</a:t>
            </a:r>
            <a:endParaRPr lang="en-US" altLang="ja-JP" sz="2400"/>
          </a:p>
        </p:txBody>
      </p:sp>
      <p:sp>
        <p:nvSpPr>
          <p:cNvPr id="14" name="テキスト ボックス 13"/>
          <p:cNvSpPr txBox="1">
            <a:spLocks noRot="1" noChangeAspect="1" noMove="1" noResize="1" noEditPoints="1" noAdjustHandles="1" noChangeArrowheads="1" noChangeShapeType="1" noTextEdit="1"/>
          </p:cNvSpPr>
          <p:nvPr/>
        </p:nvSpPr>
        <p:spPr>
          <a:xfrm>
            <a:off x="469032" y="2300545"/>
            <a:ext cx="3851201" cy="830997"/>
          </a:xfrm>
          <a:prstGeom prst="rect">
            <a:avLst/>
          </a:prstGeom>
          <a:blipFill rotWithShape="1">
            <a:blip r:embed="rId6"/>
            <a:stretch>
              <a:fillRect l="-2532" t="-8029" b="-730"/>
            </a:stretch>
          </a:blipFill>
        </p:spPr>
        <p:txBody>
          <a:bodyPr/>
          <a:lstStyle/>
          <a:p>
            <a:pPr fontAlgn="auto">
              <a:spcBef>
                <a:spcPts val="0"/>
              </a:spcBef>
              <a:spcAft>
                <a:spcPts val="0"/>
              </a:spcAft>
              <a:defRPr/>
            </a:pPr>
            <a:r>
              <a:rPr lang="ja-JP" altLang="en-US">
                <a:noFill/>
                <a:latin typeface="+mn-lt"/>
                <a:ea typeface="+mn-ea"/>
              </a:rPr>
              <a:t> </a:t>
            </a:r>
          </a:p>
        </p:txBody>
      </p:sp>
      <p:sp>
        <p:nvSpPr>
          <p:cNvPr id="57354" name="Text Box 10"/>
          <p:cNvSpPr txBox="1">
            <a:spLocks noChangeArrowheads="1"/>
          </p:cNvSpPr>
          <p:nvPr/>
        </p:nvSpPr>
        <p:spPr bwMode="auto">
          <a:xfrm>
            <a:off x="971550" y="3357563"/>
            <a:ext cx="26638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a:solidFill>
                  <a:srgbClr val="FF0000"/>
                </a:solidFill>
                <a:latin typeface="Calibri" pitchFamily="34" charset="0"/>
              </a:rPr>
              <a:t>Theta_1 = 0.5</a:t>
            </a:r>
            <a:r>
              <a:rPr lang="ja-JP" altLang="en-US">
                <a:solidFill>
                  <a:srgbClr val="FF0000"/>
                </a:solidFill>
                <a:latin typeface="Calibri" pitchFamily="34" charset="0"/>
              </a:rPr>
              <a:t>の時</a:t>
            </a:r>
            <a:r>
              <a:rPr lang="en-US" altLang="ja-JP">
                <a:solidFill>
                  <a:srgbClr val="FF0000"/>
                </a:solidFill>
                <a:latin typeface="Calibri" pitchFamily="34" charset="0"/>
              </a:rPr>
              <a:t>(</a:t>
            </a:r>
            <a:r>
              <a:rPr lang="ja-JP" altLang="en-US">
                <a:solidFill>
                  <a:srgbClr val="FF0000"/>
                </a:solidFill>
                <a:latin typeface="Calibri" pitchFamily="34" charset="0"/>
              </a:rPr>
              <a:t>グラフを変える</a:t>
            </a:r>
            <a:r>
              <a:rPr lang="en-US" altLang="ja-JP">
                <a:solidFill>
                  <a:srgbClr val="FF0000"/>
                </a:solidFill>
                <a:latin typeface="Calibri" pitchFamily="34" charset="0"/>
              </a:rPr>
              <a:t>)</a:t>
            </a:r>
          </a:p>
        </p:txBody>
      </p:sp>
      <p:sp>
        <p:nvSpPr>
          <p:cNvPr id="57356" name="Text Box 12"/>
          <p:cNvSpPr txBox="1">
            <a:spLocks noChangeArrowheads="1"/>
          </p:cNvSpPr>
          <p:nvPr/>
        </p:nvSpPr>
        <p:spPr bwMode="auto">
          <a:xfrm>
            <a:off x="5508625" y="3573463"/>
            <a:ext cx="20161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a:t>J(0.5)=3.5</a:t>
            </a:r>
            <a:r>
              <a:rPr lang="ja-JP" altLang="en-US"/>
              <a:t>を追加</a:t>
            </a:r>
          </a:p>
        </p:txBody>
      </p:sp>
      <p:sp>
        <p:nvSpPr>
          <p:cNvPr id="57357" name="Text Box 13"/>
          <p:cNvSpPr txBox="1">
            <a:spLocks noChangeArrowheads="1"/>
          </p:cNvSpPr>
          <p:nvPr/>
        </p:nvSpPr>
        <p:spPr bwMode="auto">
          <a:xfrm>
            <a:off x="179388" y="4868863"/>
            <a:ext cx="5032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a:t>y</a:t>
            </a:r>
          </a:p>
        </p:txBody>
      </p:sp>
      <p:sp>
        <p:nvSpPr>
          <p:cNvPr id="57358" name="Text Box 14"/>
          <p:cNvSpPr txBox="1">
            <a:spLocks noChangeArrowheads="1"/>
          </p:cNvSpPr>
          <p:nvPr/>
        </p:nvSpPr>
        <p:spPr bwMode="auto">
          <a:xfrm>
            <a:off x="2411413" y="6237288"/>
            <a:ext cx="5032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a:t>x</a:t>
            </a:r>
          </a:p>
        </p:txBody>
      </p:sp>
      <p:sp>
        <p:nvSpPr>
          <p:cNvPr id="57359" name="Line 15"/>
          <p:cNvSpPr>
            <a:spLocks noChangeShapeType="1"/>
          </p:cNvSpPr>
          <p:nvPr/>
        </p:nvSpPr>
        <p:spPr bwMode="auto">
          <a:xfrm>
            <a:off x="6084888" y="4149725"/>
            <a:ext cx="0" cy="2159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57360" name="Line 16"/>
          <p:cNvSpPr>
            <a:spLocks noChangeShapeType="1"/>
          </p:cNvSpPr>
          <p:nvPr/>
        </p:nvSpPr>
        <p:spPr bwMode="auto">
          <a:xfrm>
            <a:off x="5364163" y="5661025"/>
            <a:ext cx="3311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57361" name="Text Box 17"/>
          <p:cNvSpPr txBox="1">
            <a:spLocks noChangeArrowheads="1"/>
          </p:cNvSpPr>
          <p:nvPr/>
        </p:nvSpPr>
        <p:spPr bwMode="auto">
          <a:xfrm>
            <a:off x="5003800" y="4724400"/>
            <a:ext cx="936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a:t>J(θ1)</a:t>
            </a:r>
          </a:p>
        </p:txBody>
      </p:sp>
      <p:sp>
        <p:nvSpPr>
          <p:cNvPr id="57362" name="Text Box 18"/>
          <p:cNvSpPr txBox="1">
            <a:spLocks noChangeArrowheads="1"/>
          </p:cNvSpPr>
          <p:nvPr/>
        </p:nvSpPr>
        <p:spPr bwMode="auto">
          <a:xfrm>
            <a:off x="7235825" y="6021388"/>
            <a:ext cx="720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a:t>θ1</a:t>
            </a:r>
          </a:p>
        </p:txBody>
      </p:sp>
      <p:graphicFrame>
        <p:nvGraphicFramePr>
          <p:cNvPr id="57363" name="Object 19"/>
          <p:cNvGraphicFramePr>
            <a:graphicFrameLocks noChangeAspect="1"/>
          </p:cNvGraphicFramePr>
          <p:nvPr/>
        </p:nvGraphicFramePr>
        <p:xfrm>
          <a:off x="684213" y="3933825"/>
          <a:ext cx="3916362" cy="2476500"/>
        </p:xfrm>
        <a:graphic>
          <a:graphicData uri="http://schemas.openxmlformats.org/presentationml/2006/ole">
            <mc:AlternateContent xmlns:mc="http://schemas.openxmlformats.org/markup-compatibility/2006">
              <mc:Choice xmlns:v="urn:schemas-microsoft-com:vml" Requires="v">
                <p:oleObj spid="_x0000_s10247" name="グラフ" r:id="rId7" imgW="6248378" imgH="2476610" progId="Excel.Chart.8">
                  <p:embed/>
                </p:oleObj>
              </mc:Choice>
              <mc:Fallback>
                <p:oleObj name="グラフ" r:id="rId7" imgW="6248378" imgH="2476610" progId="Excel.Chart.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213" y="3933825"/>
                        <a:ext cx="3916362" cy="247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51067351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タイトル 1"/>
          <p:cNvSpPr>
            <a:spLocks noGrp="1"/>
          </p:cNvSpPr>
          <p:nvPr>
            <p:ph type="title" idx="4294967295"/>
          </p:nvPr>
        </p:nvSpPr>
        <p:spPr/>
        <p:txBody>
          <a:bodyPr/>
          <a:lstStyle/>
          <a:p>
            <a:r>
              <a:rPr lang="ja-JP" altLang="en-US" sz="4000" smtClean="0"/>
              <a:t>目的関数の定義</a:t>
            </a:r>
          </a:p>
        </p:txBody>
      </p:sp>
      <p:sp>
        <p:nvSpPr>
          <p:cNvPr id="4" name="スライド番号プレースホルダー 3"/>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A8849459-FA09-42CB-9C13-F5D6894CD834}" type="slidenum">
              <a:rPr lang="ja-JP" altLang="en-US" sz="2400">
                <a:solidFill>
                  <a:schemeClr val="tx1">
                    <a:tint val="75000"/>
                  </a:schemeClr>
                </a:solidFill>
                <a:latin typeface="+mn-lt"/>
                <a:ea typeface="+mn-ea"/>
              </a:rPr>
              <a:pPr algn="r" fontAlgn="auto">
                <a:spcBef>
                  <a:spcPts val="0"/>
                </a:spcBef>
                <a:spcAft>
                  <a:spcPts val="0"/>
                </a:spcAft>
                <a:defRPr/>
              </a:pPr>
              <a:t>66</a:t>
            </a:fld>
            <a:endParaRPr lang="ja-JP" altLang="en-US" sz="2400" dirty="0">
              <a:solidFill>
                <a:schemeClr val="tx1">
                  <a:tint val="75000"/>
                </a:schemeClr>
              </a:solidFill>
              <a:latin typeface="+mn-lt"/>
              <a:ea typeface="+mn-ea"/>
            </a:endParaRPr>
          </a:p>
        </p:txBody>
      </p:sp>
      <p:sp>
        <p:nvSpPr>
          <p:cNvPr id="5" name="テキスト ボックス 4"/>
          <p:cNvSpPr txBox="1">
            <a:spLocks noRot="1" noChangeAspect="1" noMove="1" noResize="1" noEditPoints="1" noAdjustHandles="1" noChangeArrowheads="1" noChangeShapeType="1" noTextEdit="1"/>
          </p:cNvSpPr>
          <p:nvPr/>
        </p:nvSpPr>
        <p:spPr>
          <a:xfrm>
            <a:off x="469032" y="1671992"/>
            <a:ext cx="5256584" cy="461665"/>
          </a:xfrm>
          <a:prstGeom prst="rect">
            <a:avLst/>
          </a:prstGeom>
          <a:blipFill rotWithShape="1">
            <a:blip r:embed="rId3"/>
            <a:stretch>
              <a:fillRect l="-348" t="-15789" b="-23684"/>
            </a:stretch>
          </a:blipFill>
        </p:spPr>
        <p:txBody>
          <a:bodyPr/>
          <a:lstStyle/>
          <a:p>
            <a:pPr fontAlgn="auto">
              <a:spcBef>
                <a:spcPts val="0"/>
              </a:spcBef>
              <a:spcAft>
                <a:spcPts val="0"/>
              </a:spcAft>
              <a:defRPr/>
            </a:pPr>
            <a:r>
              <a:rPr lang="ja-JP" altLang="en-US">
                <a:noFill/>
                <a:latin typeface="+mn-lt"/>
                <a:ea typeface="+mn-ea"/>
              </a:rPr>
              <a:t> </a:t>
            </a:r>
          </a:p>
        </p:txBody>
      </p:sp>
      <p:grpSp>
        <p:nvGrpSpPr>
          <p:cNvPr id="58373" name="グループ化 7"/>
          <p:cNvGrpSpPr>
            <a:grpSpLocks/>
          </p:cNvGrpSpPr>
          <p:nvPr/>
        </p:nvGrpSpPr>
        <p:grpSpPr bwMode="auto">
          <a:xfrm>
            <a:off x="5219700" y="2492375"/>
            <a:ext cx="3587750" cy="849313"/>
            <a:chOff x="4554232" y="4942279"/>
            <a:chExt cx="3589122" cy="848566"/>
          </a:xfrm>
        </p:grpSpPr>
        <p:sp>
          <p:nvSpPr>
            <p:cNvPr id="23" name="正方形/長方形 22"/>
            <p:cNvSpPr>
              <a:spLocks noRot="1" noChangeAspect="1" noMove="1" noResize="1" noEditPoints="1" noAdjustHandles="1" noChangeArrowheads="1" noChangeShapeType="1" noTextEdit="1"/>
            </p:cNvSpPr>
            <p:nvPr/>
          </p:nvSpPr>
          <p:spPr>
            <a:xfrm>
              <a:off x="4554232" y="5043397"/>
              <a:ext cx="1035476" cy="646331"/>
            </a:xfrm>
            <a:prstGeom prst="rect">
              <a:avLst/>
            </a:prstGeom>
            <a:blipFill rotWithShape="1">
              <a:blip r:embed="rId4"/>
              <a:stretch>
                <a:fillRect l="-4706" t="-4717" r="-5294"/>
              </a:stretch>
            </a:blipFill>
          </p:spPr>
          <p:txBody>
            <a:bodyPr/>
            <a:lstStyle/>
            <a:p>
              <a:pPr fontAlgn="auto">
                <a:spcBef>
                  <a:spcPts val="0"/>
                </a:spcBef>
                <a:spcAft>
                  <a:spcPts val="0"/>
                </a:spcAft>
                <a:defRPr/>
              </a:pPr>
              <a:r>
                <a:rPr lang="ja-JP" altLang="en-US">
                  <a:noFill/>
                  <a:latin typeface="+mn-lt"/>
                  <a:ea typeface="+mn-ea"/>
                </a:rPr>
                <a:t> </a:t>
              </a:r>
            </a:p>
          </p:txBody>
        </p:sp>
        <p:sp>
          <p:nvSpPr>
            <p:cNvPr id="24" name="正方形/長方形 23"/>
            <p:cNvSpPr>
              <a:spLocks noRot="1" noChangeAspect="1" noMove="1" noResize="1" noEditPoints="1" noAdjustHandles="1" noChangeArrowheads="1" noChangeShapeType="1" noTextEdit="1"/>
            </p:cNvSpPr>
            <p:nvPr/>
          </p:nvSpPr>
          <p:spPr>
            <a:xfrm>
              <a:off x="5458516" y="4942279"/>
              <a:ext cx="2684838" cy="848566"/>
            </a:xfrm>
            <a:prstGeom prst="rect">
              <a:avLst/>
            </a:prstGeom>
            <a:blipFill rotWithShape="1">
              <a:blip r:embed="rId5"/>
              <a:stretch>
                <a:fillRect/>
              </a:stretch>
            </a:blipFill>
          </p:spPr>
          <p:txBody>
            <a:bodyPr/>
            <a:lstStyle/>
            <a:p>
              <a:pPr fontAlgn="auto">
                <a:spcBef>
                  <a:spcPts val="0"/>
                </a:spcBef>
                <a:spcAft>
                  <a:spcPts val="0"/>
                </a:spcAft>
                <a:defRPr/>
              </a:pPr>
              <a:r>
                <a:rPr lang="ja-JP" altLang="en-US">
                  <a:noFill/>
                  <a:latin typeface="+mn-lt"/>
                  <a:ea typeface="+mn-ea"/>
                </a:rPr>
                <a:t> </a:t>
              </a:r>
            </a:p>
          </p:txBody>
        </p:sp>
      </p:grpSp>
      <p:sp>
        <p:nvSpPr>
          <p:cNvPr id="58376" name="正方形/長方形 12"/>
          <p:cNvSpPr>
            <a:spLocks noChangeArrowheads="1"/>
          </p:cNvSpPr>
          <p:nvPr/>
        </p:nvSpPr>
        <p:spPr bwMode="auto">
          <a:xfrm>
            <a:off x="5094288" y="1938338"/>
            <a:ext cx="141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r>
              <a:rPr lang="ja-JP" altLang="en-US" sz="2400"/>
              <a:t>目的関数</a:t>
            </a:r>
            <a:endParaRPr lang="en-US" altLang="ja-JP" sz="2400"/>
          </a:p>
        </p:txBody>
      </p:sp>
      <p:sp>
        <p:nvSpPr>
          <p:cNvPr id="14" name="テキスト ボックス 13"/>
          <p:cNvSpPr txBox="1">
            <a:spLocks noRot="1" noChangeAspect="1" noMove="1" noResize="1" noEditPoints="1" noAdjustHandles="1" noChangeArrowheads="1" noChangeShapeType="1" noTextEdit="1"/>
          </p:cNvSpPr>
          <p:nvPr/>
        </p:nvSpPr>
        <p:spPr>
          <a:xfrm>
            <a:off x="469032" y="2300545"/>
            <a:ext cx="3851201" cy="830997"/>
          </a:xfrm>
          <a:prstGeom prst="rect">
            <a:avLst/>
          </a:prstGeom>
          <a:blipFill rotWithShape="1">
            <a:blip r:embed="rId6"/>
            <a:stretch>
              <a:fillRect l="-2532" t="-8029" b="-730"/>
            </a:stretch>
          </a:blipFill>
        </p:spPr>
        <p:txBody>
          <a:bodyPr/>
          <a:lstStyle/>
          <a:p>
            <a:pPr fontAlgn="auto">
              <a:spcBef>
                <a:spcPts val="0"/>
              </a:spcBef>
              <a:spcAft>
                <a:spcPts val="0"/>
              </a:spcAft>
              <a:defRPr/>
            </a:pPr>
            <a:r>
              <a:rPr lang="ja-JP" altLang="en-US">
                <a:noFill/>
                <a:latin typeface="+mn-lt"/>
                <a:ea typeface="+mn-ea"/>
              </a:rPr>
              <a:t> </a:t>
            </a:r>
          </a:p>
        </p:txBody>
      </p:sp>
      <p:sp>
        <p:nvSpPr>
          <p:cNvPr id="58378" name="Text Box 10"/>
          <p:cNvSpPr txBox="1">
            <a:spLocks noChangeArrowheads="1"/>
          </p:cNvSpPr>
          <p:nvPr/>
        </p:nvSpPr>
        <p:spPr bwMode="auto">
          <a:xfrm>
            <a:off x="971550" y="3357563"/>
            <a:ext cx="26638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a:solidFill>
                  <a:srgbClr val="FF0000"/>
                </a:solidFill>
                <a:latin typeface="Calibri" pitchFamily="34" charset="0"/>
              </a:rPr>
              <a:t>Theta_1 = 0.5</a:t>
            </a:r>
            <a:r>
              <a:rPr lang="ja-JP" altLang="en-US">
                <a:solidFill>
                  <a:srgbClr val="FF0000"/>
                </a:solidFill>
                <a:latin typeface="Calibri" pitchFamily="34" charset="0"/>
              </a:rPr>
              <a:t>の時</a:t>
            </a:r>
            <a:r>
              <a:rPr lang="en-US" altLang="ja-JP">
                <a:solidFill>
                  <a:srgbClr val="FF0000"/>
                </a:solidFill>
                <a:latin typeface="Calibri" pitchFamily="34" charset="0"/>
              </a:rPr>
              <a:t>(</a:t>
            </a:r>
            <a:r>
              <a:rPr lang="ja-JP" altLang="en-US">
                <a:solidFill>
                  <a:srgbClr val="FF0000"/>
                </a:solidFill>
                <a:latin typeface="Calibri" pitchFamily="34" charset="0"/>
              </a:rPr>
              <a:t>グラフを変える</a:t>
            </a:r>
            <a:r>
              <a:rPr lang="en-US" altLang="ja-JP">
                <a:solidFill>
                  <a:srgbClr val="FF0000"/>
                </a:solidFill>
                <a:latin typeface="Calibri" pitchFamily="34" charset="0"/>
              </a:rPr>
              <a:t>)</a:t>
            </a:r>
          </a:p>
        </p:txBody>
      </p:sp>
      <p:sp>
        <p:nvSpPr>
          <p:cNvPr id="58379" name="Text Box 11"/>
          <p:cNvSpPr txBox="1">
            <a:spLocks noChangeArrowheads="1"/>
          </p:cNvSpPr>
          <p:nvPr/>
        </p:nvSpPr>
        <p:spPr bwMode="auto">
          <a:xfrm>
            <a:off x="5508625" y="3573463"/>
            <a:ext cx="201612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ja-JP" altLang="en-US"/>
              <a:t>同様に計算してプロットすると以下のようになる</a:t>
            </a:r>
            <a:r>
              <a:rPr lang="en-US" altLang="ja-JP">
                <a:solidFill>
                  <a:srgbClr val="FF0000"/>
                </a:solidFill>
              </a:rPr>
              <a:t>(</a:t>
            </a:r>
            <a:r>
              <a:rPr lang="ja-JP" altLang="en-US">
                <a:solidFill>
                  <a:srgbClr val="FF0000"/>
                </a:solidFill>
              </a:rPr>
              <a:t>要グラフ</a:t>
            </a:r>
            <a:r>
              <a:rPr lang="en-US" altLang="ja-JP">
                <a:solidFill>
                  <a:srgbClr val="FF0000"/>
                </a:solidFill>
              </a:rPr>
              <a:t>)</a:t>
            </a:r>
          </a:p>
        </p:txBody>
      </p:sp>
      <p:sp>
        <p:nvSpPr>
          <p:cNvPr id="58380" name="Text Box 12"/>
          <p:cNvSpPr txBox="1">
            <a:spLocks noChangeArrowheads="1"/>
          </p:cNvSpPr>
          <p:nvPr/>
        </p:nvSpPr>
        <p:spPr bwMode="auto">
          <a:xfrm>
            <a:off x="179388" y="4868863"/>
            <a:ext cx="5032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a:t>y</a:t>
            </a:r>
          </a:p>
        </p:txBody>
      </p:sp>
      <p:sp>
        <p:nvSpPr>
          <p:cNvPr id="58381" name="Text Box 13"/>
          <p:cNvSpPr txBox="1">
            <a:spLocks noChangeArrowheads="1"/>
          </p:cNvSpPr>
          <p:nvPr/>
        </p:nvSpPr>
        <p:spPr bwMode="auto">
          <a:xfrm>
            <a:off x="2411413" y="6237288"/>
            <a:ext cx="5032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a:t>x</a:t>
            </a:r>
          </a:p>
        </p:txBody>
      </p:sp>
      <p:sp>
        <p:nvSpPr>
          <p:cNvPr id="58382" name="Line 14"/>
          <p:cNvSpPr>
            <a:spLocks noChangeShapeType="1"/>
          </p:cNvSpPr>
          <p:nvPr/>
        </p:nvSpPr>
        <p:spPr bwMode="auto">
          <a:xfrm>
            <a:off x="6084888" y="4149725"/>
            <a:ext cx="0" cy="2159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58383" name="Line 15"/>
          <p:cNvSpPr>
            <a:spLocks noChangeShapeType="1"/>
          </p:cNvSpPr>
          <p:nvPr/>
        </p:nvSpPr>
        <p:spPr bwMode="auto">
          <a:xfrm>
            <a:off x="5364163" y="5661025"/>
            <a:ext cx="3311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58384" name="Text Box 16"/>
          <p:cNvSpPr txBox="1">
            <a:spLocks noChangeArrowheads="1"/>
          </p:cNvSpPr>
          <p:nvPr/>
        </p:nvSpPr>
        <p:spPr bwMode="auto">
          <a:xfrm>
            <a:off x="5003800" y="4724400"/>
            <a:ext cx="936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a:t>J(θ1)</a:t>
            </a:r>
          </a:p>
        </p:txBody>
      </p:sp>
      <p:sp>
        <p:nvSpPr>
          <p:cNvPr id="58385" name="Text Box 17"/>
          <p:cNvSpPr txBox="1">
            <a:spLocks noChangeArrowheads="1"/>
          </p:cNvSpPr>
          <p:nvPr/>
        </p:nvSpPr>
        <p:spPr bwMode="auto">
          <a:xfrm>
            <a:off x="7235825" y="6021388"/>
            <a:ext cx="720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a:t>θ1</a:t>
            </a:r>
          </a:p>
        </p:txBody>
      </p:sp>
      <p:graphicFrame>
        <p:nvGraphicFramePr>
          <p:cNvPr id="58386" name="Object 18"/>
          <p:cNvGraphicFramePr>
            <a:graphicFrameLocks noChangeAspect="1"/>
          </p:cNvGraphicFramePr>
          <p:nvPr/>
        </p:nvGraphicFramePr>
        <p:xfrm>
          <a:off x="684213" y="3933825"/>
          <a:ext cx="3916362" cy="2476500"/>
        </p:xfrm>
        <a:graphic>
          <a:graphicData uri="http://schemas.openxmlformats.org/presentationml/2006/ole">
            <mc:AlternateContent xmlns:mc="http://schemas.openxmlformats.org/markup-compatibility/2006">
              <mc:Choice xmlns:v="urn:schemas-microsoft-com:vml" Requires="v">
                <p:oleObj spid="_x0000_s11271" name="グラフ" r:id="rId7" imgW="6248378" imgH="2476610" progId="Excel.Chart.8">
                  <p:embed/>
                </p:oleObj>
              </mc:Choice>
              <mc:Fallback>
                <p:oleObj name="グラフ" r:id="rId7" imgW="6248378" imgH="2476610" progId="Excel.Chart.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213" y="3933825"/>
                        <a:ext cx="3916362" cy="247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99045552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タイトル 1"/>
          <p:cNvSpPr>
            <a:spLocks noGrp="1"/>
          </p:cNvSpPr>
          <p:nvPr>
            <p:ph type="title" idx="4294967295"/>
          </p:nvPr>
        </p:nvSpPr>
        <p:spPr/>
        <p:txBody>
          <a:bodyPr/>
          <a:lstStyle/>
          <a:p>
            <a:r>
              <a:rPr lang="ja-JP" altLang="en-US" sz="4000" smtClean="0"/>
              <a:t>目的関数の定義</a:t>
            </a:r>
          </a:p>
        </p:txBody>
      </p:sp>
      <p:sp>
        <p:nvSpPr>
          <p:cNvPr id="4" name="スライド番号プレースホルダー 3"/>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53E3095F-F663-4421-9142-857263B526AA}" type="slidenum">
              <a:rPr lang="ja-JP" altLang="en-US" sz="2400">
                <a:solidFill>
                  <a:schemeClr val="tx1">
                    <a:tint val="75000"/>
                  </a:schemeClr>
                </a:solidFill>
                <a:latin typeface="+mn-lt"/>
                <a:ea typeface="+mn-ea"/>
              </a:rPr>
              <a:pPr algn="r" fontAlgn="auto">
                <a:spcBef>
                  <a:spcPts val="0"/>
                </a:spcBef>
                <a:spcAft>
                  <a:spcPts val="0"/>
                </a:spcAft>
                <a:defRPr/>
              </a:pPr>
              <a:t>67</a:t>
            </a:fld>
            <a:endParaRPr lang="ja-JP" altLang="en-US" sz="2400" dirty="0">
              <a:solidFill>
                <a:schemeClr val="tx1">
                  <a:tint val="75000"/>
                </a:schemeClr>
              </a:solidFill>
              <a:latin typeface="+mn-lt"/>
              <a:ea typeface="+mn-ea"/>
            </a:endParaRPr>
          </a:p>
        </p:txBody>
      </p:sp>
      <p:grpSp>
        <p:nvGrpSpPr>
          <p:cNvPr id="59397" name="グループ化 7"/>
          <p:cNvGrpSpPr>
            <a:grpSpLocks/>
          </p:cNvGrpSpPr>
          <p:nvPr/>
        </p:nvGrpSpPr>
        <p:grpSpPr bwMode="auto">
          <a:xfrm>
            <a:off x="5219700" y="2492375"/>
            <a:ext cx="3587750" cy="849313"/>
            <a:chOff x="4554232" y="4942279"/>
            <a:chExt cx="3589122" cy="848566"/>
          </a:xfrm>
        </p:grpSpPr>
        <p:sp>
          <p:nvSpPr>
            <p:cNvPr id="23" name="正方形/長方形 22"/>
            <p:cNvSpPr>
              <a:spLocks noRot="1" noChangeAspect="1" noMove="1" noResize="1" noEditPoints="1" noAdjustHandles="1" noChangeArrowheads="1" noChangeShapeType="1" noTextEdit="1"/>
            </p:cNvSpPr>
            <p:nvPr/>
          </p:nvSpPr>
          <p:spPr>
            <a:xfrm>
              <a:off x="4554232" y="5043397"/>
              <a:ext cx="1035476" cy="646331"/>
            </a:xfrm>
            <a:prstGeom prst="rect">
              <a:avLst/>
            </a:prstGeom>
            <a:blipFill rotWithShape="1">
              <a:blip r:embed="rId2"/>
              <a:stretch>
                <a:fillRect l="-4706" t="-4717" r="-5294"/>
              </a:stretch>
            </a:blipFill>
          </p:spPr>
          <p:txBody>
            <a:bodyPr/>
            <a:lstStyle/>
            <a:p>
              <a:pPr fontAlgn="auto">
                <a:spcBef>
                  <a:spcPts val="0"/>
                </a:spcBef>
                <a:spcAft>
                  <a:spcPts val="0"/>
                </a:spcAft>
                <a:defRPr/>
              </a:pPr>
              <a:r>
                <a:rPr lang="ja-JP" altLang="en-US">
                  <a:noFill/>
                  <a:latin typeface="+mn-lt"/>
                  <a:ea typeface="+mn-ea"/>
                </a:rPr>
                <a:t> </a:t>
              </a:r>
            </a:p>
          </p:txBody>
        </p:sp>
        <p:sp>
          <p:nvSpPr>
            <p:cNvPr id="24" name="正方形/長方形 23"/>
            <p:cNvSpPr>
              <a:spLocks noRot="1" noChangeAspect="1" noMove="1" noResize="1" noEditPoints="1" noAdjustHandles="1" noChangeArrowheads="1" noChangeShapeType="1" noTextEdit="1"/>
            </p:cNvSpPr>
            <p:nvPr/>
          </p:nvSpPr>
          <p:spPr>
            <a:xfrm>
              <a:off x="5458516" y="4942279"/>
              <a:ext cx="2684838" cy="848566"/>
            </a:xfrm>
            <a:prstGeom prst="rect">
              <a:avLst/>
            </a:prstGeom>
            <a:blipFill rotWithShape="1">
              <a:blip r:embed="rId3"/>
              <a:stretch>
                <a:fillRect/>
              </a:stretch>
            </a:blipFill>
          </p:spPr>
          <p:txBody>
            <a:bodyPr/>
            <a:lstStyle/>
            <a:p>
              <a:pPr fontAlgn="auto">
                <a:spcBef>
                  <a:spcPts val="0"/>
                </a:spcBef>
                <a:spcAft>
                  <a:spcPts val="0"/>
                </a:spcAft>
                <a:defRPr/>
              </a:pPr>
              <a:r>
                <a:rPr lang="ja-JP" altLang="en-US">
                  <a:noFill/>
                  <a:latin typeface="+mn-lt"/>
                  <a:ea typeface="+mn-ea"/>
                </a:rPr>
                <a:t> </a:t>
              </a:r>
            </a:p>
          </p:txBody>
        </p:sp>
      </p:grpSp>
      <p:sp>
        <p:nvSpPr>
          <p:cNvPr id="59400" name="正方形/長方形 12"/>
          <p:cNvSpPr>
            <a:spLocks noChangeArrowheads="1"/>
          </p:cNvSpPr>
          <p:nvPr/>
        </p:nvSpPr>
        <p:spPr bwMode="auto">
          <a:xfrm>
            <a:off x="5094288" y="1938338"/>
            <a:ext cx="141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r>
              <a:rPr lang="ja-JP" altLang="en-US" sz="2400"/>
              <a:t>目的関数</a:t>
            </a:r>
            <a:endParaRPr lang="en-US" altLang="ja-JP" sz="2400"/>
          </a:p>
        </p:txBody>
      </p:sp>
      <p:sp>
        <p:nvSpPr>
          <p:cNvPr id="59403" name="Text Box 11"/>
          <p:cNvSpPr txBox="1">
            <a:spLocks noChangeArrowheads="1"/>
          </p:cNvSpPr>
          <p:nvPr/>
        </p:nvSpPr>
        <p:spPr bwMode="auto">
          <a:xfrm>
            <a:off x="5508625" y="3573463"/>
            <a:ext cx="201612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ja-JP" altLang="en-US"/>
              <a:t>同様に計算してプロットすると以下のようになる</a:t>
            </a:r>
            <a:r>
              <a:rPr lang="en-US" altLang="ja-JP">
                <a:solidFill>
                  <a:srgbClr val="FF0000"/>
                </a:solidFill>
              </a:rPr>
              <a:t>(</a:t>
            </a:r>
            <a:r>
              <a:rPr lang="ja-JP" altLang="en-US">
                <a:solidFill>
                  <a:srgbClr val="FF0000"/>
                </a:solidFill>
              </a:rPr>
              <a:t>要グラフ</a:t>
            </a:r>
            <a:r>
              <a:rPr lang="en-US" altLang="ja-JP">
                <a:solidFill>
                  <a:srgbClr val="FF0000"/>
                </a:solidFill>
              </a:rPr>
              <a:t>)</a:t>
            </a:r>
          </a:p>
        </p:txBody>
      </p:sp>
      <p:sp>
        <p:nvSpPr>
          <p:cNvPr id="59406" name="Line 14"/>
          <p:cNvSpPr>
            <a:spLocks noChangeShapeType="1"/>
          </p:cNvSpPr>
          <p:nvPr/>
        </p:nvSpPr>
        <p:spPr bwMode="auto">
          <a:xfrm>
            <a:off x="6084888" y="4149725"/>
            <a:ext cx="0" cy="2159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59407" name="Line 15"/>
          <p:cNvSpPr>
            <a:spLocks noChangeShapeType="1"/>
          </p:cNvSpPr>
          <p:nvPr/>
        </p:nvSpPr>
        <p:spPr bwMode="auto">
          <a:xfrm>
            <a:off x="5364163" y="5661025"/>
            <a:ext cx="3311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59408" name="Text Box 16"/>
          <p:cNvSpPr txBox="1">
            <a:spLocks noChangeArrowheads="1"/>
          </p:cNvSpPr>
          <p:nvPr/>
        </p:nvSpPr>
        <p:spPr bwMode="auto">
          <a:xfrm>
            <a:off x="5003800" y="4724400"/>
            <a:ext cx="936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a:t>J(θ1)</a:t>
            </a:r>
          </a:p>
        </p:txBody>
      </p:sp>
      <p:sp>
        <p:nvSpPr>
          <p:cNvPr id="59409" name="Text Box 17"/>
          <p:cNvSpPr txBox="1">
            <a:spLocks noChangeArrowheads="1"/>
          </p:cNvSpPr>
          <p:nvPr/>
        </p:nvSpPr>
        <p:spPr bwMode="auto">
          <a:xfrm>
            <a:off x="7235825" y="6021388"/>
            <a:ext cx="720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a:t>θ1</a:t>
            </a:r>
          </a:p>
        </p:txBody>
      </p:sp>
      <p:sp>
        <p:nvSpPr>
          <p:cNvPr id="59411" name="Text Box 19"/>
          <p:cNvSpPr txBox="1">
            <a:spLocks noChangeArrowheads="1"/>
          </p:cNvSpPr>
          <p:nvPr/>
        </p:nvSpPr>
        <p:spPr bwMode="auto">
          <a:xfrm>
            <a:off x="1187450" y="2852738"/>
            <a:ext cx="3241675" cy="160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ja-JP" altLang="en-US" dirty="0"/>
              <a:t>学習アルゴリズムの最適化の目的は</a:t>
            </a:r>
            <a:r>
              <a:rPr lang="en-US" altLang="ja-JP" dirty="0"/>
              <a:t>J(θ)</a:t>
            </a:r>
            <a:r>
              <a:rPr lang="ja-JP" altLang="en-US" dirty="0"/>
              <a:t>を最小にして</a:t>
            </a:r>
            <a:r>
              <a:rPr lang="en-US" altLang="ja-JP" dirty="0"/>
              <a:t>θ1</a:t>
            </a:r>
            <a:r>
              <a:rPr lang="ja-JP" altLang="en-US" dirty="0"/>
              <a:t>の値を決定すること</a:t>
            </a:r>
          </a:p>
          <a:p>
            <a:pPr>
              <a:spcBef>
                <a:spcPct val="50000"/>
              </a:spcBef>
            </a:pPr>
            <a:r>
              <a:rPr lang="ja-JP" altLang="en-US" dirty="0"/>
              <a:t>つまり今回の場合は</a:t>
            </a:r>
            <a:r>
              <a:rPr lang="en-US" altLang="ja-JP" dirty="0"/>
              <a:t>θ1=1</a:t>
            </a:r>
            <a:r>
              <a:rPr lang="ja-JP" altLang="en-US" dirty="0"/>
              <a:t>が適切な値ということになる</a:t>
            </a:r>
          </a:p>
        </p:txBody>
      </p:sp>
    </p:spTree>
    <p:extLst>
      <p:ext uri="{BB962C8B-B14F-4D97-AF65-F5344CB8AC3E}">
        <p14:creationId xmlns:p14="http://schemas.microsoft.com/office/powerpoint/2010/main" val="261632160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タイトル 1"/>
          <p:cNvSpPr>
            <a:spLocks noGrp="1"/>
          </p:cNvSpPr>
          <p:nvPr>
            <p:ph type="title" idx="4294967295"/>
          </p:nvPr>
        </p:nvSpPr>
        <p:spPr/>
        <p:txBody>
          <a:bodyPr/>
          <a:lstStyle/>
          <a:p>
            <a:r>
              <a:rPr lang="ja-JP" altLang="en-US" sz="4000" smtClean="0"/>
              <a:t>目的関数の定義</a:t>
            </a:r>
          </a:p>
        </p:txBody>
      </p:sp>
      <p:sp>
        <p:nvSpPr>
          <p:cNvPr id="4" name="スライド番号プレースホルダー 3"/>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4E6EA898-B684-4872-A15F-C5DED4043E44}" type="slidenum">
              <a:rPr lang="ja-JP" altLang="en-US" sz="2400">
                <a:solidFill>
                  <a:schemeClr val="tx1">
                    <a:tint val="75000"/>
                  </a:schemeClr>
                </a:solidFill>
                <a:latin typeface="+mn-lt"/>
                <a:ea typeface="+mn-ea"/>
              </a:rPr>
              <a:pPr algn="r" fontAlgn="auto">
                <a:spcBef>
                  <a:spcPts val="0"/>
                </a:spcBef>
                <a:spcAft>
                  <a:spcPts val="0"/>
                </a:spcAft>
                <a:defRPr/>
              </a:pPr>
              <a:t>68</a:t>
            </a:fld>
            <a:endParaRPr lang="ja-JP" altLang="en-US" sz="2400" dirty="0">
              <a:solidFill>
                <a:schemeClr val="tx1">
                  <a:tint val="75000"/>
                </a:schemeClr>
              </a:solidFill>
              <a:latin typeface="+mn-lt"/>
              <a:ea typeface="+mn-ea"/>
            </a:endParaRPr>
          </a:p>
        </p:txBody>
      </p:sp>
      <p:sp>
        <p:nvSpPr>
          <p:cNvPr id="60429" name="Text Box 13"/>
          <p:cNvSpPr txBox="1">
            <a:spLocks noChangeArrowheads="1"/>
          </p:cNvSpPr>
          <p:nvPr/>
        </p:nvSpPr>
        <p:spPr bwMode="auto">
          <a:xfrm>
            <a:off x="755650" y="1773238"/>
            <a:ext cx="3241675" cy="1878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ja-JP" altLang="en-US"/>
              <a:t>先ほどは</a:t>
            </a:r>
            <a:r>
              <a:rPr lang="en-US" altLang="ja-JP"/>
              <a:t>θ0=0</a:t>
            </a:r>
            <a:r>
              <a:rPr lang="ja-JP" altLang="en-US"/>
              <a:t>としたが、</a:t>
            </a:r>
            <a:r>
              <a:rPr lang="en-US" altLang="ja-JP"/>
              <a:t>0</a:t>
            </a:r>
            <a:r>
              <a:rPr lang="ja-JP" altLang="en-US"/>
              <a:t>以外の定数として考える</a:t>
            </a:r>
          </a:p>
          <a:p>
            <a:pPr>
              <a:spcBef>
                <a:spcPct val="50000"/>
              </a:spcBef>
            </a:pPr>
            <a:r>
              <a:rPr lang="ja-JP" altLang="en-US"/>
              <a:t>ここで仮説関数</a:t>
            </a:r>
            <a:r>
              <a:rPr lang="en-US" altLang="ja-JP"/>
              <a:t>hθ(x)</a:t>
            </a:r>
            <a:r>
              <a:rPr lang="ja-JP" altLang="en-US"/>
              <a:t>のパラメータについて</a:t>
            </a:r>
            <a:r>
              <a:rPr lang="en-US" altLang="ja-JP"/>
              <a:t>θ0=50</a:t>
            </a:r>
            <a:r>
              <a:rPr lang="ja-JP" altLang="en-US"/>
              <a:t>、</a:t>
            </a:r>
            <a:r>
              <a:rPr lang="en-US" altLang="ja-JP"/>
              <a:t>θ1=0.5</a:t>
            </a:r>
            <a:r>
              <a:rPr lang="ja-JP" altLang="en-US"/>
              <a:t>としてプロットすると以下のようになる</a:t>
            </a:r>
          </a:p>
        </p:txBody>
      </p:sp>
      <p:graphicFrame>
        <p:nvGraphicFramePr>
          <p:cNvPr id="5" name="グラフ 4"/>
          <p:cNvGraphicFramePr>
            <a:graphicFrameLocks noChangeAspect="1"/>
          </p:cNvGraphicFramePr>
          <p:nvPr/>
        </p:nvGraphicFramePr>
        <p:xfrm>
          <a:off x="615573" y="3865599"/>
          <a:ext cx="3734564" cy="2240317"/>
        </p:xfrm>
        <a:graphic>
          <a:graphicData uri="http://schemas.openxmlformats.org/drawingml/2006/chart">
            <c:chart xmlns:c="http://schemas.openxmlformats.org/drawingml/2006/chart" xmlns:r="http://schemas.openxmlformats.org/officeDocument/2006/relationships" r:id="rId2"/>
          </a:graphicData>
        </a:graphic>
      </p:graphicFrame>
      <p:sp>
        <p:nvSpPr>
          <p:cNvPr id="60432" name="Line 16"/>
          <p:cNvSpPr>
            <a:spLocks noChangeShapeType="1"/>
          </p:cNvSpPr>
          <p:nvPr/>
        </p:nvSpPr>
        <p:spPr bwMode="auto">
          <a:xfrm flipV="1">
            <a:off x="755650" y="4437063"/>
            <a:ext cx="4032250" cy="11525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Tree>
    <p:extLst>
      <p:ext uri="{BB962C8B-B14F-4D97-AF65-F5344CB8AC3E}">
        <p14:creationId xmlns:p14="http://schemas.microsoft.com/office/powerpoint/2010/main" val="367315604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タイトル 1"/>
          <p:cNvSpPr>
            <a:spLocks noGrp="1"/>
          </p:cNvSpPr>
          <p:nvPr>
            <p:ph type="title" idx="4294967295"/>
          </p:nvPr>
        </p:nvSpPr>
        <p:spPr/>
        <p:txBody>
          <a:bodyPr/>
          <a:lstStyle/>
          <a:p>
            <a:r>
              <a:rPr lang="ja-JP" altLang="en-US" sz="4000" smtClean="0"/>
              <a:t>目的関数の定義</a:t>
            </a:r>
          </a:p>
        </p:txBody>
      </p:sp>
      <p:sp>
        <p:nvSpPr>
          <p:cNvPr id="4" name="スライド番号プレースホルダー 3"/>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409F25C7-E2B6-4A96-B1DF-420DA389D793}" type="slidenum">
              <a:rPr lang="ja-JP" altLang="en-US" sz="2400">
                <a:solidFill>
                  <a:schemeClr val="tx1">
                    <a:tint val="75000"/>
                  </a:schemeClr>
                </a:solidFill>
                <a:latin typeface="+mn-lt"/>
                <a:ea typeface="+mn-ea"/>
              </a:rPr>
              <a:pPr algn="r" fontAlgn="auto">
                <a:spcBef>
                  <a:spcPts val="0"/>
                </a:spcBef>
                <a:spcAft>
                  <a:spcPts val="0"/>
                </a:spcAft>
                <a:defRPr/>
              </a:pPr>
              <a:t>69</a:t>
            </a:fld>
            <a:endParaRPr lang="ja-JP" altLang="en-US" sz="2400" dirty="0">
              <a:solidFill>
                <a:schemeClr val="tx1">
                  <a:tint val="75000"/>
                </a:schemeClr>
              </a:solidFill>
              <a:latin typeface="+mn-lt"/>
              <a:ea typeface="+mn-ea"/>
            </a:endParaRPr>
          </a:p>
        </p:txBody>
      </p:sp>
      <p:sp>
        <p:nvSpPr>
          <p:cNvPr id="61444" name="Text Box 4"/>
          <p:cNvSpPr txBox="1">
            <a:spLocks noChangeArrowheads="1"/>
          </p:cNvSpPr>
          <p:nvPr/>
        </p:nvSpPr>
        <p:spPr bwMode="auto">
          <a:xfrm>
            <a:off x="755650" y="1773238"/>
            <a:ext cx="3241675" cy="1878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ja-JP" altLang="en-US"/>
              <a:t>先ほどは</a:t>
            </a:r>
            <a:r>
              <a:rPr lang="en-US" altLang="ja-JP"/>
              <a:t>θ0=0</a:t>
            </a:r>
            <a:r>
              <a:rPr lang="ja-JP" altLang="en-US"/>
              <a:t>としたが、</a:t>
            </a:r>
            <a:r>
              <a:rPr lang="en-US" altLang="ja-JP"/>
              <a:t>0</a:t>
            </a:r>
            <a:r>
              <a:rPr lang="ja-JP" altLang="en-US"/>
              <a:t>以外の定数として考える</a:t>
            </a:r>
          </a:p>
          <a:p>
            <a:pPr>
              <a:spcBef>
                <a:spcPct val="50000"/>
              </a:spcBef>
            </a:pPr>
            <a:r>
              <a:rPr lang="ja-JP" altLang="en-US"/>
              <a:t>ここで仮説関数</a:t>
            </a:r>
            <a:r>
              <a:rPr lang="en-US" altLang="ja-JP"/>
              <a:t>hθ(x)</a:t>
            </a:r>
            <a:r>
              <a:rPr lang="ja-JP" altLang="en-US"/>
              <a:t>のパラメータについて</a:t>
            </a:r>
            <a:r>
              <a:rPr lang="en-US" altLang="ja-JP"/>
              <a:t>θ0=50</a:t>
            </a:r>
            <a:r>
              <a:rPr lang="ja-JP" altLang="en-US"/>
              <a:t>、</a:t>
            </a:r>
            <a:r>
              <a:rPr lang="en-US" altLang="ja-JP"/>
              <a:t>θ1=0.5</a:t>
            </a:r>
            <a:r>
              <a:rPr lang="ja-JP" altLang="en-US"/>
              <a:t>としてプロットすると以下のようになる</a:t>
            </a:r>
          </a:p>
        </p:txBody>
      </p:sp>
      <p:graphicFrame>
        <p:nvGraphicFramePr>
          <p:cNvPr id="5" name="グラフ 4"/>
          <p:cNvGraphicFramePr>
            <a:graphicFrameLocks noChangeAspect="1"/>
          </p:cNvGraphicFramePr>
          <p:nvPr/>
        </p:nvGraphicFramePr>
        <p:xfrm>
          <a:off x="615573" y="3865599"/>
          <a:ext cx="3734564" cy="2240317"/>
        </p:xfrm>
        <a:graphic>
          <a:graphicData uri="http://schemas.openxmlformats.org/drawingml/2006/chart">
            <c:chart xmlns:c="http://schemas.openxmlformats.org/drawingml/2006/chart" xmlns:r="http://schemas.openxmlformats.org/officeDocument/2006/relationships" r:id="rId2"/>
          </a:graphicData>
        </a:graphic>
      </p:graphicFrame>
      <p:sp>
        <p:nvSpPr>
          <p:cNvPr id="61446" name="Line 6"/>
          <p:cNvSpPr>
            <a:spLocks noChangeShapeType="1"/>
          </p:cNvSpPr>
          <p:nvPr/>
        </p:nvSpPr>
        <p:spPr bwMode="auto">
          <a:xfrm flipV="1">
            <a:off x="755650" y="4437063"/>
            <a:ext cx="4032250" cy="11525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1449" name="Text Box 9"/>
          <p:cNvSpPr txBox="1">
            <a:spLocks noChangeArrowheads="1"/>
          </p:cNvSpPr>
          <p:nvPr/>
        </p:nvSpPr>
        <p:spPr bwMode="auto">
          <a:xfrm>
            <a:off x="4787900" y="1773238"/>
            <a:ext cx="3241675"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ja-JP" altLang="en-US"/>
              <a:t>先ほど同じように</a:t>
            </a:r>
            <a:r>
              <a:rPr lang="en-US" altLang="ja-JP"/>
              <a:t>J(θ0,θ1)</a:t>
            </a:r>
            <a:r>
              <a:rPr lang="ja-JP" altLang="en-US"/>
              <a:t>をプロットすると</a:t>
            </a:r>
            <a:r>
              <a:rPr lang="en-US" altLang="ja-JP"/>
              <a:t>(</a:t>
            </a:r>
            <a:r>
              <a:rPr lang="ja-JP" altLang="en-US"/>
              <a:t>大体</a:t>
            </a:r>
            <a:r>
              <a:rPr lang="en-US" altLang="ja-JP"/>
              <a:t>)</a:t>
            </a:r>
            <a:r>
              <a:rPr lang="ja-JP" altLang="en-US"/>
              <a:t>以下のようになる</a:t>
            </a:r>
          </a:p>
        </p:txBody>
      </p:sp>
      <p:sp>
        <p:nvSpPr>
          <p:cNvPr id="61450" name="Text Box 10"/>
          <p:cNvSpPr txBox="1">
            <a:spLocks noChangeArrowheads="1"/>
          </p:cNvSpPr>
          <p:nvPr/>
        </p:nvSpPr>
        <p:spPr bwMode="auto">
          <a:xfrm>
            <a:off x="5219700" y="4076700"/>
            <a:ext cx="3241675"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ja-JP">
                <a:solidFill>
                  <a:srgbClr val="FF0000"/>
                </a:solidFill>
              </a:rPr>
              <a:t>Coursera</a:t>
            </a:r>
            <a:r>
              <a:rPr lang="ja-JP" altLang="en-US">
                <a:solidFill>
                  <a:srgbClr val="FF0000"/>
                </a:solidFill>
              </a:rPr>
              <a:t>の資料を乗せる</a:t>
            </a:r>
          </a:p>
          <a:p>
            <a:pPr>
              <a:spcBef>
                <a:spcPct val="50000"/>
              </a:spcBef>
            </a:pPr>
            <a:r>
              <a:rPr lang="en-US" altLang="ja-JP">
                <a:solidFill>
                  <a:srgbClr val="FF0000"/>
                </a:solidFill>
              </a:rPr>
              <a:t>(</a:t>
            </a:r>
            <a:r>
              <a:rPr lang="ja-JP" altLang="en-US">
                <a:solidFill>
                  <a:srgbClr val="FF0000"/>
                </a:solidFill>
              </a:rPr>
              <a:t>参考元を記載すること</a:t>
            </a:r>
            <a:r>
              <a:rPr lang="en-US" altLang="ja-JP">
                <a:solidFill>
                  <a:srgbClr val="FF0000"/>
                </a:solidFill>
              </a:rPr>
              <a:t>)</a:t>
            </a:r>
          </a:p>
        </p:txBody>
      </p:sp>
    </p:spTree>
    <p:extLst>
      <p:ext uri="{BB962C8B-B14F-4D97-AF65-F5344CB8AC3E}">
        <p14:creationId xmlns:p14="http://schemas.microsoft.com/office/powerpoint/2010/main" val="38155518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教師あり学習</a:t>
            </a:r>
            <a:endParaRPr kumimoji="1" lang="ja-JP" altLang="en-US" dirty="0"/>
          </a:p>
        </p:txBody>
      </p:sp>
      <p:sp>
        <p:nvSpPr>
          <p:cNvPr id="6" name="テキスト ボックス 5"/>
          <p:cNvSpPr txBox="1"/>
          <p:nvPr/>
        </p:nvSpPr>
        <p:spPr>
          <a:xfrm>
            <a:off x="6352223" y="1827109"/>
            <a:ext cx="2771800" cy="2308324"/>
          </a:xfrm>
          <a:prstGeom prst="rect">
            <a:avLst/>
          </a:prstGeom>
          <a:noFill/>
        </p:spPr>
        <p:txBody>
          <a:bodyPr wrap="square" rtlCol="0">
            <a:spAutoFit/>
          </a:bodyPr>
          <a:lstStyle/>
          <a:p>
            <a:r>
              <a:rPr lang="ja-JP" altLang="en-US" dirty="0" smtClean="0"/>
              <a:t>例：住宅の敷地面積と価格</a:t>
            </a:r>
            <a:endParaRPr lang="en-US" altLang="ja-JP" dirty="0" smtClean="0"/>
          </a:p>
          <a:p>
            <a:endParaRPr lang="en-US" altLang="ja-JP" dirty="0"/>
          </a:p>
          <a:p>
            <a:r>
              <a:rPr lang="ja-JP" altLang="en-US" dirty="0" smtClean="0"/>
              <a:t>ある住宅の敷地面積に対しての住宅価格を知りたい</a:t>
            </a:r>
            <a:endParaRPr lang="en-US" altLang="ja-JP" dirty="0" smtClean="0"/>
          </a:p>
          <a:p>
            <a:endParaRPr lang="en-US" altLang="ja-JP" dirty="0" smtClean="0"/>
          </a:p>
          <a:p>
            <a:r>
              <a:rPr lang="ja-JP" altLang="en-US" dirty="0" smtClean="0"/>
              <a:t>データセットに対して直線でフィットさせる</a:t>
            </a:r>
            <a:endParaRPr lang="en-US" altLang="ja-JP" dirty="0"/>
          </a:p>
          <a:p>
            <a:endParaRPr lang="en-US" altLang="ja-JP" dirty="0" smtClean="0"/>
          </a:p>
        </p:txBody>
      </p:sp>
      <p:graphicFrame>
        <p:nvGraphicFramePr>
          <p:cNvPr id="9" name="グラフ 8"/>
          <p:cNvGraphicFramePr>
            <a:graphicFrameLocks noChangeAspect="1"/>
          </p:cNvGraphicFramePr>
          <p:nvPr>
            <p:extLst>
              <p:ext uri="{D42A27DB-BD31-4B8C-83A1-F6EECF244321}">
                <p14:modId xmlns:p14="http://schemas.microsoft.com/office/powerpoint/2010/main" val="815874040"/>
              </p:ext>
            </p:extLst>
          </p:nvPr>
        </p:nvGraphicFramePr>
        <p:xfrm>
          <a:off x="252000" y="1800000"/>
          <a:ext cx="6000000" cy="3600000"/>
        </p:xfrm>
        <a:graphic>
          <a:graphicData uri="http://schemas.openxmlformats.org/drawingml/2006/chart">
            <c:chart xmlns:c="http://schemas.openxmlformats.org/drawingml/2006/chart" xmlns:r="http://schemas.openxmlformats.org/officeDocument/2006/relationships" r:id="rId2"/>
          </a:graphicData>
        </a:graphic>
      </p:graphicFrame>
      <p:sp>
        <p:nvSpPr>
          <p:cNvPr id="10" name="スライド番号プレースホルダー 9"/>
          <p:cNvSpPr>
            <a:spLocks noGrp="1"/>
          </p:cNvSpPr>
          <p:nvPr>
            <p:ph type="sldNum" sz="quarter" idx="12"/>
          </p:nvPr>
        </p:nvSpPr>
        <p:spPr/>
        <p:txBody>
          <a:bodyPr/>
          <a:lstStyle/>
          <a:p>
            <a:fld id="{421F742A-39A9-4C0C-B888-1DF80FBD5B7F}" type="slidenum">
              <a:rPr kumimoji="1" lang="ja-JP" altLang="en-US" smtClean="0"/>
              <a:t>7</a:t>
            </a:fld>
            <a:endParaRPr kumimoji="1" lang="ja-JP" altLang="en-US"/>
          </a:p>
        </p:txBody>
      </p:sp>
    </p:spTree>
    <p:extLst>
      <p:ext uri="{BB962C8B-B14F-4D97-AF65-F5344CB8AC3E}">
        <p14:creationId xmlns:p14="http://schemas.microsoft.com/office/powerpoint/2010/main" val="1300383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教師あり学習</a:t>
            </a:r>
            <a:endParaRPr kumimoji="1" lang="ja-JP" altLang="en-US" dirty="0"/>
          </a:p>
        </p:txBody>
      </p:sp>
      <p:sp>
        <p:nvSpPr>
          <p:cNvPr id="6" name="テキスト ボックス 5"/>
          <p:cNvSpPr txBox="1"/>
          <p:nvPr/>
        </p:nvSpPr>
        <p:spPr>
          <a:xfrm>
            <a:off x="6352223" y="1827109"/>
            <a:ext cx="2771800" cy="3693319"/>
          </a:xfrm>
          <a:prstGeom prst="rect">
            <a:avLst/>
          </a:prstGeom>
          <a:noFill/>
        </p:spPr>
        <p:txBody>
          <a:bodyPr wrap="square" rtlCol="0">
            <a:spAutoFit/>
          </a:bodyPr>
          <a:lstStyle/>
          <a:p>
            <a:r>
              <a:rPr lang="ja-JP" altLang="en-US" dirty="0" smtClean="0"/>
              <a:t>例：住宅の敷地面積と価格</a:t>
            </a:r>
            <a:endParaRPr lang="en-US" altLang="ja-JP" dirty="0" smtClean="0"/>
          </a:p>
          <a:p>
            <a:endParaRPr lang="en-US" altLang="ja-JP" dirty="0"/>
          </a:p>
          <a:p>
            <a:r>
              <a:rPr lang="ja-JP" altLang="en-US" dirty="0" smtClean="0"/>
              <a:t>ある住宅の敷地面積に対しての住宅価格を知りたい</a:t>
            </a:r>
            <a:endParaRPr lang="en-US" altLang="ja-JP" dirty="0" smtClean="0"/>
          </a:p>
          <a:p>
            <a:endParaRPr lang="en-US" altLang="ja-JP" dirty="0"/>
          </a:p>
          <a:p>
            <a:r>
              <a:rPr lang="ja-JP" altLang="en-US" dirty="0" smtClean="0"/>
              <a:t>データセットに対して直線でフィットさせる</a:t>
            </a:r>
            <a:endParaRPr lang="en-US" altLang="ja-JP" dirty="0" smtClean="0"/>
          </a:p>
          <a:p>
            <a:endParaRPr lang="en-US" altLang="ja-JP" dirty="0" smtClean="0"/>
          </a:p>
          <a:p>
            <a:r>
              <a:rPr lang="ja-JP" altLang="en-US" dirty="0" smtClean="0"/>
              <a:t>敷地面積が</a:t>
            </a:r>
            <a:r>
              <a:rPr lang="en-US" altLang="ja-JP" dirty="0" smtClean="0"/>
              <a:t>1000feet</a:t>
            </a:r>
            <a:r>
              <a:rPr lang="en-US" altLang="ja-JP" baseline="30000" dirty="0" smtClean="0"/>
              <a:t>2</a:t>
            </a:r>
            <a:r>
              <a:rPr lang="ja-JP" altLang="en-US" dirty="0" smtClean="0"/>
              <a:t>のときの価格は図より約</a:t>
            </a:r>
            <a:r>
              <a:rPr lang="en-US" altLang="ja-JP" dirty="0" smtClean="0"/>
              <a:t>22.5</a:t>
            </a:r>
            <a:r>
              <a:rPr lang="ja-JP" altLang="en-US" dirty="0" smtClean="0"/>
              <a:t>万ドルと推定できる</a:t>
            </a:r>
            <a:endParaRPr lang="en-US" altLang="ja-JP" dirty="0" smtClean="0"/>
          </a:p>
          <a:p>
            <a:endParaRPr lang="en-US" altLang="ja-JP" dirty="0"/>
          </a:p>
          <a:p>
            <a:r>
              <a:rPr lang="ja-JP" altLang="en-US" dirty="0" smtClean="0"/>
              <a:t>これが適切？</a:t>
            </a:r>
            <a:endParaRPr lang="en-US" altLang="ja-JP" dirty="0" smtClean="0"/>
          </a:p>
        </p:txBody>
      </p:sp>
      <p:graphicFrame>
        <p:nvGraphicFramePr>
          <p:cNvPr id="5" name="グラフ 4"/>
          <p:cNvGraphicFramePr>
            <a:graphicFrameLocks noChangeAspect="1"/>
          </p:cNvGraphicFramePr>
          <p:nvPr>
            <p:extLst>
              <p:ext uri="{D42A27DB-BD31-4B8C-83A1-F6EECF244321}">
                <p14:modId xmlns:p14="http://schemas.microsoft.com/office/powerpoint/2010/main" val="1241532174"/>
              </p:ext>
            </p:extLst>
          </p:nvPr>
        </p:nvGraphicFramePr>
        <p:xfrm>
          <a:off x="252000" y="1800000"/>
          <a:ext cx="6000000" cy="3600000"/>
        </p:xfrm>
        <a:graphic>
          <a:graphicData uri="http://schemas.openxmlformats.org/drawingml/2006/chart">
            <c:chart xmlns:c="http://schemas.openxmlformats.org/drawingml/2006/chart" xmlns:r="http://schemas.openxmlformats.org/officeDocument/2006/relationships" r:id="rId2"/>
          </a:graphicData>
        </a:graphic>
      </p:graphicFrame>
      <p:cxnSp>
        <p:nvCxnSpPr>
          <p:cNvPr id="4" name="直線コネクタ 3"/>
          <p:cNvCxnSpPr/>
          <p:nvPr/>
        </p:nvCxnSpPr>
        <p:spPr>
          <a:xfrm flipV="1">
            <a:off x="2973756" y="2924944"/>
            <a:ext cx="0" cy="182858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a:off x="971600" y="2924944"/>
            <a:ext cx="200215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3" name="スライド番号プレースホルダー 12"/>
          <p:cNvSpPr>
            <a:spLocks noGrp="1"/>
          </p:cNvSpPr>
          <p:nvPr>
            <p:ph type="sldNum" sz="quarter" idx="12"/>
          </p:nvPr>
        </p:nvSpPr>
        <p:spPr/>
        <p:txBody>
          <a:bodyPr/>
          <a:lstStyle/>
          <a:p>
            <a:fld id="{421F742A-39A9-4C0C-B888-1DF80FBD5B7F}" type="slidenum">
              <a:rPr kumimoji="1" lang="ja-JP" altLang="en-US" smtClean="0"/>
              <a:t>8</a:t>
            </a:fld>
            <a:endParaRPr kumimoji="1" lang="ja-JP" altLang="en-US"/>
          </a:p>
        </p:txBody>
      </p:sp>
    </p:spTree>
    <p:extLst>
      <p:ext uri="{BB962C8B-B14F-4D97-AF65-F5344CB8AC3E}">
        <p14:creationId xmlns:p14="http://schemas.microsoft.com/office/powerpoint/2010/main" val="4221516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グラフ 6"/>
          <p:cNvGraphicFramePr>
            <a:graphicFrameLocks noChangeAspect="1"/>
          </p:cNvGraphicFramePr>
          <p:nvPr>
            <p:extLst>
              <p:ext uri="{D42A27DB-BD31-4B8C-83A1-F6EECF244321}">
                <p14:modId xmlns:p14="http://schemas.microsoft.com/office/powerpoint/2010/main" val="3258628038"/>
              </p:ext>
            </p:extLst>
          </p:nvPr>
        </p:nvGraphicFramePr>
        <p:xfrm>
          <a:off x="252000" y="1800000"/>
          <a:ext cx="6000000" cy="3600000"/>
        </p:xfrm>
        <a:graphic>
          <a:graphicData uri="http://schemas.openxmlformats.org/drawingml/2006/chart">
            <c:chart xmlns:c="http://schemas.openxmlformats.org/drawingml/2006/chart" xmlns:r="http://schemas.openxmlformats.org/officeDocument/2006/relationships" r:id="rId2"/>
          </a:graphicData>
        </a:graphic>
      </p:graphicFrame>
      <p:sp>
        <p:nvSpPr>
          <p:cNvPr id="2" name="タイトル 1"/>
          <p:cNvSpPr>
            <a:spLocks noGrp="1"/>
          </p:cNvSpPr>
          <p:nvPr>
            <p:ph type="title"/>
          </p:nvPr>
        </p:nvSpPr>
        <p:spPr/>
        <p:txBody>
          <a:bodyPr/>
          <a:lstStyle/>
          <a:p>
            <a:r>
              <a:rPr kumimoji="1" lang="ja-JP" altLang="en-US" dirty="0" smtClean="0"/>
              <a:t>教師あり学習</a:t>
            </a:r>
            <a:endParaRPr kumimoji="1" lang="ja-JP" altLang="en-US" dirty="0"/>
          </a:p>
        </p:txBody>
      </p:sp>
      <p:sp>
        <p:nvSpPr>
          <p:cNvPr id="6" name="テキスト ボックス 5"/>
          <p:cNvSpPr txBox="1"/>
          <p:nvPr/>
        </p:nvSpPr>
        <p:spPr>
          <a:xfrm>
            <a:off x="6352223" y="1827109"/>
            <a:ext cx="2771800" cy="2585323"/>
          </a:xfrm>
          <a:prstGeom prst="rect">
            <a:avLst/>
          </a:prstGeom>
          <a:noFill/>
        </p:spPr>
        <p:txBody>
          <a:bodyPr wrap="square" rtlCol="0">
            <a:spAutoFit/>
          </a:bodyPr>
          <a:lstStyle/>
          <a:p>
            <a:r>
              <a:rPr lang="ja-JP" altLang="en-US" dirty="0" smtClean="0"/>
              <a:t>例：住宅の敷地面積と価格</a:t>
            </a:r>
            <a:endParaRPr lang="en-US" altLang="ja-JP" dirty="0" smtClean="0"/>
          </a:p>
          <a:p>
            <a:endParaRPr lang="en-US" altLang="ja-JP" dirty="0" smtClean="0"/>
          </a:p>
          <a:p>
            <a:r>
              <a:rPr lang="ja-JP" altLang="en-US" dirty="0"/>
              <a:t>二次</a:t>
            </a:r>
            <a:r>
              <a:rPr lang="ja-JP" altLang="en-US" dirty="0" smtClean="0"/>
              <a:t>関数でフィットさせる</a:t>
            </a:r>
            <a:endParaRPr lang="en-US" altLang="ja-JP" dirty="0" smtClean="0"/>
          </a:p>
          <a:p>
            <a:endParaRPr lang="en-US" altLang="ja-JP" dirty="0"/>
          </a:p>
          <a:p>
            <a:r>
              <a:rPr lang="ja-JP" altLang="en-US" dirty="0" smtClean="0"/>
              <a:t>先ほどと推定価格が異なり</a:t>
            </a:r>
            <a:endParaRPr lang="en-US" altLang="ja-JP" dirty="0" smtClean="0"/>
          </a:p>
          <a:p>
            <a:r>
              <a:rPr lang="ja-JP" altLang="en-US" dirty="0" smtClean="0"/>
              <a:t>同じ敷地面積のとき、価格は</a:t>
            </a:r>
            <a:r>
              <a:rPr lang="en-US" altLang="ja-JP" dirty="0" smtClean="0"/>
              <a:t>25</a:t>
            </a:r>
            <a:r>
              <a:rPr lang="ja-JP" altLang="en-US" dirty="0" smtClean="0"/>
              <a:t>万ドルとなる</a:t>
            </a:r>
            <a:endParaRPr lang="en-US" altLang="ja-JP" dirty="0" smtClean="0"/>
          </a:p>
          <a:p>
            <a:r>
              <a:rPr lang="en-US" altLang="ja-JP" dirty="0" smtClean="0"/>
              <a:t>(</a:t>
            </a:r>
            <a:r>
              <a:rPr lang="ja-JP" altLang="en-US" dirty="0" smtClean="0"/>
              <a:t>先ほどより</a:t>
            </a:r>
            <a:r>
              <a:rPr lang="en-US" altLang="ja-JP" dirty="0" smtClean="0"/>
              <a:t>2</a:t>
            </a:r>
            <a:r>
              <a:rPr lang="ja-JP" altLang="en-US" dirty="0" smtClean="0"/>
              <a:t>万</a:t>
            </a:r>
            <a:r>
              <a:rPr lang="en-US" altLang="ja-JP" dirty="0" smtClean="0"/>
              <a:t>5000</a:t>
            </a:r>
            <a:r>
              <a:rPr lang="ja-JP" altLang="en-US" dirty="0" smtClean="0"/>
              <a:t>ドル高い</a:t>
            </a:r>
            <a:r>
              <a:rPr lang="en-US" altLang="ja-JP" dirty="0" smtClean="0"/>
              <a:t>)</a:t>
            </a:r>
          </a:p>
        </p:txBody>
      </p:sp>
      <p:sp>
        <p:nvSpPr>
          <p:cNvPr id="8" name="テキスト ボックス 7"/>
          <p:cNvSpPr txBox="1"/>
          <p:nvPr/>
        </p:nvSpPr>
        <p:spPr>
          <a:xfrm>
            <a:off x="107504" y="5445224"/>
            <a:ext cx="6192688" cy="1323439"/>
          </a:xfrm>
          <a:prstGeom prst="rect">
            <a:avLst/>
          </a:prstGeom>
          <a:noFill/>
        </p:spPr>
        <p:txBody>
          <a:bodyPr wrap="square" rtlCol="0">
            <a:spAutoFit/>
          </a:bodyPr>
          <a:lstStyle/>
          <a:p>
            <a:r>
              <a:rPr lang="ja-JP" altLang="en-US" sz="2000" b="1" dirty="0" smtClean="0">
                <a:solidFill>
                  <a:srgbClr val="FF0000"/>
                </a:solidFill>
              </a:rPr>
              <a:t>・どのようにして適切なアルゴリズムを選択するか</a:t>
            </a:r>
            <a:endParaRPr lang="en-US" altLang="ja-JP" sz="2000" b="1" dirty="0" smtClean="0">
              <a:solidFill>
                <a:srgbClr val="FF0000"/>
              </a:solidFill>
            </a:endParaRPr>
          </a:p>
          <a:p>
            <a:endParaRPr lang="en-US" altLang="ja-JP" sz="2000" b="1" dirty="0">
              <a:solidFill>
                <a:srgbClr val="FF0000"/>
              </a:solidFill>
            </a:endParaRPr>
          </a:p>
          <a:p>
            <a:r>
              <a:rPr lang="ja-JP" altLang="en-US" sz="2000" b="1" dirty="0" smtClean="0">
                <a:solidFill>
                  <a:srgbClr val="FF0000"/>
                </a:solidFill>
              </a:rPr>
              <a:t>・アルゴリズムに与えたデータセットには正しい答えが与えられており、実際の結果から推定する</a:t>
            </a:r>
            <a:endParaRPr lang="en-US" altLang="ja-JP" sz="2000" b="1" dirty="0" smtClean="0">
              <a:solidFill>
                <a:srgbClr val="FF0000"/>
              </a:solidFill>
            </a:endParaRPr>
          </a:p>
        </p:txBody>
      </p:sp>
      <p:cxnSp>
        <p:nvCxnSpPr>
          <p:cNvPr id="10" name="直線コネクタ 9"/>
          <p:cNvCxnSpPr/>
          <p:nvPr/>
        </p:nvCxnSpPr>
        <p:spPr>
          <a:xfrm flipV="1">
            <a:off x="2973756" y="2752546"/>
            <a:ext cx="0" cy="211632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a:off x="971600" y="2752546"/>
            <a:ext cx="200215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2" name="右矢印 11"/>
          <p:cNvSpPr/>
          <p:nvPr/>
        </p:nvSpPr>
        <p:spPr>
          <a:xfrm>
            <a:off x="6302355" y="5661248"/>
            <a:ext cx="789859" cy="7200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7092280" y="5629889"/>
            <a:ext cx="2016224" cy="800219"/>
          </a:xfrm>
          <a:prstGeom prst="rect">
            <a:avLst/>
          </a:prstGeom>
          <a:noFill/>
          <a:ln>
            <a:noFill/>
          </a:ln>
        </p:spPr>
        <p:txBody>
          <a:bodyPr wrap="square" rtlCol="0">
            <a:spAutoFit/>
          </a:bodyPr>
          <a:lstStyle/>
          <a:p>
            <a:r>
              <a:rPr lang="ja-JP" altLang="en-US" sz="2800" b="1" dirty="0" smtClean="0">
                <a:solidFill>
                  <a:srgbClr val="FF0000"/>
                </a:solidFill>
              </a:rPr>
              <a:t>回帰問題</a:t>
            </a:r>
            <a:endParaRPr lang="en-US" altLang="ja-JP" sz="2800" b="1" dirty="0" smtClean="0">
              <a:solidFill>
                <a:srgbClr val="FF0000"/>
              </a:solidFill>
            </a:endParaRPr>
          </a:p>
          <a:p>
            <a:r>
              <a:rPr lang="en-US" altLang="ja-JP" dirty="0" smtClean="0"/>
              <a:t>(</a:t>
            </a:r>
            <a:r>
              <a:rPr lang="ja-JP" altLang="en-US" dirty="0" smtClean="0"/>
              <a:t>連続値</a:t>
            </a:r>
            <a:r>
              <a:rPr lang="ja-JP" altLang="en-US" dirty="0"/>
              <a:t>と</a:t>
            </a:r>
            <a:r>
              <a:rPr lang="ja-JP" altLang="en-US" dirty="0" smtClean="0"/>
              <a:t>して扱う</a:t>
            </a:r>
            <a:r>
              <a:rPr lang="en-US" altLang="ja-JP" dirty="0" smtClean="0"/>
              <a:t>)</a:t>
            </a:r>
          </a:p>
        </p:txBody>
      </p:sp>
      <p:sp>
        <p:nvSpPr>
          <p:cNvPr id="14" name="スライド番号プレースホルダー 13"/>
          <p:cNvSpPr>
            <a:spLocks noGrp="1"/>
          </p:cNvSpPr>
          <p:nvPr>
            <p:ph type="sldNum" sz="quarter" idx="12"/>
          </p:nvPr>
        </p:nvSpPr>
        <p:spPr/>
        <p:txBody>
          <a:bodyPr/>
          <a:lstStyle/>
          <a:p>
            <a:fld id="{421F742A-39A9-4C0C-B888-1DF80FBD5B7F}" type="slidenum">
              <a:rPr kumimoji="1" lang="ja-JP" altLang="en-US" smtClean="0"/>
              <a:t>9</a:t>
            </a:fld>
            <a:endParaRPr kumimoji="1" lang="ja-JP" altLang="en-US"/>
          </a:p>
        </p:txBody>
      </p:sp>
    </p:spTree>
    <p:extLst>
      <p:ext uri="{BB962C8B-B14F-4D97-AF65-F5344CB8AC3E}">
        <p14:creationId xmlns:p14="http://schemas.microsoft.com/office/powerpoint/2010/main" val="125740638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1011</TotalTime>
  <Words>3562</Words>
  <Application>Microsoft Office PowerPoint</Application>
  <PresentationFormat>画面に合わせる (4:3)</PresentationFormat>
  <Paragraphs>653</Paragraphs>
  <Slides>69</Slides>
  <Notes>1</Notes>
  <HiddenSlides>0</HiddenSlides>
  <MMClips>0</MMClips>
  <ScaleCrop>false</ScaleCrop>
  <HeadingPairs>
    <vt:vector size="6" baseType="variant">
      <vt:variant>
        <vt:lpstr>テーマ</vt:lpstr>
      </vt:variant>
      <vt:variant>
        <vt:i4>1</vt:i4>
      </vt:variant>
      <vt:variant>
        <vt:lpstr>埋め込まれた OLE サーバー</vt:lpstr>
      </vt:variant>
      <vt:variant>
        <vt:i4>1</vt:i4>
      </vt:variant>
      <vt:variant>
        <vt:lpstr>スライド タイトル</vt:lpstr>
      </vt:variant>
      <vt:variant>
        <vt:i4>69</vt:i4>
      </vt:variant>
    </vt:vector>
  </HeadingPairs>
  <TitlesOfParts>
    <vt:vector size="71" baseType="lpstr">
      <vt:lpstr>Office ​​テーマ</vt:lpstr>
      <vt:lpstr>グラフ</vt:lpstr>
      <vt:lpstr>Coursera 新人輪講</vt:lpstr>
      <vt:lpstr>目次</vt:lpstr>
      <vt:lpstr>Courseraとは</vt:lpstr>
      <vt:lpstr>Machine Learnig course</vt:lpstr>
      <vt:lpstr>教師あり学習</vt:lpstr>
      <vt:lpstr>教師あり学習</vt:lpstr>
      <vt:lpstr>教師あり学習</vt:lpstr>
      <vt:lpstr>教師あり学習</vt:lpstr>
      <vt:lpstr>教師あり学習</vt:lpstr>
      <vt:lpstr>教師あり学習</vt:lpstr>
      <vt:lpstr>教師あり学習</vt:lpstr>
      <vt:lpstr>教師あり学習</vt:lpstr>
      <vt:lpstr>ここまでのまとめ</vt:lpstr>
      <vt:lpstr>教師なし学習</vt:lpstr>
      <vt:lpstr>教師なし学習</vt:lpstr>
      <vt:lpstr>教師なし学習</vt:lpstr>
      <vt:lpstr>教師なし学習</vt:lpstr>
      <vt:lpstr>Linear Regression with one variable</vt:lpstr>
      <vt:lpstr>Coursera内の表記方法</vt:lpstr>
      <vt:lpstr>アルゴリズムの流れ</vt:lpstr>
      <vt:lpstr>目的関数の定義</vt:lpstr>
      <vt:lpstr>目的関数の定義</vt:lpstr>
      <vt:lpstr>目的関数の定義</vt:lpstr>
      <vt:lpstr>目的関数の定義</vt:lpstr>
      <vt:lpstr>目的関数の定義</vt:lpstr>
      <vt:lpstr>目的関数の定義</vt:lpstr>
      <vt:lpstr>目的関数の定義</vt:lpstr>
      <vt:lpstr>目的関数の定義</vt:lpstr>
      <vt:lpstr>目的関数の定義</vt:lpstr>
      <vt:lpstr>目的関数の定義</vt:lpstr>
      <vt:lpstr>目的関数の定義</vt:lpstr>
      <vt:lpstr>目的関数の定義</vt:lpstr>
      <vt:lpstr>PowerPoint プレゼンテーション</vt:lpstr>
      <vt:lpstr>目的関数のアルゴリズム</vt:lpstr>
      <vt:lpstr>目的関数のアルゴリズム</vt:lpstr>
      <vt:lpstr>目的関数のアルゴリズム</vt:lpstr>
      <vt:lpstr>目的関数のアルゴリズム</vt:lpstr>
      <vt:lpstr>目的関数のアルゴリズム</vt:lpstr>
      <vt:lpstr>目的関数のアルゴリズム</vt:lpstr>
      <vt:lpstr>目的関数のアルゴリズム</vt:lpstr>
      <vt:lpstr>目的関数のアルゴリズム</vt:lpstr>
      <vt:lpstr>PowerPoint プレゼンテーション</vt:lpstr>
      <vt:lpstr>Linear Regression with one variable</vt:lpstr>
      <vt:lpstr>Coursera内の表記方法</vt:lpstr>
      <vt:lpstr>解き方の流れ</vt:lpstr>
      <vt:lpstr>仮説の定義</vt:lpstr>
      <vt:lpstr>カルテの例(両性か悪性の眼科)</vt:lpstr>
      <vt:lpstr>教師なし学習</vt:lpstr>
      <vt:lpstr>教師あり学習</vt:lpstr>
      <vt:lpstr>PowerPoint プレゼンテーション</vt:lpstr>
      <vt:lpstr>PowerPoint プレゼンテーション</vt:lpstr>
      <vt:lpstr>目的関数の定義</vt:lpstr>
      <vt:lpstr>PowerPoint プレゼンテーション</vt:lpstr>
      <vt:lpstr>Linear Regression with one variable</vt:lpstr>
      <vt:lpstr>Coursera内の表記方法</vt:lpstr>
      <vt:lpstr>解き方の流れ</vt:lpstr>
      <vt:lpstr>仮説の定義</vt:lpstr>
      <vt:lpstr>カルテの例(両性か悪性の眼科)</vt:lpstr>
      <vt:lpstr>教師なし学習</vt:lpstr>
      <vt:lpstr>教師あり学習</vt:lpstr>
      <vt:lpstr>教師あり学習</vt:lpstr>
      <vt:lpstr>仮説h(x)の定義</vt:lpstr>
      <vt:lpstr>目的関数の定義</vt:lpstr>
      <vt:lpstr>目的関数の定義</vt:lpstr>
      <vt:lpstr>目的関数の定義</vt:lpstr>
      <vt:lpstr>目的関数の定義</vt:lpstr>
      <vt:lpstr>目的関数の定義</vt:lpstr>
      <vt:lpstr>目的関数の定義</vt:lpstr>
      <vt:lpstr>目的関数の定義</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新人輪講</dc:title>
  <dc:creator>標準ユーザ</dc:creator>
  <cp:lastModifiedBy>標準ユーザ</cp:lastModifiedBy>
  <cp:revision>48</cp:revision>
  <dcterms:created xsi:type="dcterms:W3CDTF">2016-09-26T01:20:22Z</dcterms:created>
  <dcterms:modified xsi:type="dcterms:W3CDTF">2016-10-07T09:38:13Z</dcterms:modified>
</cp:coreProperties>
</file>