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59" r:id="rId8"/>
    <p:sldId id="262" r:id="rId9"/>
    <p:sldId id="269" r:id="rId10"/>
    <p:sldId id="264" r:id="rId11"/>
    <p:sldId id="263" r:id="rId12"/>
    <p:sldId id="271" r:id="rId13"/>
    <p:sldId id="273" r:id="rId14"/>
    <p:sldId id="274" r:id="rId15"/>
    <p:sldId id="275" r:id="rId16"/>
    <p:sldId id="276" r:id="rId17"/>
    <p:sldId id="278" r:id="rId18"/>
    <p:sldId id="272" r:id="rId19"/>
    <p:sldId id="277" r:id="rId20"/>
    <p:sldId id="267" r:id="rId21"/>
    <p:sldId id="268" r:id="rId22"/>
    <p:sldId id="266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9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7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3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81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0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4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6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D61F-0DF0-41B5-A59A-2DCEB59E4C6F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D7B2-4308-468F-9942-93A477792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2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3.png"/><Relationship Id="rId7" Type="http://schemas.openxmlformats.org/officeDocument/2006/relationships/image" Target="../media/image5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9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3.png"/><Relationship Id="rId7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3.png"/><Relationship Id="rId7" Type="http://schemas.openxmlformats.org/officeDocument/2006/relationships/image" Target="../media/image4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60.png"/><Relationship Id="rId4" Type="http://schemas.openxmlformats.org/officeDocument/2006/relationships/image" Target="../media/image4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1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8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Coursera</a:t>
            </a:r>
            <a:r>
              <a:rPr lang="ja-JP" altLang="en-US" dirty="0"/>
              <a:t>輪講</a:t>
            </a:r>
            <a:br>
              <a:rPr lang="en-US" altLang="ja-JP" dirty="0"/>
            </a:br>
            <a:r>
              <a:rPr lang="en-US" altLang="ja-JP" dirty="0"/>
              <a:t>week5 </a:t>
            </a:r>
            <a:r>
              <a:rPr lang="ja-JP" altLang="en-US" dirty="0"/>
              <a:t>： </a:t>
            </a:r>
            <a:r>
              <a:rPr lang="en-US" altLang="ja-JP" dirty="0"/>
              <a:t>Neural Network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鷲野　史拓</a:t>
            </a:r>
          </a:p>
        </p:txBody>
      </p:sp>
    </p:spTree>
    <p:extLst>
      <p:ext uri="{BB962C8B-B14F-4D97-AF65-F5344CB8AC3E}">
        <p14:creationId xmlns:p14="http://schemas.microsoft.com/office/powerpoint/2010/main" val="348121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Cost Function and Backpropagation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次に先ほどのコスト関数を最小化する</a:t>
            </a:r>
            <a:r>
              <a:rPr lang="en-US" altLang="ja-JP" sz="2000" dirty="0"/>
              <a:t>(</a:t>
            </a:r>
            <a:r>
              <a:rPr lang="ja-JP" altLang="en-US" sz="2000" dirty="0"/>
              <a:t>後で出るバックプロパゲーション</a:t>
            </a:r>
            <a:r>
              <a:rPr lang="en-US" altLang="ja-JP" sz="2000" dirty="0"/>
              <a:t>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J(θ)</a:t>
            </a:r>
            <a:r>
              <a:rPr lang="ja-JP" altLang="en-US" sz="2000" dirty="0"/>
              <a:t>を最小化するような</a:t>
            </a:r>
            <a:r>
              <a:rPr lang="en-US" altLang="ja-JP" sz="2000" dirty="0"/>
              <a:t>θ</a:t>
            </a:r>
            <a:r>
              <a:rPr lang="ja-JP" altLang="en-US" sz="2000" dirty="0"/>
              <a:t>を探す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そのためには</a:t>
            </a:r>
            <a:r>
              <a:rPr lang="en-US" altLang="ja-JP" sz="2000" dirty="0"/>
              <a:t>J(θ)</a:t>
            </a:r>
            <a:r>
              <a:rPr lang="ja-JP" altLang="en-US" sz="2000" dirty="0" err="1"/>
              <a:t>の偏</a:t>
            </a:r>
            <a:r>
              <a:rPr lang="ja-JP" altLang="en-US" sz="2000" dirty="0"/>
              <a:t>微分の項が必要となる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微分を計算するためにバックプロパゲーションというアルゴリズムを使う</a:t>
            </a:r>
            <a:endParaRPr lang="en-US" altLang="ja-JP" sz="2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051720" y="2743932"/>
            <a:ext cx="1087156" cy="589502"/>
            <a:chOff x="1691680" y="3613275"/>
            <a:chExt cx="1087156" cy="5895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1691680" y="3613275"/>
                  <a:ext cx="10871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min</m:t>
                        </m:r>
                        <m:r>
                          <a:rPr lang="en-US" altLang="ja-JP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ja-JP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ja-JP" smtClean="0">
                            <a:latin typeface="Cambria Math"/>
                          </a:rPr>
                          <m:t>Θ</m:t>
                        </m:r>
                        <m:r>
                          <a:rPr lang="en-US" altLang="ja-JP" b="0" i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613275"/>
                  <a:ext cx="108715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1847011" y="3833445"/>
                  <a:ext cx="388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mtClean="0">
                            <a:latin typeface="Cambria Math"/>
                          </a:rPr>
                          <m:t>Θ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11" y="3833445"/>
                  <a:ext cx="3882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1674276" y="4077072"/>
                <a:ext cx="754887" cy="839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mtClean="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76" y="4077072"/>
                <a:ext cx="754887" cy="839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000031" y="4258723"/>
                <a:ext cx="1751698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b="0" dirty="0"/>
                  <a:t>ただし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/>
                      </a:rPr>
                      <m:t>、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mtClean="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31" y="4258723"/>
                <a:ext cx="1751698" cy="476221"/>
              </a:xfrm>
              <a:prstGeom prst="rect">
                <a:avLst/>
              </a:prstGeom>
              <a:blipFill rotWithShape="1">
                <a:blip r:embed="rId5"/>
                <a:stretch>
                  <a:fillRect l="-2787" b="-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9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61962"/>
            <a:ext cx="3524250" cy="28765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165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フォワードプロパゲーションを入力に対して適用し、仮説の出力を計算</a:t>
            </a:r>
            <a:endParaRPr lang="en-US" altLang="ja-JP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88" y="2695262"/>
            <a:ext cx="360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>
            <a:stCxn id="22" idx="2"/>
          </p:cNvCxnSpPr>
          <p:nvPr/>
        </p:nvCxnSpPr>
        <p:spPr>
          <a:xfrm flipH="1">
            <a:off x="3851925" y="3450583"/>
            <a:ext cx="114057" cy="255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6228184" y="2251955"/>
                <a:ext cx="61985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251955"/>
                <a:ext cx="619850" cy="45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5436096" y="2204864"/>
                <a:ext cx="61985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04864"/>
                <a:ext cx="619850" cy="45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6948264" y="2204864"/>
                <a:ext cx="61985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204864"/>
                <a:ext cx="619850" cy="45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7696566" y="2204864"/>
                <a:ext cx="61985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66" y="2204864"/>
                <a:ext cx="619850" cy="4507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823281" y="2205471"/>
                <a:ext cx="3748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トレーニング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セット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時を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考える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" y="2205471"/>
                <a:ext cx="3748719" cy="369332"/>
              </a:xfrm>
              <a:prstGeom prst="rect">
                <a:avLst/>
              </a:prstGeom>
              <a:blipFill>
                <a:blip r:embed="rId10"/>
                <a:stretch>
                  <a:fillRect l="-1301" t="-13333" r="-325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H="1">
            <a:off x="4079234" y="3547749"/>
            <a:ext cx="194528" cy="893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3015240" y="3081251"/>
                <a:ext cx="190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バイアス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項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足す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40" y="3081251"/>
                <a:ext cx="1901483" cy="369332"/>
              </a:xfrm>
              <a:prstGeom prst="rect">
                <a:avLst/>
              </a:prstGeom>
              <a:blipFill>
                <a:blip r:embed="rId11"/>
                <a:stretch>
                  <a:fillRect l="-2885" t="-11475" r="-641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80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000" dirty="0"/>
                  <a:t>バックプロパゲーションを用いて微分を計算</a:t>
                </a:r>
                <a:r>
                  <a:rPr lang="en-US" altLang="ja-JP" sz="1400" dirty="0"/>
                  <a:t>(</a:t>
                </a:r>
                <a:r>
                  <a:rPr lang="ja-JP" altLang="en-US" sz="1400" dirty="0"/>
                  <a:t>デルタ項を足していくイメージ</a:t>
                </a:r>
                <a:r>
                  <a:rPr lang="en-US" altLang="ja-JP" sz="1400" dirty="0"/>
                  <a:t>)</a:t>
                </a:r>
                <a:endParaRPr kumimoji="1" lang="en-US" altLang="ja-JP" sz="14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r>
                  <a:rPr lang="en-US" altLang="ja-JP" sz="2000" dirty="0"/>
                  <a:t>Layer4</a:t>
                </a:r>
                <a:r>
                  <a:rPr lang="ja-JP" altLang="en-US" sz="2000" dirty="0"/>
                  <a:t>の場合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altLang="ja-JP" sz="2000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 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1600" y="2060848"/>
                <a:ext cx="6106928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：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層の</m:t>
                    </m:r>
                    <m:r>
                      <a:rPr lang="ja-JP" altLang="en-US" i="1">
                        <a:latin typeface="Cambria Math"/>
                      </a:rPr>
                      <m:t>ノード</m:t>
                    </m:r>
                    <m:r>
                      <a:rPr lang="en-US" altLang="ja-JP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kumimoji="1" lang="ja-JP" altLang="en-US" dirty="0"/>
                  <a:t>の誤差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期待値からどれくらい離れているか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060848"/>
                <a:ext cx="6106928" cy="422873"/>
              </a:xfrm>
              <a:prstGeom prst="rect">
                <a:avLst/>
              </a:prstGeom>
              <a:blipFill>
                <a:blip r:embed="rId3"/>
                <a:stretch>
                  <a:fillRect t="-7246" b="-159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078488"/>
            <a:ext cx="360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5679926" y="4942909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26" y="4942909"/>
                <a:ext cx="2897012" cy="646331"/>
              </a:xfrm>
              <a:prstGeom prst="rect">
                <a:avLst/>
              </a:prstGeom>
              <a:blipFill>
                <a:blip r:embed="rId5"/>
                <a:stretch>
                  <a:fillRect t="-8491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/>
          <p:nvPr/>
        </p:nvCxnSpPr>
        <p:spPr>
          <a:xfrm flipH="1" flipV="1">
            <a:off x="1403648" y="3573017"/>
            <a:ext cx="288032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1395672" y="4133330"/>
                <a:ext cx="3428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mtClean="0">
                            <a:latin typeface="Cambria Math"/>
                          </a:rPr>
                          <m:t>Θ</m:t>
                        </m:r>
                      </m:sub>
                      <m:sup/>
                    </m:sSubSup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))</m:t>
                    </m:r>
                    <m:r>
                      <a:rPr lang="en-US" altLang="ja-JP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ja-JP" altLang="en-US" dirty="0"/>
                  <a:t>とも書ける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仮説の出力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72" y="4133330"/>
                <a:ext cx="3428824" cy="369332"/>
              </a:xfrm>
              <a:prstGeom prst="rect">
                <a:avLst/>
              </a:prstGeom>
              <a:blipFill>
                <a:blip r:embed="rId6"/>
                <a:stretch>
                  <a:fillRect t="-4918" r="-195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1725" y="4800054"/>
                <a:ext cx="34002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>
                    <a:latin typeface="Cambria Math"/>
                  </a:rPr>
                  <a:t>ベクトルで書くと以下のようになる</a:t>
                </a:r>
                <a:endParaRPr lang="en-US" altLang="ja-JP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1" i="1">
                            <a:latin typeface="Cambria Math"/>
                          </a:rPr>
                          <m:t>𝜹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 smtClean="0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 −</m:t>
                    </m:r>
                    <m:r>
                      <a:rPr lang="en-US" altLang="ja-JP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ja-JP" altLang="en-US" b="1" dirty="0"/>
                  <a:t>　</a:t>
                </a:r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5" y="4800054"/>
                <a:ext cx="3400290" cy="646331"/>
              </a:xfrm>
              <a:prstGeom prst="rect">
                <a:avLst/>
              </a:prstGeom>
              <a:blipFill>
                <a:blip r:embed="rId7"/>
                <a:stretch>
                  <a:fillRect l="-1613" t="-6604" r="-896"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6228184" y="2555386"/>
                <a:ext cx="478784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555386"/>
                <a:ext cx="478784" cy="415627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7884368" y="2653651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653651"/>
                <a:ext cx="479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/>
          <p:cNvSpPr/>
          <p:nvPr/>
        </p:nvSpPr>
        <p:spPr>
          <a:xfrm>
            <a:off x="2329318" y="3750944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トレーニングセットの実際の値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021870" y="3359127"/>
            <a:ext cx="550958" cy="398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6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88" y="2695262"/>
            <a:ext cx="360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962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/>
          <p:cNvSpPr/>
          <p:nvPr/>
        </p:nvSpPr>
        <p:spPr>
          <a:xfrm>
            <a:off x="3258089" y="328538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要素毎の積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079274" y="3140968"/>
            <a:ext cx="357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11190" y="4015143"/>
                <a:ext cx="4519827" cy="2430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・ちなみに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アクティベーション</m:t>
                    </m:r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kumimoji="1" lang="ja-JP" altLang="en-US" b="0" i="1" smtClean="0">
                        <a:latin typeface="Cambria Math"/>
                      </a:rPr>
                      <m:t>の</m:t>
                    </m:r>
                  </m:oMath>
                </a14:m>
                <a:r>
                  <a:rPr kumimoji="1" lang="ja-JP" altLang="en-US" b="0" dirty="0">
                    <a:latin typeface="Cambria Math"/>
                  </a:rPr>
                  <a:t>微分は</a:t>
                </a:r>
                <a:br>
                  <a:rPr lang="en-US" altLang="ja-JP" dirty="0">
                    <a:latin typeface="Cambria Math"/>
                  </a:rPr>
                </a:br>
                <a:r>
                  <a:rPr kumimoji="1" lang="ja-JP" altLang="en-US" b="0" dirty="0">
                    <a:latin typeface="Cambria Math"/>
                  </a:rPr>
                  <a:t>以下のようになるらしい</a:t>
                </a:r>
                <a:endParaRPr kumimoji="1" lang="en-US" altLang="ja-JP" b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. ∗(1−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・また、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0" i="1">
                            <a:latin typeface="Cambria Math"/>
                          </a:rPr>
                          <m:t>𝛿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ja-JP" altLang="en-US" b="0" i="1" smtClean="0">
                        <a:latin typeface="Cambria Math"/>
                      </a:rPr>
                      <m:t>は</m:t>
                    </m:r>
                    <m:r>
                      <a:rPr lang="ja-JP" altLang="en-US" i="1">
                        <a:latin typeface="Cambria Math"/>
                      </a:rPr>
                      <m:t>入力</m:t>
                    </m:r>
                    <m:r>
                      <a:rPr lang="ja-JP" altLang="en-US" i="1" smtClean="0">
                        <a:latin typeface="Cambria Math"/>
                      </a:rPr>
                      <m:t>レイヤ</m:t>
                    </m:r>
                    <m:r>
                      <a:rPr lang="ja-JP" altLang="en-US" b="0" i="1" smtClean="0">
                        <a:latin typeface="Cambria Math"/>
                      </a:rPr>
                      <m:t>ーの</m:t>
                    </m:r>
                    <m:r>
                      <a:rPr lang="ja-JP" altLang="en-US" i="1">
                        <a:latin typeface="Cambria Math"/>
                      </a:rPr>
                      <m:t>ため</m:t>
                    </m:r>
                    <m:r>
                      <a:rPr lang="ja-JP" altLang="en-US" i="1" smtClean="0">
                        <a:latin typeface="Cambria Math"/>
                      </a:rPr>
                      <m:t>存在</m:t>
                    </m:r>
                    <m:r>
                      <a:rPr lang="ja-JP" altLang="en-US" i="1">
                        <a:latin typeface="Cambria Math"/>
                      </a:rPr>
                      <m:t>しない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90" y="4015143"/>
                <a:ext cx="4519827" cy="2430602"/>
              </a:xfrm>
              <a:prstGeom prst="rect">
                <a:avLst/>
              </a:prstGeom>
              <a:blipFill>
                <a:blip r:embed="rId8"/>
                <a:stretch>
                  <a:fillRect l="-1078" t="-2010" b="-1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/>
          <p:nvPr/>
        </p:nvCxnSpPr>
        <p:spPr>
          <a:xfrm flipH="1">
            <a:off x="7452320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6572747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53078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手前のレイヤーのデルタ項を計算</a:t>
            </a:r>
            <a:endParaRPr kumimoji="1" lang="en-US" altLang="ja-JP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621056" y="5150754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ベクトルの全要素が</a:t>
            </a:r>
            <a:r>
              <a:rPr lang="en-US" altLang="ja-JP" dirty="0"/>
              <a:t>1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3376545" y="4887253"/>
            <a:ext cx="403367" cy="25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7045301" y="2271355"/>
                <a:ext cx="537263" cy="398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1" y="2271355"/>
                <a:ext cx="537263" cy="398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6190651" y="2298643"/>
                <a:ext cx="537263" cy="3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51" y="2298643"/>
                <a:ext cx="537263" cy="397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06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88" y="2695262"/>
            <a:ext cx="360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629173" y="1605624"/>
            <a:ext cx="776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mbria Math"/>
              </a:rPr>
              <a:t>最終的に</a:t>
            </a:r>
            <a:r>
              <a:rPr lang="en-US" altLang="ja-JP" dirty="0">
                <a:latin typeface="Cambria Math"/>
              </a:rPr>
              <a:t>J(θ)</a:t>
            </a:r>
            <a:r>
              <a:rPr lang="ja-JP" altLang="en-US" dirty="0" err="1">
                <a:latin typeface="Cambria Math"/>
              </a:rPr>
              <a:t>の偏</a:t>
            </a:r>
            <a:r>
              <a:rPr lang="ja-JP" altLang="en-US" dirty="0">
                <a:latin typeface="Cambria Math"/>
              </a:rPr>
              <a:t>微分項は以下のようになる</a:t>
            </a:r>
            <a:r>
              <a:rPr lang="en-US" altLang="ja-JP" dirty="0">
                <a:latin typeface="Cambria Math"/>
              </a:rPr>
              <a:t>(</a:t>
            </a:r>
            <a:r>
              <a:rPr lang="ja-JP" altLang="en-US" dirty="0">
                <a:latin typeface="Cambria Math"/>
              </a:rPr>
              <a:t>ただし正規化項は無視している</a:t>
            </a:r>
            <a:r>
              <a:rPr lang="en-US" altLang="ja-JP" dirty="0">
                <a:latin typeface="Cambria Math"/>
              </a:rPr>
              <a:t>)</a:t>
            </a:r>
          </a:p>
          <a:p>
            <a:endParaRPr lang="en-US" altLang="ja-JP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619672" y="2128395"/>
                <a:ext cx="2111732" cy="662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ja-JP" smtClean="0">
                                <a:latin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ja-JP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altLang="ja-JP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+1)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128395"/>
                <a:ext cx="2111732" cy="6627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/>
          <p:cNvCxnSpPr/>
          <p:nvPr/>
        </p:nvCxnSpPr>
        <p:spPr>
          <a:xfrm flipH="1">
            <a:off x="7452320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6572747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7045301" y="2271355"/>
                <a:ext cx="537263" cy="398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1" y="2271355"/>
                <a:ext cx="537263" cy="398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/>
              <p:cNvSpPr/>
              <p:nvPr/>
            </p:nvSpPr>
            <p:spPr>
              <a:xfrm>
                <a:off x="6190651" y="2298643"/>
                <a:ext cx="537263" cy="3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51" y="2298643"/>
                <a:ext cx="537263" cy="397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59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50036"/>
            <a:ext cx="7886700" cy="23431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29173" y="1605624"/>
            <a:ext cx="371287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Cambria Math"/>
              </a:rPr>
              <a:t>・パラメータの微分項の実装方法</a:t>
            </a:r>
            <a:endParaRPr lang="en-US" altLang="ja-JP" sz="2000" dirty="0">
              <a:latin typeface="Cambria Math"/>
            </a:endParaRPr>
          </a:p>
          <a:p>
            <a:endParaRPr lang="en-US" altLang="ja-JP" dirty="0"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5989435" y="-586417"/>
                <a:ext cx="2111732" cy="662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ja-JP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altLang="ja-JP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+1)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35" y="-586417"/>
                <a:ext cx="2111732" cy="662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72938" y="2129903"/>
                <a:ext cx="4356001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</m:e>
                    </m:d>
                    <m:r>
                      <a:rPr lang="ja-JP" altLang="en-US" i="1" smtClean="0">
                        <a:latin typeface="Cambria Math"/>
                      </a:rPr>
                      <m:t>・・・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kumimoji="1" lang="ja-JP" altLang="en-US" dirty="0"/>
                  <a:t>の</a:t>
                </a:r>
                <a:endParaRPr kumimoji="1" lang="en-US" altLang="ja-JP" dirty="0"/>
              </a:p>
              <a:p>
                <a:pPr/>
                <a:r>
                  <a:rPr lang="ja-JP" altLang="en-US" dirty="0"/>
                  <a:t>トレーニングセットについて考える</a:t>
                </a:r>
                <a:endParaRPr lang="en-US" altLang="ja-JP" dirty="0"/>
              </a:p>
              <a:p>
                <a:pPr/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8" y="2129903"/>
                <a:ext cx="4356001" cy="958980"/>
              </a:xfrm>
              <a:prstGeom prst="rect">
                <a:avLst/>
              </a:prstGeom>
              <a:blipFill>
                <a:blip r:embed="rId4"/>
                <a:stretch>
                  <a:fillRect l="-1261" t="-3165" r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1043608" y="3073815"/>
                <a:ext cx="2492414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𝑙</m:t>
                        </m:r>
                        <m:r>
                          <a:rPr lang="en-US" altLang="ja-JP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(for all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73815"/>
                <a:ext cx="2492414" cy="476221"/>
              </a:xfrm>
              <a:prstGeom prst="rect">
                <a:avLst/>
              </a:prstGeom>
              <a:blipFill>
                <a:blip r:embed="rId5"/>
                <a:stretch>
                  <a:fillRect r="-1222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5603546" y="2001021"/>
                <a:ext cx="3139001" cy="1216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ja-JP" sz="20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ja-JP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Θ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を計算する上で</a:t>
                </a:r>
                <a:endParaRPr lang="en-US" altLang="ja-JP" dirty="0"/>
              </a:p>
              <a:p>
                <a:r>
                  <a:rPr lang="ja-JP" altLang="en-US" dirty="0"/>
                  <a:t>アキュームレーター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として使用</a:t>
                </a:r>
                <a:endParaRPr lang="en-US" altLang="ja-JP" dirty="0"/>
              </a:p>
              <a:p>
                <a:r>
                  <a:rPr lang="en-US" altLang="ja-JP" dirty="0"/>
                  <a:t>(</a:t>
                </a:r>
                <a:r>
                  <a:rPr lang="ja-JP" altLang="en-US" dirty="0"/>
                  <a:t>結果をどんどん足していく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46" y="2001021"/>
                <a:ext cx="3139001" cy="1216743"/>
              </a:xfrm>
              <a:prstGeom prst="rect">
                <a:avLst/>
              </a:prstGeom>
              <a:blipFill>
                <a:blip r:embed="rId6"/>
                <a:stretch>
                  <a:fillRect l="-1553" r="-1165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H="1">
            <a:off x="3460381" y="2807011"/>
            <a:ext cx="1986343" cy="48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3339310" y="3755464"/>
            <a:ext cx="1448714" cy="190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4925173" y="3525540"/>
                <a:ext cx="4273029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ja-JP" altLang="en-US" dirty="0"/>
                  <a:t>番目のトレーニングセット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ja-JP" altLang="en-US" dirty="0"/>
                  <a:t>を入力とする</a:t>
                </a:r>
                <a:endParaRPr lang="ja-JP" altLang="en-US" dirty="0"/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73" y="3525540"/>
                <a:ext cx="4273029" cy="450764"/>
              </a:xfrm>
              <a:prstGeom prst="rect">
                <a:avLst/>
              </a:prstGeom>
              <a:blipFill>
                <a:blip r:embed="rId7"/>
                <a:stretch>
                  <a:fillRect r="-571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6644284" y="5013176"/>
                <a:ext cx="2242280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/>
                      <m:sup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ja-JP" altLang="en-US" dirty="0"/>
                  <a:t>の結果を用いて、</a:t>
                </a:r>
                <a:endParaRPr lang="en-US" altLang="ja-JP" dirty="0"/>
              </a:p>
              <a:p>
                <a:r>
                  <a:rPr lang="ja-JP" altLang="en-US" dirty="0"/>
                  <a:t>出力との誤差を計算</a:t>
                </a:r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5013176"/>
                <a:ext cx="2242280" cy="727763"/>
              </a:xfrm>
              <a:prstGeom prst="rect">
                <a:avLst/>
              </a:prstGeom>
              <a:blipFill>
                <a:blip r:embed="rId8"/>
                <a:stretch>
                  <a:fillRect l="-2446" r="-1902" b="-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1115616" y="4721611"/>
            <a:ext cx="432048" cy="10077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53112" y="4830544"/>
            <a:ext cx="11785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バック</a:t>
            </a:r>
            <a:endParaRPr lang="en-US" altLang="ja-JP" dirty="0"/>
          </a:p>
          <a:p>
            <a:r>
              <a:rPr lang="ja-JP" altLang="en-US" dirty="0"/>
              <a:t>プロパ</a:t>
            </a:r>
            <a:endParaRPr lang="en-US" altLang="ja-JP" dirty="0"/>
          </a:p>
          <a:p>
            <a:r>
              <a:rPr lang="ja-JP" altLang="en-US" dirty="0"/>
              <a:t>ゲーション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5861101" y="4830544"/>
            <a:ext cx="742714" cy="26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5128939" y="5377057"/>
            <a:ext cx="923386" cy="56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/>
              <p:cNvSpPr/>
              <p:nvPr/>
            </p:nvSpPr>
            <p:spPr>
              <a:xfrm>
                <a:off x="5940547" y="5945604"/>
                <a:ext cx="3203453" cy="727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入力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レイヤ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lang="ja-JP" altLang="en-US" dirty="0"/>
                  <a:t>対応した誤差は</a:t>
                </a:r>
                <a:endParaRPr lang="en-US" altLang="ja-JP" dirty="0"/>
              </a:p>
              <a:p>
                <a:r>
                  <a:rPr lang="ja-JP" altLang="en-US" dirty="0"/>
                  <a:t>想定しないので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0" i="1">
                            <a:latin typeface="Cambria Math"/>
                          </a:rPr>
                          <m:t>𝛿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無視</a:t>
                </a:r>
                <a:endParaRPr lang="ja-JP" altLang="en-US" dirty="0"/>
              </a:p>
            </p:txBody>
          </p:sp>
        </mc:Choice>
        <mc:Fallback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547" y="5945604"/>
                <a:ext cx="3203453" cy="727763"/>
              </a:xfrm>
              <a:prstGeom prst="rect">
                <a:avLst/>
              </a:prstGeom>
              <a:blipFill>
                <a:blip r:embed="rId9"/>
                <a:stretch>
                  <a:fillRect l="-1521" t="-6667" b="-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 flipH="1" flipV="1">
            <a:off x="3946751" y="5658643"/>
            <a:ext cx="590229" cy="28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173563" y="5968869"/>
            <a:ext cx="1626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誤差を</a:t>
            </a:r>
            <a:endParaRPr lang="en-US" altLang="ja-JP" dirty="0"/>
          </a:p>
          <a:p>
            <a:r>
              <a:rPr lang="ja-JP" altLang="en-US" dirty="0"/>
              <a:t>足し合わせる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1331640" y="5798869"/>
            <a:ext cx="513474" cy="350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/>
              <p:cNvSpPr/>
              <p:nvPr/>
            </p:nvSpPr>
            <p:spPr>
              <a:xfrm>
                <a:off x="218550" y="6245972"/>
                <a:ext cx="2658227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ja-JP" altLang="en-US" baseline="30000" dirty="0"/>
              </a:p>
            </p:txBody>
          </p:sp>
        </mc:Choice>
        <mc:Fallback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0" y="6245972"/>
                <a:ext cx="2658227" cy="410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1608778" y="5917682"/>
            <a:ext cx="2210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ベクトル化すると・・・</a:t>
            </a:r>
          </a:p>
        </p:txBody>
      </p:sp>
    </p:spTree>
    <p:extLst>
      <p:ext uri="{BB962C8B-B14F-4D97-AF65-F5344CB8AC3E}">
        <p14:creationId xmlns:p14="http://schemas.microsoft.com/office/powerpoint/2010/main" val="66518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50036"/>
            <a:ext cx="7886700" cy="23431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29173" y="1605624"/>
            <a:ext cx="371287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Cambria Math"/>
              </a:rPr>
              <a:t>・パラメータの微分項の実装方法</a:t>
            </a:r>
            <a:endParaRPr lang="en-US" altLang="ja-JP" sz="2000" dirty="0">
              <a:latin typeface="Cambria Math"/>
            </a:endParaRPr>
          </a:p>
          <a:p>
            <a:endParaRPr lang="en-US" altLang="ja-JP" dirty="0"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5989435" y="-586417"/>
                <a:ext cx="2111732" cy="662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ja-JP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altLang="ja-JP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+1)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35" y="-586417"/>
                <a:ext cx="2111732" cy="662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72938" y="2129903"/>
                <a:ext cx="4356001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</m:e>
                    </m:d>
                    <m:r>
                      <a:rPr lang="ja-JP" altLang="en-US" i="1" smtClean="0">
                        <a:latin typeface="Cambria Math"/>
                      </a:rPr>
                      <m:t>・・・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kumimoji="1" lang="ja-JP" altLang="en-US" dirty="0"/>
                  <a:t>の</a:t>
                </a:r>
                <a:endParaRPr kumimoji="1" lang="en-US" altLang="ja-JP" dirty="0"/>
              </a:p>
              <a:p>
                <a:pPr/>
                <a:r>
                  <a:rPr lang="ja-JP" altLang="en-US" dirty="0"/>
                  <a:t>トレーニングセットについて考える</a:t>
                </a:r>
                <a:endParaRPr lang="en-US" altLang="ja-JP" dirty="0"/>
              </a:p>
              <a:p>
                <a:pPr/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8" y="2129903"/>
                <a:ext cx="4356001" cy="958980"/>
              </a:xfrm>
              <a:prstGeom prst="rect">
                <a:avLst/>
              </a:prstGeom>
              <a:blipFill>
                <a:blip r:embed="rId4"/>
                <a:stretch>
                  <a:fillRect l="-1261" t="-3165" r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1043608" y="3073815"/>
                <a:ext cx="2492414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𝑙</m:t>
                        </m:r>
                        <m:r>
                          <a:rPr lang="en-US" altLang="ja-JP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(for all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73815"/>
                <a:ext cx="2492414" cy="476221"/>
              </a:xfrm>
              <a:prstGeom prst="rect">
                <a:avLst/>
              </a:prstGeom>
              <a:blipFill>
                <a:blip r:embed="rId5"/>
                <a:stretch>
                  <a:fillRect r="-1222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5603546" y="2001021"/>
                <a:ext cx="3139001" cy="1216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ja-JP" sz="20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ja-JP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Θ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を計算する上で</a:t>
                </a:r>
                <a:endParaRPr lang="en-US" altLang="ja-JP" dirty="0"/>
              </a:p>
              <a:p>
                <a:r>
                  <a:rPr lang="ja-JP" altLang="en-US" dirty="0"/>
                  <a:t>アキュームレーター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として使用</a:t>
                </a:r>
                <a:endParaRPr lang="en-US" altLang="ja-JP" dirty="0"/>
              </a:p>
              <a:p>
                <a:r>
                  <a:rPr lang="en-US" altLang="ja-JP" dirty="0"/>
                  <a:t>(</a:t>
                </a:r>
                <a:r>
                  <a:rPr lang="ja-JP" altLang="en-US" dirty="0"/>
                  <a:t>結果をどんどん足していく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46" y="2001021"/>
                <a:ext cx="3139001" cy="1216743"/>
              </a:xfrm>
              <a:prstGeom prst="rect">
                <a:avLst/>
              </a:prstGeom>
              <a:blipFill>
                <a:blip r:embed="rId6"/>
                <a:stretch>
                  <a:fillRect l="-1553" r="-1165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H="1">
            <a:off x="3460381" y="2807011"/>
            <a:ext cx="1986343" cy="48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3339310" y="3755464"/>
            <a:ext cx="1448714" cy="190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4925173" y="3525540"/>
                <a:ext cx="4273029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ja-JP" altLang="en-US" dirty="0"/>
                  <a:t>番目のトレーニングセット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ja-JP" altLang="en-US" dirty="0"/>
                  <a:t>を入力とする</a:t>
                </a:r>
                <a:endParaRPr lang="ja-JP" altLang="en-US" dirty="0"/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73" y="3525540"/>
                <a:ext cx="4273029" cy="450764"/>
              </a:xfrm>
              <a:prstGeom prst="rect">
                <a:avLst/>
              </a:prstGeom>
              <a:blipFill>
                <a:blip r:embed="rId7"/>
                <a:stretch>
                  <a:fillRect r="-571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1115616" y="4721611"/>
            <a:ext cx="432048" cy="10077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53112" y="4830544"/>
            <a:ext cx="11785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バック</a:t>
            </a:r>
            <a:endParaRPr lang="en-US" altLang="ja-JP" dirty="0"/>
          </a:p>
          <a:p>
            <a:r>
              <a:rPr lang="ja-JP" altLang="en-US" dirty="0"/>
              <a:t>プロパ</a:t>
            </a:r>
            <a:endParaRPr lang="en-US" altLang="ja-JP" dirty="0"/>
          </a:p>
          <a:p>
            <a:r>
              <a:rPr lang="ja-JP" altLang="en-US" dirty="0"/>
              <a:t>ゲーション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616" y="5976150"/>
            <a:ext cx="3126354" cy="81326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5446724" y="4994352"/>
            <a:ext cx="3250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正規化項のあるなしで分ける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dirty="0"/>
              <a:t>J=0</a:t>
            </a:r>
            <a:r>
              <a:rPr lang="ja-JP" altLang="en-US" dirty="0"/>
              <a:t>はバイアス項に対応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4241970" y="5512821"/>
            <a:ext cx="1204754" cy="63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6056185" y="5819206"/>
                <a:ext cx="1825180" cy="965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altLang="ja-JP" sz="2000" dirty="0"/>
                        <m:t>J</m:t>
                      </m:r>
                      <m:r>
                        <m:rPr>
                          <m:nor/>
                        </m:rPr>
                        <a:rPr lang="en-US" altLang="ja-JP" sz="2000" dirty="0"/>
                        <m:t>(</m:t>
                      </m:r>
                      <m:r>
                        <m:rPr>
                          <m:sty m:val="p"/>
                        </m:rPr>
                        <a:rPr lang="en-US" altLang="ja-JP" sz="2000">
                          <a:latin typeface="Cambria Math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ja-JP" sz="2000" dirty="0"/>
                        <m:t>)</m:t>
                      </m:r>
                      <m:r>
                        <m:rPr>
                          <m:nor/>
                        </m:rPr>
                        <a:rPr lang="en-US" altLang="ja-JP" sz="2000" b="0" i="0" dirty="0" smtClean="0"/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𝑙</m:t>
                          </m:r>
                          <m:r>
                            <a:rPr lang="en-US" altLang="ja-JP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5" y="5819206"/>
                <a:ext cx="1825180" cy="965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/>
          <p:cNvSpPr/>
          <p:nvPr/>
        </p:nvSpPr>
        <p:spPr>
          <a:xfrm>
            <a:off x="4844347" y="6020719"/>
            <a:ext cx="951789" cy="44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35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Gradient Checking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629173" y="1605624"/>
            <a:ext cx="4703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mbria Math"/>
              </a:rPr>
              <a:t>「バックプロパはたまにバグ</a:t>
            </a:r>
            <a:r>
              <a:rPr lang="ja-JP" altLang="en-US" dirty="0" err="1">
                <a:latin typeface="Cambria Math"/>
              </a:rPr>
              <a:t>る</a:t>
            </a:r>
            <a:r>
              <a:rPr lang="ja-JP" altLang="en-US" dirty="0">
                <a:latin typeface="Cambria Math"/>
              </a:rPr>
              <a:t>」 </a:t>
            </a:r>
            <a:r>
              <a:rPr lang="en-US" altLang="ja-JP" dirty="0">
                <a:latin typeface="Cambria Math"/>
              </a:rPr>
              <a:t>by Andrew</a:t>
            </a:r>
          </a:p>
          <a:p>
            <a:r>
              <a:rPr lang="ja-JP" altLang="en-US" dirty="0">
                <a:latin typeface="Cambria Math"/>
              </a:rPr>
              <a:t>実行するとうまくいっているように見えてしまう</a:t>
            </a:r>
            <a:endParaRPr lang="en-US" altLang="ja-JP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6228184" y="2251955"/>
                <a:ext cx="478784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251955"/>
                <a:ext cx="478784" cy="415627"/>
              </a:xfrm>
              <a:prstGeom prst="rect">
                <a:avLst/>
              </a:prstGeom>
              <a:blipFill rotWithShape="1">
                <a:blip r:embed="rId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1085692" y="3395988"/>
            <a:ext cx="4955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mbria Math"/>
              </a:rPr>
              <a:t>グラディアントチェッキングで解決</a:t>
            </a:r>
            <a:r>
              <a:rPr lang="en-US" altLang="ja-JP" dirty="0">
                <a:latin typeface="Cambria Math"/>
              </a:rPr>
              <a:t>!!</a:t>
            </a:r>
          </a:p>
          <a:p>
            <a:r>
              <a:rPr lang="ja-JP" altLang="en-US" dirty="0">
                <a:latin typeface="Cambria Math"/>
              </a:rPr>
              <a:t>バックプロパ、フォワードプロパ以外にも使用可能</a:t>
            </a:r>
            <a:endParaRPr lang="en-US" altLang="ja-JP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69685" y="4942221"/>
                <a:ext cx="4365298" cy="12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ちなみに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kumimoji="1" lang="ja-JP" altLang="en-US" b="0" i="1" smtClean="0">
                        <a:latin typeface="Cambria Math"/>
                      </a:rPr>
                      <m:t>の</m:t>
                    </m:r>
                  </m:oMath>
                </a14:m>
                <a:r>
                  <a:rPr kumimoji="1" lang="ja-JP" altLang="en-US" b="0" dirty="0">
                    <a:latin typeface="Cambria Math"/>
                  </a:rPr>
                  <a:t>微分は以下のようになるらしい</a:t>
                </a:r>
                <a:endParaRPr kumimoji="1" lang="en-US" altLang="ja-JP" b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. ∗(1−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また、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0" i="1">
                            <a:latin typeface="Cambria Math"/>
                          </a:rPr>
                          <m:t>𝛿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ja-JP" altLang="en-US" b="0" i="1" smtClean="0">
                        <a:latin typeface="Cambria Math"/>
                      </a:rPr>
                      <m:t>は</m:t>
                    </m:r>
                    <m:r>
                      <a:rPr lang="ja-JP" altLang="en-US" i="1">
                        <a:latin typeface="Cambria Math"/>
                      </a:rPr>
                      <m:t>入力</m:t>
                    </m:r>
                    <m:r>
                      <a:rPr lang="ja-JP" altLang="en-US" i="1" smtClean="0">
                        <a:latin typeface="Cambria Math"/>
                      </a:rPr>
                      <m:t>レイヤ</m:t>
                    </m:r>
                    <m:r>
                      <a:rPr lang="ja-JP" altLang="en-US" b="0" i="1" smtClean="0">
                        <a:latin typeface="Cambria Math"/>
                      </a:rPr>
                      <m:t>ーの</m:t>
                    </m:r>
                    <m:r>
                      <a:rPr lang="ja-JP" altLang="en-US" i="1">
                        <a:latin typeface="Cambria Math"/>
                      </a:rPr>
                      <m:t>ため</m:t>
                    </m:r>
                    <m:r>
                      <a:rPr lang="ja-JP" altLang="en-US" i="1" smtClean="0">
                        <a:latin typeface="Cambria Math"/>
                      </a:rPr>
                      <m:t>存在</m:t>
                    </m:r>
                    <m:r>
                      <a:rPr lang="ja-JP" altLang="en-US" i="1">
                        <a:latin typeface="Cambria Math"/>
                      </a:rPr>
                      <m:t>しない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5" y="4942221"/>
                <a:ext cx="4365298" cy="1241174"/>
              </a:xfrm>
              <a:prstGeom prst="rect">
                <a:avLst/>
              </a:prstGeom>
              <a:blipFill rotWithShape="1">
                <a:blip r:embed="rId8"/>
                <a:stretch>
                  <a:fillRect l="-1257" t="-3448" r="-559" b="-6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/>
          <p:nvPr/>
        </p:nvCxnSpPr>
        <p:spPr>
          <a:xfrm flipH="1">
            <a:off x="7452320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6572747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矢印: 下 2"/>
          <p:cNvSpPr/>
          <p:nvPr/>
        </p:nvSpPr>
        <p:spPr>
          <a:xfrm>
            <a:off x="2483768" y="2459768"/>
            <a:ext cx="774321" cy="6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52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前回のおさらい</a:t>
            </a:r>
            <a:endParaRPr lang="en-US" altLang="ja-JP" dirty="0"/>
          </a:p>
          <a:p>
            <a:r>
              <a:rPr lang="en-US" altLang="ja-JP" dirty="0"/>
              <a:t>Cost Function and Backpropagation</a:t>
            </a:r>
          </a:p>
          <a:p>
            <a:r>
              <a:rPr kumimoji="1" lang="en-US" altLang="ja-JP" dirty="0"/>
              <a:t>Backpropagation Algorithm</a:t>
            </a:r>
          </a:p>
          <a:p>
            <a:r>
              <a:rPr kumimoji="1" lang="en-US" altLang="ja-JP" dirty="0"/>
              <a:t>Gradient Checking</a:t>
            </a:r>
          </a:p>
          <a:p>
            <a:r>
              <a:rPr lang="en-US" altLang="ja-JP" dirty="0"/>
              <a:t>Random Initialization</a:t>
            </a:r>
            <a:endParaRPr kumimoji="1" lang="en-US" altLang="ja-JP" dirty="0"/>
          </a:p>
          <a:p>
            <a:r>
              <a:rPr lang="en-US" altLang="ja-JP" dirty="0"/>
              <a:t>(Backpropagation Intuition)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24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88" y="2695262"/>
            <a:ext cx="360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629173" y="1605624"/>
                <a:ext cx="34002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>
                    <a:latin typeface="Cambria Math"/>
                  </a:rPr>
                  <a:t>ベクトルで書くと以下のようになる</a:t>
                </a:r>
                <a:endParaRPr lang="en-US" altLang="ja-JP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1" i="1">
                            <a:latin typeface="Cambria Math"/>
                          </a:rPr>
                          <m:t>𝜹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 smtClean="0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 −</m:t>
                    </m:r>
                    <m:r>
                      <a:rPr lang="en-US" altLang="ja-JP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3" y="1605624"/>
                <a:ext cx="340029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434" t="-6604" r="-1075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6228184" y="2251955"/>
                <a:ext cx="478784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251955"/>
                <a:ext cx="478784" cy="415627"/>
              </a:xfrm>
              <a:prstGeom prst="rect">
                <a:avLst/>
              </a:prstGeom>
              <a:blipFill rotWithShape="1">
                <a:blip r:embed="rId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3962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467544" y="2527238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mbria Math"/>
              </a:rPr>
              <a:t>手前のレイヤーのデルタ項を計算</a:t>
            </a:r>
            <a:endParaRPr lang="en-US" altLang="ja-JP" dirty="0">
              <a:latin typeface="Cambria Math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258089" y="429349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要素毎の積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131840" y="4221088"/>
            <a:ext cx="357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69685" y="4942221"/>
                <a:ext cx="4365298" cy="12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ちなみに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kumimoji="1" lang="ja-JP" altLang="en-US" b="0" i="1" smtClean="0">
                        <a:latin typeface="Cambria Math"/>
                      </a:rPr>
                      <m:t>の</m:t>
                    </m:r>
                  </m:oMath>
                </a14:m>
                <a:r>
                  <a:rPr kumimoji="1" lang="ja-JP" altLang="en-US" b="0" dirty="0">
                    <a:latin typeface="Cambria Math"/>
                  </a:rPr>
                  <a:t>微分は以下のようになるらしい</a:t>
                </a:r>
                <a:endParaRPr kumimoji="1" lang="en-US" altLang="ja-JP" b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. ∗(1−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また、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0" i="1">
                            <a:latin typeface="Cambria Math"/>
                          </a:rPr>
                          <m:t>𝛿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ja-JP" altLang="en-US" b="0" i="1" smtClean="0">
                        <a:latin typeface="Cambria Math"/>
                      </a:rPr>
                      <m:t>は</m:t>
                    </m:r>
                    <m:r>
                      <a:rPr lang="ja-JP" altLang="en-US" i="1">
                        <a:latin typeface="Cambria Math"/>
                      </a:rPr>
                      <m:t>入力</m:t>
                    </m:r>
                    <m:r>
                      <a:rPr lang="ja-JP" altLang="en-US" i="1" smtClean="0">
                        <a:latin typeface="Cambria Math"/>
                      </a:rPr>
                      <m:t>レイヤ</m:t>
                    </m:r>
                    <m:r>
                      <a:rPr lang="ja-JP" altLang="en-US" b="0" i="1" smtClean="0">
                        <a:latin typeface="Cambria Math"/>
                      </a:rPr>
                      <m:t>ーの</m:t>
                    </m:r>
                    <m:r>
                      <a:rPr lang="ja-JP" altLang="en-US" i="1">
                        <a:latin typeface="Cambria Math"/>
                      </a:rPr>
                      <m:t>ため</m:t>
                    </m:r>
                    <m:r>
                      <a:rPr lang="ja-JP" altLang="en-US" i="1" smtClean="0">
                        <a:latin typeface="Cambria Math"/>
                      </a:rPr>
                      <m:t>存在</m:t>
                    </m:r>
                    <m:r>
                      <a:rPr lang="ja-JP" altLang="en-US" i="1">
                        <a:latin typeface="Cambria Math"/>
                      </a:rPr>
                      <m:t>しない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5" y="4942221"/>
                <a:ext cx="4365298" cy="1241174"/>
              </a:xfrm>
              <a:prstGeom prst="rect">
                <a:avLst/>
              </a:prstGeom>
              <a:blipFill rotWithShape="1">
                <a:blip r:embed="rId8"/>
                <a:stretch>
                  <a:fillRect l="-1257" t="-3448" r="-559" b="-6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/>
          <p:nvPr/>
        </p:nvCxnSpPr>
        <p:spPr>
          <a:xfrm flipH="1">
            <a:off x="7452320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6572747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3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Backpropagation Algorithm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88" y="2695262"/>
            <a:ext cx="360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26" y="4639478"/>
                <a:ext cx="2897012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629173" y="1605624"/>
            <a:ext cx="776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mbria Math"/>
              </a:rPr>
              <a:t>最終的に</a:t>
            </a:r>
            <a:r>
              <a:rPr lang="en-US" altLang="ja-JP" dirty="0">
                <a:latin typeface="Cambria Math"/>
              </a:rPr>
              <a:t>J(θ)</a:t>
            </a:r>
            <a:r>
              <a:rPr lang="ja-JP" altLang="en-US" dirty="0" err="1">
                <a:latin typeface="Cambria Math"/>
              </a:rPr>
              <a:t>の偏</a:t>
            </a:r>
            <a:r>
              <a:rPr lang="ja-JP" altLang="en-US" dirty="0">
                <a:latin typeface="Cambria Math"/>
              </a:rPr>
              <a:t>微分項は以下のようになる</a:t>
            </a:r>
            <a:r>
              <a:rPr lang="en-US" altLang="ja-JP" dirty="0">
                <a:latin typeface="Cambria Math"/>
              </a:rPr>
              <a:t>(</a:t>
            </a:r>
            <a:r>
              <a:rPr lang="ja-JP" altLang="en-US" dirty="0">
                <a:latin typeface="Cambria Math"/>
              </a:rPr>
              <a:t>ただし正規化項は無視している</a:t>
            </a:r>
            <a:r>
              <a:rPr lang="en-US" altLang="ja-JP" dirty="0">
                <a:latin typeface="Cambria Math"/>
              </a:rPr>
              <a:t>)</a:t>
            </a:r>
          </a:p>
          <a:p>
            <a:endParaRPr lang="en-US" altLang="ja-JP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6228184" y="2251955"/>
                <a:ext cx="478784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251955"/>
                <a:ext cx="478784" cy="415627"/>
              </a:xfrm>
              <a:prstGeom prst="rect">
                <a:avLst/>
              </a:prstGeom>
              <a:blipFill rotWithShape="1">
                <a:blip r:embed="rId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/>
                            </a:rPr>
                            <m:t>𝜹</m:t>
                          </m:r>
                        </m:e>
                        <m:sub/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350220"/>
                <a:ext cx="47955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69685" y="4942221"/>
                <a:ext cx="4365298" cy="12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ちなみに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kumimoji="1" lang="ja-JP" altLang="en-US" b="0" i="1" smtClean="0">
                        <a:latin typeface="Cambria Math"/>
                      </a:rPr>
                      <m:t>の</m:t>
                    </m:r>
                  </m:oMath>
                </a14:m>
                <a:r>
                  <a:rPr kumimoji="1" lang="ja-JP" altLang="en-US" b="0" dirty="0">
                    <a:latin typeface="Cambria Math"/>
                  </a:rPr>
                  <a:t>微分は以下のようになるらしい</a:t>
                </a:r>
                <a:endParaRPr kumimoji="1" lang="en-US" altLang="ja-JP" b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. ∗(1−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また、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0" i="1">
                            <a:latin typeface="Cambria Math"/>
                          </a:rPr>
                          <m:t>𝛿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ja-JP" altLang="en-US" b="0" i="1" smtClean="0">
                        <a:latin typeface="Cambria Math"/>
                      </a:rPr>
                      <m:t>は</m:t>
                    </m:r>
                    <m:r>
                      <a:rPr lang="ja-JP" altLang="en-US" i="1">
                        <a:latin typeface="Cambria Math"/>
                      </a:rPr>
                      <m:t>入力</m:t>
                    </m:r>
                    <m:r>
                      <a:rPr lang="ja-JP" altLang="en-US" i="1" smtClean="0">
                        <a:latin typeface="Cambria Math"/>
                      </a:rPr>
                      <m:t>レイヤ</m:t>
                    </m:r>
                    <m:r>
                      <a:rPr lang="ja-JP" altLang="en-US" b="0" i="1" smtClean="0">
                        <a:latin typeface="Cambria Math"/>
                      </a:rPr>
                      <m:t>ーの</m:t>
                    </m:r>
                    <m:r>
                      <a:rPr lang="ja-JP" altLang="en-US" i="1">
                        <a:latin typeface="Cambria Math"/>
                      </a:rPr>
                      <m:t>ため</m:t>
                    </m:r>
                    <m:r>
                      <a:rPr lang="ja-JP" altLang="en-US" i="1" smtClean="0">
                        <a:latin typeface="Cambria Math"/>
                      </a:rPr>
                      <m:t>存在</m:t>
                    </m:r>
                    <m:r>
                      <a:rPr lang="ja-JP" altLang="en-US" i="1">
                        <a:latin typeface="Cambria Math"/>
                      </a:rPr>
                      <m:t>しない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5" y="4942221"/>
                <a:ext cx="4365298" cy="1241174"/>
              </a:xfrm>
              <a:prstGeom prst="rect">
                <a:avLst/>
              </a:prstGeom>
              <a:blipFill rotWithShape="1">
                <a:blip r:embed="rId6"/>
                <a:stretch>
                  <a:fillRect l="-1257" t="-3448" r="-559" b="-6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/>
          <p:nvPr/>
        </p:nvCxnSpPr>
        <p:spPr>
          <a:xfrm flipH="1">
            <a:off x="7452320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6572747" y="2459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619672" y="2128395"/>
                <a:ext cx="2111732" cy="662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ja-JP" sz="20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ja-JP" smtClean="0">
                                <a:latin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ja-JP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altLang="ja-JP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i="1">
                            <a:latin typeface="Cambria Math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+1)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128395"/>
                <a:ext cx="2111732" cy="6627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3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4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前回のおさらい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Neural Network</a:t>
            </a:r>
            <a:r>
              <a:rPr lang="ja-JP" altLang="en-US" dirty="0"/>
              <a:t>とは人間の脳細胞の活動を模して造られた学習モデル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4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4985358" y="3641887"/>
                <a:ext cx="554420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58" y="3641887"/>
                <a:ext cx="554420" cy="553613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前回のおさらい</a:t>
            </a:r>
          </a:p>
        </p:txBody>
      </p:sp>
      <p:sp>
        <p:nvSpPr>
          <p:cNvPr id="5" name="円/楕円 4"/>
          <p:cNvSpPr/>
          <p:nvPr/>
        </p:nvSpPr>
        <p:spPr>
          <a:xfrm>
            <a:off x="2188761" y="271939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188761" y="354724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188761" y="437533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512390" y="182595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512390" y="271939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512390" y="354724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512390" y="437533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282413" y="2755154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13" y="2755154"/>
                <a:ext cx="55442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282413" y="3640445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13" y="3640445"/>
                <a:ext cx="55442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82413" y="4468537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13" y="4468537"/>
                <a:ext cx="55442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30188" y="1890707"/>
                <a:ext cx="554420" cy="55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188" y="1890707"/>
                <a:ext cx="554420" cy="556306"/>
              </a:xfrm>
              <a:prstGeom prst="rect">
                <a:avLst/>
              </a:prstGeom>
              <a:blipFill rotWithShape="1">
                <a:blip r:embed="rId6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530188" y="2772054"/>
                <a:ext cx="554420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188" y="2772054"/>
                <a:ext cx="554420" cy="553613"/>
              </a:xfrm>
              <a:prstGeom prst="rect">
                <a:avLst/>
              </a:prstGeom>
              <a:blipFill rotWithShape="1">
                <a:blip r:embed="rId7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30188" y="3640445"/>
                <a:ext cx="5544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188" y="3640445"/>
                <a:ext cx="554420" cy="553998"/>
              </a:xfrm>
              <a:prstGeom prst="rect">
                <a:avLst/>
              </a:prstGeom>
              <a:blipFill rotWithShape="1">
                <a:blip r:embed="rId8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30188" y="4466464"/>
                <a:ext cx="554420" cy="55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188" y="4466464"/>
                <a:ext cx="554420" cy="555858"/>
              </a:xfrm>
              <a:prstGeom prst="rect">
                <a:avLst/>
              </a:prstGeom>
              <a:blipFill rotWithShape="1">
                <a:blip r:embed="rId9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1979712" y="522920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Layer1</a:t>
            </a:r>
          </a:p>
          <a:p>
            <a:r>
              <a:rPr lang="en-US" altLang="ja-JP" dirty="0"/>
              <a:t>(input)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864" y="5229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Layer2</a:t>
            </a:r>
          </a:p>
          <a:p>
            <a:r>
              <a:rPr kumimoji="1" lang="en-US" altLang="ja-JP" dirty="0"/>
              <a:t>(Hidden Layer)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88024" y="52292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Layer3</a:t>
            </a:r>
          </a:p>
          <a:p>
            <a:r>
              <a:rPr lang="en-US" altLang="ja-JP" dirty="0"/>
              <a:t>(output)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42828" y="1283358"/>
            <a:ext cx="66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318891" y="3649491"/>
                <a:ext cx="554420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/>
                      </m:sSubSup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91" y="3649491"/>
                <a:ext cx="554420" cy="464166"/>
              </a:xfrm>
              <a:prstGeom prst="rect">
                <a:avLst/>
              </a:prstGeom>
              <a:blipFill rotWithShape="1">
                <a:blip r:embed="rId10"/>
                <a:stretch>
                  <a:fillRect l="-3297" r="-78022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/楕円 28"/>
          <p:cNvSpPr/>
          <p:nvPr/>
        </p:nvSpPr>
        <p:spPr>
          <a:xfrm>
            <a:off x="4952550" y="356783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>
            <a:stCxn id="5" idx="6"/>
            <a:endCxn id="9" idx="2"/>
          </p:cNvCxnSpPr>
          <p:nvPr/>
        </p:nvCxnSpPr>
        <p:spPr>
          <a:xfrm>
            <a:off x="2836833" y="3043434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5" idx="6"/>
            <a:endCxn id="10" idx="2"/>
          </p:cNvCxnSpPr>
          <p:nvPr/>
        </p:nvCxnSpPr>
        <p:spPr>
          <a:xfrm>
            <a:off x="2836833" y="3043434"/>
            <a:ext cx="675557" cy="82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5" idx="6"/>
            <a:endCxn id="21" idx="1"/>
          </p:cNvCxnSpPr>
          <p:nvPr/>
        </p:nvCxnSpPr>
        <p:spPr>
          <a:xfrm>
            <a:off x="2836833" y="3043434"/>
            <a:ext cx="693355" cy="1700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6" idx="6"/>
            <a:endCxn id="10" idx="2"/>
          </p:cNvCxnSpPr>
          <p:nvPr/>
        </p:nvCxnSpPr>
        <p:spPr>
          <a:xfrm>
            <a:off x="2836833" y="3871278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6"/>
            <a:endCxn id="11" idx="2"/>
          </p:cNvCxnSpPr>
          <p:nvPr/>
        </p:nvCxnSpPr>
        <p:spPr>
          <a:xfrm>
            <a:off x="2836833" y="3871278"/>
            <a:ext cx="675557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6" idx="6"/>
            <a:endCxn id="19" idx="1"/>
          </p:cNvCxnSpPr>
          <p:nvPr/>
        </p:nvCxnSpPr>
        <p:spPr>
          <a:xfrm flipV="1">
            <a:off x="2836833" y="3048861"/>
            <a:ext cx="693355" cy="822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7" idx="6"/>
            <a:endCxn id="9" idx="2"/>
          </p:cNvCxnSpPr>
          <p:nvPr/>
        </p:nvCxnSpPr>
        <p:spPr>
          <a:xfrm flipV="1">
            <a:off x="2836833" y="3043434"/>
            <a:ext cx="675557" cy="165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7" idx="3"/>
            <a:endCxn id="10" idx="2"/>
          </p:cNvCxnSpPr>
          <p:nvPr/>
        </p:nvCxnSpPr>
        <p:spPr>
          <a:xfrm flipV="1">
            <a:off x="2836833" y="3871278"/>
            <a:ext cx="675557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7" idx="6"/>
            <a:endCxn id="11" idx="2"/>
          </p:cNvCxnSpPr>
          <p:nvPr/>
        </p:nvCxnSpPr>
        <p:spPr>
          <a:xfrm>
            <a:off x="2836833" y="4699370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2188761" y="184482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>
            <a:stCxn id="61" idx="6"/>
            <a:endCxn id="9" idx="2"/>
          </p:cNvCxnSpPr>
          <p:nvPr/>
        </p:nvCxnSpPr>
        <p:spPr>
          <a:xfrm>
            <a:off x="2836833" y="2168860"/>
            <a:ext cx="675557" cy="87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6"/>
            <a:endCxn id="10" idx="2"/>
          </p:cNvCxnSpPr>
          <p:nvPr/>
        </p:nvCxnSpPr>
        <p:spPr>
          <a:xfrm>
            <a:off x="2836833" y="2168860"/>
            <a:ext cx="675557" cy="170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1" idx="6"/>
            <a:endCxn id="11" idx="2"/>
          </p:cNvCxnSpPr>
          <p:nvPr/>
        </p:nvCxnSpPr>
        <p:spPr>
          <a:xfrm>
            <a:off x="2836833" y="2168860"/>
            <a:ext cx="675557" cy="253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2282413" y="1919159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13" y="1919159"/>
                <a:ext cx="554420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8" idx="6"/>
            <a:endCxn id="29" idx="2"/>
          </p:cNvCxnSpPr>
          <p:nvPr/>
        </p:nvCxnSpPr>
        <p:spPr>
          <a:xfrm>
            <a:off x="4160462" y="2149992"/>
            <a:ext cx="792088" cy="174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1" idx="6"/>
            <a:endCxn id="29" idx="2"/>
          </p:cNvCxnSpPr>
          <p:nvPr/>
        </p:nvCxnSpPr>
        <p:spPr>
          <a:xfrm flipV="1">
            <a:off x="4160462" y="3891870"/>
            <a:ext cx="792088" cy="80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10" idx="6"/>
            <a:endCxn id="29" idx="2"/>
          </p:cNvCxnSpPr>
          <p:nvPr/>
        </p:nvCxnSpPr>
        <p:spPr>
          <a:xfrm>
            <a:off x="4160462" y="3871278"/>
            <a:ext cx="792088" cy="2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endCxn id="29" idx="2"/>
          </p:cNvCxnSpPr>
          <p:nvPr/>
        </p:nvCxnSpPr>
        <p:spPr>
          <a:xfrm>
            <a:off x="4188511" y="3058809"/>
            <a:ext cx="764039" cy="833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29" idx="6"/>
            <a:endCxn id="28" idx="1"/>
          </p:cNvCxnSpPr>
          <p:nvPr/>
        </p:nvCxnSpPr>
        <p:spPr>
          <a:xfrm flipV="1">
            <a:off x="5600622" y="3881574"/>
            <a:ext cx="718269" cy="1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6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415696" y="4056986"/>
                <a:ext cx="554420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96" y="4056986"/>
                <a:ext cx="554420" cy="553613"/>
              </a:xfrm>
              <a:prstGeom prst="rect">
                <a:avLst/>
              </a:prstGeom>
              <a:blipFill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前回のおさらい</a:t>
            </a:r>
          </a:p>
        </p:txBody>
      </p:sp>
      <p:sp>
        <p:nvSpPr>
          <p:cNvPr id="5" name="円/楕円 4"/>
          <p:cNvSpPr/>
          <p:nvPr/>
        </p:nvSpPr>
        <p:spPr>
          <a:xfrm>
            <a:off x="619099" y="3134497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619099" y="396234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19099" y="479043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942728" y="2241055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942728" y="3134497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42728" y="396234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942728" y="479043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12751" y="3170253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3170253"/>
                <a:ext cx="55442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12751" y="4055544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4055544"/>
                <a:ext cx="55442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12751" y="4883636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4883636"/>
                <a:ext cx="55442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960526" y="2305806"/>
                <a:ext cx="554420" cy="55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2305806"/>
                <a:ext cx="554420" cy="556306"/>
              </a:xfrm>
              <a:prstGeom prst="rect">
                <a:avLst/>
              </a:prstGeom>
              <a:blipFill>
                <a:blip r:embed="rId6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960526" y="3187153"/>
                <a:ext cx="554420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3187153"/>
                <a:ext cx="554420" cy="553613"/>
              </a:xfrm>
              <a:prstGeom prst="rect">
                <a:avLst/>
              </a:prstGeom>
              <a:blipFill>
                <a:blip r:embed="rId7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960526" y="4055544"/>
                <a:ext cx="5544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4055544"/>
                <a:ext cx="554420" cy="553998"/>
              </a:xfrm>
              <a:prstGeom prst="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960526" y="4881563"/>
                <a:ext cx="554420" cy="55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4881563"/>
                <a:ext cx="554420" cy="555858"/>
              </a:xfrm>
              <a:prstGeom prst="rect">
                <a:avLst/>
              </a:prstGeom>
              <a:blipFill>
                <a:blip r:embed="rId9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410050" y="574090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Layer1</a:t>
            </a:r>
          </a:p>
          <a:p>
            <a:r>
              <a:rPr lang="en-US" altLang="ja-JP" dirty="0"/>
              <a:t>(input)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18760" y="574265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Layer2</a:t>
            </a:r>
          </a:p>
          <a:p>
            <a:r>
              <a:rPr kumimoji="1" lang="en-US" altLang="ja-JP" dirty="0"/>
              <a:t>(Hidden Layer)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6904" y="574265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Layer3</a:t>
            </a:r>
          </a:p>
          <a:p>
            <a:r>
              <a:rPr lang="en-US" altLang="ja-JP" dirty="0"/>
              <a:t>(output)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9285" y="1268760"/>
            <a:ext cx="1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 unit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749229" y="4064590"/>
                <a:ext cx="554420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/>
                      </m:sSubSup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29" y="4064590"/>
                <a:ext cx="554420" cy="464166"/>
              </a:xfrm>
              <a:prstGeom prst="rect">
                <a:avLst/>
              </a:prstGeom>
              <a:blipFill>
                <a:blip r:embed="rId10"/>
                <a:stretch>
                  <a:fillRect r="-5934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/楕円 28"/>
          <p:cNvSpPr/>
          <p:nvPr/>
        </p:nvSpPr>
        <p:spPr>
          <a:xfrm>
            <a:off x="3382888" y="398293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>
            <a:stCxn id="5" idx="6"/>
            <a:endCxn id="9" idx="2"/>
          </p:cNvCxnSpPr>
          <p:nvPr/>
        </p:nvCxnSpPr>
        <p:spPr>
          <a:xfrm>
            <a:off x="1267171" y="3458533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5" idx="6"/>
            <a:endCxn id="10" idx="2"/>
          </p:cNvCxnSpPr>
          <p:nvPr/>
        </p:nvCxnSpPr>
        <p:spPr>
          <a:xfrm>
            <a:off x="1267171" y="3458533"/>
            <a:ext cx="675557" cy="82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5" idx="6"/>
            <a:endCxn id="21" idx="1"/>
          </p:cNvCxnSpPr>
          <p:nvPr/>
        </p:nvCxnSpPr>
        <p:spPr>
          <a:xfrm>
            <a:off x="1267171" y="3458533"/>
            <a:ext cx="693355" cy="1700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6" idx="6"/>
            <a:endCxn id="10" idx="2"/>
          </p:cNvCxnSpPr>
          <p:nvPr/>
        </p:nvCxnSpPr>
        <p:spPr>
          <a:xfrm>
            <a:off x="1267171" y="4286377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6"/>
            <a:endCxn id="11" idx="2"/>
          </p:cNvCxnSpPr>
          <p:nvPr/>
        </p:nvCxnSpPr>
        <p:spPr>
          <a:xfrm>
            <a:off x="1267171" y="4286377"/>
            <a:ext cx="675557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6" idx="6"/>
            <a:endCxn id="19" idx="1"/>
          </p:cNvCxnSpPr>
          <p:nvPr/>
        </p:nvCxnSpPr>
        <p:spPr>
          <a:xfrm flipV="1">
            <a:off x="1267171" y="3463960"/>
            <a:ext cx="693355" cy="822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7" idx="6"/>
            <a:endCxn id="9" idx="2"/>
          </p:cNvCxnSpPr>
          <p:nvPr/>
        </p:nvCxnSpPr>
        <p:spPr>
          <a:xfrm flipV="1">
            <a:off x="1267171" y="3458533"/>
            <a:ext cx="675557" cy="165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7" idx="3"/>
            <a:endCxn id="10" idx="2"/>
          </p:cNvCxnSpPr>
          <p:nvPr/>
        </p:nvCxnSpPr>
        <p:spPr>
          <a:xfrm flipV="1">
            <a:off x="1267171" y="4286377"/>
            <a:ext cx="675557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7" idx="6"/>
            <a:endCxn id="11" idx="2"/>
          </p:cNvCxnSpPr>
          <p:nvPr/>
        </p:nvCxnSpPr>
        <p:spPr>
          <a:xfrm>
            <a:off x="1267171" y="5114469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619099" y="225992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>
            <a:stCxn id="61" idx="6"/>
            <a:endCxn id="9" idx="2"/>
          </p:cNvCxnSpPr>
          <p:nvPr/>
        </p:nvCxnSpPr>
        <p:spPr>
          <a:xfrm>
            <a:off x="1267171" y="2583959"/>
            <a:ext cx="675557" cy="87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6"/>
            <a:endCxn id="10" idx="2"/>
          </p:cNvCxnSpPr>
          <p:nvPr/>
        </p:nvCxnSpPr>
        <p:spPr>
          <a:xfrm>
            <a:off x="1267171" y="2583959"/>
            <a:ext cx="675557" cy="170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1" idx="6"/>
            <a:endCxn id="11" idx="2"/>
          </p:cNvCxnSpPr>
          <p:nvPr/>
        </p:nvCxnSpPr>
        <p:spPr>
          <a:xfrm>
            <a:off x="1267171" y="2583959"/>
            <a:ext cx="675557" cy="253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712751" y="2334258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2334258"/>
                <a:ext cx="55442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8" idx="6"/>
            <a:endCxn id="29" idx="2"/>
          </p:cNvCxnSpPr>
          <p:nvPr/>
        </p:nvCxnSpPr>
        <p:spPr>
          <a:xfrm>
            <a:off x="2590800" y="2565091"/>
            <a:ext cx="792088" cy="174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1" idx="6"/>
            <a:endCxn id="29" idx="2"/>
          </p:cNvCxnSpPr>
          <p:nvPr/>
        </p:nvCxnSpPr>
        <p:spPr>
          <a:xfrm flipV="1">
            <a:off x="2590800" y="4306969"/>
            <a:ext cx="792088" cy="80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10" idx="6"/>
            <a:endCxn id="29" idx="2"/>
          </p:cNvCxnSpPr>
          <p:nvPr/>
        </p:nvCxnSpPr>
        <p:spPr>
          <a:xfrm>
            <a:off x="2590800" y="4286377"/>
            <a:ext cx="792088" cy="2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endCxn id="29" idx="2"/>
          </p:cNvCxnSpPr>
          <p:nvPr/>
        </p:nvCxnSpPr>
        <p:spPr>
          <a:xfrm>
            <a:off x="2618849" y="3473908"/>
            <a:ext cx="764039" cy="833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29" idx="6"/>
            <a:endCxn id="28" idx="1"/>
          </p:cNvCxnSpPr>
          <p:nvPr/>
        </p:nvCxnSpPr>
        <p:spPr>
          <a:xfrm flipV="1">
            <a:off x="4030960" y="4296673"/>
            <a:ext cx="718269" cy="1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114800" y="2017254"/>
                <a:ext cx="4954946" cy="440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(3)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10</m:t>
                        </m:r>
                      </m:sub>
                      <m: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ja-JP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ja-JP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(2)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12</m:t>
                        </m:r>
                      </m:sub>
                      <m: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13</m:t>
                        </m:r>
                      </m:sub>
                      <m: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(2)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17254"/>
                <a:ext cx="4954946" cy="440249"/>
              </a:xfrm>
              <a:prstGeom prst="rect">
                <a:avLst/>
              </a:prstGeom>
              <a:blipFill rotWithShape="1">
                <a:blip r:embed="rId12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988439" y="1481679"/>
                <a:ext cx="2815809" cy="4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ja-JP" i="1">
                            <a:latin typeface="Cambria Math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ja-JP" altLang="en-US" dirty="0"/>
                  <a:t>について見てみると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439" y="1481679"/>
                <a:ext cx="2815809" cy="438262"/>
              </a:xfrm>
              <a:prstGeom prst="rect">
                <a:avLst/>
              </a:prstGeom>
              <a:blipFill rotWithShape="1">
                <a:blip r:embed="rId1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23658" y="2662891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58" y="2662891"/>
                <a:ext cx="554420" cy="39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483768" y="3695581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95581"/>
                <a:ext cx="554420" cy="39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547986" y="4263723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6" y="4263723"/>
                <a:ext cx="554420" cy="3984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723658" y="4790433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13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58" y="4790433"/>
                <a:ext cx="554420" cy="39844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 flipH="1">
            <a:off x="1604949" y="2111407"/>
            <a:ext cx="8899" cy="353289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3267491" y="2128356"/>
            <a:ext cx="8899" cy="353289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798256" y="1268760"/>
            <a:ext cx="1641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(2)</a:t>
            </a:r>
            <a:r>
              <a:rPr kumimoji="1" lang="ja-JP" altLang="en-US" sz="1600" dirty="0"/>
              <a:t>はレイヤー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4499992" y="2531648"/>
                <a:ext cx="1954702" cy="93371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ja-JP" altLang="en-US" sz="1600" b="0" dirty="0">
                    <a:ea typeface="Cambria Math"/>
                  </a:rPr>
                  <a:t>：ウエイト</a:t>
                </a:r>
                <a:endParaRPr lang="en-US" altLang="ja-JP" sz="1600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sz="1600" b="0" dirty="0">
                    <a:ea typeface="Cambria Math"/>
                  </a:rPr>
                  <a:t>：シグモイド関数</a:t>
                </a:r>
                <a:br>
                  <a:rPr lang="en-US" altLang="ja-JP" sz="1600" b="0" dirty="0">
                    <a:ea typeface="Cambria Math"/>
                  </a:rPr>
                </a:br>
                <a:r>
                  <a:rPr lang="ja-JP" altLang="en-US" sz="1600" b="0" dirty="0">
                    <a:ea typeface="Cambria Math"/>
                  </a:rPr>
                  <a:t>　　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6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ja-JP" sz="16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31648"/>
                <a:ext cx="1954702" cy="933717"/>
              </a:xfrm>
              <a:prstGeom prst="rect">
                <a:avLst/>
              </a:prstGeom>
              <a:blipFill rotWithShape="1">
                <a:blip r:embed="rId18"/>
                <a:stretch>
                  <a:fillRect t="-2581" r="-6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4860032" y="5733256"/>
            <a:ext cx="3203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レイヤー</a:t>
            </a:r>
            <a:r>
              <a:rPr lang="en-US" altLang="ja-JP" dirty="0"/>
              <a:t>1</a:t>
            </a:r>
            <a:r>
              <a:rPr lang="ja-JP" altLang="en-US" dirty="0"/>
              <a:t>から順に計算していく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フォワードプロパゲーション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40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415696" y="4056986"/>
                <a:ext cx="554420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96" y="4056986"/>
                <a:ext cx="554420" cy="553613"/>
              </a:xfrm>
              <a:prstGeom prst="rect">
                <a:avLst/>
              </a:prstGeom>
              <a:blipFill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前回のおさらい</a:t>
            </a:r>
          </a:p>
        </p:txBody>
      </p:sp>
      <p:sp>
        <p:nvSpPr>
          <p:cNvPr id="5" name="円/楕円 4"/>
          <p:cNvSpPr/>
          <p:nvPr/>
        </p:nvSpPr>
        <p:spPr>
          <a:xfrm>
            <a:off x="619099" y="3134497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619099" y="396234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19099" y="479043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942728" y="2241055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942728" y="3134497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42728" y="396234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942728" y="479043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12751" y="3170253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3170253"/>
                <a:ext cx="55442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12751" y="4055544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4055544"/>
                <a:ext cx="55442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12751" y="4883636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4883636"/>
                <a:ext cx="55442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960526" y="2305806"/>
                <a:ext cx="554420" cy="55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2305806"/>
                <a:ext cx="554420" cy="556306"/>
              </a:xfrm>
              <a:prstGeom prst="rect">
                <a:avLst/>
              </a:prstGeom>
              <a:blipFill>
                <a:blip r:embed="rId6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960526" y="3187153"/>
                <a:ext cx="554420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3187153"/>
                <a:ext cx="554420" cy="553613"/>
              </a:xfrm>
              <a:prstGeom prst="rect">
                <a:avLst/>
              </a:prstGeom>
              <a:blipFill>
                <a:blip r:embed="rId7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960526" y="4055544"/>
                <a:ext cx="5544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4055544"/>
                <a:ext cx="554420" cy="553998"/>
              </a:xfrm>
              <a:prstGeom prst="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960526" y="4881563"/>
                <a:ext cx="554420" cy="55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26" y="4881563"/>
                <a:ext cx="554420" cy="555858"/>
              </a:xfrm>
              <a:prstGeom prst="rect">
                <a:avLst/>
              </a:prstGeom>
              <a:blipFill>
                <a:blip r:embed="rId9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219285" y="1268760"/>
            <a:ext cx="1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 unit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749229" y="4064590"/>
                <a:ext cx="554420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/>
                      </m:sSubSup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29" y="4064590"/>
                <a:ext cx="554420" cy="464166"/>
              </a:xfrm>
              <a:prstGeom prst="rect">
                <a:avLst/>
              </a:prstGeom>
              <a:blipFill>
                <a:blip r:embed="rId10"/>
                <a:stretch>
                  <a:fillRect r="-5934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/楕円 28"/>
          <p:cNvSpPr/>
          <p:nvPr/>
        </p:nvSpPr>
        <p:spPr>
          <a:xfrm>
            <a:off x="3382888" y="398293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>
            <a:stCxn id="5" idx="6"/>
            <a:endCxn id="9" idx="2"/>
          </p:cNvCxnSpPr>
          <p:nvPr/>
        </p:nvCxnSpPr>
        <p:spPr>
          <a:xfrm>
            <a:off x="1267171" y="3458533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5" idx="6"/>
            <a:endCxn id="10" idx="2"/>
          </p:cNvCxnSpPr>
          <p:nvPr/>
        </p:nvCxnSpPr>
        <p:spPr>
          <a:xfrm>
            <a:off x="1267171" y="3458533"/>
            <a:ext cx="675557" cy="82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5" idx="6"/>
            <a:endCxn id="21" idx="1"/>
          </p:cNvCxnSpPr>
          <p:nvPr/>
        </p:nvCxnSpPr>
        <p:spPr>
          <a:xfrm>
            <a:off x="1267171" y="3458533"/>
            <a:ext cx="693355" cy="1700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6" idx="6"/>
            <a:endCxn id="10" idx="2"/>
          </p:cNvCxnSpPr>
          <p:nvPr/>
        </p:nvCxnSpPr>
        <p:spPr>
          <a:xfrm>
            <a:off x="1267171" y="4286377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6"/>
            <a:endCxn id="11" idx="2"/>
          </p:cNvCxnSpPr>
          <p:nvPr/>
        </p:nvCxnSpPr>
        <p:spPr>
          <a:xfrm>
            <a:off x="1267171" y="4286377"/>
            <a:ext cx="675557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6" idx="6"/>
            <a:endCxn id="19" idx="1"/>
          </p:cNvCxnSpPr>
          <p:nvPr/>
        </p:nvCxnSpPr>
        <p:spPr>
          <a:xfrm flipV="1">
            <a:off x="1267171" y="3463960"/>
            <a:ext cx="693355" cy="822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7" idx="6"/>
            <a:endCxn id="9" idx="2"/>
          </p:cNvCxnSpPr>
          <p:nvPr/>
        </p:nvCxnSpPr>
        <p:spPr>
          <a:xfrm flipV="1">
            <a:off x="1267171" y="3458533"/>
            <a:ext cx="675557" cy="165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7" idx="3"/>
            <a:endCxn id="10" idx="2"/>
          </p:cNvCxnSpPr>
          <p:nvPr/>
        </p:nvCxnSpPr>
        <p:spPr>
          <a:xfrm flipV="1">
            <a:off x="1267171" y="4286377"/>
            <a:ext cx="675557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7" idx="6"/>
            <a:endCxn id="11" idx="2"/>
          </p:cNvCxnSpPr>
          <p:nvPr/>
        </p:nvCxnSpPr>
        <p:spPr>
          <a:xfrm>
            <a:off x="1267171" y="5114469"/>
            <a:ext cx="675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619099" y="225992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>
            <a:stCxn id="61" idx="6"/>
            <a:endCxn id="9" idx="2"/>
          </p:cNvCxnSpPr>
          <p:nvPr/>
        </p:nvCxnSpPr>
        <p:spPr>
          <a:xfrm>
            <a:off x="1267171" y="2583959"/>
            <a:ext cx="675557" cy="87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6"/>
            <a:endCxn id="10" idx="2"/>
          </p:cNvCxnSpPr>
          <p:nvPr/>
        </p:nvCxnSpPr>
        <p:spPr>
          <a:xfrm>
            <a:off x="1267171" y="2583959"/>
            <a:ext cx="675557" cy="170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1" idx="6"/>
            <a:endCxn id="11" idx="2"/>
          </p:cNvCxnSpPr>
          <p:nvPr/>
        </p:nvCxnSpPr>
        <p:spPr>
          <a:xfrm>
            <a:off x="1267171" y="2583959"/>
            <a:ext cx="675557" cy="253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712751" y="2334258"/>
                <a:ext cx="55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1" y="2334258"/>
                <a:ext cx="55442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8" idx="6"/>
            <a:endCxn id="29" idx="2"/>
          </p:cNvCxnSpPr>
          <p:nvPr/>
        </p:nvCxnSpPr>
        <p:spPr>
          <a:xfrm>
            <a:off x="2590800" y="2565091"/>
            <a:ext cx="792088" cy="174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1" idx="6"/>
            <a:endCxn id="29" idx="2"/>
          </p:cNvCxnSpPr>
          <p:nvPr/>
        </p:nvCxnSpPr>
        <p:spPr>
          <a:xfrm flipV="1">
            <a:off x="2590800" y="4306969"/>
            <a:ext cx="792088" cy="80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10" idx="6"/>
            <a:endCxn id="29" idx="2"/>
          </p:cNvCxnSpPr>
          <p:nvPr/>
        </p:nvCxnSpPr>
        <p:spPr>
          <a:xfrm>
            <a:off x="2590800" y="4286377"/>
            <a:ext cx="792088" cy="2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endCxn id="29" idx="2"/>
          </p:cNvCxnSpPr>
          <p:nvPr/>
        </p:nvCxnSpPr>
        <p:spPr>
          <a:xfrm>
            <a:off x="2618849" y="3473908"/>
            <a:ext cx="764039" cy="833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29" idx="6"/>
            <a:endCxn id="28" idx="1"/>
          </p:cNvCxnSpPr>
          <p:nvPr/>
        </p:nvCxnSpPr>
        <p:spPr>
          <a:xfrm flipV="1">
            <a:off x="4030960" y="4296673"/>
            <a:ext cx="718269" cy="1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126626" y="1800747"/>
                <a:ext cx="4038676" cy="1688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ja-JP">
                              <a:latin typeface="Cambria Math"/>
                            </a:rPr>
                            <m:t>2</m:t>
                          </m:r>
                          <m:r>
                            <a:rPr lang="en-US" altLang="ja-JP" b="0" i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ja-JP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ja-JP">
                              <a:latin typeface="Cambria Math"/>
                            </a:rPr>
                            <m:t>2</m:t>
                          </m:r>
                          <m:r>
                            <a:rPr lang="en-US" altLang="ja-JP" b="0" i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ja-JP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ja-JP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13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とおくと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z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ja-JP">
                              <a:latin typeface="Cambria Math"/>
                            </a:rPr>
                            <m:t>2</m:t>
                          </m:r>
                          <m:r>
                            <a:rPr lang="en-US" altLang="ja-JP" b="0" i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ja-JP">
                              <a:latin typeface="Cambria Math"/>
                            </a:rPr>
                            <m:t>2</m:t>
                          </m:r>
                          <m:r>
                            <a:rPr lang="en-US" altLang="ja-JP" b="0" i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b="0" i="0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z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26" y="1800747"/>
                <a:ext cx="4038676" cy="1688924"/>
              </a:xfrm>
              <a:prstGeom prst="rect">
                <a:avLst/>
              </a:prstGeom>
              <a:blipFill rotWithShape="1">
                <a:blip r:embed="rId12"/>
                <a:stretch>
                  <a:fillRect l="-1360" b="-18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 flipH="1">
            <a:off x="1604949" y="2111407"/>
            <a:ext cx="8899" cy="353289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3267491" y="2128356"/>
            <a:ext cx="8899" cy="353289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798256" y="1268760"/>
            <a:ext cx="1641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(2)</a:t>
            </a:r>
            <a:r>
              <a:rPr kumimoji="1" lang="ja-JP" altLang="en-US" sz="1600" dirty="0"/>
              <a:t>はレイヤー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2760978" y="1726626"/>
                <a:ext cx="6366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ja-JP">
                              <a:latin typeface="Cambria Math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78" y="1726626"/>
                <a:ext cx="636649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3711974" y="1446463"/>
            <a:ext cx="318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レイヤー</a:t>
            </a:r>
            <a:r>
              <a:rPr lang="en-US" altLang="ja-JP" sz="1400" dirty="0"/>
              <a:t>2</a:t>
            </a:r>
            <a:r>
              <a:rPr lang="ja-JP" altLang="en-US" sz="1400" dirty="0"/>
              <a:t>からレイヤー</a:t>
            </a:r>
            <a:r>
              <a:rPr lang="en-US" altLang="ja-JP" sz="1400" dirty="0"/>
              <a:t>3</a:t>
            </a:r>
            <a:r>
              <a:rPr lang="ja-JP" altLang="en-US" sz="1400" dirty="0"/>
              <a:t>の各ウエイト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653134" y="3622931"/>
                <a:ext cx="2358008" cy="7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b="0" dirty="0">
                    <a:ea typeface="Cambria Math"/>
                  </a:rPr>
                  <a:t>：シグモイド関数</a:t>
                </a:r>
                <a:br>
                  <a:rPr lang="en-US" altLang="ja-JP" b="0" dirty="0">
                    <a:ea typeface="Cambria Math"/>
                  </a:rPr>
                </a:br>
                <a:r>
                  <a:rPr lang="ja-JP" altLang="en-US" b="0" dirty="0">
                    <a:ea typeface="Cambria Math"/>
                  </a:rPr>
                  <a:t>　　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4" y="3622931"/>
                <a:ext cx="2358008" cy="761940"/>
              </a:xfrm>
              <a:prstGeom prst="rect">
                <a:avLst/>
              </a:prstGeom>
              <a:blipFill rotWithShape="1">
                <a:blip r:embed="rId14"/>
                <a:stretch>
                  <a:fillRect t="-6400" b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723658" y="2662891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58" y="2662891"/>
                <a:ext cx="554420" cy="39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483768" y="3695581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95581"/>
                <a:ext cx="554420" cy="3984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547986" y="4263723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6" y="4263723"/>
                <a:ext cx="554420" cy="39844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723658" y="4790433"/>
                <a:ext cx="5544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/>
                            </a:rPr>
                            <m:t>13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58" y="4790433"/>
                <a:ext cx="554420" cy="3984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2599515" y="2334258"/>
            <a:ext cx="692698" cy="3011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10050" y="574090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Layer1</a:t>
            </a:r>
          </a:p>
          <a:p>
            <a:r>
              <a:rPr lang="en-US" altLang="ja-JP" dirty="0"/>
              <a:t>(input)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18760" y="574265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Layer2</a:t>
            </a:r>
          </a:p>
          <a:p>
            <a:r>
              <a:rPr kumimoji="1" lang="en-US" altLang="ja-JP" dirty="0"/>
              <a:t>(Hidden Layer)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526904" y="574265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Layer3</a:t>
            </a:r>
          </a:p>
          <a:p>
            <a:r>
              <a:rPr lang="en-US" altLang="ja-JP" dirty="0"/>
              <a:t>(output)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4860032" y="5733256"/>
            <a:ext cx="3203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レイヤー</a:t>
            </a:r>
            <a:r>
              <a:rPr lang="en-US" altLang="ja-JP" dirty="0"/>
              <a:t>1</a:t>
            </a:r>
            <a:r>
              <a:rPr lang="ja-JP" altLang="en-US" dirty="0"/>
              <a:t>から順に計算していく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フォワードプロパゲーション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65" name="楕円 64"/>
          <p:cNvSpPr/>
          <p:nvPr/>
        </p:nvSpPr>
        <p:spPr>
          <a:xfrm>
            <a:off x="1814245" y="2146179"/>
            <a:ext cx="790469" cy="3515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/>
              <p:cNvSpPr/>
              <p:nvPr/>
            </p:nvSpPr>
            <p:spPr>
              <a:xfrm>
                <a:off x="1930880" y="1703304"/>
                <a:ext cx="6198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>
                              <a:latin typeface="Cambria Math"/>
                            </a:rPr>
                            <m:t>(</m:t>
                          </m:r>
                          <m:r>
                            <a:rPr lang="en-US" altLang="ja-JP">
                              <a:latin typeface="Cambria Math"/>
                            </a:rPr>
                            <m:t>2</m:t>
                          </m:r>
                          <m:r>
                            <a:rPr lang="en-US" altLang="ja-JP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80" y="1703304"/>
                <a:ext cx="619849" cy="3808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1083982" y="1726626"/>
                <a:ext cx="6366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altLang="ja-JP">
                              <a:latin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82" y="1726626"/>
                <a:ext cx="636649" cy="380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30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Cost Function and Backpropagation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/>
              <a:t>これまでの学習アルゴリズムの議論同様</a:t>
            </a:r>
            <a:r>
              <a:rPr lang="ja-JP" altLang="en-US" sz="2000" dirty="0"/>
              <a:t>にコスト関数から・・・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60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499992" y="2492896"/>
                <a:ext cx="41780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{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ja-JP" altLang="en-US" i="1" smtClean="0">
                          <a:latin typeface="Cambria Math"/>
                        </a:rPr>
                        <m:t>・・・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92896"/>
                <a:ext cx="4178067" cy="404983"/>
              </a:xfrm>
              <a:prstGeom prst="rect">
                <a:avLst/>
              </a:prstGeom>
              <a:blipFill rotWithShape="1"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4355976" y="212356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トレーニングセット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589077" y="3059668"/>
                <a:ext cx="2897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：レイヤ層の数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𝑙</m:t>
                    </m:r>
                    <m:r>
                      <a:rPr lang="ja-JP" altLang="en-US" b="0" i="1" smtClean="0">
                        <a:latin typeface="Cambria Math"/>
                      </a:rPr>
                      <m:t>層に</m:t>
                    </m:r>
                    <m:r>
                      <a:rPr lang="ja-JP" altLang="en-US" i="1">
                        <a:latin typeface="Cambria Math"/>
                      </a:rPr>
                      <m:t>おける</m:t>
                    </m:r>
                    <m:r>
                      <a:rPr lang="ja-JP" altLang="en-US" i="1" smtClean="0">
                        <a:latin typeface="Cambria Math"/>
                      </a:rPr>
                      <m:t>ユニット</m:t>
                    </m:r>
                    <m:r>
                      <a:rPr lang="ja-JP" altLang="en-US" b="0" i="1" smtClean="0">
                        <a:latin typeface="Cambria Math"/>
                      </a:rPr>
                      <m:t>の数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077" y="3059668"/>
                <a:ext cx="2897012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8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5" y="4581128"/>
            <a:ext cx="6740833" cy="1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Cost Function and Backpropagation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/>
              <a:t>これまでの学習アルゴリズムの議論同様</a:t>
            </a:r>
            <a:r>
              <a:rPr lang="ja-JP" altLang="en-US" sz="2000" dirty="0"/>
              <a:t>にコスト関数から・・・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5" y="2708920"/>
            <a:ext cx="7820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30265" y="2191103"/>
            <a:ext cx="33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ロジスティック回帰のコスト関数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85343" y="350166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正規化項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28184" y="376701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バイアス項である</a:t>
            </a:r>
            <a:r>
              <a:rPr kumimoji="1" lang="en-US" altLang="ja-JP" dirty="0"/>
              <a:t>θ0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ja-JP" altLang="en-US" dirty="0"/>
              <a:t>正規化しない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7787" y="4117163"/>
            <a:ext cx="42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ニューラルネットワークのコスト関数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883139"/>
            <a:ext cx="3692079" cy="39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355976" y="5523625"/>
            <a:ext cx="10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ただし、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91880" y="621166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</a:t>
            </a:r>
            <a:r>
              <a:rPr kumimoji="1" lang="ja-JP" altLang="en-US" dirty="0"/>
              <a:t>は</a:t>
            </a:r>
            <a:r>
              <a:rPr kumimoji="1" lang="en-US" altLang="ja-JP" dirty="0"/>
              <a:t>K</a:t>
            </a:r>
            <a:r>
              <a:rPr kumimoji="1" lang="ja-JP" altLang="en-US" dirty="0"/>
              <a:t>次元ベクトル</a:t>
            </a:r>
            <a:endParaRPr kumimoji="1" lang="en-US" altLang="ja-JP" dirty="0"/>
          </a:p>
          <a:p>
            <a:r>
              <a:rPr kumimoji="1" lang="en-US" altLang="ja-JP" dirty="0"/>
              <a:t>R</a:t>
            </a:r>
            <a:r>
              <a:rPr kumimoji="1" lang="ja-JP" altLang="en-US" dirty="0"/>
              <a:t>の</a:t>
            </a:r>
            <a:r>
              <a:rPr kumimoji="1" lang="en-US" altLang="ja-JP" dirty="0"/>
              <a:t>K</a:t>
            </a:r>
            <a:r>
              <a:rPr kumimoji="1" lang="ja-JP" altLang="en-US" dirty="0"/>
              <a:t>のベクトルを出力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84168" y="6211669"/>
            <a:ext cx="16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r>
              <a:rPr kumimoji="1" lang="ja-JP" altLang="en-US" dirty="0"/>
              <a:t>番目の出力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7708574" y="2204864"/>
            <a:ext cx="17579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380029" y="1763524"/>
            <a:ext cx="165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パラメータの数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05763" y="5324174"/>
            <a:ext cx="33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K=1</a:t>
            </a:r>
            <a:r>
              <a:rPr kumimoji="1" lang="ja-JP" altLang="en-US" dirty="0"/>
              <a:t>の時はバイナリ分類問題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1192" y="5081023"/>
            <a:ext cx="216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k</a:t>
            </a:r>
            <a:r>
              <a:rPr lang="ja-JP" altLang="en-US" dirty="0"/>
              <a:t>個の出力ユニットに対しての和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H="1">
            <a:off x="2195736" y="5229200"/>
            <a:ext cx="657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9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4" y="3236499"/>
            <a:ext cx="6740833" cy="1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Cost Function and Backpropagation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/>
              <a:t>これまでの学習アルゴリズムの議論同様</a:t>
            </a:r>
            <a:r>
              <a:rPr lang="ja-JP" altLang="en-US" sz="2000" dirty="0"/>
              <a:t>にコスト関数から・・・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072" y="2167080"/>
            <a:ext cx="42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ニューラルネットワークのコスト関数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46848" y="2745153"/>
            <a:ext cx="33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K=1</a:t>
            </a:r>
            <a:r>
              <a:rPr kumimoji="1" lang="ja-JP" altLang="en-US" dirty="0"/>
              <a:t>の時はバイナリ分類問題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23973" y="4073134"/>
            <a:ext cx="216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k</a:t>
            </a:r>
            <a:r>
              <a:rPr lang="ja-JP" altLang="en-US" dirty="0"/>
              <a:t>個の出力ユニットに対しての和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H="1">
            <a:off x="2029949" y="3942874"/>
            <a:ext cx="657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dic.nicovideo.jp/oekaki/1715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89" y="1363393"/>
            <a:ext cx="1932806" cy="19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728065" y="3908481"/>
                <a:ext cx="31148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en-US" altLang="ja-JP" dirty="0"/>
                  <a:t>y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k</a:t>
                </a:r>
                <a:r>
                  <a:rPr kumimoji="1" lang="ja-JP" altLang="en-US" dirty="0"/>
                  <a:t>と比較</a:t>
                </a:r>
                <a:endParaRPr kumimoji="1" lang="en-US" altLang="ja-JP" dirty="0"/>
              </a:p>
              <a:p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の場合は</a:t>
                </a:r>
                <a:r>
                  <a:rPr kumimoji="1" lang="en-US" altLang="ja-JP" dirty="0"/>
                  <a:t>log(1)=0</a:t>
                </a:r>
                <a:r>
                  <a:rPr kumimoji="1" lang="ja-JP" altLang="en-US" dirty="0"/>
                  <a:t>となるのでコスト</a:t>
                </a:r>
                <a:r>
                  <a:rPr kumimoji="1" lang="en-US" altLang="ja-JP" dirty="0"/>
                  <a:t>0)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65" y="3908481"/>
                <a:ext cx="3114886" cy="923330"/>
              </a:xfrm>
              <a:prstGeom prst="rect">
                <a:avLst/>
              </a:prstGeom>
              <a:blipFill>
                <a:blip r:embed="rId4"/>
                <a:stretch>
                  <a:fillRect l="-1761" t="-5263" b="-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>
            <a:off x="4508757" y="4789682"/>
            <a:ext cx="4635243" cy="1378321"/>
            <a:chOff x="4067944" y="4138911"/>
            <a:chExt cx="4635243" cy="137832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693" y="4346276"/>
              <a:ext cx="3692079" cy="391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4138010" y="4357364"/>
              <a:ext cx="1021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ただし、</a:t>
              </a:r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4280885" y="4748873"/>
                  <a:ext cx="27363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a14:m>
                  <a:r>
                    <a:rPr kumimoji="1" lang="ja-JP" altLang="en-US" dirty="0"/>
                    <a:t>は</a:t>
                  </a:r>
                  <a:r>
                    <a:rPr kumimoji="1" lang="en-US" altLang="ja-JP" dirty="0"/>
                    <a:t>K</a:t>
                  </a:r>
                  <a:r>
                    <a:rPr kumimoji="1" lang="ja-JP" altLang="en-US" dirty="0"/>
                    <a:t>次元ベクトル</a:t>
                  </a:r>
                  <a:endParaRPr kumimoji="1" lang="en-US" altLang="ja-JP" dirty="0"/>
                </a:p>
                <a:p>
                  <a:r>
                    <a:rPr kumimoji="1" lang="en-US" altLang="ja-JP" dirty="0"/>
                    <a:t>R</a:t>
                  </a:r>
                  <a:r>
                    <a:rPr kumimoji="1" lang="ja-JP" altLang="en-US" dirty="0"/>
                    <a:t>の</a:t>
                  </a:r>
                  <a:r>
                    <a:rPr kumimoji="1" lang="en-US" altLang="ja-JP" dirty="0"/>
                    <a:t>K</a:t>
                  </a:r>
                  <a:r>
                    <a:rPr kumimoji="1" lang="ja-JP" altLang="en-US" dirty="0"/>
                    <a:t>のベクトルを出力</a:t>
                  </a:r>
                </a:p>
              </p:txBody>
            </p:sp>
          </mc:Choice>
          <mc:Fallback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885" y="4748873"/>
                  <a:ext cx="2736304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009" t="-8491" b="-150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テキスト ボックス 16"/>
            <p:cNvSpPr txBox="1"/>
            <p:nvPr/>
          </p:nvSpPr>
          <p:spPr>
            <a:xfrm>
              <a:off x="6777732" y="4775619"/>
              <a:ext cx="162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i</a:t>
              </a:r>
              <a:r>
                <a:rPr kumimoji="1" lang="ja-JP" altLang="en-US" dirty="0"/>
                <a:t>番目の出力</a:t>
              </a: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067944" y="4138911"/>
              <a:ext cx="4635243" cy="1378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/>
          <p:cNvCxnSpPr/>
          <p:nvPr/>
        </p:nvCxnSpPr>
        <p:spPr>
          <a:xfrm flipH="1">
            <a:off x="2277192" y="3045500"/>
            <a:ext cx="162912" cy="19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2573741" y="3814572"/>
            <a:ext cx="850232" cy="35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 flipV="1">
            <a:off x="3227457" y="3744356"/>
            <a:ext cx="2447187" cy="3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66250" y="5014917"/>
            <a:ext cx="323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正規化項</a:t>
            </a:r>
            <a:endParaRPr kumimoji="1" lang="en-US" altLang="ja-JP" dirty="0"/>
          </a:p>
          <a:p>
            <a:r>
              <a:rPr kumimoji="1" lang="ja-JP" altLang="en-US" dirty="0"/>
              <a:t>バイアスユニットは計算しない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から</a:t>
            </a:r>
            <a:r>
              <a:rPr lang="en-US" altLang="ja-JP" dirty="0" err="1"/>
              <a:t>sl</a:t>
            </a:r>
            <a:r>
              <a:rPr lang="ja-JP" altLang="en-US" dirty="0" err="1"/>
              <a:t>まで</a:t>
            </a:r>
            <a:r>
              <a:rPr lang="ja-JP" altLang="en-US" dirty="0"/>
              <a:t>足し合わせてもうまくいくらしい・・・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585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1925</Words>
  <Application>Microsoft Office PowerPoint</Application>
  <PresentationFormat>画面に合わせる (4:3)</PresentationFormat>
  <Paragraphs>265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Office ​​テーマ</vt:lpstr>
      <vt:lpstr>Coursera輪講 week5 ： Neural Network</vt:lpstr>
      <vt:lpstr>目次</vt:lpstr>
      <vt:lpstr>前回のおさらい</vt:lpstr>
      <vt:lpstr>前回のおさらい</vt:lpstr>
      <vt:lpstr>前回のおさらい</vt:lpstr>
      <vt:lpstr>前回のおさらい</vt:lpstr>
      <vt:lpstr>Cost Function and Backpropagation</vt:lpstr>
      <vt:lpstr>Cost Function and Backpropagation</vt:lpstr>
      <vt:lpstr>Cost Function and Backpropagation</vt:lpstr>
      <vt:lpstr>Cost Function and Backpropagation</vt:lpstr>
      <vt:lpstr>Backpropagation Algorithm</vt:lpstr>
      <vt:lpstr>Backpropagation Algorithm</vt:lpstr>
      <vt:lpstr>Backpropagation Algorithm</vt:lpstr>
      <vt:lpstr>Backpropagation Algorithm</vt:lpstr>
      <vt:lpstr>Backpropagation Algorithm</vt:lpstr>
      <vt:lpstr>Backpropagation Algorithm</vt:lpstr>
      <vt:lpstr>Gradient Checking</vt:lpstr>
      <vt:lpstr>PowerPoint プレゼンテーション</vt:lpstr>
      <vt:lpstr>PowerPoint プレゼンテーション</vt:lpstr>
      <vt:lpstr>Backpropagation Algorithm</vt:lpstr>
      <vt:lpstr>Backpropagation Algorithm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Coursera輪講 week5 ： Neural Network</dc:title>
  <dc:creator>標準ユーザ</dc:creator>
  <cp:lastModifiedBy>鷲野史拓</cp:lastModifiedBy>
  <cp:revision>34</cp:revision>
  <dcterms:created xsi:type="dcterms:W3CDTF">2016-11-07T04:02:44Z</dcterms:created>
  <dcterms:modified xsi:type="dcterms:W3CDTF">2016-11-14T22:04:04Z</dcterms:modified>
</cp:coreProperties>
</file>