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75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67" r:id="rId16"/>
    <p:sldId id="276" r:id="rId17"/>
    <p:sldId id="277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Фрагментация </a:t>
            </a:r>
            <a:r>
              <a:rPr lang="ru-RU" baseline="0" dirty="0"/>
              <a:t> - это и достоинство, и недостаток </a:t>
            </a:r>
            <a:r>
              <a:rPr lang="en-US" baseline="0" dirty="0"/>
              <a:t>Android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4ADA3-08D7-45BA-8E0A-3E1762224E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8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4ADA3-08D7-45BA-8E0A-3E1762224E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7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4ADA3-08D7-45BA-8E0A-3E1762224E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9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4ADA3-08D7-45BA-8E0A-3E1762224E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3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224366" y="1600200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224366" y="4161215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212741" y="3996708"/>
            <a:ext cx="1176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3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about/versions/android-4.4.html" TargetMode="External"/><Relationship Id="rId13" Type="http://schemas.openxmlformats.org/officeDocument/2006/relationships/hyperlink" Target="https://developer.android.com/about/versions/nougat/android-7.1.html" TargetMode="External"/><Relationship Id="rId3" Type="http://schemas.openxmlformats.org/officeDocument/2006/relationships/hyperlink" Target="https://developer.android.com/about/versions/android-2.3.3.html" TargetMode="External"/><Relationship Id="rId7" Type="http://schemas.openxmlformats.org/officeDocument/2006/relationships/hyperlink" Target="https://developer.android.com/about/versions/android-4.3.html" TargetMode="External"/><Relationship Id="rId12" Type="http://schemas.openxmlformats.org/officeDocument/2006/relationships/hyperlink" Target="https://developer.android.com/about/versions/nougat/index.html" TargetMode="External"/><Relationship Id="rId2" Type="http://schemas.openxmlformats.org/officeDocument/2006/relationships/hyperlink" Target="https://developer.android.com/about/dashboar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about/versions/android-4.2.html" TargetMode="External"/><Relationship Id="rId11" Type="http://schemas.openxmlformats.org/officeDocument/2006/relationships/hyperlink" Target="https://developer.android.com/about/versions/marshmallow/index.html" TargetMode="External"/><Relationship Id="rId5" Type="http://schemas.openxmlformats.org/officeDocument/2006/relationships/hyperlink" Target="https://developer.android.com/about/versions/android-4.1.html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developer.android.com/about/versions/android-5.1.html" TargetMode="External"/><Relationship Id="rId4" Type="http://schemas.openxmlformats.org/officeDocument/2006/relationships/hyperlink" Target="https://developer.android.com/about/versions/android-4.0.html" TargetMode="External"/><Relationship Id="rId9" Type="http://schemas.openxmlformats.org/officeDocument/2006/relationships/hyperlink" Target="https://developer.android.com/about/versions/android-5.0.html" TargetMode="External"/><Relationship Id="rId14" Type="http://schemas.openxmlformats.org/officeDocument/2006/relationships/hyperlink" Target="https://developer.android.com/about/versions/oreo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5600">
                <a:solidFill>
                  <a:srgbClr val="FFFFFF"/>
                </a:solidFill>
              </a:rPr>
              <a:t>Лекция 1. </a:t>
            </a:r>
            <a:br>
              <a:rPr lang="ru-RU" sz="5600">
                <a:solidFill>
                  <a:srgbClr val="FFFFFF"/>
                </a:solidFill>
              </a:rPr>
            </a:br>
            <a:r>
              <a:rPr lang="ru-RU" sz="5600">
                <a:solidFill>
                  <a:srgbClr val="FFFFFF"/>
                </a:solidFill>
              </a:rPr>
              <a:t>Введение в Android </a:t>
            </a:r>
            <a:br>
              <a:rPr lang="ru-RU" sz="5600">
                <a:solidFill>
                  <a:srgbClr val="FFFFFF"/>
                </a:solidFill>
              </a:rPr>
            </a:br>
            <a:endParaRPr lang="ru-RU" sz="56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1400" dirty="0">
                <a:solidFill>
                  <a:srgbClr val="FFFFFF">
                    <a:alpha val="70000"/>
                  </a:srgbClr>
                </a:solidFill>
              </a:rPr>
              <a:t>Обзор инструментов. Структура проекта на </a:t>
            </a:r>
            <a:r>
              <a:rPr lang="ru-RU" sz="1400" dirty="0" err="1">
                <a:solidFill>
                  <a:srgbClr val="FFFFFF">
                    <a:alpha val="70000"/>
                  </a:srgbClr>
                </a:solidFill>
              </a:rPr>
              <a:t>Android</a:t>
            </a:r>
            <a:r>
              <a:rPr lang="ru-RU" sz="1400" dirty="0">
                <a:solidFill>
                  <a:srgbClr val="FFFFFF">
                    <a:alpha val="70000"/>
                  </a:srgbClr>
                </a:solidFill>
              </a:rPr>
              <a:t>. Создание первого приложения и его сборка и отладка. Система сборки </a:t>
            </a:r>
            <a:r>
              <a:rPr lang="ru-RU" sz="1400" dirty="0" err="1">
                <a:solidFill>
                  <a:srgbClr val="FFFFFF">
                    <a:alpha val="70000"/>
                  </a:srgbClr>
                </a:solidFill>
              </a:rPr>
              <a:t>gradle</a:t>
            </a:r>
            <a:r>
              <a:rPr lang="ru-RU" sz="14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br>
              <a:rPr lang="ru-RU" sz="1400" dirty="0">
                <a:solidFill>
                  <a:srgbClr val="FFFFFF">
                    <a:alpha val="70000"/>
                  </a:srgbClr>
                </a:solidFill>
              </a:rPr>
            </a:b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ru-RU" dirty="0"/>
              <a:t>Основной компонент</a:t>
            </a:r>
          </a:p>
          <a:p>
            <a:pPr marL="457200" indent="-457200">
              <a:buFont typeface="Arial"/>
              <a:buChar char="•"/>
            </a:pPr>
            <a:r>
              <a:rPr lang="ru-RU" dirty="0"/>
              <a:t>Экран с интерфейсом</a:t>
            </a:r>
          </a:p>
          <a:p>
            <a:pPr marL="457200" indent="-457200">
              <a:buFont typeface="Arial"/>
              <a:buChar char="•"/>
            </a:pPr>
            <a:r>
              <a:rPr lang="ru-RU" dirty="0"/>
              <a:t>Не обязательно весь экран</a:t>
            </a:r>
          </a:p>
          <a:p>
            <a:pPr marL="457200" indent="-457200">
              <a:buFont typeface="Arial"/>
              <a:buChar char="•"/>
            </a:pPr>
            <a:r>
              <a:rPr lang="ru-RU" dirty="0"/>
              <a:t>Точка входа в приложение</a:t>
            </a:r>
          </a:p>
          <a:p>
            <a:pPr marL="457200" indent="-457200">
              <a:buFont typeface="Arial"/>
              <a:buChar char="•"/>
            </a:pPr>
            <a:r>
              <a:rPr lang="ru-RU" dirty="0"/>
              <a:t>Описывается в манифесте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10</a:t>
            </a:fld>
            <a:endParaRPr lang="ru-RU"/>
          </a:p>
        </p:txBody>
      </p:sp>
      <p:pic>
        <p:nvPicPr>
          <p:cNvPr id="2050" name="Picture 2" descr="Картинки по запросу Activity android">
            <a:extLst>
              <a:ext uri="{FF2B5EF4-FFF2-40B4-BE49-F238E27FC236}">
                <a16:creationId xmlns:a16="http://schemas.microsoft.com/office/drawing/2014/main" id="{A91C044A-8224-4CAF-8E8A-40998F73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38" y="1270000"/>
            <a:ext cx="2799695" cy="45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6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Без интерфейса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Фоновый режим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Работа с </a:t>
            </a:r>
            <a:r>
              <a:rPr lang="en-US" dirty="0"/>
              <a:t>remote </a:t>
            </a:r>
            <a:r>
              <a:rPr lang="ru-RU" dirty="0"/>
              <a:t>процессами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Application layers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11</a:t>
            </a:fld>
            <a:endParaRPr lang="ru-RU"/>
          </a:p>
        </p:txBody>
      </p:sp>
      <p:pic>
        <p:nvPicPr>
          <p:cNvPr id="6" name="Изображение 5" descr="Screenshot_2013-09-12-21-24-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2" y="1549061"/>
            <a:ext cx="2255658" cy="37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553427" cy="3880772"/>
          </a:xfrm>
        </p:spPr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Абстракция для хранилищ данных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Управление данными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12</a:t>
            </a:fld>
            <a:endParaRPr lang="ru-RU"/>
          </a:p>
        </p:txBody>
      </p:sp>
      <p:pic>
        <p:nvPicPr>
          <p:cNvPr id="4098" name="Picture 2" descr="Картинки по запросу Content provider">
            <a:extLst>
              <a:ext uri="{FF2B5EF4-FFF2-40B4-BE49-F238E27FC236}">
                <a16:creationId xmlns:a16="http://schemas.microsoft.com/office/drawing/2014/main" id="{163C73B6-A755-4DB8-AB53-90F97525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80" y="1417484"/>
            <a:ext cx="35814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0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Приемник сообщений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13</a:t>
            </a:fld>
            <a:endParaRPr lang="ru-RU"/>
          </a:p>
        </p:txBody>
      </p:sp>
      <p:pic>
        <p:nvPicPr>
          <p:cNvPr id="6" name="Изображение 5" descr="04-BroadcastRecei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01" y="1270000"/>
            <a:ext cx="5750923" cy="44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GUI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Однопоточный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Управляется событиями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Построен на библиотеке вложенных компонентов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14</a:t>
            </a:fld>
            <a:endParaRPr lang="ru-RU"/>
          </a:p>
        </p:txBody>
      </p:sp>
      <p:pic>
        <p:nvPicPr>
          <p:cNvPr id="6" name="Изображение 5" descr="img_mvc_andro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67" y="2005222"/>
            <a:ext cx="4606636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/>
              <a:t>Manifest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Java-</a:t>
            </a:r>
            <a:r>
              <a:rPr lang="ru-RU" dirty="0"/>
              <a:t>код</a:t>
            </a:r>
            <a:endParaRPr lang="en-US" dirty="0"/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Ресурсы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0A39DA-B0BE-4733-AFFE-25582A56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69" y="1546859"/>
            <a:ext cx="3843719" cy="44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/>
              <a:t>Manifest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Java-</a:t>
            </a:r>
            <a:r>
              <a:rPr lang="ru-RU" dirty="0"/>
              <a:t>код</a:t>
            </a:r>
            <a:endParaRPr lang="en-US" dirty="0"/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Ресурсы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32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1EBA-B9FB-41D6-8073-FB0F1CC6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868A3-6588-4040-8064-2F429595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2615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0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– </a:t>
            </a:r>
            <a:r>
              <a:rPr lang="ru-RU" dirty="0"/>
              <a:t>система сборки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18</a:t>
            </a:fld>
            <a:endParaRPr lang="ru-RU"/>
          </a:p>
        </p:txBody>
      </p:sp>
      <p:sp>
        <p:nvSpPr>
          <p:cNvPr id="4" name="AutoShape 2" descr="Картинки по запросу Gradle">
            <a:extLst>
              <a:ext uri="{FF2B5EF4-FFF2-40B4-BE49-F238E27FC236}">
                <a16:creationId xmlns:a16="http://schemas.microsoft.com/office/drawing/2014/main" id="{726BA7BA-914B-42A6-B128-A2446B965C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77845" cy="21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4" name="Picture 4" descr="Картинки по запросу Gradle">
            <a:extLst>
              <a:ext uri="{FF2B5EF4-FFF2-40B4-BE49-F238E27FC236}">
                <a16:creationId xmlns:a16="http://schemas.microsoft.com/office/drawing/2014/main" id="{55C6FDB2-3B44-475F-A2A7-D055F2D2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2" y="2625036"/>
            <a:ext cx="8328850" cy="25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0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AndroidManifest.xml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11"/>
          </p:nvPr>
        </p:nvSpPr>
        <p:spPr>
          <a:xfrm>
            <a:off x="538998" y="1477008"/>
            <a:ext cx="11791951" cy="2232000"/>
          </a:xfrm>
        </p:spPr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Описание всех компонентов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Разрешения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96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" name="Изображение 3" descr="e80190692cf35766fd3377d663788f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8" y="1685187"/>
            <a:ext cx="7483929" cy="43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- недостатки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Все формы и размеры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Разное качество исполнения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Четыре версии активны в данный момент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Производители делают свои прошивки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Невозможно протестировать на всех целевых устройствах</a:t>
            </a:r>
          </a:p>
        </p:txBody>
      </p:sp>
      <p:pic>
        <p:nvPicPr>
          <p:cNvPr id="6" name="Содержимое 5" descr="animoca-androi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3" r="20173"/>
          <a:stretch>
            <a:fillRect/>
          </a:stretch>
        </p:blipFill>
        <p:spPr/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D1217-E50F-42B1-ADD6-776D6063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68A16-39A8-4042-B0F8-9C6DA7D35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1FFD96-6CFC-4DA5-ABFD-A6FBDF678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0FDD8-3D5F-45B1-9D3A-D44FE158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9" y="1695142"/>
            <a:ext cx="8534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- достоинства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Охват аудитории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Устройства для разных задач</a:t>
            </a:r>
          </a:p>
        </p:txBody>
      </p:sp>
      <p:pic>
        <p:nvPicPr>
          <p:cNvPr id="6" name="Содержимое 5" descr="Android-Fragmentatio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" b="1019"/>
          <a:stretch>
            <a:fillRect/>
          </a:stretch>
        </p:blipFill>
        <p:spPr/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14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6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7DE4F1-67E5-494F-AE7E-F779E337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46F966-67BF-4951-BAF2-06BF15D8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5247"/>
            <a:ext cx="8747082" cy="457386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537CA2A-2549-47DC-9693-BF012D40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655" y="1321304"/>
            <a:ext cx="633776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Data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collected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during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a 7-day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period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ending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December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11, 2017 </a:t>
            </a:r>
            <a:endParaRPr kumimoji="0" lang="ru-RU" altLang="ru-RU" sz="37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15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53425" y="598099"/>
            <a:ext cx="8596668" cy="1320800"/>
          </a:xfrm>
        </p:spPr>
        <p:txBody>
          <a:bodyPr/>
          <a:lstStyle/>
          <a:p>
            <a:r>
              <a:rPr lang="en-US" dirty="0"/>
              <a:t>Dashboards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7</a:t>
            </a:fld>
            <a:endParaRPr lang="ru-RU"/>
          </a:p>
        </p:txBody>
      </p:sp>
      <p:sp useBgFill="1">
        <p:nvSpPr>
          <p:cNvPr id="7" name="TextBox 6"/>
          <p:cNvSpPr txBox="1"/>
          <p:nvPr/>
        </p:nvSpPr>
        <p:spPr>
          <a:xfrm>
            <a:off x="1434305" y="5720017"/>
            <a:ext cx="683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https://developer.android.com/about/dashboards/index.html</a:t>
            </a:r>
            <a:r>
              <a:rPr lang="ru-RU" dirty="0"/>
              <a:t>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4D97E61-37A1-4504-A134-3CEFF0E8A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79309"/>
              </p:ext>
            </p:extLst>
          </p:nvPr>
        </p:nvGraphicFramePr>
        <p:xfrm>
          <a:off x="8401257" y="2516968"/>
          <a:ext cx="2381208" cy="3917917"/>
        </p:xfrm>
        <a:graphic>
          <a:graphicData uri="http://schemas.openxmlformats.org/drawingml/2006/table">
            <a:tbl>
              <a:tblPr/>
              <a:tblGrid>
                <a:gridCol w="595302">
                  <a:extLst>
                    <a:ext uri="{9D8B030D-6E8A-4147-A177-3AD203B41FA5}">
                      <a16:colId xmlns:a16="http://schemas.microsoft.com/office/drawing/2014/main" val="3518342410"/>
                    </a:ext>
                  </a:extLst>
                </a:gridCol>
                <a:gridCol w="595302">
                  <a:extLst>
                    <a:ext uri="{9D8B030D-6E8A-4147-A177-3AD203B41FA5}">
                      <a16:colId xmlns:a16="http://schemas.microsoft.com/office/drawing/2014/main" val="2238365966"/>
                    </a:ext>
                  </a:extLst>
                </a:gridCol>
                <a:gridCol w="595302">
                  <a:extLst>
                    <a:ext uri="{9D8B030D-6E8A-4147-A177-3AD203B41FA5}">
                      <a16:colId xmlns:a16="http://schemas.microsoft.com/office/drawing/2014/main" val="3128686722"/>
                    </a:ext>
                  </a:extLst>
                </a:gridCol>
                <a:gridCol w="595302">
                  <a:extLst>
                    <a:ext uri="{9D8B030D-6E8A-4147-A177-3AD203B41FA5}">
                      <a16:colId xmlns:a16="http://schemas.microsoft.com/office/drawing/2014/main" val="2438527369"/>
                    </a:ext>
                  </a:extLst>
                </a:gridCol>
              </a:tblGrid>
              <a:tr h="42965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</a:rPr>
                        <a:t>Version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</a:rPr>
                        <a:t>Codename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dirty="0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</a:rPr>
                        <a:t>Distribution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93844"/>
                  </a:ext>
                </a:extLst>
              </a:tr>
              <a:tr h="42965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  <a:t>2.3.3 -</a:t>
                      </a:r>
                      <a:b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</a:br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  <a:t>2.3.7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Gingerbread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>
                          <a:effectLst/>
                        </a:rPr>
                        <a:t>10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0.4%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15247"/>
                  </a:ext>
                </a:extLst>
              </a:tr>
              <a:tr h="691813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4"/>
                        </a:rPr>
                        <a:t>4.0.3 -</a:t>
                      </a:r>
                      <a:b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4"/>
                        </a:rPr>
                      </a:br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4"/>
                        </a:rPr>
                        <a:t>4.0.4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Ice Cream Sandwich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15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>
                          <a:effectLst/>
                        </a:rPr>
                        <a:t>0.5%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23415"/>
                  </a:ext>
                </a:extLst>
              </a:tr>
              <a:tr h="16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4.1.x</a:t>
                      </a:r>
                      <a:endParaRPr lang="en-US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Jelly Bean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16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2.0%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0639"/>
                  </a:ext>
                </a:extLst>
              </a:tr>
              <a:tr h="16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39BE5"/>
                          </a:solidFill>
                          <a:effectLst/>
                          <a:hlinkClick r:id="rId6"/>
                        </a:rPr>
                        <a:t>4.2.x</a:t>
                      </a:r>
                      <a:endParaRPr lang="en-US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17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3.0%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424649"/>
                  </a:ext>
                </a:extLst>
              </a:tr>
              <a:tr h="16749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7"/>
                        </a:rPr>
                        <a:t>4.3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18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0.9%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56403"/>
                  </a:ext>
                </a:extLst>
              </a:tr>
              <a:tr h="29857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8"/>
                        </a:rPr>
                        <a:t>4.4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KitKat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19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13.4%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825755"/>
                  </a:ext>
                </a:extLst>
              </a:tr>
              <a:tr h="16749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9"/>
                        </a:rPr>
                        <a:t>5.0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Lollipop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21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6.1%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23087"/>
                  </a:ext>
                </a:extLst>
              </a:tr>
              <a:tr h="29857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10"/>
                        </a:rPr>
                        <a:t>5.1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22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20.2%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49222"/>
                  </a:ext>
                </a:extLst>
              </a:tr>
              <a:tr h="42965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11"/>
                        </a:rPr>
                        <a:t>6.0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Marshmallow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23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29.7%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48016"/>
                  </a:ext>
                </a:extLst>
              </a:tr>
              <a:tr h="29857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12"/>
                        </a:rPr>
                        <a:t>7.0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Nougat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24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19.3%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3134"/>
                  </a:ext>
                </a:extLst>
              </a:tr>
              <a:tr h="16749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13"/>
                        </a:rPr>
                        <a:t>7.1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25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4.0%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8781"/>
                  </a:ext>
                </a:extLst>
              </a:tr>
              <a:tr h="167492"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solidFill>
                            <a:srgbClr val="039BE5"/>
                          </a:solidFill>
                          <a:effectLst/>
                          <a:hlinkClick r:id="rId14"/>
                        </a:rPr>
                        <a:t>8.0</a:t>
                      </a:r>
                      <a:endParaRPr lang="ru-RU" sz="900">
                        <a:effectLst/>
                      </a:endParaRP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Oreo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>
                          <a:effectLst/>
                        </a:rPr>
                        <a:t>26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>
                          <a:effectLst/>
                        </a:rPr>
                        <a:t>0.5%</a:t>
                      </a:r>
                    </a:p>
                  </a:txBody>
                  <a:tcPr marL="54617" marR="54617" marT="18206" marB="182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87605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3A9CAEA-A295-4394-947B-6CC5C4A8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31" y="1682172"/>
            <a:ext cx="633776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Data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collected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during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a 7-day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period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ending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December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11, 2017 </a:t>
            </a:r>
            <a:endParaRPr kumimoji="0" lang="ru-RU" altLang="ru-RU" sz="37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pic>
        <p:nvPicPr>
          <p:cNvPr id="1026" name="Picture 2" descr="https://chart.googleapis.com/chart?chs=500x250&amp;cht=p&amp;chco=c4df9b%2C6fad0c&amp;chd=t%3A0.4%2C0.5%2C5.9%2C13.4%2C26.3%2C29.7%2C23.3%2C0.5&amp;chf=bg%2Cs%2C00000000&amp;chl=Gingerbread%7CIce%20Cream%20Sandwich%7CJelly%20Bean%7CKitKat%7CLollipop%7CMarshmallow%7CNougat%7COreo">
            <a:extLst>
              <a:ext uri="{FF2B5EF4-FFF2-40B4-BE49-F238E27FC236}">
                <a16:creationId xmlns:a16="http://schemas.microsoft.com/office/drawing/2014/main" id="{18C08D9A-4F97-4CC0-AA70-9B6B3657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2" y="2302342"/>
            <a:ext cx="6662471" cy="333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Изображение 4" descr="androidfram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03" y="1757496"/>
            <a:ext cx="6397950" cy="44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Content Provider</a:t>
            </a:r>
          </a:p>
          <a:p>
            <a:r>
              <a:rPr lang="en-US" dirty="0"/>
              <a:t>Broadcast Receiver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411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287</Words>
  <Application>Microsoft Office PowerPoint</Application>
  <PresentationFormat>Широкоэкранный</PresentationFormat>
  <Paragraphs>129</Paragraphs>
  <Slides>19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Trebuchet MS</vt:lpstr>
      <vt:lpstr>Wingdings</vt:lpstr>
      <vt:lpstr>Wingdings 3</vt:lpstr>
      <vt:lpstr>Аспект</vt:lpstr>
      <vt:lpstr>Лекция 1.  Введение в Android  </vt:lpstr>
      <vt:lpstr>Фрагментация</vt:lpstr>
      <vt:lpstr>Фрагментация - недостатки</vt:lpstr>
      <vt:lpstr>Развитие Android</vt:lpstr>
      <vt:lpstr>Фрагментация - достоинства</vt:lpstr>
      <vt:lpstr>Dashboards</vt:lpstr>
      <vt:lpstr>Dashboards</vt:lpstr>
      <vt:lpstr>Архитектура Android</vt:lpstr>
      <vt:lpstr>Компоненты</vt:lpstr>
      <vt:lpstr>Activity</vt:lpstr>
      <vt:lpstr>Service</vt:lpstr>
      <vt:lpstr>Content Provider</vt:lpstr>
      <vt:lpstr>Broadcast Receiver</vt:lpstr>
      <vt:lpstr>Android GUI</vt:lpstr>
      <vt:lpstr>Структура приложения</vt:lpstr>
      <vt:lpstr>Структура приложения</vt:lpstr>
      <vt:lpstr>Сборка приложения</vt:lpstr>
      <vt:lpstr>Gradle – система сборки</vt:lpstr>
      <vt:lpstr>AndroidManifest.xml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8</cp:revision>
  <dcterms:created xsi:type="dcterms:W3CDTF">2017-12-30T09:17:57Z</dcterms:created>
  <dcterms:modified xsi:type="dcterms:W3CDTF">2017-12-30T13:04:13Z</dcterms:modified>
</cp:coreProperties>
</file>