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352" r:id="rId5"/>
    <p:sldId id="353" r:id="rId6"/>
    <p:sldId id="263" r:id="rId7"/>
    <p:sldId id="264" r:id="rId8"/>
    <p:sldId id="281" r:id="rId9"/>
    <p:sldId id="295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20" r:id="rId19"/>
    <p:sldId id="321" r:id="rId20"/>
    <p:sldId id="322" r:id="rId21"/>
    <p:sldId id="326" r:id="rId22"/>
    <p:sldId id="329" r:id="rId23"/>
    <p:sldId id="331" r:id="rId24"/>
    <p:sldId id="332" r:id="rId25"/>
    <p:sldId id="335" r:id="rId26"/>
    <p:sldId id="336" r:id="rId27"/>
    <p:sldId id="339" r:id="rId28"/>
    <p:sldId id="340" r:id="rId29"/>
    <p:sldId id="341" r:id="rId30"/>
    <p:sldId id="342" r:id="rId31"/>
    <p:sldId id="343" r:id="rId32"/>
    <p:sldId id="354" r:id="rId33"/>
    <p:sldId id="34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1. Базовый синтаксис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Введение в язык </a:t>
            </a:r>
            <a:r>
              <a:rPr lang="ru-RU" dirty="0" err="1"/>
              <a:t>Java</a:t>
            </a:r>
            <a:r>
              <a:rPr lang="ru-RU" dirty="0"/>
              <a:t>. </a:t>
            </a:r>
            <a:r>
              <a:rPr lang="ru-RU" dirty="0" err="1"/>
              <a:t>Java</a:t>
            </a:r>
            <a:r>
              <a:rPr lang="ru-RU" dirty="0"/>
              <a:t> как средство разработки кроссплатформенных приложений. Примитивные типы. Базовые конструкции языка. Ссылочные типы. Массивы. Строки</a:t>
            </a:r>
            <a:r>
              <a:rPr lang="en-US" dirty="0"/>
              <a:t>. </a:t>
            </a:r>
            <a:r>
              <a:rPr lang="ru-RU" dirty="0"/>
              <a:t>Настройка среды разработки. Система сборки </a:t>
            </a:r>
            <a:r>
              <a:rPr lang="ru-RU" dirty="0" err="1"/>
              <a:t>maven</a:t>
            </a:r>
            <a:r>
              <a:rPr lang="ru-RU" dirty="0"/>
              <a:t>. Запуск первой программы на языке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10094" y="2519867"/>
            <a:ext cx="6586701" cy="19880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36"/>
              </a:lnSpc>
            </a:pPr>
            <a:r>
              <a:rPr lang="ru" sz="1983" dirty="0">
                <a:latin typeface="Arial"/>
              </a:rPr>
              <a:t>Все остальные, кроме примитивных</a:t>
            </a:r>
            <a:br>
              <a:rPr lang="ru" sz="1983" dirty="0">
                <a:latin typeface="Arial"/>
              </a:rPr>
            </a:br>
            <a:r>
              <a:rPr lang="ru" sz="1983" dirty="0">
                <a:latin typeface="Arial"/>
              </a:rPr>
              <a:t>Передаются </a:t>
            </a:r>
            <a:r>
              <a:rPr lang="ru-RU" sz="1983" dirty="0">
                <a:latin typeface="Arial"/>
              </a:rPr>
              <a:t>так же, по значению</a:t>
            </a:r>
            <a:endParaRPr lang="ru" sz="1983" dirty="0">
              <a:latin typeface="Arial"/>
            </a:endParaRPr>
          </a:p>
          <a:p>
            <a:pPr>
              <a:lnSpc>
                <a:spcPts val="3236"/>
              </a:lnSpc>
            </a:pPr>
            <a:r>
              <a:rPr lang="ru" sz="1983" dirty="0">
                <a:latin typeface="Arial"/>
              </a:rPr>
              <a:t>Являются объектами (наследуют </a:t>
            </a:r>
            <a:r>
              <a:rPr lang="en-US" sz="2082" dirty="0" err="1">
                <a:latin typeface="Sylfaen"/>
              </a:rPr>
              <a:t>java.lang.Object</a:t>
            </a:r>
            <a:r>
              <a:rPr lang="en-US" sz="1983" dirty="0">
                <a:latin typeface="Arial"/>
              </a:rPr>
              <a:t>)</a:t>
            </a:r>
            <a:endParaRPr lang="ru" sz="1983" dirty="0">
              <a:latin typeface="Arial"/>
            </a:endParaRPr>
          </a:p>
          <a:p>
            <a:pPr>
              <a:lnSpc>
                <a:spcPts val="3236"/>
              </a:lnSpc>
            </a:pPr>
            <a:r>
              <a:rPr lang="ru" sz="1983" dirty="0">
                <a:latin typeface="Arial"/>
              </a:rPr>
              <a:t>Ссылка может принимать значение </a:t>
            </a:r>
            <a:r>
              <a:rPr lang="en-US" sz="2082" dirty="0">
                <a:solidFill>
                  <a:srgbClr val="0000FC"/>
                </a:solidFill>
                <a:latin typeface="Sylfaen"/>
              </a:rPr>
              <a:t>null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A852BDF-B172-4CDF-A626-4F647359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ссылочные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402892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28223" y="2193554"/>
            <a:ext cx="5813217" cy="3383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endParaRPr lang="ru" sz="1983" dirty="0"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13886" y="2788800"/>
            <a:ext cx="5755558" cy="16919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5"/>
              </a:lnSpc>
            </a:pP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int</a:t>
            </a:r>
            <a:r>
              <a:rPr lang="en-US" sz="2082" spc="99" dirty="0">
                <a:latin typeface="Sylfaen"/>
              </a:rPr>
              <a:t>[] numbers </a:t>
            </a:r>
            <a:endParaRPr lang="ru" sz="2082" spc="99" dirty="0">
              <a:latin typeface="Sylfaen"/>
            </a:endParaRPr>
          </a:p>
          <a:p>
            <a:pPr>
              <a:lnSpc>
                <a:spcPts val="2665"/>
              </a:lnSpc>
            </a:pPr>
            <a:r>
              <a:rPr lang="en-US" sz="2082" spc="99" dirty="0">
                <a:latin typeface="Sylfaen"/>
              </a:rPr>
              <a:t>String</a:t>
            </a:r>
            <a:r>
              <a:rPr lang="ru" sz="2082" spc="99" dirty="0">
                <a:latin typeface="Sylfaen"/>
              </a:rPr>
              <a:t>[] </a:t>
            </a:r>
            <a:r>
              <a:rPr lang="en-US" sz="2082" spc="99" dirty="0" err="1">
                <a:latin typeface="Sylfaen"/>
              </a:rPr>
              <a:t>args</a:t>
            </a:r>
            <a:r>
              <a:rPr lang="en-US" sz="2082" spc="99" dirty="0">
                <a:latin typeface="Sylfaen"/>
              </a:rPr>
              <a:t> </a:t>
            </a:r>
            <a:br>
              <a:rPr lang="ru-RU" sz="2082" spc="99" dirty="0">
                <a:latin typeface="Sylfaen"/>
              </a:rPr>
            </a:b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boolean</a:t>
            </a:r>
            <a:r>
              <a:rPr lang="ru-RU" sz="2082" spc="99" dirty="0">
                <a:solidFill>
                  <a:srgbClr val="0000FC"/>
                </a:solidFill>
                <a:latin typeface="Sylfaen"/>
              </a:rPr>
              <a:t> </a:t>
            </a:r>
            <a:r>
              <a:rPr lang="en-US" sz="2082" spc="99" dirty="0">
                <a:latin typeface="Sylfaen"/>
              </a:rPr>
              <a:t>bits [] </a:t>
            </a:r>
            <a:br>
              <a:rPr lang="ru-RU" sz="2082" spc="99" dirty="0">
                <a:latin typeface="Sylfaen"/>
              </a:rPr>
            </a:br>
            <a:r>
              <a:rPr lang="en-US" sz="2082" spc="99" dirty="0">
                <a:solidFill>
                  <a:srgbClr val="0000FC"/>
                </a:solidFill>
                <a:latin typeface="Sylfaen"/>
              </a:rPr>
              <a:t>char</a:t>
            </a:r>
            <a:r>
              <a:rPr lang="en-US" sz="2082" spc="99" dirty="0">
                <a:latin typeface="Sylfaen"/>
              </a:rPr>
              <a:t>[] letters , digits; // </a:t>
            </a:r>
            <a:r>
              <a:rPr lang="ru-RU" sz="2082" spc="99" dirty="0">
                <a:latin typeface="Sylfaen"/>
              </a:rPr>
              <a:t>два массива!</a:t>
            </a:r>
          </a:p>
          <a:p>
            <a:pPr>
              <a:lnSpc>
                <a:spcPts val="2665"/>
              </a:lnSpc>
            </a:pPr>
            <a:r>
              <a:rPr lang="en-US" sz="2082" spc="99" dirty="0">
                <a:solidFill>
                  <a:srgbClr val="0000FC"/>
                </a:solidFill>
                <a:latin typeface="Sylfaen"/>
              </a:rPr>
              <a:t>float</a:t>
            </a:r>
            <a:r>
              <a:rPr lang="ru-RU" sz="2082" spc="99" dirty="0">
                <a:solidFill>
                  <a:srgbClr val="0000FC"/>
                </a:solidFill>
                <a:latin typeface="Sylfaen"/>
              </a:rPr>
              <a:t> </a:t>
            </a:r>
            <a:r>
              <a:rPr lang="en-US" sz="2082" spc="99" dirty="0">
                <a:latin typeface="Sylfaen"/>
              </a:rPr>
              <a:t>rates []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CFF774E-D6F5-4E21-BCED-B74C6233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0F781E0-B6D7-4CE3-A628-3353B5F23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67" y="2059977"/>
            <a:ext cx="8596668" cy="3880773"/>
          </a:xfrm>
        </p:spPr>
        <p:txBody>
          <a:bodyPr/>
          <a:lstStyle/>
          <a:p>
            <a:r>
              <a:rPr lang="ru" dirty="0">
                <a:latin typeface="Arial"/>
              </a:rPr>
              <a:t>Массив обозначается квадратными скобками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01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84367" y="2115920"/>
            <a:ext cx="6030760" cy="11662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83"/>
              </a:lnSpc>
            </a:pPr>
            <a:r>
              <a:rPr lang="ru" sz="1983" dirty="0">
                <a:latin typeface="Arial"/>
              </a:rPr>
              <a:t>Массив создается оператором 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new</a:t>
            </a:r>
          </a:p>
          <a:p>
            <a:pPr>
              <a:lnSpc>
                <a:spcPts val="3283"/>
              </a:lnSpc>
            </a:pPr>
            <a:r>
              <a:rPr lang="ru" sz="1983" dirty="0">
                <a:latin typeface="Arial"/>
              </a:rPr>
              <a:t>Все элементы массива инициализируются нулями</a:t>
            </a:r>
          </a:p>
          <a:p>
            <a:pPr>
              <a:lnSpc>
                <a:spcPts val="3283"/>
              </a:lnSpc>
            </a:pPr>
            <a:r>
              <a:rPr lang="ru" sz="1983" dirty="0">
                <a:latin typeface="Arial"/>
              </a:rPr>
              <a:t>Размер массива фиксируется в момент создания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84367" y="3927850"/>
            <a:ext cx="4870533" cy="10091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712"/>
              </a:lnSpc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[] numbers </a:t>
            </a:r>
            <a:r>
              <a:rPr lang="en-US" sz="1983" dirty="0">
                <a:latin typeface="Arial"/>
              </a:rPr>
              <a:t>=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new</a:t>
            </a:r>
            <a:r>
              <a:rPr lang="ru-RU" sz="2082" spc="99" dirty="0">
                <a:solidFill>
                  <a:srgbClr val="0000FC"/>
                </a:solidFill>
                <a:latin typeface="Sylfaen"/>
              </a:rPr>
              <a:t> 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</a:t>
            </a:r>
            <a:r>
              <a:rPr lang="en-US" sz="1784" spc="297" dirty="0">
                <a:latin typeface="Sylfaen"/>
              </a:rPr>
              <a:t>100</a:t>
            </a:r>
            <a:r>
              <a:rPr lang="en-US" sz="2082" spc="99" dirty="0">
                <a:latin typeface="Sylfaen"/>
              </a:rPr>
              <a:t>]</a:t>
            </a:r>
            <a:r>
              <a:rPr lang="en-US" sz="1983" dirty="0">
                <a:latin typeface="Arial"/>
              </a:rPr>
              <a:t>; </a:t>
            </a:r>
            <a:br>
              <a:rPr lang="ru-RU" sz="1983" dirty="0">
                <a:latin typeface="Arial"/>
              </a:rPr>
            </a:br>
            <a:r>
              <a:rPr lang="en-US" sz="2082" spc="99" dirty="0">
                <a:latin typeface="Sylfaen"/>
              </a:rPr>
              <a:t>S</a:t>
            </a:r>
            <a:r>
              <a:rPr lang="en-US" sz="1983" dirty="0"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r</a:t>
            </a:r>
            <a:r>
              <a:rPr lang="en-US" sz="1983" dirty="0">
                <a:latin typeface="Arial"/>
              </a:rPr>
              <a:t>i</a:t>
            </a:r>
            <a:r>
              <a:rPr lang="en-US" sz="2082" spc="99" dirty="0">
                <a:latin typeface="Sylfaen"/>
              </a:rPr>
              <a:t>ng[] </a:t>
            </a:r>
            <a:r>
              <a:rPr lang="en-US" sz="2082" spc="99" dirty="0" err="1">
                <a:latin typeface="Sylfaen"/>
              </a:rPr>
              <a:t>args</a:t>
            </a:r>
            <a:r>
              <a:rPr lang="en-US" sz="2082" spc="99" dirty="0">
                <a:latin typeface="Sylfaen"/>
              </a:rPr>
              <a:t> </a:t>
            </a:r>
            <a:r>
              <a:rPr lang="en-US" sz="1983" dirty="0">
                <a:latin typeface="Arial"/>
              </a:rPr>
              <a:t>=</a:t>
            </a:r>
            <a:r>
              <a:rPr lang="ru-RU" sz="1983" dirty="0">
                <a:latin typeface="Arial"/>
              </a:rPr>
              <a:t> 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new</a:t>
            </a:r>
            <a:r>
              <a:rPr lang="ru-RU" sz="2082" spc="99" dirty="0">
                <a:solidFill>
                  <a:srgbClr val="0000FC"/>
                </a:solidFill>
                <a:latin typeface="Sylfaen"/>
              </a:rPr>
              <a:t> </a:t>
            </a:r>
            <a:r>
              <a:rPr lang="en-US" sz="2082" spc="99" dirty="0">
                <a:latin typeface="Sylfaen"/>
              </a:rPr>
              <a:t>S</a:t>
            </a:r>
            <a:r>
              <a:rPr lang="en-US" sz="1983" dirty="0"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r</a:t>
            </a:r>
            <a:r>
              <a:rPr lang="en-US" sz="1983" dirty="0">
                <a:latin typeface="Arial"/>
              </a:rPr>
              <a:t>i</a:t>
            </a:r>
            <a:r>
              <a:rPr lang="en-US" sz="2082" spc="99" dirty="0">
                <a:latin typeface="Sylfaen"/>
              </a:rPr>
              <a:t>ng[1]</a:t>
            </a:r>
            <a:r>
              <a:rPr lang="en-US" sz="1983" dirty="0">
                <a:latin typeface="Arial"/>
              </a:rPr>
              <a:t>; </a:t>
            </a:r>
            <a:br>
              <a:rPr lang="ru-RU" sz="1983" dirty="0">
                <a:latin typeface="Arial"/>
              </a:rPr>
            </a:b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boo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l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ean</a:t>
            </a:r>
            <a:r>
              <a:rPr lang="en-US" sz="2082" spc="99" dirty="0">
                <a:latin typeface="Sylfaen"/>
              </a:rPr>
              <a:t>[] b</a:t>
            </a:r>
            <a:r>
              <a:rPr lang="en-US" sz="1983" dirty="0">
                <a:latin typeface="Arial"/>
              </a:rPr>
              <a:t>it</a:t>
            </a:r>
            <a:r>
              <a:rPr lang="en-US" sz="2082" spc="99" dirty="0">
                <a:latin typeface="Sylfaen"/>
              </a:rPr>
              <a:t>s </a:t>
            </a:r>
            <a:r>
              <a:rPr lang="en-US" sz="1983" dirty="0">
                <a:latin typeface="Arial"/>
              </a:rPr>
              <a:t>=</a:t>
            </a:r>
            <a:r>
              <a:rPr lang="ru-RU" sz="1983" dirty="0">
                <a:latin typeface="Arial"/>
              </a:rPr>
              <a:t> 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new</a:t>
            </a:r>
            <a:r>
              <a:rPr lang="ru-RU" sz="2082" spc="99" dirty="0">
                <a:solidFill>
                  <a:srgbClr val="0000FC"/>
                </a:solidFill>
                <a:latin typeface="Sylfaen"/>
              </a:rPr>
              <a:t> 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boo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l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ean</a:t>
            </a:r>
            <a:r>
              <a:rPr lang="en-US" sz="2082" spc="99" dirty="0">
                <a:latin typeface="Sylfaen"/>
              </a:rPr>
              <a:t>[</a:t>
            </a:r>
            <a:r>
              <a:rPr lang="en-US" sz="1784" spc="297" dirty="0">
                <a:latin typeface="Sylfaen"/>
              </a:rPr>
              <a:t>0</a:t>
            </a:r>
            <a:r>
              <a:rPr lang="en-US" sz="2082" spc="99" dirty="0">
                <a:latin typeface="Sylfaen"/>
              </a:rPr>
              <a:t>]</a:t>
            </a:r>
            <a:r>
              <a:rPr lang="en-US" sz="1983" dirty="0">
                <a:latin typeface="Arial"/>
              </a:rPr>
              <a:t>;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25589ED-616E-42BE-839B-BDFD0DC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117718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78323" y="1942486"/>
            <a:ext cx="5523161" cy="66471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ts val="2712"/>
              </a:lnSpc>
            </a:pPr>
            <a:r>
              <a:rPr lang="ru" sz="1983" dirty="0">
                <a:latin typeface="Arial"/>
              </a:rPr>
              <a:t>Можно перечислить значения всех элементов при создании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84366" y="3087895"/>
            <a:ext cx="7481043" cy="6586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712"/>
              </a:lnSpc>
            </a:pP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int</a:t>
            </a:r>
            <a:r>
              <a:rPr lang="en-US" sz="2082" spc="99" dirty="0">
                <a:latin typeface="Sylfaen"/>
              </a:rPr>
              <a:t>[] numbers =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new</a:t>
            </a:r>
            <a:r>
              <a:rPr lang="ru-RU" sz="2082" spc="99" dirty="0">
                <a:solidFill>
                  <a:srgbClr val="0000FC"/>
                </a:solidFill>
                <a:latin typeface="Sylfaen"/>
              </a:rPr>
              <a:t> 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int</a:t>
            </a:r>
            <a:r>
              <a:rPr lang="en-US" sz="2082" spc="99" dirty="0">
                <a:latin typeface="Sylfaen"/>
              </a:rPr>
              <a:t>[] </a:t>
            </a:r>
            <a:r>
              <a:rPr lang="ru" sz="2082" spc="99" dirty="0">
                <a:latin typeface="Sylfaen"/>
              </a:rPr>
              <a:t>{1 , 2, 3, 4, 5}; </a:t>
            </a:r>
            <a:br>
              <a:rPr lang="ru" sz="2082" spc="99" dirty="0">
                <a:latin typeface="Sylfaen"/>
              </a:rPr>
            </a:b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boolean</a:t>
            </a:r>
            <a:r>
              <a:rPr lang="en-US" sz="2082" spc="99" dirty="0">
                <a:latin typeface="Sylfaen"/>
              </a:rPr>
              <a:t>[] bits =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new</a:t>
            </a:r>
            <a:r>
              <a:rPr lang="ru-RU" sz="2082" spc="99" dirty="0">
                <a:solidFill>
                  <a:srgbClr val="0000FC"/>
                </a:solidFill>
                <a:latin typeface="Sylfaen"/>
              </a:rPr>
              <a:t> 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boolean</a:t>
            </a:r>
            <a:r>
              <a:rPr lang="en-US" sz="2082" spc="99" dirty="0">
                <a:latin typeface="Sylfaen"/>
              </a:rPr>
              <a:t>[] {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true</a:t>
            </a:r>
            <a:r>
              <a:rPr lang="en-US" sz="2082" spc="99" dirty="0" err="1">
                <a:latin typeface="Sylfaen"/>
              </a:rPr>
              <a:t>,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true</a:t>
            </a:r>
            <a:r>
              <a:rPr lang="en-US" sz="2082" spc="99" dirty="0" err="1">
                <a:latin typeface="Sylfaen"/>
              </a:rPr>
              <a:t>,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false</a:t>
            </a:r>
            <a:r>
              <a:rPr lang="en-US" sz="2082" spc="99" dirty="0">
                <a:latin typeface="Sylfaen"/>
              </a:rPr>
              <a:t>};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1DABBBD7-16D1-4C0F-93F1-D824B9E1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356350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1158" y="1790247"/>
            <a:ext cx="7197029" cy="11662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83"/>
              </a:lnSpc>
              <a:spcBef>
                <a:spcPts val="4996"/>
              </a:spcBef>
            </a:pPr>
            <a:r>
              <a:rPr lang="ru" sz="1983" dirty="0">
                <a:latin typeface="Arial"/>
              </a:rPr>
              <a:t>Элементы индексируются с нуля</a:t>
            </a:r>
          </a:p>
          <a:p>
            <a:pPr>
              <a:lnSpc>
                <a:spcPts val="3283"/>
              </a:lnSpc>
            </a:pPr>
            <a:r>
              <a:rPr lang="ru" sz="1983" dirty="0">
                <a:latin typeface="Arial"/>
              </a:rPr>
              <a:t>Длина массива доступна как </a:t>
            </a:r>
            <a:r>
              <a:rPr lang="en-US" sz="2082" dirty="0" err="1">
                <a:latin typeface="Sylfaen"/>
              </a:rPr>
              <a:t>array.length</a:t>
            </a:r>
            <a:endParaRPr lang="en-US" sz="2082" dirty="0">
              <a:latin typeface="Sylfaen"/>
            </a:endParaRPr>
          </a:p>
          <a:p>
            <a:pPr>
              <a:lnSpc>
                <a:spcPts val="3283"/>
              </a:lnSpc>
            </a:pPr>
            <a:r>
              <a:rPr lang="ru" sz="1983" dirty="0">
                <a:latin typeface="Arial"/>
              </a:rPr>
              <a:t>При выходе за границы массива бросается исключение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8323" y="3516936"/>
            <a:ext cx="7233286" cy="20364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5"/>
              </a:lnSpc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[] numbers </a:t>
            </a:r>
            <a:r>
              <a:rPr lang="ru" sz="1983" dirty="0">
                <a:latin typeface="Arial"/>
              </a:rPr>
              <a:t>= {</a:t>
            </a:r>
            <a:r>
              <a:rPr lang="ru" sz="2082" spc="99" dirty="0">
                <a:latin typeface="Sylfaen"/>
              </a:rPr>
              <a:t>1</a:t>
            </a:r>
            <a:r>
              <a:rPr lang="ru" sz="1983" dirty="0">
                <a:latin typeface="Arial"/>
              </a:rPr>
              <a:t>, </a:t>
            </a:r>
            <a:r>
              <a:rPr lang="ru" sz="2082" spc="99" dirty="0">
                <a:latin typeface="Sylfaen"/>
              </a:rPr>
              <a:t>2</a:t>
            </a:r>
            <a:r>
              <a:rPr lang="ru" sz="1983" dirty="0">
                <a:latin typeface="Arial"/>
              </a:rPr>
              <a:t>, </a:t>
            </a:r>
            <a:r>
              <a:rPr lang="ru" sz="2082" spc="99" dirty="0">
                <a:latin typeface="Sylfaen"/>
              </a:rPr>
              <a:t>3</a:t>
            </a:r>
            <a:r>
              <a:rPr lang="ru" sz="1983" dirty="0">
                <a:latin typeface="Arial"/>
              </a:rPr>
              <a:t>, </a:t>
            </a:r>
            <a:r>
              <a:rPr lang="ru" sz="2082" spc="99" dirty="0">
                <a:latin typeface="Sylfaen"/>
              </a:rPr>
              <a:t>4</a:t>
            </a:r>
            <a:r>
              <a:rPr lang="ru" sz="1983" dirty="0">
                <a:latin typeface="Arial"/>
              </a:rPr>
              <a:t>, </a:t>
            </a:r>
            <a:r>
              <a:rPr lang="ru" sz="2082" spc="99" dirty="0">
                <a:latin typeface="Sylfaen"/>
              </a:rPr>
              <a:t>5</a:t>
            </a:r>
            <a:r>
              <a:rPr lang="ru" sz="1983" dirty="0">
                <a:latin typeface="Arial"/>
              </a:rPr>
              <a:t>};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numbers</a:t>
            </a:r>
            <a:r>
              <a:rPr lang="en-US" sz="1983" dirty="0" err="1">
                <a:solidFill>
                  <a:srgbClr val="7F7F7F"/>
                </a:solidFill>
                <a:latin typeface="Arial"/>
              </a:rPr>
              <a:t>.l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eng</a:t>
            </a:r>
            <a:r>
              <a:rPr lang="en-US" sz="1983" dirty="0" err="1">
                <a:solidFill>
                  <a:srgbClr val="7F7F7F"/>
                </a:solidFill>
                <a:latin typeface="Arial"/>
              </a:rPr>
              <a:t>t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h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-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&gt;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5 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numbers[</a:t>
            </a:r>
            <a:r>
              <a:rPr lang="en-US" sz="1784" spc="297" dirty="0">
                <a:solidFill>
                  <a:srgbClr val="7F7F7F"/>
                </a:solidFill>
                <a:latin typeface="Sylfaen"/>
              </a:rPr>
              <a:t>0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]-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&gt;</a:t>
            </a:r>
            <a:r>
              <a:rPr lang="en-US" sz="1784" spc="297" dirty="0">
                <a:solidFill>
                  <a:srgbClr val="7F7F7F"/>
                </a:solidFill>
                <a:latin typeface="Sylfaen"/>
              </a:rPr>
              <a:t>1 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numbers[</a:t>
            </a:r>
            <a:r>
              <a:rPr lang="en-US" sz="1784" spc="297" dirty="0">
                <a:solidFill>
                  <a:srgbClr val="7F7F7F"/>
                </a:solidFill>
                <a:latin typeface="Sylfaen"/>
              </a:rPr>
              <a:t>1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]-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&gt;</a:t>
            </a:r>
            <a:r>
              <a:rPr lang="en-US" sz="1784" spc="297" dirty="0">
                <a:solidFill>
                  <a:srgbClr val="7F7F7F"/>
                </a:solidFill>
                <a:latin typeface="Sylfaen"/>
              </a:rPr>
              <a:t>2 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numbers[4]-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&gt;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5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numbers[5]-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&gt;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ArrayIndexOu</a:t>
            </a:r>
            <a:r>
              <a:rPr lang="en-US" sz="1983" dirty="0" err="1">
                <a:solidFill>
                  <a:srgbClr val="7F7F7F"/>
                </a:solidFill>
                <a:latin typeface="Arial"/>
              </a:rPr>
              <a:t>t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OfBoundsExcep</a:t>
            </a:r>
            <a:r>
              <a:rPr lang="en-US" sz="1983" dirty="0" err="1">
                <a:solidFill>
                  <a:srgbClr val="7F7F7F"/>
                </a:solidFill>
                <a:latin typeface="Arial"/>
              </a:rPr>
              <a:t>ti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on</a:t>
            </a:r>
            <a:endParaRPr lang="en-US" sz="2082" spc="99" dirty="0">
              <a:solidFill>
                <a:srgbClr val="7F7F7F"/>
              </a:solidFill>
              <a:latin typeface="Sylfaen"/>
            </a:endParaRP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B172D1A-BBAF-4C08-BE97-6AE430D4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Индексация</a:t>
            </a:r>
          </a:p>
        </p:txBody>
      </p:sp>
    </p:spTree>
    <p:extLst>
      <p:ext uri="{BB962C8B-B14F-4D97-AF65-F5344CB8AC3E}">
        <p14:creationId xmlns:p14="http://schemas.microsoft.com/office/powerpoint/2010/main" val="281869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54047" y="2114706"/>
            <a:ext cx="5843431" cy="35048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ru" sz="1983" dirty="0">
                <a:latin typeface="Arial"/>
              </a:rPr>
              <a:t>Многомерный массив — это массив массивов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8324" y="2870352"/>
            <a:ext cx="5855517" cy="236275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5"/>
              </a:lnSpc>
              <a:spcAft>
                <a:spcPts val="1665"/>
              </a:spcAft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[][] ma</a:t>
            </a:r>
            <a:r>
              <a:rPr lang="en-US" sz="1983" dirty="0"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r</a:t>
            </a:r>
            <a:r>
              <a:rPr lang="en-US" sz="1983" dirty="0">
                <a:latin typeface="Arial"/>
              </a:rPr>
              <a:t>i</a:t>
            </a:r>
            <a:r>
              <a:rPr lang="en-US" sz="2082" spc="99" dirty="0">
                <a:latin typeface="Sylfaen"/>
              </a:rPr>
              <a:t>x</a:t>
            </a:r>
            <a:r>
              <a:rPr lang="ru-RU" sz="2082" spc="99" dirty="0">
                <a:latin typeface="Sylfaen"/>
              </a:rPr>
              <a:t>0</a:t>
            </a:r>
            <a:r>
              <a:rPr lang="ru" sz="1983" dirty="0">
                <a:latin typeface="Arial"/>
              </a:rPr>
              <a:t>; </a:t>
            </a:r>
            <a:br>
              <a:rPr lang="ru" sz="1983" dirty="0">
                <a:latin typeface="Arial"/>
              </a:rPr>
            </a:b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[]</a:t>
            </a:r>
            <a:r>
              <a:rPr lang="ru" sz="2082" spc="99" dirty="0">
                <a:latin typeface="Sylfaen"/>
              </a:rPr>
              <a:t>[] </a:t>
            </a:r>
            <a:r>
              <a:rPr lang="en-US" sz="2082" spc="99" dirty="0" err="1">
                <a:latin typeface="Sylfaen"/>
              </a:rPr>
              <a:t>ma</a:t>
            </a:r>
            <a:r>
              <a:rPr lang="en-US" sz="1983" dirty="0" err="1">
                <a:latin typeface="Arial"/>
              </a:rPr>
              <a:t>t</a:t>
            </a:r>
            <a:r>
              <a:rPr lang="en-US" sz="2082" spc="99" dirty="0" err="1">
                <a:latin typeface="Sylfaen"/>
              </a:rPr>
              <a:t>r</a:t>
            </a:r>
            <a:r>
              <a:rPr lang="en-US" sz="1983" dirty="0" err="1">
                <a:latin typeface="Arial"/>
              </a:rPr>
              <a:t>i</a:t>
            </a:r>
            <a:r>
              <a:rPr lang="en-US" sz="2082" spc="99" dirty="0" err="1">
                <a:latin typeface="Sylfaen"/>
              </a:rPr>
              <a:t>xl</a:t>
            </a:r>
            <a:r>
              <a:rPr lang="en-US" sz="2082" spc="99" dirty="0">
                <a:latin typeface="Sylfaen"/>
              </a:rPr>
              <a:t> </a:t>
            </a:r>
            <a:r>
              <a:rPr lang="en-US" sz="1983" dirty="0">
                <a:latin typeface="Arial"/>
              </a:rPr>
              <a:t>=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new 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</a:t>
            </a:r>
            <a:r>
              <a:rPr lang="en-US" sz="1784" spc="297" dirty="0">
                <a:latin typeface="Sylfaen"/>
              </a:rPr>
              <a:t>2</a:t>
            </a:r>
            <a:r>
              <a:rPr lang="en-US" sz="2082" spc="99" dirty="0">
                <a:latin typeface="Sylfaen"/>
              </a:rPr>
              <a:t>][</a:t>
            </a:r>
            <a:r>
              <a:rPr lang="en-US" sz="1784" spc="297" dirty="0">
                <a:latin typeface="Sylfaen"/>
              </a:rPr>
              <a:t>2</a:t>
            </a:r>
            <a:r>
              <a:rPr lang="en-US" sz="2082" spc="99" dirty="0">
                <a:latin typeface="Sylfaen"/>
              </a:rPr>
              <a:t>]</a:t>
            </a:r>
            <a:r>
              <a:rPr lang="en-US" sz="1983" dirty="0">
                <a:latin typeface="Arial"/>
              </a:rPr>
              <a:t>; </a:t>
            </a:r>
            <a:br>
              <a:rPr lang="ru-RU" sz="1983" dirty="0">
                <a:latin typeface="Arial"/>
              </a:rPr>
            </a:b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[][] ma</a:t>
            </a:r>
            <a:r>
              <a:rPr lang="en-US" sz="1983" dirty="0"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r</a:t>
            </a:r>
            <a:r>
              <a:rPr lang="en-US" sz="1983" dirty="0">
                <a:latin typeface="Arial"/>
              </a:rPr>
              <a:t>i</a:t>
            </a:r>
            <a:r>
              <a:rPr lang="en-US" sz="2082" spc="99" dirty="0">
                <a:latin typeface="Sylfaen"/>
              </a:rPr>
              <a:t>x2 </a:t>
            </a:r>
            <a:r>
              <a:rPr lang="en-US" sz="1983" dirty="0">
                <a:latin typeface="Arial"/>
              </a:rPr>
              <a:t>= </a:t>
            </a:r>
            <a:r>
              <a:rPr lang="en-US" sz="2082" spc="397" dirty="0">
                <a:latin typeface="Sylfaen"/>
              </a:rPr>
              <a:t>{{1,</a:t>
            </a:r>
            <a:r>
              <a:rPr lang="en-US" sz="2082" spc="99" dirty="0">
                <a:latin typeface="Sylfaen"/>
              </a:rPr>
              <a:t> </a:t>
            </a:r>
            <a:r>
              <a:rPr lang="en-US" sz="2082" spc="397" dirty="0">
                <a:latin typeface="Sylfaen"/>
              </a:rPr>
              <a:t>2},</a:t>
            </a:r>
            <a:r>
              <a:rPr lang="en-US" sz="2082" spc="99" dirty="0">
                <a:latin typeface="Sylfaen"/>
              </a:rPr>
              <a:t> </a:t>
            </a:r>
            <a:r>
              <a:rPr lang="en-US" sz="2082" spc="397" dirty="0">
                <a:latin typeface="Sylfaen"/>
              </a:rPr>
              <a:t>{3,</a:t>
            </a:r>
            <a:r>
              <a:rPr lang="en-US" sz="2082" spc="99" dirty="0">
                <a:latin typeface="Sylfaen"/>
              </a:rPr>
              <a:t> </a:t>
            </a:r>
            <a:r>
              <a:rPr lang="en-US" sz="2082" spc="397" dirty="0">
                <a:latin typeface="Sylfaen"/>
              </a:rPr>
              <a:t>4}}</a:t>
            </a:r>
            <a:r>
              <a:rPr lang="en-US" sz="1983" dirty="0">
                <a:latin typeface="Arial"/>
              </a:rPr>
              <a:t>; </a:t>
            </a:r>
            <a:br>
              <a:rPr lang="ru-RU" sz="1983" dirty="0">
                <a:latin typeface="Arial"/>
              </a:rPr>
            </a:b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[] row </a:t>
            </a:r>
            <a:r>
              <a:rPr lang="en-US" sz="1983" dirty="0">
                <a:latin typeface="Arial"/>
              </a:rPr>
              <a:t>= </a:t>
            </a:r>
            <a:r>
              <a:rPr lang="en-US" sz="2082" spc="99" dirty="0">
                <a:latin typeface="Sylfaen"/>
              </a:rPr>
              <a:t>ma</a:t>
            </a:r>
            <a:r>
              <a:rPr lang="en-US" sz="1983" dirty="0"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r</a:t>
            </a:r>
            <a:r>
              <a:rPr lang="en-US" sz="1983" dirty="0">
                <a:latin typeface="Arial"/>
              </a:rPr>
              <a:t>i</a:t>
            </a:r>
            <a:r>
              <a:rPr lang="en-US" sz="2082" spc="99" dirty="0">
                <a:latin typeface="Sylfaen"/>
              </a:rPr>
              <a:t>x</a:t>
            </a:r>
            <a:r>
              <a:rPr lang="en-US" sz="1784" spc="297" dirty="0">
                <a:latin typeface="Sylfaen"/>
              </a:rPr>
              <a:t>2</a:t>
            </a:r>
            <a:r>
              <a:rPr lang="en-US" sz="2082" spc="99" dirty="0">
                <a:latin typeface="Sylfaen"/>
              </a:rPr>
              <a:t>[</a:t>
            </a:r>
            <a:r>
              <a:rPr lang="en-US" sz="1784" spc="297" dirty="0">
                <a:latin typeface="Sylfaen"/>
              </a:rPr>
              <a:t>0</a:t>
            </a:r>
            <a:r>
              <a:rPr lang="en-US" sz="2082" spc="99" dirty="0">
                <a:latin typeface="Sylfaen"/>
              </a:rPr>
              <a:t>];</a:t>
            </a:r>
          </a:p>
          <a:p>
            <a:pPr marR="2996303">
              <a:lnSpc>
                <a:spcPts val="2807"/>
              </a:lnSpc>
            </a:pP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ma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t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r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i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x2[1][1]-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&gt;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4 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row[</a:t>
            </a:r>
            <a:r>
              <a:rPr lang="en-US" sz="1784" spc="297" dirty="0">
                <a:solidFill>
                  <a:srgbClr val="7F7F7F"/>
                </a:solidFill>
                <a:latin typeface="Sylfaen"/>
              </a:rPr>
              <a:t>0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]-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&gt;</a:t>
            </a:r>
            <a:r>
              <a:rPr lang="en-US" sz="1784" spc="297" dirty="0">
                <a:solidFill>
                  <a:srgbClr val="7F7F7F"/>
                </a:solidFill>
                <a:latin typeface="Sylfaen"/>
              </a:rPr>
              <a:t>1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3A0E075-9163-4314-9B9E-626C3828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63281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08830" y="2095212"/>
            <a:ext cx="4332720" cy="3263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ru" sz="1983" dirty="0">
                <a:latin typeface="Arial"/>
              </a:rPr>
              <a:t>Разрешены ступенчатые массивы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8323" y="2586339"/>
            <a:ext cx="4193735" cy="306976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5"/>
              </a:lnSpc>
            </a:pPr>
            <a:r>
              <a:rPr lang="en-US" sz="2082">
                <a:solidFill>
                  <a:srgbClr val="0000FC"/>
                </a:solidFill>
                <a:latin typeface="Sylfaen"/>
              </a:rPr>
              <a:t>int</a:t>
            </a:r>
            <a:r>
              <a:rPr lang="en-US" sz="2082">
                <a:latin typeface="Sylfaen"/>
              </a:rPr>
              <a:t>[][] triangle </a:t>
            </a:r>
            <a:r>
              <a:rPr lang="ru" sz="2082">
                <a:latin typeface="Sylfaen"/>
              </a:rPr>
              <a:t>= {</a:t>
            </a:r>
          </a:p>
          <a:p>
            <a:pPr marL="1435204" algn="just">
              <a:lnSpc>
                <a:spcPts val="2665"/>
              </a:lnSpc>
            </a:pPr>
            <a:r>
              <a:rPr lang="ru" sz="2082" spc="99">
                <a:latin typeface="Sylfaen"/>
              </a:rPr>
              <a:t>{1 , 2 , 3 , 4 , 5} , </a:t>
            </a:r>
            <a:r>
              <a:rPr lang="ru" sz="1983">
                <a:latin typeface="Arial"/>
              </a:rPr>
              <a:t>{6</a:t>
            </a:r>
            <a:r>
              <a:rPr lang="ru" sz="2082" spc="99">
                <a:latin typeface="Sylfaen"/>
              </a:rPr>
              <a:t> , 7 , 8 , 9} ,</a:t>
            </a:r>
          </a:p>
          <a:p>
            <a:pPr marL="1435204" algn="just">
              <a:lnSpc>
                <a:spcPts val="2665"/>
              </a:lnSpc>
            </a:pPr>
            <a:r>
              <a:rPr lang="ru" sz="2082">
                <a:latin typeface="Sylfaen"/>
              </a:rPr>
              <a:t>{10 , 11 , 12},</a:t>
            </a:r>
          </a:p>
          <a:p>
            <a:pPr marL="1435204" algn="just">
              <a:lnSpc>
                <a:spcPts val="2665"/>
              </a:lnSpc>
            </a:pPr>
            <a:r>
              <a:rPr lang="ru" sz="2082">
                <a:latin typeface="Sylfaen"/>
              </a:rPr>
              <a:t>{13 , 14} ,</a:t>
            </a:r>
          </a:p>
          <a:p>
            <a:pPr marL="1435204" algn="just">
              <a:lnSpc>
                <a:spcPts val="2665"/>
              </a:lnSpc>
            </a:pPr>
            <a:r>
              <a:rPr lang="ru" sz="2082">
                <a:latin typeface="Sylfaen"/>
              </a:rPr>
              <a:t>{15}};</a:t>
            </a:r>
          </a:p>
          <a:p>
            <a:pPr>
              <a:lnSpc>
                <a:spcPts val="2665"/>
              </a:lnSpc>
            </a:pPr>
            <a:r>
              <a:rPr lang="en-US" sz="2082" spc="99">
                <a:solidFill>
                  <a:srgbClr val="7F7F7F"/>
                </a:solidFill>
                <a:latin typeface="Sylfaen"/>
              </a:rPr>
              <a:t>//triangle.length-&gt;5 //triangle[0].length-&gt;5 //triangle[4].length-&gt;1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16C270D-BA56-43F5-8535-6F370C08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58359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83103" y="1901841"/>
            <a:ext cx="6006588" cy="7674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31"/>
              </a:lnSpc>
              <a:spcBef>
                <a:spcPts val="6662"/>
              </a:spcBef>
            </a:pPr>
            <a:r>
              <a:rPr lang="ru" sz="1983" dirty="0">
                <a:latin typeface="Arial"/>
              </a:rPr>
              <a:t>Специальный синтаксис для массива аргументов Поддерживается с </a:t>
            </a:r>
            <a:r>
              <a:rPr lang="en-US" sz="1983" dirty="0">
                <a:latin typeface="Arial"/>
              </a:rPr>
              <a:t>Java </a:t>
            </a:r>
            <a:r>
              <a:rPr lang="ru" sz="1983" dirty="0">
                <a:latin typeface="Arial"/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8323" y="3408165"/>
            <a:ext cx="4816148" cy="169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712"/>
              </a:lnSpc>
              <a:spcAft>
                <a:spcPts val="1665"/>
              </a:spcAft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2082" spc="99" dirty="0">
                <a:latin typeface="Sylfaen"/>
              </a:rPr>
              <a:t>max(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[] numbers){…}</a:t>
            </a:r>
            <a:r>
              <a:rPr lang="en-US" sz="1983" dirty="0">
                <a:latin typeface="Arial"/>
              </a:rPr>
              <a:t>; 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max(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new</a:t>
            </a:r>
            <a:r>
              <a:rPr lang="en-US" sz="1983" dirty="0" err="1">
                <a:solidFill>
                  <a:srgbClr val="7F7F7F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7F7F7F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7F7F7F"/>
                </a:solidFill>
                <a:latin typeface="Arial"/>
              </a:rPr>
              <a:t>t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[]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{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1,2,3,4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}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)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;</a:t>
            </a:r>
          </a:p>
          <a:p>
            <a:pPr marR="1082698">
              <a:lnSpc>
                <a:spcPts val="2760"/>
              </a:lnSpc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 err="1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t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2082" spc="99" dirty="0">
                <a:latin typeface="Sylfaen"/>
              </a:rPr>
              <a:t>max(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i</a:t>
            </a:r>
            <a:r>
              <a:rPr lang="en-US" sz="2082" spc="99" dirty="0">
                <a:solidFill>
                  <a:srgbClr val="0000FC"/>
                </a:solidFill>
                <a:latin typeface="Sylfaen"/>
              </a:rPr>
              <a:t>n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t</a:t>
            </a:r>
            <a:r>
              <a:rPr lang="en-US" sz="2082" spc="99" dirty="0">
                <a:latin typeface="Sylfaen"/>
              </a:rPr>
              <a:t>... numbers)</a:t>
            </a:r>
            <a:r>
              <a:rPr lang="en-US" sz="1983" dirty="0">
                <a:latin typeface="Arial"/>
              </a:rPr>
              <a:t>; 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//</a:t>
            </a:r>
            <a:r>
              <a:rPr lang="en-US" sz="2082" spc="99" dirty="0">
                <a:solidFill>
                  <a:srgbClr val="7F7F7F"/>
                </a:solidFill>
                <a:latin typeface="Sylfaen"/>
              </a:rPr>
              <a:t>max(1,2,3,4)</a:t>
            </a:r>
            <a:r>
              <a:rPr lang="en-US" sz="1983" dirty="0">
                <a:solidFill>
                  <a:srgbClr val="7F7F7F"/>
                </a:solidFill>
                <a:latin typeface="Arial"/>
              </a:rPr>
              <a:t>;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6405644-A2BE-4F87-BB56-5F8F6F3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40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62631" y="1603411"/>
            <a:ext cx="6362915" cy="44254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416"/>
              </a:spcAft>
            </a:pPr>
            <a:r>
              <a:rPr lang="en-US" sz="2082" dirty="0">
                <a:latin typeface="Sylfaen"/>
              </a:rPr>
              <a:t>a </a:t>
            </a:r>
            <a:r>
              <a:rPr lang="ru" sz="2082" dirty="0">
                <a:latin typeface="Sylfaen"/>
              </a:rPr>
              <a:t>== </a:t>
            </a:r>
            <a:r>
              <a:rPr lang="en-US" sz="2082" dirty="0">
                <a:latin typeface="Sylfaen"/>
              </a:rPr>
              <a:t>b</a:t>
            </a:r>
            <a:br>
              <a:rPr lang="en-US" sz="2082" dirty="0">
                <a:latin typeface="Sylfaen"/>
              </a:rPr>
            </a:br>
            <a:r>
              <a:rPr lang="ru" sz="1983" dirty="0">
                <a:latin typeface="Arial"/>
              </a:rPr>
              <a:t>сравнивает ссылки</a:t>
            </a:r>
          </a:p>
          <a:p>
            <a:pPr>
              <a:lnSpc>
                <a:spcPts val="2665"/>
              </a:lnSpc>
            </a:pPr>
            <a:br>
              <a:rPr lang="ru-RU" sz="2082" dirty="0">
                <a:latin typeface="Sylfaen"/>
              </a:rPr>
            </a:br>
            <a:r>
              <a:rPr lang="en-US" sz="2082" dirty="0" err="1">
                <a:latin typeface="Sylfaen"/>
              </a:rPr>
              <a:t>a.equals</a:t>
            </a:r>
            <a:r>
              <a:rPr lang="en-US" sz="2082" dirty="0">
                <a:latin typeface="Sylfaen"/>
              </a:rPr>
              <a:t>(b)</a:t>
            </a:r>
          </a:p>
          <a:p>
            <a:pPr>
              <a:lnSpc>
                <a:spcPts val="2665"/>
              </a:lnSpc>
              <a:spcAft>
                <a:spcPts val="416"/>
              </a:spcAft>
            </a:pPr>
            <a:r>
              <a:rPr lang="ru" sz="1983" dirty="0">
                <a:latin typeface="Arial"/>
              </a:rPr>
              <a:t>сравнивает ссылки</a:t>
            </a:r>
            <a:br>
              <a:rPr lang="ru" sz="1983" dirty="0">
                <a:latin typeface="Arial"/>
              </a:rPr>
            </a:br>
            <a:endParaRPr lang="ru" sz="1983" dirty="0">
              <a:latin typeface="Arial"/>
            </a:endParaRPr>
          </a:p>
          <a:p>
            <a:pPr>
              <a:lnSpc>
                <a:spcPts val="2712"/>
              </a:lnSpc>
            </a:pPr>
            <a:r>
              <a:rPr lang="en-US" sz="2082" dirty="0" err="1">
                <a:latin typeface="Sylfaen"/>
              </a:rPr>
              <a:t>Arrays.equals</a:t>
            </a:r>
            <a:r>
              <a:rPr lang="en-US" sz="2082" dirty="0">
                <a:latin typeface="Sylfaen"/>
              </a:rPr>
              <a:t>(a, b)</a:t>
            </a:r>
          </a:p>
          <a:p>
            <a:pPr>
              <a:lnSpc>
                <a:spcPts val="2712"/>
              </a:lnSpc>
            </a:pPr>
            <a:r>
              <a:rPr lang="ru" sz="1983" dirty="0">
                <a:latin typeface="Arial"/>
              </a:rPr>
              <a:t>сравнивает содержимое</a:t>
            </a:r>
          </a:p>
          <a:p>
            <a:pPr>
              <a:lnSpc>
                <a:spcPts val="2712"/>
              </a:lnSpc>
            </a:pPr>
            <a:endParaRPr lang="ru" sz="1983" dirty="0">
              <a:latin typeface="Arial"/>
            </a:endParaRPr>
          </a:p>
          <a:p>
            <a:pPr>
              <a:spcAft>
                <a:spcPts val="416"/>
              </a:spcAft>
            </a:pPr>
            <a:r>
              <a:rPr lang="en-US" sz="2082" dirty="0" err="1">
                <a:latin typeface="Sylfaen"/>
              </a:rPr>
              <a:t>Arrays.deepEquals</a:t>
            </a:r>
            <a:r>
              <a:rPr lang="en-US" sz="2082" dirty="0">
                <a:latin typeface="Sylfaen"/>
              </a:rPr>
              <a:t>(a, b)</a:t>
            </a:r>
          </a:p>
          <a:p>
            <a:r>
              <a:rPr lang="ru" sz="1983" dirty="0">
                <a:latin typeface="Arial"/>
              </a:rPr>
              <a:t>сравнивает содержимое многомерных массивов</a:t>
            </a:r>
          </a:p>
          <a:p>
            <a:pPr>
              <a:lnSpc>
                <a:spcPts val="2712"/>
              </a:lnSpc>
            </a:pPr>
            <a:endParaRPr lang="ru" sz="1983" dirty="0">
              <a:latin typeface="Arial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42E0457-63ED-4D47-BCE5-C256695F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9811"/>
            <a:ext cx="8596668" cy="1320800"/>
          </a:xfrm>
        </p:spPr>
        <p:txBody>
          <a:bodyPr/>
          <a:lstStyle/>
          <a:p>
            <a:r>
              <a:rPr lang="ru-RU" dirty="0"/>
              <a:t>Сравнение массивов </a:t>
            </a:r>
          </a:p>
        </p:txBody>
      </p:sp>
    </p:spTree>
    <p:extLst>
      <p:ext uri="{BB962C8B-B14F-4D97-AF65-F5344CB8AC3E}">
        <p14:creationId xmlns:p14="http://schemas.microsoft.com/office/powerpoint/2010/main" val="339759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16137" y="2060611"/>
            <a:ext cx="6218088" cy="31664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416"/>
              </a:spcAft>
            </a:pPr>
            <a:r>
              <a:rPr lang="en-US" sz="1983" dirty="0">
                <a:latin typeface="Arial"/>
              </a:rPr>
              <a:t>a </a:t>
            </a:r>
            <a:r>
              <a:rPr lang="ru" sz="1983" dirty="0">
                <a:latin typeface="Arial"/>
              </a:rPr>
              <a:t>== </a:t>
            </a:r>
            <a:r>
              <a:rPr lang="en-US" sz="1983" dirty="0">
                <a:latin typeface="Arial"/>
              </a:rPr>
              <a:t>b</a:t>
            </a:r>
          </a:p>
          <a:p>
            <a:pPr>
              <a:spcAft>
                <a:spcPts val="1249"/>
              </a:spcAft>
            </a:pPr>
            <a:r>
              <a:rPr lang="ru" sz="1983" dirty="0">
                <a:latin typeface="Arial"/>
              </a:rPr>
              <a:t>сравнивает ссылки</a:t>
            </a:r>
          </a:p>
          <a:p>
            <a:pPr>
              <a:lnSpc>
                <a:spcPts val="2665"/>
              </a:lnSpc>
            </a:pPr>
            <a:r>
              <a:rPr lang="en-US" sz="1983" dirty="0" err="1">
                <a:latin typeface="Arial"/>
              </a:rPr>
              <a:t>a.equals</a:t>
            </a:r>
            <a:r>
              <a:rPr lang="en-US" sz="1983" dirty="0">
                <a:latin typeface="Arial"/>
              </a:rPr>
              <a:t>(b)</a:t>
            </a:r>
          </a:p>
          <a:p>
            <a:pPr>
              <a:lnSpc>
                <a:spcPts val="2665"/>
              </a:lnSpc>
              <a:spcAft>
                <a:spcPts val="416"/>
              </a:spcAft>
            </a:pPr>
            <a:r>
              <a:rPr lang="ru" sz="1983" dirty="0">
                <a:latin typeface="Arial"/>
              </a:rPr>
              <a:t>сравнивает ссылки</a:t>
            </a:r>
          </a:p>
          <a:p>
            <a:pPr>
              <a:lnSpc>
                <a:spcPts val="2712"/>
              </a:lnSpc>
            </a:pPr>
            <a:r>
              <a:rPr lang="en-US" sz="1983" dirty="0" err="1">
                <a:latin typeface="Arial"/>
              </a:rPr>
              <a:t>Arrays.equals</a:t>
            </a:r>
            <a:r>
              <a:rPr lang="en-US" sz="1983" dirty="0">
                <a:latin typeface="Arial"/>
              </a:rPr>
              <a:t>(a, b)</a:t>
            </a:r>
          </a:p>
          <a:p>
            <a:pPr>
              <a:lnSpc>
                <a:spcPts val="2712"/>
              </a:lnSpc>
              <a:spcAft>
                <a:spcPts val="416"/>
              </a:spcAft>
            </a:pPr>
            <a:r>
              <a:rPr lang="ru" sz="1983" dirty="0">
                <a:latin typeface="Arial"/>
              </a:rPr>
              <a:t>сравнивает содержимое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5C15574-502B-4170-B965-4BB5E856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6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3126" y="1682933"/>
            <a:ext cx="4040441" cy="13052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21284" indent="-327327">
              <a:lnSpc>
                <a:spcPts val="2665"/>
              </a:lnSpc>
              <a:spcAft>
                <a:spcPts val="2914"/>
              </a:spcAft>
            </a:pPr>
            <a:r>
              <a:rPr lang="ru" sz="1983" b="1" dirty="0">
                <a:latin typeface="Arial"/>
              </a:rPr>
              <a:t>Система типов </a:t>
            </a:r>
            <a:r>
              <a:rPr lang="en-US" sz="1983" b="1" dirty="0">
                <a:latin typeface="Arial"/>
              </a:rPr>
              <a:t>Java </a:t>
            </a:r>
            <a:r>
              <a:rPr lang="ru" sz="1983" dirty="0">
                <a:latin typeface="Arial"/>
              </a:rPr>
              <a:t>Примитивные типы Преобразование типов Ссылочные типы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8594" y="3275223"/>
            <a:ext cx="3829507" cy="9970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27327" indent="-327327">
              <a:lnSpc>
                <a:spcPts val="2665"/>
              </a:lnSpc>
              <a:spcBef>
                <a:spcPts val="2914"/>
              </a:spcBef>
              <a:spcAft>
                <a:spcPts val="2914"/>
              </a:spcAft>
            </a:pPr>
            <a:r>
              <a:rPr lang="ru" sz="1983" b="1" dirty="0">
                <a:latin typeface="Arial"/>
              </a:rPr>
              <a:t>Управляющие конструкции </a:t>
            </a:r>
            <a:r>
              <a:rPr lang="ru" sz="1983" dirty="0">
                <a:latin typeface="Arial"/>
              </a:rPr>
              <a:t>Условные операторы </a:t>
            </a:r>
            <a:br>
              <a:rPr lang="ru" sz="1983" dirty="0">
                <a:latin typeface="Arial"/>
              </a:rPr>
            </a:br>
            <a:r>
              <a:rPr lang="ru" sz="1983" dirty="0">
                <a:latin typeface="Arial"/>
              </a:rPr>
              <a:t>Циклы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16723" y="4846362"/>
            <a:ext cx="1202526" cy="3263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309198" indent="-327327">
              <a:spcBef>
                <a:spcPts val="2914"/>
              </a:spcBef>
            </a:pPr>
            <a:endParaRPr lang="ru" sz="1983" dirty="0">
              <a:latin typeface="Arial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5171CAB-E653-46AE-A7A8-2CD88FD0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98950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8D4652E-3066-45AB-9AE0-94BAF25A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массива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B8D425F-878F-401E-845B-E090601DA77F}"/>
              </a:ext>
            </a:extLst>
          </p:cNvPr>
          <p:cNvSpPr/>
          <p:nvPr/>
        </p:nvSpPr>
        <p:spPr>
          <a:xfrm>
            <a:off x="1305335" y="2036506"/>
            <a:ext cx="6127445" cy="233253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416"/>
              </a:spcAft>
            </a:pPr>
            <a:r>
              <a:rPr lang="en-US" sz="1983" dirty="0">
                <a:latin typeface="Arial"/>
              </a:rPr>
              <a:t>System. out. </a:t>
            </a:r>
            <a:r>
              <a:rPr lang="en-US" sz="1983" dirty="0" err="1">
                <a:latin typeface="Arial"/>
              </a:rPr>
              <a:t>println</a:t>
            </a:r>
            <a:r>
              <a:rPr lang="en-US" sz="1983" dirty="0">
                <a:latin typeface="Arial"/>
              </a:rPr>
              <a:t>(a)</a:t>
            </a:r>
          </a:p>
          <a:p>
            <a:pPr>
              <a:spcAft>
                <a:spcPts val="1249"/>
              </a:spcAft>
            </a:pPr>
            <a:r>
              <a:rPr lang="ru" sz="1983" dirty="0">
                <a:latin typeface="Arial"/>
              </a:rPr>
              <a:t>выводит «абракадабру» </a:t>
            </a:r>
            <a:r>
              <a:rPr lang="en-US" sz="1983" dirty="0">
                <a:latin typeface="Arial"/>
              </a:rPr>
              <a:t>[I@2ce839l2</a:t>
            </a:r>
          </a:p>
          <a:p>
            <a:pPr>
              <a:lnSpc>
                <a:spcPts val="2712"/>
              </a:lnSpc>
            </a:pPr>
            <a:r>
              <a:rPr lang="en-US" sz="1983" dirty="0">
                <a:latin typeface="Arial"/>
              </a:rPr>
              <a:t>System. out. </a:t>
            </a:r>
            <a:r>
              <a:rPr lang="en-US" sz="1983" dirty="0" err="1">
                <a:latin typeface="Arial"/>
              </a:rPr>
              <a:t>println</a:t>
            </a:r>
            <a:r>
              <a:rPr lang="en-US" sz="1983" dirty="0">
                <a:latin typeface="Arial"/>
              </a:rPr>
              <a:t>(Arrays. </a:t>
            </a:r>
            <a:r>
              <a:rPr lang="en-US" sz="1983" dirty="0" err="1">
                <a:latin typeface="Arial"/>
              </a:rPr>
              <a:t>toString</a:t>
            </a:r>
            <a:r>
              <a:rPr lang="en-US" sz="1983" dirty="0">
                <a:latin typeface="Arial"/>
              </a:rPr>
              <a:t>(a))</a:t>
            </a:r>
          </a:p>
          <a:p>
            <a:pPr>
              <a:lnSpc>
                <a:spcPts val="2712"/>
              </a:lnSpc>
              <a:spcAft>
                <a:spcPts val="416"/>
              </a:spcAft>
            </a:pPr>
            <a:r>
              <a:rPr lang="ru" sz="1983" dirty="0">
                <a:latin typeface="Arial"/>
              </a:rPr>
              <a:t>выводит содержимое</a:t>
            </a:r>
          </a:p>
          <a:p>
            <a:pPr>
              <a:lnSpc>
                <a:spcPts val="2665"/>
              </a:lnSpc>
            </a:pPr>
            <a:r>
              <a:rPr lang="en-US" sz="1983" dirty="0" err="1">
                <a:latin typeface="Arial"/>
              </a:rPr>
              <a:t>System.out.println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 err="1">
                <a:latin typeface="Arial"/>
              </a:rPr>
              <a:t>Arrays.deepToString</a:t>
            </a:r>
            <a:r>
              <a:rPr lang="en-US" sz="1983" dirty="0">
                <a:latin typeface="Arial"/>
              </a:rPr>
              <a:t>(a))</a:t>
            </a:r>
          </a:p>
          <a:p>
            <a:pPr>
              <a:lnSpc>
                <a:spcPts val="2665"/>
              </a:lnSpc>
            </a:pPr>
            <a:r>
              <a:rPr lang="ru" sz="1983" dirty="0">
                <a:latin typeface="Arial"/>
              </a:rPr>
              <a:t>выводит содержимое многомерных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65292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3798" y="2227963"/>
            <a:ext cx="8073241" cy="28220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7494"/>
              </a:spcBef>
              <a:spcAft>
                <a:spcPts val="2498"/>
              </a:spcAft>
            </a:pPr>
            <a:r>
              <a:rPr lang="ru" sz="2082" dirty="0">
                <a:latin typeface="Sylfaen"/>
              </a:rPr>
              <a:t>Класс </a:t>
            </a:r>
            <a:r>
              <a:rPr lang="en-US" sz="1983" dirty="0" err="1">
                <a:latin typeface="Arial"/>
              </a:rPr>
              <a:t>java.lang.String</a:t>
            </a:r>
            <a:endParaRPr lang="en-US" sz="1983" dirty="0">
              <a:latin typeface="Arial"/>
            </a:endParaRPr>
          </a:p>
          <a:p>
            <a:pPr marR="1838068">
              <a:lnSpc>
                <a:spcPts val="2665"/>
              </a:lnSpc>
              <a:spcAft>
                <a:spcPts val="1665"/>
              </a:spcAft>
            </a:pPr>
            <a:r>
              <a:rPr lang="ru" sz="1983" dirty="0">
                <a:latin typeface="Arial"/>
              </a:rPr>
              <a:t>Последовательность символов произвольной длины в кодировке </a:t>
            </a:r>
            <a:r>
              <a:rPr lang="en-US" sz="1983" dirty="0">
                <a:latin typeface="Arial"/>
              </a:rPr>
              <a:t>UTF-16</a:t>
            </a:r>
          </a:p>
          <a:p>
            <a:pPr>
              <a:lnSpc>
                <a:spcPts val="5662"/>
              </a:lnSpc>
            </a:pPr>
            <a:r>
              <a:rPr lang="ru" sz="1983" dirty="0">
                <a:latin typeface="Arial"/>
              </a:rPr>
              <a:t>Строка — это не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char</a:t>
            </a:r>
            <a:r>
              <a:rPr lang="en-US" sz="1983" dirty="0">
                <a:latin typeface="Arial"/>
              </a:rPr>
              <a:t>[], </a:t>
            </a:r>
            <a:r>
              <a:rPr lang="ru" sz="1983" dirty="0">
                <a:latin typeface="Arial"/>
              </a:rPr>
              <a:t>хотя есть способы конвертации </a:t>
            </a:r>
            <a:br>
              <a:rPr lang="ru" sz="1983" dirty="0">
                <a:latin typeface="Arial"/>
              </a:rPr>
            </a:br>
            <a:r>
              <a:rPr lang="ru" sz="1983" dirty="0">
                <a:latin typeface="Arial"/>
              </a:rPr>
              <a:t>Никаких нулевых символов в конце, длина хранится отдельно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D8A5D72-8FA2-41B9-89EE-979C50F1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343015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44689" y="1570416"/>
            <a:ext cx="6139531" cy="39702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5615"/>
              </a:lnSpc>
              <a:spcBef>
                <a:spcPts val="2498"/>
              </a:spcBef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>
                <a:latin typeface="Arial"/>
              </a:rPr>
              <a:t>length()</a:t>
            </a:r>
          </a:p>
          <a:p>
            <a:pPr>
              <a:lnSpc>
                <a:spcPts val="561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char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charAt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>
                <a:latin typeface="Arial"/>
              </a:rPr>
              <a:t>index)</a:t>
            </a:r>
            <a:br>
              <a:rPr lang="ru-RU" sz="1983" dirty="0">
                <a:latin typeface="Arial"/>
              </a:rPr>
            </a:br>
            <a:r>
              <a:rPr lang="en-US" sz="1983" dirty="0">
                <a:solidFill>
                  <a:srgbClr val="0000FC"/>
                </a:solidFill>
                <a:latin typeface="Arial"/>
              </a:rPr>
              <a:t>char</a:t>
            </a:r>
            <a:r>
              <a:rPr lang="en-US" sz="1983" dirty="0">
                <a:latin typeface="Arial"/>
              </a:rPr>
              <a:t>[] </a:t>
            </a:r>
            <a:r>
              <a:rPr lang="en-US" sz="1983" dirty="0" err="1">
                <a:latin typeface="Arial"/>
              </a:rPr>
              <a:t>toCharArray</a:t>
            </a:r>
            <a:r>
              <a:rPr lang="en-US" sz="1983" dirty="0">
                <a:latin typeface="Arial"/>
              </a:rPr>
              <a:t>()</a:t>
            </a:r>
          </a:p>
          <a:p>
            <a:pPr>
              <a:lnSpc>
                <a:spcPts val="5615"/>
              </a:lnSpc>
            </a:pPr>
            <a:r>
              <a:rPr lang="en-US" sz="1983" dirty="0">
                <a:latin typeface="Arial"/>
              </a:rPr>
              <a:t>String substring(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beginlndex</a:t>
            </a:r>
            <a:r>
              <a:rPr lang="en-US" sz="1983" dirty="0">
                <a:latin typeface="Arial"/>
              </a:rPr>
              <a:t>)</a:t>
            </a:r>
            <a:endParaRPr lang="ru-RU" sz="1983" dirty="0">
              <a:latin typeface="Arial"/>
            </a:endParaRPr>
          </a:p>
          <a:p>
            <a:pPr>
              <a:lnSpc>
                <a:spcPts val="5615"/>
              </a:lnSpc>
            </a:pPr>
            <a:r>
              <a:rPr lang="en-US" sz="1983" dirty="0">
                <a:latin typeface="Arial"/>
              </a:rPr>
              <a:t>String substring(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beginIndex</a:t>
            </a:r>
            <a:r>
              <a:rPr lang="en-US" sz="1983" dirty="0">
                <a:latin typeface="Arial"/>
              </a:rPr>
              <a:t>, 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endIndex</a:t>
            </a:r>
            <a:r>
              <a:rPr lang="en-US" sz="1983" dirty="0">
                <a:latin typeface="Arial"/>
              </a:rPr>
              <a:t>)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AAEB59A-3AB9-455D-B89C-2CFAD672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89667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35656" y="2549551"/>
            <a:ext cx="6393330" cy="40829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69046">
              <a:spcBef>
                <a:spcPts val="3747"/>
              </a:spcBef>
              <a:spcAft>
                <a:spcPts val="1249"/>
              </a:spcAft>
            </a:pPr>
            <a:r>
              <a:rPr lang="en-US" sz="2082" dirty="0" err="1">
                <a:latin typeface="Sylfaen"/>
              </a:rPr>
              <a:t>java.lang.StringBuilder</a:t>
            </a:r>
            <a:br>
              <a:rPr lang="ru-RU" sz="2082" dirty="0">
                <a:latin typeface="Sylfaen"/>
              </a:rPr>
            </a:br>
            <a:br>
              <a:rPr lang="ru-RU" sz="2082" dirty="0">
                <a:latin typeface="Sylfaen"/>
              </a:rPr>
            </a:br>
            <a:r>
              <a:rPr lang="en-US" sz="1983" dirty="0" err="1">
                <a:latin typeface="Arial"/>
              </a:rPr>
              <a:t>StringBuilder</a:t>
            </a:r>
            <a:r>
              <a:rPr lang="en-US" sz="1983" dirty="0"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buf</a:t>
            </a:r>
            <a:r>
              <a:rPr lang="en-US" sz="1983" dirty="0">
                <a:latin typeface="Arial"/>
              </a:rPr>
              <a:t> =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new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>
                <a:latin typeface="Arial"/>
              </a:rPr>
              <a:t>String Builder (); </a:t>
            </a:r>
            <a:br>
              <a:rPr lang="ru-RU" sz="1983" dirty="0">
                <a:latin typeface="Arial"/>
              </a:rPr>
            </a:br>
            <a:r>
              <a:rPr lang="en-US" sz="1983" dirty="0" err="1">
                <a:latin typeface="Arial"/>
              </a:rPr>
              <a:t>buf.append</a:t>
            </a:r>
            <a:r>
              <a:rPr lang="en-US" sz="1983" dirty="0">
                <a:latin typeface="Arial"/>
              </a:rPr>
              <a:t> (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"Hello"</a:t>
            </a:r>
            <a:r>
              <a:rPr lang="en-US" sz="1983" dirty="0">
                <a:latin typeface="Arial"/>
              </a:rPr>
              <a:t>);</a:t>
            </a:r>
            <a:br>
              <a:rPr lang="ru-RU" sz="1983" dirty="0">
                <a:latin typeface="Arial"/>
              </a:rPr>
            </a:br>
            <a:r>
              <a:rPr lang="en-US" sz="1983" dirty="0" err="1">
                <a:latin typeface="Arial"/>
              </a:rPr>
              <a:t>buf.append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"World!"</a:t>
            </a:r>
            <a:r>
              <a:rPr lang="en-US" sz="1983" dirty="0">
                <a:latin typeface="Arial"/>
              </a:rPr>
              <a:t>);</a:t>
            </a:r>
            <a:br>
              <a:rPr lang="ru-RU" sz="1983" dirty="0">
                <a:latin typeface="Arial"/>
              </a:rPr>
            </a:br>
            <a:r>
              <a:rPr lang="en-US" sz="1983" dirty="0">
                <a:latin typeface="Arial"/>
              </a:rPr>
              <a:t>String </a:t>
            </a:r>
            <a:r>
              <a:rPr lang="en-US" sz="1983" dirty="0" err="1">
                <a:latin typeface="Arial"/>
              </a:rPr>
              <a:t>helloWorld</a:t>
            </a:r>
            <a:r>
              <a:rPr lang="en-US" sz="1983" dirty="0">
                <a:latin typeface="Arial"/>
              </a:rPr>
              <a:t> = </a:t>
            </a:r>
            <a:r>
              <a:rPr lang="en-US" sz="1983" dirty="0" err="1">
                <a:latin typeface="Arial"/>
              </a:rPr>
              <a:t>buf.toString</a:t>
            </a:r>
            <a:r>
              <a:rPr lang="en-US" sz="1983" dirty="0">
                <a:latin typeface="Arial"/>
              </a:rPr>
              <a:t>();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65651" y="2022548"/>
            <a:ext cx="6919058" cy="34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spcBef>
                <a:spcPts val="1249"/>
              </a:spcBef>
            </a:pPr>
            <a:r>
              <a:rPr lang="ru" sz="1983" dirty="0">
                <a:latin typeface="Arial"/>
              </a:rPr>
              <a:t>Компилятор преобразует </a:t>
            </a:r>
            <a:r>
              <a:rPr lang="en-US" sz="1983" dirty="0">
                <a:latin typeface="Arial"/>
              </a:rPr>
              <a:t>+ </a:t>
            </a:r>
            <a:r>
              <a:rPr lang="ru" sz="1983" dirty="0">
                <a:latin typeface="Arial"/>
              </a:rPr>
              <a:t>в операции с </a:t>
            </a:r>
            <a:r>
              <a:rPr lang="en-US" sz="1983" dirty="0" err="1">
                <a:latin typeface="Arial"/>
              </a:rPr>
              <a:t>StringBuilder</a:t>
            </a:r>
            <a:endParaRPr lang="en-US" sz="1983" dirty="0">
              <a:latin typeface="Arial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BDC6235-FDCD-4972-B091-DCE70833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</a:t>
            </a:r>
            <a:r>
              <a:rPr lang="ru-RU" i="1" dirty="0"/>
              <a:t> </a:t>
            </a:r>
            <a:r>
              <a:rPr lang="ru-RU" dirty="0"/>
              <a:t>+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FC32A8D-311F-4F1B-98AE-CC05DB851BD2}"/>
              </a:ext>
            </a:extLst>
          </p:cNvPr>
          <p:cNvSpPr/>
          <p:nvPr/>
        </p:nvSpPr>
        <p:spPr>
          <a:xfrm>
            <a:off x="4465260" y="1270000"/>
            <a:ext cx="385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</a:rPr>
              <a:t>String </a:t>
            </a:r>
            <a:r>
              <a:rPr lang="en-US" dirty="0" err="1">
                <a:latin typeface="Arial"/>
              </a:rPr>
              <a:t>helloWorid</a:t>
            </a:r>
            <a:r>
              <a:rPr lang="en-US" dirty="0">
                <a:latin typeface="Arial"/>
              </a:rPr>
              <a:t> =</a:t>
            </a:r>
            <a:r>
              <a:rPr lang="en-US" dirty="0">
                <a:solidFill>
                  <a:srgbClr val="BF003F"/>
                </a:solidFill>
                <a:latin typeface="Arial"/>
              </a:rPr>
              <a:t>"</a:t>
            </a:r>
            <a:r>
              <a:rPr lang="en-US" dirty="0" err="1">
                <a:solidFill>
                  <a:srgbClr val="BF003F"/>
                </a:solidFill>
                <a:latin typeface="Arial"/>
              </a:rPr>
              <a:t>Hello"</a:t>
            </a:r>
            <a:r>
              <a:rPr lang="en-US" dirty="0" err="1">
                <a:latin typeface="Arial"/>
              </a:rPr>
              <a:t>+</a:t>
            </a:r>
            <a:r>
              <a:rPr lang="en-US" dirty="0" err="1">
                <a:solidFill>
                  <a:srgbClr val="BF003F"/>
                </a:solidFill>
                <a:latin typeface="Arial"/>
              </a:rPr>
              <a:t>"World</a:t>
            </a:r>
            <a:r>
              <a:rPr lang="en-US" dirty="0">
                <a:solidFill>
                  <a:srgbClr val="BF003F"/>
                </a:solidFill>
                <a:latin typeface="Arial"/>
              </a:rPr>
              <a:t>!"</a:t>
            </a:r>
            <a:r>
              <a:rPr lang="en-US" dirty="0">
                <a:latin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833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10094" y="2320453"/>
            <a:ext cx="7481043" cy="245339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2498"/>
              </a:spcAft>
            </a:pPr>
            <a:r>
              <a:rPr lang="ru" sz="1983" dirty="0">
                <a:latin typeface="Arial"/>
              </a:rPr>
              <a:t>Оператор == сравнивает ссылки, а не содержимое строки</a:t>
            </a:r>
          </a:p>
          <a:p>
            <a:pPr>
              <a:lnSpc>
                <a:spcPts val="2665"/>
              </a:lnSpc>
              <a:spcAft>
                <a:spcPts val="1665"/>
              </a:spcAft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boolean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>
                <a:latin typeface="Arial"/>
              </a:rPr>
              <a:t>equals(Object </a:t>
            </a:r>
            <a:r>
              <a:rPr lang="en-US" sz="1983" dirty="0" err="1">
                <a:latin typeface="Arial"/>
              </a:rPr>
              <a:t>anObject</a:t>
            </a:r>
            <a:r>
              <a:rPr lang="en-US" sz="1983" dirty="0">
                <a:latin typeface="Arial"/>
              </a:rPr>
              <a:t>) </a:t>
            </a:r>
            <a:br>
              <a:rPr lang="en-US" sz="1983" dirty="0">
                <a:latin typeface="Arial"/>
              </a:rPr>
            </a:br>
            <a:r>
              <a:rPr lang="en-US" sz="1983" dirty="0" err="1">
                <a:solidFill>
                  <a:srgbClr val="0000FC"/>
                </a:solidFill>
                <a:latin typeface="Arial"/>
              </a:rPr>
              <a:t>boolean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equalsIgnoreCase</a:t>
            </a:r>
            <a:r>
              <a:rPr lang="en-US" sz="1983" dirty="0">
                <a:latin typeface="Arial"/>
              </a:rPr>
              <a:t>(String </a:t>
            </a:r>
            <a:r>
              <a:rPr lang="en-US" sz="1983" dirty="0" err="1">
                <a:latin typeface="Arial"/>
              </a:rPr>
              <a:t>anotherString</a:t>
            </a:r>
            <a:r>
              <a:rPr lang="en-US" sz="1983" dirty="0">
                <a:latin typeface="Arial"/>
              </a:rPr>
              <a:t>)</a:t>
            </a:r>
          </a:p>
          <a:p>
            <a:pPr>
              <a:lnSpc>
                <a:spcPts val="2665"/>
              </a:lnSpc>
            </a:pP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compareTo</a:t>
            </a:r>
            <a:r>
              <a:rPr lang="en-US" sz="1983" dirty="0">
                <a:latin typeface="Arial"/>
              </a:rPr>
              <a:t>(String </a:t>
            </a:r>
            <a:r>
              <a:rPr lang="en-US" sz="1983" dirty="0" err="1">
                <a:latin typeface="Arial"/>
              </a:rPr>
              <a:t>anotherString</a:t>
            </a:r>
            <a:r>
              <a:rPr lang="en-US" sz="1983" dirty="0">
                <a:latin typeface="Arial"/>
              </a:rPr>
              <a:t>) </a:t>
            </a:r>
            <a:br>
              <a:rPr lang="en-US" sz="1983" dirty="0">
                <a:latin typeface="Arial"/>
              </a:rPr>
            </a:b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en-US" sz="1983" dirty="0" err="1">
                <a:latin typeface="Arial"/>
              </a:rPr>
              <a:t>compareToIgnoreCase</a:t>
            </a:r>
            <a:r>
              <a:rPr lang="en-US" sz="1983" dirty="0">
                <a:latin typeface="Arial"/>
              </a:rPr>
              <a:t>(String </a:t>
            </a:r>
            <a:r>
              <a:rPr lang="en-US" sz="1983" dirty="0" err="1">
                <a:latin typeface="Arial"/>
              </a:rPr>
              <a:t>anotherString</a:t>
            </a:r>
            <a:r>
              <a:rPr lang="en-US" sz="1983" dirty="0">
                <a:latin typeface="Arial"/>
              </a:rPr>
              <a:t>)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2C4CFD5-FD73-4BED-B6DF-0A444532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</p:spTree>
    <p:extLst>
      <p:ext uri="{BB962C8B-B14F-4D97-AF65-F5344CB8AC3E}">
        <p14:creationId xmlns:p14="http://schemas.microsoft.com/office/powerpoint/2010/main" val="102796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6452" y="2060611"/>
            <a:ext cx="6659216" cy="30516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If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 err="1">
                <a:latin typeface="Arial"/>
              </a:rPr>
              <a:t>weatherIsGood</a:t>
            </a:r>
            <a:r>
              <a:rPr lang="en-US" sz="1983" dirty="0">
                <a:latin typeface="Arial"/>
              </a:rPr>
              <a:t>) {    </a:t>
            </a:r>
            <a:endParaRPr lang="ru-RU" sz="1983" dirty="0">
              <a:latin typeface="Arial"/>
            </a:endParaRPr>
          </a:p>
          <a:p>
            <a:pPr algn="just">
              <a:lnSpc>
                <a:spcPts val="2665"/>
              </a:lnSpc>
            </a:pPr>
            <a:r>
              <a:rPr lang="ru-RU" sz="1983" dirty="0">
                <a:latin typeface="Arial"/>
              </a:rPr>
              <a:t>	</a:t>
            </a:r>
            <a:r>
              <a:rPr lang="en-US" sz="1983" dirty="0" err="1">
                <a:latin typeface="Arial"/>
              </a:rPr>
              <a:t>System.out.println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"Weather</a:t>
            </a:r>
            <a:r>
              <a:rPr lang="ru-RU" sz="1983" dirty="0">
                <a:solidFill>
                  <a:srgbClr val="BF003F"/>
                </a:solidFill>
                <a:latin typeface="Arial"/>
              </a:rPr>
              <a:t> 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is</a:t>
            </a:r>
            <a:r>
              <a:rPr lang="ru-RU" sz="1983" dirty="0">
                <a:solidFill>
                  <a:srgbClr val="BF003F"/>
                </a:solidFill>
                <a:latin typeface="Arial"/>
              </a:rPr>
              <a:t> 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good"</a:t>
            </a:r>
            <a:r>
              <a:rPr lang="en-US" sz="1983" dirty="0">
                <a:latin typeface="Arial"/>
              </a:rPr>
              <a:t>);</a:t>
            </a:r>
          </a:p>
          <a:p>
            <a:pPr algn="just">
              <a:lnSpc>
                <a:spcPts val="2665"/>
              </a:lnSpc>
            </a:pPr>
            <a:r>
              <a:rPr lang="en-US" sz="1983" dirty="0">
                <a:latin typeface="Arial"/>
              </a:rPr>
              <a:t>}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else</a:t>
            </a:r>
            <a:r>
              <a:rPr lang="en-US" sz="1983" dirty="0">
                <a:latin typeface="Arial"/>
              </a:rPr>
              <a:t>{</a:t>
            </a:r>
          </a:p>
          <a:p>
            <a:pPr marL="755371">
              <a:lnSpc>
                <a:spcPts val="2665"/>
              </a:lnSpc>
            </a:pPr>
            <a:r>
              <a:rPr lang="en-US" sz="1983" dirty="0" err="1">
                <a:latin typeface="Arial"/>
              </a:rPr>
              <a:t>System.out.println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"Weather</a:t>
            </a:r>
            <a:r>
              <a:rPr lang="ru-RU" sz="1983" dirty="0">
                <a:solidFill>
                  <a:srgbClr val="BF003F"/>
                </a:solidFill>
                <a:latin typeface="Arial"/>
              </a:rPr>
              <a:t> 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is</a:t>
            </a:r>
            <a:r>
              <a:rPr lang="ru-RU" sz="1983" dirty="0">
                <a:solidFill>
                  <a:srgbClr val="BF003F"/>
                </a:solidFill>
                <a:latin typeface="Arial"/>
              </a:rPr>
              <a:t> 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bad"</a:t>
            </a:r>
            <a:r>
              <a:rPr lang="en-US" sz="1983" dirty="0">
                <a:latin typeface="Arial"/>
              </a:rPr>
              <a:t>);</a:t>
            </a:r>
          </a:p>
          <a:p>
            <a:pPr algn="just">
              <a:spcAft>
                <a:spcPts val="2082"/>
              </a:spcAft>
            </a:pPr>
            <a:r>
              <a:rPr lang="en-US" sz="1983" dirty="0">
                <a:latin typeface="Arial"/>
              </a:rPr>
              <a:t>}</a:t>
            </a:r>
          </a:p>
          <a:p>
            <a:pPr>
              <a:lnSpc>
                <a:spcPts val="2665"/>
              </a:lnSpc>
            </a:pPr>
            <a:r>
              <a:rPr lang="en-US" sz="1983" dirty="0" err="1">
                <a:latin typeface="Arial"/>
              </a:rPr>
              <a:t>System.out.println</a:t>
            </a:r>
            <a:r>
              <a:rPr lang="en-US" sz="1983" dirty="0">
                <a:latin typeface="Arial"/>
              </a:rPr>
              <a:t> (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"Weather</a:t>
            </a:r>
            <a:r>
              <a:rPr lang="ru-RU" sz="1983" dirty="0">
                <a:solidFill>
                  <a:srgbClr val="BF003F"/>
                </a:solidFill>
                <a:latin typeface="Arial"/>
              </a:rPr>
              <a:t> 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is</a:t>
            </a:r>
            <a:r>
              <a:rPr lang="ru-RU" sz="1983" dirty="0">
                <a:solidFill>
                  <a:srgbClr val="BF003F"/>
                </a:solidFill>
                <a:latin typeface="Arial"/>
              </a:rPr>
              <a:t> 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</a:t>
            </a:r>
            <a:r>
              <a:rPr lang="ru-RU" sz="1983" dirty="0">
                <a:solidFill>
                  <a:srgbClr val="BF003F"/>
                </a:solidFill>
                <a:latin typeface="Arial"/>
              </a:rPr>
              <a:t> </a:t>
            </a:r>
            <a:r>
              <a:rPr lang="en-US" sz="1983" dirty="0">
                <a:latin typeface="Arial"/>
              </a:rPr>
              <a:t>+ </a:t>
            </a:r>
            <a:br>
              <a:rPr lang="ru-RU" sz="1983" dirty="0">
                <a:latin typeface="Arial"/>
              </a:rPr>
            </a:br>
            <a:r>
              <a:rPr lang="ru-RU" sz="1983" dirty="0">
                <a:latin typeface="Arial"/>
              </a:rPr>
              <a:t>                                   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 err="1">
                <a:latin typeface="Arial"/>
              </a:rPr>
              <a:t>weatherIsGood</a:t>
            </a:r>
            <a:r>
              <a:rPr lang="en-US" sz="1983" dirty="0">
                <a:latin typeface="Arial"/>
              </a:rPr>
              <a:t> ?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</a:t>
            </a:r>
            <a:r>
              <a:rPr lang="en-US" sz="1983" dirty="0" err="1">
                <a:solidFill>
                  <a:srgbClr val="BF003F"/>
                </a:solidFill>
                <a:latin typeface="Arial"/>
              </a:rPr>
              <a:t>good"</a:t>
            </a:r>
            <a:r>
              <a:rPr lang="en-US" sz="1983" dirty="0" err="1">
                <a:latin typeface="Arial"/>
              </a:rPr>
              <a:t>:</a:t>
            </a:r>
            <a:r>
              <a:rPr lang="en-US" sz="1983" dirty="0" err="1">
                <a:solidFill>
                  <a:srgbClr val="BF003F"/>
                </a:solidFill>
                <a:latin typeface="Arial"/>
              </a:rPr>
              <a:t>"bad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</a:t>
            </a:r>
            <a:r>
              <a:rPr lang="en-US" sz="1983" dirty="0">
                <a:latin typeface="Arial"/>
              </a:rPr>
              <a:t>));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1F5031ED-B646-435E-91E1-074BF564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ru-RU" dirty="0"/>
              <a:t>и ?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643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9737" y="1780724"/>
            <a:ext cx="4338530" cy="47557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switch</a:t>
            </a:r>
            <a:r>
              <a:rPr lang="en-US" sz="1983" dirty="0">
                <a:latin typeface="Arial"/>
              </a:rPr>
              <a:t>(digit</a:t>
            </a:r>
            <a:r>
              <a:rPr lang="ru" sz="1983" dirty="0">
                <a:latin typeface="Arial"/>
              </a:rPr>
              <a:t>) { </a:t>
            </a:r>
            <a:endParaRPr lang="en-US" sz="1983" dirty="0">
              <a:latin typeface="Arial"/>
            </a:endParaRPr>
          </a:p>
          <a:p>
            <a:pPr algn="ctr"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case 0</a:t>
            </a:r>
            <a:r>
              <a:rPr lang="en-US" sz="1983" dirty="0">
                <a:latin typeface="Arial"/>
              </a:rPr>
              <a:t>:</a:t>
            </a:r>
          </a:p>
          <a:p>
            <a:pPr marL="1384846" algn="just">
              <a:lnSpc>
                <a:spcPts val="2665"/>
              </a:lnSpc>
              <a:spcAft>
                <a:spcPts val="1665"/>
              </a:spcAft>
            </a:pPr>
            <a:r>
              <a:rPr lang="en-US" sz="1983" dirty="0">
                <a:latin typeface="Arial"/>
              </a:rPr>
              <a:t>        text = 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"zero"</a:t>
            </a:r>
            <a:r>
              <a:rPr lang="en-US" sz="1983" dirty="0">
                <a:latin typeface="Arial"/>
              </a:rPr>
              <a:t>;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break</a:t>
            </a:r>
            <a:r>
              <a:rPr lang="en-US" sz="1983" dirty="0">
                <a:latin typeface="Arial"/>
              </a:rPr>
              <a:t>;</a:t>
            </a:r>
          </a:p>
          <a:p>
            <a:pPr algn="ctr"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case </a:t>
            </a:r>
            <a:r>
              <a:rPr lang="en-US" sz="1983" dirty="0">
                <a:latin typeface="Arial"/>
              </a:rPr>
              <a:t>:</a:t>
            </a:r>
          </a:p>
          <a:p>
            <a:pPr marL="1384846" algn="just">
              <a:lnSpc>
                <a:spcPts val="2665"/>
              </a:lnSpc>
              <a:spcAft>
                <a:spcPts val="1665"/>
              </a:spcAft>
            </a:pPr>
            <a:r>
              <a:rPr lang="en-US" sz="1983" dirty="0">
                <a:latin typeface="Arial"/>
              </a:rPr>
              <a:t>        text =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"one"</a:t>
            </a:r>
            <a:r>
              <a:rPr lang="en-US" sz="1983" dirty="0">
                <a:latin typeface="Arial"/>
              </a:rPr>
              <a:t>;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break</a:t>
            </a:r>
            <a:r>
              <a:rPr lang="en-US" sz="1983" dirty="0">
                <a:latin typeface="Arial"/>
              </a:rPr>
              <a:t>;</a:t>
            </a:r>
          </a:p>
          <a:p>
            <a:pPr marL="705013">
              <a:spcAft>
                <a:spcPts val="2498"/>
              </a:spcAft>
            </a:pPr>
            <a:r>
              <a:rPr lang="en-US" sz="1983" dirty="0">
                <a:solidFill>
                  <a:srgbClr val="7F7F7F"/>
                </a:solidFill>
                <a:latin typeface="Arial"/>
              </a:rPr>
              <a:t>                //case2-case9</a:t>
            </a:r>
          </a:p>
          <a:p>
            <a:pPr marL="705013">
              <a:spcAft>
                <a:spcPts val="416"/>
              </a:spcAft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               default</a:t>
            </a:r>
            <a:r>
              <a:rPr lang="en-US" sz="1983" dirty="0">
                <a:latin typeface="Arial"/>
              </a:rPr>
              <a:t>:</a:t>
            </a:r>
          </a:p>
          <a:p>
            <a:pPr marL="1384846" algn="just">
              <a:spcAft>
                <a:spcPts val="416"/>
              </a:spcAft>
            </a:pPr>
            <a:r>
              <a:rPr lang="en-US" sz="1983" dirty="0">
                <a:latin typeface="Arial"/>
              </a:rPr>
              <a:t>        text =</a:t>
            </a:r>
            <a:r>
              <a:rPr lang="en-US" sz="1983" dirty="0">
                <a:solidFill>
                  <a:srgbClr val="BF003F"/>
                </a:solidFill>
                <a:latin typeface="Arial"/>
              </a:rPr>
              <a:t>"???"</a:t>
            </a:r>
            <a:r>
              <a:rPr lang="en-US" sz="1983" dirty="0">
                <a:latin typeface="Arial"/>
              </a:rPr>
              <a:t>;</a:t>
            </a:r>
          </a:p>
          <a:p>
            <a:r>
              <a:rPr lang="en-US" sz="1983" dirty="0">
                <a:latin typeface="Arial"/>
              </a:rPr>
              <a:t>                    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02680" y="1930400"/>
            <a:ext cx="3571322" cy="28280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760"/>
              </a:lnSpc>
              <a:spcAft>
                <a:spcPts val="1665"/>
              </a:spcAft>
            </a:pPr>
            <a:r>
              <a:rPr lang="ru" sz="1983" dirty="0">
                <a:latin typeface="Arial"/>
              </a:rPr>
              <a:t>Без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break </a:t>
            </a:r>
            <a:r>
              <a:rPr lang="ru" sz="1983" dirty="0">
                <a:latin typeface="Arial"/>
              </a:rPr>
              <a:t>исполнение продолжается</a:t>
            </a:r>
          </a:p>
          <a:p>
            <a:pPr>
              <a:lnSpc>
                <a:spcPts val="2665"/>
              </a:lnSpc>
            </a:pPr>
            <a:r>
              <a:rPr lang="ru" sz="1983" dirty="0">
                <a:latin typeface="Arial"/>
              </a:rPr>
              <a:t>Работает для примитивных типов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byte</a:t>
            </a:r>
            <a:r>
              <a:rPr lang="en-US" sz="1983" dirty="0">
                <a:latin typeface="Arial"/>
              </a:rPr>
              <a:t>,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short</a:t>
            </a:r>
            <a:r>
              <a:rPr lang="en-US" sz="1983" dirty="0">
                <a:latin typeface="Arial"/>
              </a:rPr>
              <a:t>,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char</a:t>
            </a:r>
            <a:r>
              <a:rPr lang="en-US" sz="1983" dirty="0">
                <a:latin typeface="Arial"/>
              </a:rPr>
              <a:t>, 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en-US" sz="1983" dirty="0">
                <a:latin typeface="Arial"/>
              </a:rPr>
              <a:t>, </a:t>
            </a:r>
            <a:r>
              <a:rPr lang="ru" sz="1983" dirty="0">
                <a:latin typeface="Arial"/>
              </a:rPr>
              <a:t>а также для 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enum</a:t>
            </a:r>
            <a:endParaRPr lang="en-US" sz="1983" dirty="0">
              <a:solidFill>
                <a:srgbClr val="0000FC"/>
              </a:solidFill>
              <a:latin typeface="Arial"/>
            </a:endParaRPr>
          </a:p>
          <a:p>
            <a:pPr>
              <a:lnSpc>
                <a:spcPts val="2617"/>
              </a:lnSpc>
            </a:pPr>
            <a:r>
              <a:rPr lang="ru" sz="1983" dirty="0">
                <a:latin typeface="Arial"/>
              </a:rPr>
              <a:t>В </a:t>
            </a:r>
            <a:r>
              <a:rPr lang="en-US" sz="1983" dirty="0">
                <a:latin typeface="Arial"/>
              </a:rPr>
              <a:t>Java </a:t>
            </a:r>
            <a:r>
              <a:rPr lang="ru" sz="1983" dirty="0">
                <a:latin typeface="Arial"/>
              </a:rPr>
              <a:t>7 добавлен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switch </a:t>
            </a:r>
            <a:r>
              <a:rPr lang="ru" sz="1983" dirty="0">
                <a:latin typeface="Arial"/>
              </a:rPr>
              <a:t>для </a:t>
            </a:r>
            <a:r>
              <a:rPr lang="en-US" sz="1983" dirty="0">
                <a:latin typeface="Arial"/>
              </a:rPr>
              <a:t>String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752A4D7-6611-4D35-9665-322D97D8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41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10094" y="2105642"/>
            <a:ext cx="5710489" cy="10091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30192" indent="-730192">
              <a:lnSpc>
                <a:spcPts val="2665"/>
              </a:lnSpc>
            </a:pPr>
            <a:r>
              <a:rPr lang="en-US" sz="1983" dirty="0">
                <a:latin typeface="Arial"/>
              </a:rPr>
              <a:t>while (</a:t>
            </a:r>
            <a:r>
              <a:rPr lang="en-US" sz="1983" dirty="0" err="1">
                <a:latin typeface="Arial"/>
              </a:rPr>
              <a:t>haveTime</a:t>
            </a:r>
            <a:r>
              <a:rPr lang="en-US" sz="1983" dirty="0">
                <a:latin typeface="Arial"/>
              </a:rPr>
              <a:t>() &amp;&amp; </a:t>
            </a:r>
            <a:r>
              <a:rPr lang="en-US" sz="1983" dirty="0" err="1">
                <a:latin typeface="Arial"/>
              </a:rPr>
              <a:t>haveMoney</a:t>
            </a:r>
            <a:r>
              <a:rPr lang="en-US" sz="1983" dirty="0">
                <a:latin typeface="Arial"/>
              </a:rPr>
              <a:t>()) { </a:t>
            </a:r>
          </a:p>
          <a:p>
            <a:pPr marL="730192" indent="-730192">
              <a:lnSpc>
                <a:spcPts val="2665"/>
              </a:lnSpc>
            </a:pPr>
            <a:r>
              <a:rPr lang="en-US" sz="1983" dirty="0">
                <a:latin typeface="Arial"/>
              </a:rPr>
              <a:t>     </a:t>
            </a:r>
            <a:r>
              <a:rPr lang="en-US" sz="1983" dirty="0" err="1">
                <a:latin typeface="Arial"/>
              </a:rPr>
              <a:t>goShopping</a:t>
            </a:r>
            <a:r>
              <a:rPr lang="en-US" sz="1983" dirty="0">
                <a:latin typeface="Arial"/>
              </a:rPr>
              <a:t> ();</a:t>
            </a:r>
          </a:p>
          <a:p>
            <a:pPr marL="730192" indent="-730192"/>
            <a:r>
              <a:rPr lang="en-US" sz="1983" dirty="0">
                <a:latin typeface="Arial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10094" y="3557581"/>
            <a:ext cx="7027829" cy="145632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4293526">
              <a:lnSpc>
                <a:spcPts val="3283"/>
              </a:lnSpc>
            </a:pPr>
            <a:r>
              <a:rPr lang="ru" sz="1983" dirty="0">
                <a:latin typeface="Arial"/>
              </a:rPr>
              <a:t>Цикл с предусловием Условие типа </a:t>
            </a:r>
            <a:r>
              <a:rPr lang="en-US" sz="2082" spc="198" dirty="0" err="1">
                <a:solidFill>
                  <a:srgbClr val="0000FC"/>
                </a:solidFill>
                <a:latin typeface="Sylfaen"/>
              </a:rPr>
              <a:t>boolean</a:t>
            </a:r>
            <a:endParaRPr lang="en-US" sz="2082" spc="198" dirty="0">
              <a:solidFill>
                <a:srgbClr val="0000FC"/>
              </a:solidFill>
              <a:latin typeface="Sylfaen"/>
            </a:endParaRPr>
          </a:p>
          <a:p>
            <a:pPr>
              <a:lnSpc>
                <a:spcPts val="2665"/>
              </a:lnSpc>
            </a:pPr>
            <a:r>
              <a:rPr lang="ru" sz="1983" dirty="0">
                <a:latin typeface="Arial"/>
              </a:rPr>
              <a:t>Фигурные скобки рекомендуется ставить, </a:t>
            </a:r>
            <a:br>
              <a:rPr lang="en-US" sz="1983" dirty="0">
                <a:latin typeface="Arial"/>
              </a:rPr>
            </a:br>
            <a:r>
              <a:rPr lang="ru" sz="1983" dirty="0">
                <a:latin typeface="Arial"/>
              </a:rPr>
              <a:t>даже когда они необязательны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8D6A6B3-BF79-46B7-A314-E58213A6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950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08538" y="2078739"/>
            <a:ext cx="5656103" cy="101519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712"/>
              </a:lnSpc>
            </a:pPr>
            <a:r>
              <a:rPr lang="en-US" sz="1983" dirty="0">
                <a:latin typeface="Arial"/>
              </a:rPr>
              <a:t>do{</a:t>
            </a:r>
          </a:p>
          <a:p>
            <a:pPr marL="730192">
              <a:lnSpc>
                <a:spcPts val="2712"/>
              </a:lnSpc>
            </a:pPr>
            <a:r>
              <a:rPr lang="en-US" sz="1983" dirty="0" err="1">
                <a:latin typeface="Arial"/>
              </a:rPr>
              <a:t>goShopping</a:t>
            </a:r>
            <a:r>
              <a:rPr lang="en-US" sz="1983" dirty="0">
                <a:latin typeface="Arial"/>
              </a:rPr>
              <a:t>();</a:t>
            </a:r>
          </a:p>
          <a:p>
            <a:pPr>
              <a:lnSpc>
                <a:spcPts val="2712"/>
              </a:lnSpc>
            </a:pPr>
            <a:r>
              <a:rPr lang="en-US" sz="1983" dirty="0">
                <a:latin typeface="Arial"/>
              </a:rPr>
              <a:t>} while(</a:t>
            </a:r>
            <a:r>
              <a:rPr lang="en-US" sz="1983" dirty="0" err="1">
                <a:latin typeface="Arial"/>
              </a:rPr>
              <a:t>haveTime</a:t>
            </a:r>
            <a:r>
              <a:rPr lang="en-US" sz="1983" dirty="0">
                <a:latin typeface="Arial"/>
              </a:rPr>
              <a:t>() &amp;&amp; </a:t>
            </a:r>
            <a:r>
              <a:rPr lang="en-US" sz="1983" dirty="0" err="1">
                <a:latin typeface="Arial"/>
              </a:rPr>
              <a:t>haveMoney</a:t>
            </a:r>
            <a:r>
              <a:rPr lang="en-US" sz="1983" dirty="0">
                <a:latin typeface="Arial"/>
              </a:rPr>
              <a:t>());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16137" y="3831164"/>
            <a:ext cx="7021786" cy="14502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2984217">
              <a:lnSpc>
                <a:spcPts val="3283"/>
              </a:lnSpc>
            </a:pPr>
            <a:r>
              <a:rPr lang="ru" sz="1983" dirty="0">
                <a:latin typeface="Arial"/>
              </a:rPr>
              <a:t>Цикл с постусловием Нужна точка с запятой в конце</a:t>
            </a:r>
          </a:p>
          <a:p>
            <a:pPr>
              <a:lnSpc>
                <a:spcPts val="2665"/>
              </a:lnSpc>
            </a:pPr>
            <a:r>
              <a:rPr lang="ru" sz="1983" dirty="0">
                <a:latin typeface="Arial"/>
              </a:rPr>
              <a:t>Фигурные скобки рекомендуется ставить, даже когда они необязательны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529D254-8C46-4B41-8F18-5D9CF56E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do 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0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14581" y="2072697"/>
            <a:ext cx="5656103" cy="10091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30192" indent="-730192">
              <a:lnSpc>
                <a:spcPts val="2712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for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 err="1">
                <a:solidFill>
                  <a:srgbClr val="0000FC"/>
                </a:solidFill>
                <a:latin typeface="Arial"/>
              </a:rPr>
              <a:t>int</a:t>
            </a:r>
            <a:r>
              <a:rPr lang="ru-RU" sz="1983" dirty="0">
                <a:solidFill>
                  <a:srgbClr val="0000FC"/>
                </a:solidFill>
                <a:latin typeface="Arial"/>
              </a:rPr>
              <a:t> </a:t>
            </a:r>
            <a:r>
              <a:rPr lang="en-US" sz="1983" dirty="0" err="1">
                <a:latin typeface="Arial"/>
              </a:rPr>
              <a:t>i</a:t>
            </a:r>
            <a:r>
              <a:rPr lang="en-US" sz="1983" dirty="0">
                <a:latin typeface="Arial"/>
              </a:rPr>
              <a:t> </a:t>
            </a:r>
            <a:r>
              <a:rPr lang="ru" sz="1983" dirty="0">
                <a:latin typeface="Arial"/>
              </a:rPr>
              <a:t>= 0; </a:t>
            </a:r>
            <a:r>
              <a:rPr lang="en-US" sz="1983" dirty="0" err="1">
                <a:latin typeface="Arial"/>
              </a:rPr>
              <a:t>i</a:t>
            </a:r>
            <a:r>
              <a:rPr lang="en-US" sz="1983" dirty="0">
                <a:latin typeface="Arial"/>
              </a:rPr>
              <a:t> </a:t>
            </a:r>
            <a:r>
              <a:rPr lang="ru" sz="1983" dirty="0">
                <a:latin typeface="Arial"/>
              </a:rPr>
              <a:t>&lt; </a:t>
            </a:r>
            <a:r>
              <a:rPr lang="en-US" sz="1983" dirty="0" err="1">
                <a:latin typeface="Arial"/>
              </a:rPr>
              <a:t>args.length</a:t>
            </a:r>
            <a:r>
              <a:rPr lang="en-US" sz="1983" dirty="0">
                <a:latin typeface="Arial"/>
              </a:rPr>
              <a:t> ; </a:t>
            </a:r>
            <a:r>
              <a:rPr lang="en-US" sz="1983" dirty="0" err="1">
                <a:latin typeface="Arial"/>
              </a:rPr>
              <a:t>i</a:t>
            </a:r>
            <a:r>
              <a:rPr lang="en-US" sz="1983" dirty="0">
                <a:latin typeface="Arial"/>
              </a:rPr>
              <a:t>++) { </a:t>
            </a:r>
            <a:r>
              <a:rPr lang="en-US" sz="1983" dirty="0" err="1">
                <a:latin typeface="Arial"/>
              </a:rPr>
              <a:t>System.out.println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 err="1">
                <a:latin typeface="Arial"/>
              </a:rPr>
              <a:t>args</a:t>
            </a:r>
            <a:r>
              <a:rPr lang="en-US" sz="1983" dirty="0">
                <a:latin typeface="Arial"/>
              </a:rPr>
              <a:t>[</a:t>
            </a:r>
            <a:r>
              <a:rPr lang="en-US" sz="1983" dirty="0" err="1">
                <a:latin typeface="Arial"/>
              </a:rPr>
              <a:t>i</a:t>
            </a:r>
            <a:r>
              <a:rPr lang="en-US" sz="1983" dirty="0">
                <a:latin typeface="Arial"/>
              </a:rPr>
              <a:t>]);</a:t>
            </a:r>
          </a:p>
          <a:p>
            <a:pPr marL="730192" indent="-730192"/>
            <a:r>
              <a:rPr lang="en-US" sz="1983" dirty="0">
                <a:latin typeface="Arial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16137" y="3825121"/>
            <a:ext cx="7021786" cy="14623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2304384">
              <a:lnSpc>
                <a:spcPts val="3188"/>
              </a:lnSpc>
            </a:pPr>
            <a:r>
              <a:rPr lang="ru" sz="1983">
                <a:latin typeface="Arial"/>
              </a:rPr>
              <a:t>Все части заголовка не обязательны </a:t>
            </a:r>
            <a:r>
              <a:rPr lang="en-US" sz="2082" spc="198">
                <a:solidFill>
                  <a:srgbClr val="0000FC"/>
                </a:solidFill>
                <a:latin typeface="Sylfaen"/>
              </a:rPr>
              <a:t>for</a:t>
            </a:r>
            <a:r>
              <a:rPr lang="en-US" sz="2082" spc="198">
                <a:latin typeface="Sylfaen"/>
              </a:rPr>
              <a:t>(;;) </a:t>
            </a:r>
            <a:r>
              <a:rPr lang="ru" sz="1983">
                <a:latin typeface="Arial"/>
              </a:rPr>
              <a:t>— бесконечный цикл</a:t>
            </a:r>
          </a:p>
          <a:p>
            <a:pPr>
              <a:lnSpc>
                <a:spcPts val="2665"/>
              </a:lnSpc>
            </a:pPr>
            <a:r>
              <a:rPr lang="ru" sz="1983">
                <a:latin typeface="Arial"/>
              </a:rPr>
              <a:t>Фигурные скобки рекомендуется ставить, даже когда они необязательны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9FB73BF-C42E-40F4-ACC9-DCD9FE58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11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166C284-B44B-41DA-87A5-09438AF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C15724-40B9-4920-90DC-3EC746FF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39" y="1575809"/>
            <a:ext cx="7879233" cy="40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9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4386" y="1876304"/>
            <a:ext cx="4701334" cy="10091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416"/>
              </a:spcAft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for</a:t>
            </a:r>
            <a:r>
              <a:rPr lang="en-US" sz="1983" dirty="0">
                <a:latin typeface="Arial"/>
              </a:rPr>
              <a:t>(String </a:t>
            </a:r>
            <a:r>
              <a:rPr lang="en-US" sz="1983" dirty="0" err="1">
                <a:latin typeface="Arial"/>
              </a:rPr>
              <a:t>arg</a:t>
            </a:r>
            <a:r>
              <a:rPr lang="en-US" sz="1983" dirty="0">
                <a:latin typeface="Arial"/>
              </a:rPr>
              <a:t> : </a:t>
            </a:r>
            <a:r>
              <a:rPr lang="en-US" sz="1983" dirty="0" err="1">
                <a:latin typeface="Arial"/>
              </a:rPr>
              <a:t>args</a:t>
            </a:r>
            <a:r>
              <a:rPr lang="en-US" sz="1983" dirty="0">
                <a:latin typeface="Arial"/>
              </a:rPr>
              <a:t>) {</a:t>
            </a:r>
          </a:p>
          <a:p>
            <a:pPr algn="r">
              <a:spcAft>
                <a:spcPts val="416"/>
              </a:spcAft>
            </a:pPr>
            <a:r>
              <a:rPr lang="en-US" sz="1983" dirty="0" err="1">
                <a:latin typeface="Arial"/>
              </a:rPr>
              <a:t>System.out.println</a:t>
            </a:r>
            <a:r>
              <a:rPr lang="en-US" sz="1983" dirty="0">
                <a:latin typeface="Arial"/>
              </a:rPr>
              <a:t>(</a:t>
            </a:r>
            <a:r>
              <a:rPr lang="en-US" sz="1983" dirty="0" err="1">
                <a:latin typeface="Arial"/>
              </a:rPr>
              <a:t>arg</a:t>
            </a:r>
            <a:r>
              <a:rPr lang="en-US" sz="1983" dirty="0">
                <a:latin typeface="Arial"/>
              </a:rPr>
              <a:t>);</a:t>
            </a:r>
          </a:p>
          <a:p>
            <a:r>
              <a:rPr lang="en-US" sz="1983" dirty="0">
                <a:latin typeface="Arial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04386" y="3741887"/>
            <a:ext cx="5843431" cy="10937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833"/>
              </a:spcAft>
            </a:pPr>
            <a:r>
              <a:rPr lang="ru" sz="1983" dirty="0">
                <a:latin typeface="Arial"/>
              </a:rPr>
              <a:t>Добавлен в </a:t>
            </a:r>
            <a:r>
              <a:rPr lang="en-US" sz="1983" dirty="0">
                <a:latin typeface="Arial"/>
              </a:rPr>
              <a:t>Java 5</a:t>
            </a:r>
          </a:p>
          <a:p>
            <a:pPr>
              <a:lnSpc>
                <a:spcPts val="2665"/>
              </a:lnSpc>
            </a:pPr>
            <a:r>
              <a:rPr lang="ru" sz="1983" dirty="0">
                <a:latin typeface="Arial"/>
              </a:rPr>
              <a:t>Применим к массивам и классам, реализующим интерфейс </a:t>
            </a:r>
            <a:r>
              <a:rPr lang="en-US" sz="1983" dirty="0" err="1">
                <a:latin typeface="Arial"/>
              </a:rPr>
              <a:t>java.lang.Iterable</a:t>
            </a:r>
            <a:endParaRPr lang="en-US" sz="1983" dirty="0">
              <a:latin typeface="Arial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8F42C24-0329-464D-BC46-B694F022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 err="1"/>
              <a:t>foreach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59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14580" y="1951840"/>
            <a:ext cx="4429406" cy="202435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for </a:t>
            </a:r>
            <a:r>
              <a:rPr lang="en-US" sz="1983" dirty="0">
                <a:latin typeface="Arial"/>
              </a:rPr>
              <a:t>(String s : haystack) { 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	if</a:t>
            </a:r>
            <a:r>
              <a:rPr lang="en-US" sz="1983" dirty="0">
                <a:latin typeface="Arial"/>
              </a:rPr>
              <a:t>( </a:t>
            </a:r>
            <a:r>
              <a:rPr lang="en-US" sz="1983" dirty="0" err="1">
                <a:latin typeface="Arial"/>
              </a:rPr>
              <a:t>needle.equals</a:t>
            </a:r>
            <a:r>
              <a:rPr lang="en-US" sz="1983" dirty="0">
                <a:latin typeface="Arial"/>
              </a:rPr>
              <a:t>(s)) { 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latin typeface="Arial"/>
              </a:rPr>
              <a:t>   		found=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true</a:t>
            </a:r>
            <a:r>
              <a:rPr lang="en-US" sz="1983" dirty="0">
                <a:latin typeface="Arial"/>
              </a:rPr>
              <a:t>; </a:t>
            </a:r>
            <a:br>
              <a:rPr lang="en-US" sz="1983" dirty="0">
                <a:latin typeface="Arial"/>
              </a:rPr>
            </a:br>
            <a:r>
              <a:rPr lang="en-US" sz="1983" dirty="0">
                <a:latin typeface="Arial"/>
              </a:rPr>
              <a:t>		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break</a:t>
            </a:r>
            <a:r>
              <a:rPr lang="en-US" sz="1983" dirty="0">
                <a:latin typeface="Arial"/>
              </a:rPr>
              <a:t>;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latin typeface="Arial"/>
              </a:rPr>
              <a:t>	}</a:t>
            </a:r>
          </a:p>
          <a:p>
            <a:r>
              <a:rPr lang="en-US" sz="1983" dirty="0">
                <a:latin typeface="Arial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14580" y="4670338"/>
            <a:ext cx="6858629" cy="7674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36"/>
              </a:lnSpc>
              <a:spcBef>
                <a:spcPts val="3747"/>
              </a:spcBef>
            </a:pPr>
            <a:r>
              <a:rPr lang="ru" sz="1983" dirty="0">
                <a:latin typeface="Arial"/>
              </a:rPr>
              <a:t>Передает управление на следующий за циклом оператор Применим ко всем видам циклов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BE6C50F-43AF-4ABB-8CC0-BD59074D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96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14580" y="1951840"/>
            <a:ext cx="4429406" cy="202435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for </a:t>
            </a:r>
            <a:r>
              <a:rPr lang="en-US" sz="1983" dirty="0">
                <a:latin typeface="Arial"/>
              </a:rPr>
              <a:t>(String s : haystack) { 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solidFill>
                  <a:srgbClr val="0000FC"/>
                </a:solidFill>
                <a:latin typeface="Arial"/>
              </a:rPr>
              <a:t>	if</a:t>
            </a:r>
            <a:r>
              <a:rPr lang="en-US" sz="1983" dirty="0">
                <a:latin typeface="Arial"/>
              </a:rPr>
              <a:t>( </a:t>
            </a:r>
            <a:r>
              <a:rPr lang="en-US" sz="1983" dirty="0" err="1">
                <a:latin typeface="Arial"/>
              </a:rPr>
              <a:t>needle.equals</a:t>
            </a:r>
            <a:r>
              <a:rPr lang="en-US" sz="1983" dirty="0">
                <a:latin typeface="Arial"/>
              </a:rPr>
              <a:t>(s)) { 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latin typeface="Arial"/>
              </a:rPr>
              <a:t>   		continue;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latin typeface="Arial"/>
              </a:rPr>
              <a:t>	}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latin typeface="Arial"/>
              </a:rPr>
              <a:t>	count++;</a:t>
            </a:r>
          </a:p>
          <a:p>
            <a:r>
              <a:rPr lang="en-US" sz="1983" dirty="0">
                <a:latin typeface="Arial"/>
              </a:rPr>
              <a:t>}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BE6C50F-43AF-4ABB-8CC0-BD59074D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9B58AD-33A6-4CDC-ABC9-ED4856696DB6}"/>
              </a:ext>
            </a:extLst>
          </p:cNvPr>
          <p:cNvSpPr/>
          <p:nvPr/>
        </p:nvSpPr>
        <p:spPr>
          <a:xfrm>
            <a:off x="1692793" y="4422864"/>
            <a:ext cx="7372271" cy="116022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83"/>
              </a:lnSpc>
              <a:spcBef>
                <a:spcPts val="3747"/>
              </a:spcBef>
            </a:pPr>
            <a:r>
              <a:rPr lang="ru" sz="1983" dirty="0">
                <a:latin typeface="Arial"/>
              </a:rPr>
              <a:t>Прерывает текущую итерацию цикла и начинает следующую Перед новой итерацией проверяется условие цикла Применим ко всем видам циклов</a:t>
            </a:r>
          </a:p>
        </p:txBody>
      </p:sp>
    </p:spTree>
    <p:extLst>
      <p:ext uri="{BB962C8B-B14F-4D97-AF65-F5344CB8AC3E}">
        <p14:creationId xmlns:p14="http://schemas.microsoft.com/office/powerpoint/2010/main" val="119446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4568" y="1364309"/>
            <a:ext cx="7511257" cy="7734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ts val="3331"/>
              </a:lnSpc>
            </a:pPr>
            <a:r>
              <a:rPr lang="ru" sz="1983" dirty="0">
                <a:latin typeface="Arial"/>
              </a:rPr>
              <a:t>Операторы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break </a:t>
            </a:r>
            <a:r>
              <a:rPr lang="ru" sz="1983" dirty="0">
                <a:latin typeface="Arial"/>
              </a:rPr>
              <a:t>и </a:t>
            </a:r>
            <a:r>
              <a:rPr lang="en-US" sz="1983" dirty="0">
                <a:solidFill>
                  <a:srgbClr val="0000FC"/>
                </a:solidFill>
                <a:latin typeface="Arial"/>
              </a:rPr>
              <a:t>continue </a:t>
            </a:r>
            <a:r>
              <a:rPr lang="ru" sz="1983" dirty="0">
                <a:latin typeface="Arial"/>
              </a:rPr>
              <a:t>действуют на ближайший цикл Можно указать другой цикл при помощи метки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6452" y="2888480"/>
            <a:ext cx="5356016" cy="30274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665"/>
              </a:lnSpc>
            </a:pPr>
            <a:r>
              <a:rPr lang="en-US" sz="1983" dirty="0">
                <a:latin typeface="Arial"/>
              </a:rPr>
              <a:t>outer </a:t>
            </a:r>
            <a:r>
              <a:rPr lang="ru" sz="1983" dirty="0">
                <a:latin typeface="Arial"/>
              </a:rPr>
              <a:t>:</a:t>
            </a:r>
          </a:p>
          <a:p>
            <a:pPr>
              <a:lnSpc>
                <a:spcPts val="2665"/>
              </a:lnSpc>
            </a:pPr>
            <a:r>
              <a:rPr lang="en-US" sz="1983" dirty="0">
                <a:latin typeface="Arial"/>
              </a:rPr>
              <a:t>for(</a:t>
            </a:r>
            <a:r>
              <a:rPr lang="en-US" sz="1983" dirty="0" err="1">
                <a:latin typeface="Arial"/>
              </a:rPr>
              <a:t>int</a:t>
            </a:r>
            <a:r>
              <a:rPr lang="en-US" sz="1983" dirty="0">
                <a:latin typeface="Arial"/>
              </a:rPr>
              <a:t>[] row </a:t>
            </a:r>
            <a:r>
              <a:rPr lang="ru" sz="1983" dirty="0">
                <a:latin typeface="Arial"/>
              </a:rPr>
              <a:t>: </a:t>
            </a:r>
            <a:r>
              <a:rPr lang="en-US" sz="1983" dirty="0">
                <a:latin typeface="Arial"/>
              </a:rPr>
              <a:t>matrix ) { </a:t>
            </a:r>
            <a:br>
              <a:rPr lang="ru-RU" sz="1983" dirty="0">
                <a:latin typeface="Arial"/>
              </a:rPr>
            </a:br>
            <a:r>
              <a:rPr lang="ru-RU" sz="1983" dirty="0">
                <a:latin typeface="Arial"/>
              </a:rPr>
              <a:t>	</a:t>
            </a:r>
            <a:r>
              <a:rPr lang="en-US" sz="1983" dirty="0">
                <a:latin typeface="Arial"/>
              </a:rPr>
              <a:t>for(</a:t>
            </a:r>
            <a:r>
              <a:rPr lang="en-US" sz="1983" dirty="0" err="1">
                <a:latin typeface="Arial"/>
              </a:rPr>
              <a:t>int</a:t>
            </a:r>
            <a:r>
              <a:rPr lang="ru-RU" sz="1983" dirty="0">
                <a:latin typeface="Arial"/>
              </a:rPr>
              <a:t> </a:t>
            </a:r>
            <a:r>
              <a:rPr lang="en-US" sz="1983" dirty="0">
                <a:latin typeface="Arial"/>
              </a:rPr>
              <a:t>x : row ) { </a:t>
            </a:r>
            <a:endParaRPr lang="ru-RU" sz="1983" dirty="0">
              <a:latin typeface="Arial"/>
            </a:endParaRPr>
          </a:p>
          <a:p>
            <a:pPr>
              <a:lnSpc>
                <a:spcPts val="2665"/>
              </a:lnSpc>
            </a:pPr>
            <a:r>
              <a:rPr lang="ru-RU" sz="1983" dirty="0">
                <a:latin typeface="Arial"/>
              </a:rPr>
              <a:t>       	</a:t>
            </a:r>
            <a:r>
              <a:rPr lang="en-US" sz="1983" dirty="0">
                <a:latin typeface="Arial"/>
              </a:rPr>
              <a:t>if</a:t>
            </a:r>
            <a:r>
              <a:rPr lang="ru-RU" sz="1983" dirty="0">
                <a:latin typeface="Arial"/>
              </a:rPr>
              <a:t> </a:t>
            </a:r>
            <a:r>
              <a:rPr lang="en-US" sz="1983" dirty="0">
                <a:latin typeface="Arial"/>
              </a:rPr>
              <a:t>(x</a:t>
            </a:r>
            <a:r>
              <a:rPr lang="ru-RU" sz="1983" dirty="0">
                <a:latin typeface="Arial"/>
              </a:rPr>
              <a:t> </a:t>
            </a:r>
            <a:r>
              <a:rPr lang="en-US" sz="1983" dirty="0">
                <a:latin typeface="Arial"/>
              </a:rPr>
              <a:t>&gt; 100) {</a:t>
            </a:r>
            <a:endParaRPr lang="ru-RU" sz="1983" dirty="0">
              <a:latin typeface="Arial"/>
            </a:endParaRPr>
          </a:p>
          <a:p>
            <a:pPr>
              <a:lnSpc>
                <a:spcPts val="2665"/>
              </a:lnSpc>
            </a:pPr>
            <a:r>
              <a:rPr lang="ru-RU" sz="1983" dirty="0">
                <a:latin typeface="Arial"/>
              </a:rPr>
              <a:t>                    </a:t>
            </a:r>
            <a:r>
              <a:rPr lang="en-US" sz="1983" dirty="0">
                <a:latin typeface="Arial"/>
              </a:rPr>
              <a:t>found</a:t>
            </a:r>
            <a:r>
              <a:rPr lang="ru-RU" sz="1983" dirty="0">
                <a:latin typeface="Arial"/>
              </a:rPr>
              <a:t> </a:t>
            </a:r>
            <a:r>
              <a:rPr lang="en-US" sz="1983" dirty="0">
                <a:latin typeface="Arial"/>
              </a:rPr>
              <a:t>=</a:t>
            </a:r>
            <a:r>
              <a:rPr lang="ru-RU" sz="1983" dirty="0">
                <a:latin typeface="Arial"/>
              </a:rPr>
              <a:t> </a:t>
            </a:r>
            <a:r>
              <a:rPr lang="en-US" sz="1983" dirty="0">
                <a:latin typeface="Arial"/>
              </a:rPr>
              <a:t>true; </a:t>
            </a:r>
            <a:endParaRPr lang="ru-RU" sz="1983" dirty="0">
              <a:latin typeface="Arial"/>
            </a:endParaRPr>
          </a:p>
          <a:p>
            <a:pPr>
              <a:lnSpc>
                <a:spcPts val="2665"/>
              </a:lnSpc>
            </a:pPr>
            <a:r>
              <a:rPr lang="ru-RU" sz="1983" dirty="0">
                <a:latin typeface="Arial"/>
              </a:rPr>
              <a:t>			</a:t>
            </a:r>
            <a:r>
              <a:rPr lang="en-US" sz="1983" dirty="0">
                <a:latin typeface="Arial"/>
              </a:rPr>
              <a:t>break</a:t>
            </a:r>
            <a:r>
              <a:rPr lang="ru-RU" sz="1983" dirty="0">
                <a:latin typeface="Arial"/>
              </a:rPr>
              <a:t> </a:t>
            </a:r>
            <a:r>
              <a:rPr lang="en-US" sz="1983" dirty="0">
                <a:latin typeface="Arial"/>
              </a:rPr>
              <a:t>outer ;</a:t>
            </a:r>
            <a:endParaRPr lang="ru-RU" sz="1983" dirty="0">
              <a:latin typeface="Arial"/>
            </a:endParaRPr>
          </a:p>
          <a:p>
            <a:pPr>
              <a:lnSpc>
                <a:spcPts val="2665"/>
              </a:lnSpc>
            </a:pPr>
            <a:r>
              <a:rPr lang="ru-RU" sz="1983" dirty="0">
                <a:latin typeface="Arial"/>
              </a:rPr>
              <a:t>		</a:t>
            </a:r>
            <a:r>
              <a:rPr lang="en-US" sz="1983" dirty="0">
                <a:latin typeface="Arial"/>
              </a:rPr>
              <a:t>}</a:t>
            </a:r>
            <a:endParaRPr lang="ru-RU" sz="1983" dirty="0">
              <a:latin typeface="Arial"/>
            </a:endParaRPr>
          </a:p>
          <a:p>
            <a:pPr>
              <a:lnSpc>
                <a:spcPts val="2665"/>
              </a:lnSpc>
            </a:pPr>
            <a:r>
              <a:rPr lang="ru-RU" sz="1983" dirty="0">
                <a:latin typeface="Arial"/>
              </a:rPr>
              <a:t>	</a:t>
            </a:r>
            <a:r>
              <a:rPr lang="en-US" sz="1983" dirty="0">
                <a:latin typeface="Arial"/>
              </a:rPr>
              <a:t>}</a:t>
            </a:r>
          </a:p>
          <a:p>
            <a:pPr>
              <a:lnSpc>
                <a:spcPts val="2712"/>
              </a:lnSpc>
            </a:pPr>
            <a:r>
              <a:rPr lang="en-US" sz="1983" dirty="0">
                <a:latin typeface="Arial"/>
              </a:rPr>
              <a:t>}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85225AD-A587-49A3-88FF-72637CF9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</a:t>
            </a:r>
          </a:p>
        </p:txBody>
      </p:sp>
    </p:spTree>
    <p:extLst>
      <p:ext uri="{BB962C8B-B14F-4D97-AF65-F5344CB8AC3E}">
        <p14:creationId xmlns:p14="http://schemas.microsoft.com/office/powerpoint/2010/main" val="6745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166C284-B44B-41DA-87A5-09438AF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примитивных типов</a:t>
            </a:r>
          </a:p>
        </p:txBody>
      </p:sp>
      <p:pic>
        <p:nvPicPr>
          <p:cNvPr id="1026" name="Picture 2" descr="Похожее изображение">
            <a:extLst>
              <a:ext uri="{FF2B5EF4-FFF2-40B4-BE49-F238E27FC236}">
                <a16:creationId xmlns:a16="http://schemas.microsoft.com/office/drawing/2014/main" id="{6B8DABA0-18BC-4907-81DA-801325E94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50" y="2241528"/>
            <a:ext cx="6570236" cy="26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166C284-B44B-41DA-87A5-09438AF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типов</a:t>
            </a:r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A5C13B3F-6C2C-4604-9EB1-2D4CBF96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17" y="1930400"/>
            <a:ext cx="8596668" cy="229517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(&lt;expr&gt;)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()*100;</a:t>
            </a:r>
            <a:endParaRPr lang="ru-RU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10094" y="2151253"/>
            <a:ext cx="5740703" cy="29066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7494"/>
              </a:spcBef>
              <a:spcAft>
                <a:spcPts val="2082"/>
              </a:spcAft>
            </a:pPr>
            <a:r>
              <a:rPr lang="ru" sz="1983" dirty="0">
                <a:latin typeface="Arial"/>
              </a:rPr>
              <a:t>Литералы: </a:t>
            </a:r>
            <a:r>
              <a:rPr lang="en-US" sz="2082" dirty="0">
                <a:latin typeface="Sylfaen"/>
              </a:rPr>
              <a:t>false, true</a:t>
            </a:r>
          </a:p>
          <a:p>
            <a:pPr>
              <a:lnSpc>
                <a:spcPts val="2855"/>
              </a:lnSpc>
            </a:pPr>
            <a:r>
              <a:rPr lang="ru" sz="1983" dirty="0">
                <a:latin typeface="Arial"/>
              </a:rPr>
              <a:t>Результат любого сравнения — </a:t>
            </a:r>
            <a:r>
              <a:rPr lang="en-US" sz="2082" dirty="0" err="1">
                <a:latin typeface="Sylfaen"/>
              </a:rPr>
              <a:t>boolean</a:t>
            </a:r>
            <a:r>
              <a:rPr lang="en-US" sz="1983" dirty="0">
                <a:latin typeface="Arial"/>
              </a:rPr>
              <a:t>:</a:t>
            </a:r>
          </a:p>
          <a:p>
            <a:pPr marL="3343774">
              <a:lnSpc>
                <a:spcPts val="2855"/>
              </a:lnSpc>
            </a:pPr>
            <a:r>
              <a:rPr lang="ru" sz="3200" dirty="0">
                <a:latin typeface="Sylfaen"/>
                <a:ea typeface="SimSun" panose="02010600030101010101" pitchFamily="2" charset="-122"/>
              </a:rPr>
              <a:t>&lt; &gt; ==</a:t>
            </a:r>
          </a:p>
          <a:p>
            <a:pPr marL="3343774">
              <a:lnSpc>
                <a:spcPts val="2855"/>
              </a:lnSpc>
              <a:spcAft>
                <a:spcPts val="2082"/>
              </a:spcAft>
            </a:pPr>
            <a:r>
              <a:rPr lang="ru" sz="3200" dirty="0">
                <a:latin typeface="Sylfaen"/>
                <a:ea typeface="SimSun" panose="02010600030101010101" pitchFamily="2" charset="-122"/>
              </a:rPr>
              <a:t>&lt;= &gt;= !=</a:t>
            </a:r>
          </a:p>
          <a:p>
            <a:pPr>
              <a:lnSpc>
                <a:spcPts val="2760"/>
              </a:lnSpc>
            </a:pPr>
            <a:r>
              <a:rPr lang="ru" sz="1983" dirty="0">
                <a:latin typeface="Arial"/>
              </a:rPr>
              <a:t>Нет преобразования между </a:t>
            </a:r>
            <a:r>
              <a:rPr lang="en-US" sz="2082" dirty="0" err="1">
                <a:latin typeface="Sylfaen"/>
              </a:rPr>
              <a:t>boolean</a:t>
            </a:r>
            <a:r>
              <a:rPr lang="en-US" sz="2082" dirty="0">
                <a:latin typeface="Sylfaen"/>
              </a:rPr>
              <a:t> </a:t>
            </a:r>
            <a:r>
              <a:rPr lang="ru" sz="1983" dirty="0">
                <a:latin typeface="Arial"/>
              </a:rPr>
              <a:t>и другими примитивными типами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BD4BEC4-D2BD-4358-BD89-A52955C6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en-US" dirty="0" err="1"/>
              <a:t>boolean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25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96C5A9F-B789-42F7-8006-25C9BA8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и побитовые операции</a:t>
            </a:r>
          </a:p>
        </p:txBody>
      </p:sp>
      <p:pic>
        <p:nvPicPr>
          <p:cNvPr id="2050" name="Picture 2" descr="Похожее изображение">
            <a:extLst>
              <a:ext uri="{FF2B5EF4-FFF2-40B4-BE49-F238E27FC236}">
                <a16:creationId xmlns:a16="http://schemas.microsoft.com/office/drawing/2014/main" id="{8E2AEB5E-7D3F-4E3D-AA5D-C4B83DA5C2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9" y="1551709"/>
            <a:ext cx="8596312" cy="22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хожее изображение">
            <a:extLst>
              <a:ext uri="{FF2B5EF4-FFF2-40B4-BE49-F238E27FC236}">
                <a16:creationId xmlns:a16="http://schemas.microsoft.com/office/drawing/2014/main" id="{190CFC15-D592-4BE6-BDDF-5DE182A2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880" y="4087091"/>
            <a:ext cx="6333065" cy="160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4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42652" y="4381652"/>
            <a:ext cx="6653173" cy="172221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990039">
              <a:lnSpc>
                <a:spcPts val="2665"/>
              </a:lnSpc>
              <a:spcBef>
                <a:spcPts val="9992"/>
              </a:spcBef>
              <a:spcAft>
                <a:spcPts val="1665"/>
              </a:spcAft>
            </a:pPr>
            <a:r>
              <a:rPr lang="ru" sz="1983" dirty="0">
                <a:latin typeface="Arial"/>
              </a:rPr>
              <a:t>Деление на ноль — исключительная ситуация, бросается </a:t>
            </a:r>
            <a:r>
              <a:rPr lang="en-US" sz="2082" dirty="0" err="1">
                <a:latin typeface="Sylfaen"/>
              </a:rPr>
              <a:t>ArithmeticException</a:t>
            </a:r>
            <a:endParaRPr lang="en-US" sz="2082" dirty="0">
              <a:latin typeface="Sylfaen"/>
            </a:endParaRPr>
          </a:p>
          <a:p>
            <a:pPr>
              <a:lnSpc>
                <a:spcPts val="2665"/>
              </a:lnSpc>
            </a:pPr>
            <a:r>
              <a:rPr lang="ru" sz="1983" dirty="0">
                <a:latin typeface="Arial"/>
              </a:rPr>
              <a:t>Переполнение не является исключительной ситуацией, лишние старшие биты просто выкидываются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1C2A3F7-6FAE-461C-AAB5-46012FF9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</a:p>
        </p:txBody>
      </p:sp>
      <p:pic>
        <p:nvPicPr>
          <p:cNvPr id="3074" name="Picture 2" descr="Картинки по запросу arithmetic operators in java">
            <a:extLst>
              <a:ext uri="{FF2B5EF4-FFF2-40B4-BE49-F238E27FC236}">
                <a16:creationId xmlns:a16="http://schemas.microsoft.com/office/drawing/2014/main" id="{F9BA759B-14BA-4722-87EC-6728F38F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05" y="1591320"/>
            <a:ext cx="6553861" cy="26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9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04051" y="2544038"/>
            <a:ext cx="3039551" cy="15650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283"/>
              </a:lnSpc>
            </a:pPr>
            <a:r>
              <a:rPr lang="ru" sz="1983">
                <a:latin typeface="Arial"/>
              </a:rPr>
              <a:t>константы: </a:t>
            </a:r>
            <a:r>
              <a:rPr lang="en-US" sz="2082">
                <a:latin typeface="Sylfaen"/>
              </a:rPr>
              <a:t>E</a:t>
            </a:r>
            <a:r>
              <a:rPr lang="en-US" sz="1983">
                <a:latin typeface="Arial"/>
              </a:rPr>
              <a:t>, </a:t>
            </a:r>
            <a:r>
              <a:rPr lang="en-US" sz="2082">
                <a:latin typeface="Sylfaen"/>
              </a:rPr>
              <a:t>PI </a:t>
            </a:r>
            <a:r>
              <a:rPr lang="ru" sz="1983">
                <a:latin typeface="Arial"/>
              </a:rPr>
              <a:t>тригонометрия: </a:t>
            </a:r>
            <a:r>
              <a:rPr lang="en-US" sz="2082">
                <a:latin typeface="Sylfaen"/>
              </a:rPr>
              <a:t>sin</a:t>
            </a:r>
            <a:r>
              <a:rPr lang="en-US" sz="1983">
                <a:latin typeface="Arial"/>
              </a:rPr>
              <a:t>, </a:t>
            </a:r>
            <a:r>
              <a:rPr lang="en-US" sz="2082">
                <a:latin typeface="Sylfaen"/>
              </a:rPr>
              <a:t>cos </a:t>
            </a:r>
            <a:r>
              <a:rPr lang="ru" sz="1983">
                <a:latin typeface="Arial"/>
              </a:rPr>
              <a:t>степени: </a:t>
            </a:r>
            <a:r>
              <a:rPr lang="en-US" sz="2082">
                <a:latin typeface="Sylfaen"/>
              </a:rPr>
              <a:t>sqrt</a:t>
            </a:r>
            <a:r>
              <a:rPr lang="en-US" sz="1983">
                <a:latin typeface="Arial"/>
              </a:rPr>
              <a:t>, </a:t>
            </a:r>
            <a:r>
              <a:rPr lang="en-US" sz="2082">
                <a:latin typeface="Sylfaen"/>
              </a:rPr>
              <a:t>pow</a:t>
            </a:r>
            <a:r>
              <a:rPr lang="en-US" sz="1983">
                <a:latin typeface="Arial"/>
              </a:rPr>
              <a:t>, </a:t>
            </a:r>
            <a:r>
              <a:rPr lang="en-US" sz="2082">
                <a:latin typeface="Sylfaen"/>
              </a:rPr>
              <a:t>exp min</a:t>
            </a:r>
            <a:r>
              <a:rPr lang="en-US" sz="1983">
                <a:latin typeface="Arial"/>
              </a:rPr>
              <a:t>, </a:t>
            </a:r>
            <a:r>
              <a:rPr lang="en-US" sz="2082">
                <a:latin typeface="Sylfaen"/>
              </a:rPr>
              <a:t>max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946F3E6-8EA7-429F-8110-69D311EB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java.Math</a:t>
            </a: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81D4905-B174-40C4-B6C6-9981F062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717" y="4562826"/>
            <a:ext cx="8596668" cy="22951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5044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871</Words>
  <Application>Microsoft Office PowerPoint</Application>
  <PresentationFormat>Широкоэкранный</PresentationFormat>
  <Paragraphs>172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SimSun</vt:lpstr>
      <vt:lpstr>Arial</vt:lpstr>
      <vt:lpstr>Courier New</vt:lpstr>
      <vt:lpstr>Sylfaen</vt:lpstr>
      <vt:lpstr>Trebuchet MS</vt:lpstr>
      <vt:lpstr>Wingdings 3</vt:lpstr>
      <vt:lpstr>Аспект</vt:lpstr>
      <vt:lpstr>Лекция 1. Базовый синтаксис Java</vt:lpstr>
      <vt:lpstr>План</vt:lpstr>
      <vt:lpstr>Примитивные типы</vt:lpstr>
      <vt:lpstr>Преобразования примитивных типов</vt:lpstr>
      <vt:lpstr>Явное преобразование типов</vt:lpstr>
      <vt:lpstr> boolean</vt:lpstr>
      <vt:lpstr>Логические и побитовые операции</vt:lpstr>
      <vt:lpstr>Арифметические операции</vt:lpstr>
      <vt:lpstr>java.Math</vt:lpstr>
      <vt:lpstr>Cссылочные типы</vt:lpstr>
      <vt:lpstr>Массивы</vt:lpstr>
      <vt:lpstr>Массивы</vt:lpstr>
      <vt:lpstr>Массивы</vt:lpstr>
      <vt:lpstr>Индексация</vt:lpstr>
      <vt:lpstr>Многомерные массивы</vt:lpstr>
      <vt:lpstr>Многомерные массивы</vt:lpstr>
      <vt:lpstr>varargs</vt:lpstr>
      <vt:lpstr>Сравнение массивов </vt:lpstr>
      <vt:lpstr>Презентация PowerPoint</vt:lpstr>
      <vt:lpstr>Печать массива</vt:lpstr>
      <vt:lpstr>Строки</vt:lpstr>
      <vt:lpstr>Основные операции со строками</vt:lpstr>
      <vt:lpstr>Оператор +</vt:lpstr>
      <vt:lpstr>Сравнение строк</vt:lpstr>
      <vt:lpstr>if и ?:</vt:lpstr>
      <vt:lpstr>switch-case</vt:lpstr>
      <vt:lpstr>Цикл while</vt:lpstr>
      <vt:lpstr>Цикл do while</vt:lpstr>
      <vt:lpstr>Цикл for</vt:lpstr>
      <vt:lpstr>Цикл foreach</vt:lpstr>
      <vt:lpstr>Оператор break</vt:lpstr>
      <vt:lpstr>Оператор continue</vt:lpstr>
      <vt:lpstr>Метки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11</cp:revision>
  <dcterms:created xsi:type="dcterms:W3CDTF">2017-12-30T10:18:25Z</dcterms:created>
  <dcterms:modified xsi:type="dcterms:W3CDTF">2017-12-30T11:56:11Z</dcterms:modified>
</cp:coreProperties>
</file>