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0" r:id="rId4"/>
    <p:sldId id="271" r:id="rId5"/>
    <p:sldId id="272" r:id="rId6"/>
    <p:sldId id="273" r:id="rId7"/>
    <p:sldId id="257" r:id="rId8"/>
    <p:sldId id="258" r:id="rId9"/>
    <p:sldId id="269" r:id="rId10"/>
    <p:sldId id="274" r:id="rId11"/>
    <p:sldId id="275" r:id="rId12"/>
    <p:sldId id="276" r:id="rId13"/>
    <p:sldId id="260" r:id="rId14"/>
    <p:sldId id="261" r:id="rId15"/>
    <p:sldId id="259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30.12.2017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529167" y="2320507"/>
            <a:ext cx="11472000" cy="407870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224367" y="1600200"/>
            <a:ext cx="11791951" cy="576000"/>
          </a:xfrm>
        </p:spPr>
        <p:txBody>
          <a:bodyPr tIns="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869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resources/providing-resources.html" TargetMode="External"/><Relationship Id="rId2" Type="http://schemas.openxmlformats.org/officeDocument/2006/relationships/hyperlink" Target="http://developer.android.com/guide/practices/screens_support.html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implementing-navigation/index.html" TargetMode="External"/><Relationship Id="rId2" Type="http://schemas.openxmlformats.org/officeDocument/2006/relationships/hyperlink" Target="http://developer.android.com/design/style/metrics-grid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2.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ru-RU" sz="5600" dirty="0">
                <a:solidFill>
                  <a:srgbClr val="FFFFFF"/>
                </a:solidFill>
              </a:rPr>
              <a:t>Работа с ресурсами. Обработчики событий. </a:t>
            </a:r>
            <a:br>
              <a:rPr lang="ru-RU" sz="5600" dirty="0">
                <a:solidFill>
                  <a:srgbClr val="FFFFFF"/>
                </a:solidFill>
              </a:rPr>
            </a:b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ru-RU" sz="14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ru-RU" dirty="0"/>
              <a:t>Работа с ресурсами. Обработчики событий.</a:t>
            </a:r>
            <a:br>
              <a:rPr lang="en-US" dirty="0"/>
            </a:br>
            <a:r>
              <a:rPr lang="ru-RU"/>
              <a:t>Основные графические компоненты.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0F4DF-C8F1-4383-AE72-A436E3FE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C19FBC-4F67-4536-9F99-BEBCF77FDC63}"/>
              </a:ext>
            </a:extLst>
          </p:cNvPr>
          <p:cNvSpPr/>
          <p:nvPr/>
        </p:nvSpPr>
        <p:spPr>
          <a:xfrm>
            <a:off x="794657" y="16214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MT"/>
              </a:rPr>
              <a:t>тип верстки, внутри которого может</a:t>
            </a:r>
          </a:p>
          <a:p>
            <a:r>
              <a:rPr lang="ru-RU" dirty="0">
                <a:latin typeface="ArialMT"/>
              </a:rPr>
              <a:t>отображаться только один элемент в</a:t>
            </a:r>
          </a:p>
          <a:p>
            <a:r>
              <a:rPr lang="ru-RU" dirty="0">
                <a:latin typeface="ArialMT"/>
              </a:rPr>
              <a:t>строке.</a:t>
            </a:r>
          </a:p>
          <a:p>
            <a:endParaRPr lang="en-US" dirty="0">
              <a:latin typeface="ArialMT"/>
            </a:endParaRPr>
          </a:p>
          <a:p>
            <a:r>
              <a:rPr lang="ru-RU" dirty="0">
                <a:latin typeface="ArialMT"/>
              </a:rPr>
              <a:t>если внутри </a:t>
            </a:r>
            <a:r>
              <a:rPr lang="en-US" dirty="0" err="1">
                <a:latin typeface="ArialMT"/>
              </a:rPr>
              <a:t>FrameLayout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вы</a:t>
            </a:r>
          </a:p>
          <a:p>
            <a:r>
              <a:rPr lang="ru-RU" dirty="0">
                <a:latin typeface="ArialMT"/>
              </a:rPr>
              <a:t>поместите несколько элементов, то</a:t>
            </a:r>
          </a:p>
          <a:p>
            <a:r>
              <a:rPr lang="ru-RU" dirty="0">
                <a:latin typeface="ArialMT"/>
              </a:rPr>
              <a:t>следующий будет отображаться</a:t>
            </a:r>
          </a:p>
          <a:p>
            <a:r>
              <a:rPr lang="ru-RU" dirty="0">
                <a:latin typeface="ArialMT"/>
              </a:rPr>
              <a:t>поверх предыдущего.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3A1FA-DB3A-451F-BD52-86F9FFD7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56" y="967985"/>
            <a:ext cx="6689271" cy="36151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DFC868-6373-4CB0-B77D-DE96EFF9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62" y="2775563"/>
            <a:ext cx="1987065" cy="38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0F4DF-C8F1-4383-AE72-A436E3FE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FrameLayout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C19FBC-4F67-4536-9F99-BEBCF77FDC63}"/>
              </a:ext>
            </a:extLst>
          </p:cNvPr>
          <p:cNvSpPr/>
          <p:nvPr/>
        </p:nvSpPr>
        <p:spPr>
          <a:xfrm>
            <a:off x="794657" y="16214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MT"/>
              </a:rPr>
              <a:t>тип верстки, внутри которого может</a:t>
            </a:r>
          </a:p>
          <a:p>
            <a:r>
              <a:rPr lang="ru-RU" dirty="0">
                <a:latin typeface="ArialMT"/>
              </a:rPr>
              <a:t>отображаться только один элемент в</a:t>
            </a:r>
          </a:p>
          <a:p>
            <a:r>
              <a:rPr lang="ru-RU" dirty="0">
                <a:latin typeface="ArialMT"/>
              </a:rPr>
              <a:t>строке.</a:t>
            </a:r>
          </a:p>
          <a:p>
            <a:endParaRPr lang="en-US" dirty="0">
              <a:latin typeface="ArialMT"/>
            </a:endParaRPr>
          </a:p>
          <a:p>
            <a:r>
              <a:rPr lang="ru-RU" dirty="0">
                <a:latin typeface="ArialMT"/>
              </a:rPr>
              <a:t>если внутри </a:t>
            </a:r>
            <a:r>
              <a:rPr lang="en-US" dirty="0" err="1">
                <a:latin typeface="ArialMT"/>
              </a:rPr>
              <a:t>FrameLayout</a:t>
            </a:r>
            <a:r>
              <a:rPr lang="en-US" dirty="0">
                <a:latin typeface="ArialMT"/>
              </a:rPr>
              <a:t> </a:t>
            </a:r>
            <a:r>
              <a:rPr lang="ru-RU" dirty="0">
                <a:latin typeface="ArialMT"/>
              </a:rPr>
              <a:t>вы</a:t>
            </a:r>
          </a:p>
          <a:p>
            <a:r>
              <a:rPr lang="ru-RU" dirty="0">
                <a:latin typeface="ArialMT"/>
              </a:rPr>
              <a:t>поместите несколько элементов, то</a:t>
            </a:r>
          </a:p>
          <a:p>
            <a:r>
              <a:rPr lang="ru-RU" dirty="0">
                <a:latin typeface="ArialMT"/>
              </a:rPr>
              <a:t>следующий будет отображаться</a:t>
            </a:r>
          </a:p>
          <a:p>
            <a:r>
              <a:rPr lang="ru-RU" dirty="0">
                <a:latin typeface="ArialMT"/>
              </a:rPr>
              <a:t>поверх предыдущего.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DFC868-6373-4CB0-B77D-DE96EFF9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36" y="947057"/>
            <a:ext cx="2565079" cy="50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6B332-968C-49A6-BD4A-04984335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B5855C-45B7-4239-939A-452A71055E2D}"/>
              </a:ext>
            </a:extLst>
          </p:cNvPr>
          <p:cNvSpPr/>
          <p:nvPr/>
        </p:nvSpPr>
        <p:spPr>
          <a:xfrm>
            <a:off x="835477" y="1632208"/>
            <a:ext cx="74920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MT"/>
              </a:rPr>
              <a:t>Тип верстки, при котором</a:t>
            </a:r>
          </a:p>
          <a:p>
            <a:r>
              <a:rPr lang="ru-RU" dirty="0">
                <a:latin typeface="ArialMT"/>
              </a:rPr>
              <a:t>позиционирование элементов</a:t>
            </a:r>
          </a:p>
          <a:p>
            <a:r>
              <a:rPr lang="ru-RU" dirty="0">
                <a:latin typeface="ArialMT"/>
              </a:rPr>
              <a:t>происходит относительно друг</a:t>
            </a:r>
          </a:p>
          <a:p>
            <a:r>
              <a:rPr lang="ru-RU" dirty="0">
                <a:latin typeface="ArialMT"/>
              </a:rPr>
              <a:t>друга и относительно главного</a:t>
            </a:r>
          </a:p>
          <a:p>
            <a:r>
              <a:rPr lang="ru-RU" dirty="0">
                <a:latin typeface="ArialMT"/>
              </a:rPr>
              <a:t>контейнера.</a:t>
            </a:r>
          </a:p>
          <a:p>
            <a:r>
              <a:rPr lang="ru-RU" dirty="0">
                <a:latin typeface="ArialMT"/>
              </a:rPr>
              <a:t>За то, каким образом будут</a:t>
            </a:r>
          </a:p>
          <a:p>
            <a:r>
              <a:rPr lang="ru-RU" dirty="0">
                <a:latin typeface="ArialMT"/>
              </a:rPr>
              <a:t>позиционироваться элементы,</a:t>
            </a:r>
          </a:p>
          <a:p>
            <a:r>
              <a:rPr lang="ru-RU" dirty="0">
                <a:latin typeface="ArialMT"/>
              </a:rPr>
              <a:t>отвечают следующие группы</a:t>
            </a:r>
          </a:p>
          <a:p>
            <a:r>
              <a:rPr lang="ru-RU" dirty="0">
                <a:latin typeface="ArialMT"/>
              </a:rPr>
              <a:t>атрибутов:</a:t>
            </a:r>
          </a:p>
          <a:p>
            <a:r>
              <a:rPr lang="ru-RU" dirty="0">
                <a:latin typeface="ArialMT"/>
              </a:rPr>
              <a:t>• Атрибуты позиционирования</a:t>
            </a:r>
          </a:p>
          <a:p>
            <a:r>
              <a:rPr lang="ru-RU" dirty="0">
                <a:latin typeface="ArialMT"/>
              </a:rPr>
              <a:t>относительно контейнера</a:t>
            </a:r>
          </a:p>
          <a:p>
            <a:r>
              <a:rPr lang="ru-RU" dirty="0">
                <a:latin typeface="ArialMT"/>
              </a:rPr>
              <a:t>• Атрибуты позиционирования</a:t>
            </a:r>
          </a:p>
          <a:p>
            <a:r>
              <a:rPr lang="ru-RU" dirty="0">
                <a:latin typeface="ArialMT"/>
              </a:rPr>
              <a:t>относительно других</a:t>
            </a:r>
          </a:p>
          <a:p>
            <a:r>
              <a:rPr lang="ru-RU" dirty="0">
                <a:latin typeface="ArialMT"/>
              </a:rPr>
              <a:t>элементов.</a:t>
            </a:r>
          </a:p>
          <a:p>
            <a:r>
              <a:rPr lang="ru-RU" dirty="0">
                <a:latin typeface="ArialMT"/>
              </a:rPr>
              <a:t>• Выравнивание относительно</a:t>
            </a:r>
          </a:p>
          <a:p>
            <a:r>
              <a:rPr lang="ru-RU" dirty="0">
                <a:latin typeface="ArialMT"/>
              </a:rPr>
              <a:t>других элементов.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05E229-CD68-45ED-8AAD-5B9F62B2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21" y="800099"/>
            <a:ext cx="2888468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4E543-9C14-4AFB-998A-8B3D8B47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5" y="1468571"/>
            <a:ext cx="8161508" cy="52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Weight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 </a:t>
            </a:r>
            <a:r>
              <a:rPr lang="en-US" dirty="0" err="1"/>
              <a:t>android:layout_weight</a:t>
            </a:r>
            <a:r>
              <a:rPr lang="en-US" dirty="0"/>
              <a:t> </a:t>
            </a:r>
            <a:r>
              <a:rPr lang="ru-RU" dirty="0"/>
              <a:t>позволяет распределять пространство между компонентами в долевом отношении</a:t>
            </a:r>
          </a:p>
          <a:p>
            <a:r>
              <a:rPr lang="ru-RU" dirty="0"/>
              <a:t>Если используются вес, то соответствующее измерение компонента должно равняться 0</a:t>
            </a:r>
          </a:p>
          <a:p>
            <a:r>
              <a:rPr lang="en-US" dirty="0"/>
              <a:t>space assign to child = (child individual weight) / (sum of weight of every child in Linear Layout)</a:t>
            </a:r>
            <a:endParaRPr lang="ru-RU" dirty="0"/>
          </a:p>
          <a:p>
            <a:r>
              <a:rPr lang="ru-RU" dirty="0"/>
              <a:t>По умолчанию вес = 0, это означает, что элемент займет минимум места, которого потребует контент</a:t>
            </a:r>
          </a:p>
          <a:p>
            <a:r>
              <a:rPr lang="ru-RU" dirty="0"/>
              <a:t>Не использовать </a:t>
            </a:r>
            <a:r>
              <a:rPr lang="en-US" dirty="0"/>
              <a:t>weight </a:t>
            </a:r>
            <a:r>
              <a:rPr lang="ru-RU" dirty="0"/>
              <a:t>во вложенных </a:t>
            </a:r>
            <a:r>
              <a:rPr lang="en-US" dirty="0" err="1"/>
              <a:t>linearLayout</a:t>
            </a:r>
            <a:r>
              <a:rPr lang="ru-RU" dirty="0"/>
              <a:t>!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LinearLayout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15</a:t>
            </a:fld>
            <a:endParaRPr lang="ru-RU"/>
          </a:p>
        </p:txBody>
      </p:sp>
      <p:pic>
        <p:nvPicPr>
          <p:cNvPr id="6" name="Изображение 5" descr="Снимок экрана 2013-09-13 в 21.3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166092"/>
            <a:ext cx="4318001" cy="5575299"/>
          </a:xfrm>
          <a:prstGeom prst="rect">
            <a:avLst/>
          </a:prstGeom>
        </p:spPr>
      </p:pic>
      <p:pic>
        <p:nvPicPr>
          <p:cNvPr id="7" name="Изображение 6" descr="sample-linear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13" y="1166092"/>
            <a:ext cx="2786258" cy="4413240"/>
          </a:xfrm>
          <a:prstGeom prst="rect">
            <a:avLst/>
          </a:prstGeom>
          <a:ln>
            <a:solidFill>
              <a:srgbClr val="5F5F5F"/>
            </a:solidFill>
          </a:ln>
        </p:spPr>
      </p:pic>
    </p:spTree>
    <p:extLst>
      <p:ext uri="{BB962C8B-B14F-4D97-AF65-F5344CB8AC3E}">
        <p14:creationId xmlns:p14="http://schemas.microsoft.com/office/powerpoint/2010/main" val="323052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screens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Огромное количество экранов с разными размерами, ориентацией, разрешениями и проч.</a:t>
            </a:r>
          </a:p>
          <a:p>
            <a:pPr marL="457200" indent="-457200">
              <a:buFont typeface="Wingdings" charset="2"/>
              <a:buChar char="§"/>
            </a:pPr>
            <a:r>
              <a:rPr lang="en-US" dirty="0"/>
              <a:t>Android </a:t>
            </a:r>
            <a:r>
              <a:rPr lang="ru-RU" dirty="0"/>
              <a:t>предоставляет методы для удобной организации ресурсов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16</a:t>
            </a:fld>
            <a:endParaRPr lang="ru-RU"/>
          </a:p>
        </p:txBody>
      </p:sp>
      <p:pic>
        <p:nvPicPr>
          <p:cNvPr id="6" name="Изображение 5" descr="77bb81b1daafd64c920e10910a4272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52" y="1490286"/>
            <a:ext cx="4352636" cy="47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screens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Размер экрана(физический размер)</a:t>
            </a:r>
          </a:p>
          <a:p>
            <a:r>
              <a:rPr lang="en-US" dirty="0"/>
              <a:t>Screen density(dpi - </a:t>
            </a:r>
            <a:r>
              <a:rPr lang="ru-RU" dirty="0"/>
              <a:t>точек на дюйм) – </a:t>
            </a:r>
            <a:r>
              <a:rPr lang="en-US" dirty="0"/>
              <a:t>low, medium, high, extra high</a:t>
            </a:r>
          </a:p>
          <a:p>
            <a:r>
              <a:rPr lang="ru-RU" dirty="0"/>
              <a:t>Ориентация(портрет, ландшафт)</a:t>
            </a:r>
          </a:p>
          <a:p>
            <a:r>
              <a:rPr lang="ru-RU" dirty="0"/>
              <a:t>Разрешение(не работаем с разрешением)</a:t>
            </a:r>
          </a:p>
          <a:p>
            <a:r>
              <a:rPr lang="en-US" dirty="0"/>
              <a:t>Density-independent pixel(</a:t>
            </a:r>
            <a:r>
              <a:rPr lang="en-US" dirty="0" err="1"/>
              <a:t>dp</a:t>
            </a:r>
            <a:r>
              <a:rPr lang="en-US" dirty="0"/>
              <a:t>)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виртуальный пиксель</a:t>
            </a:r>
          </a:p>
          <a:p>
            <a:r>
              <a:rPr lang="ru-RU" dirty="0"/>
              <a:t>1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ru-RU" dirty="0"/>
              <a:t>= 1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на 160</a:t>
            </a:r>
            <a:r>
              <a:rPr lang="en-US" dirty="0"/>
              <a:t>dpi </a:t>
            </a:r>
            <a:r>
              <a:rPr lang="ru-RU" dirty="0"/>
              <a:t>экране – </a:t>
            </a:r>
            <a:r>
              <a:rPr lang="en-US" dirty="0"/>
              <a:t>medium </a:t>
            </a:r>
            <a:r>
              <a:rPr lang="ru-RU" dirty="0"/>
              <a:t>экран</a:t>
            </a:r>
          </a:p>
          <a:p>
            <a:r>
              <a:rPr lang="fr-FR" dirty="0"/>
              <a:t>px = </a:t>
            </a:r>
            <a:r>
              <a:rPr lang="fr-FR" dirty="0" err="1"/>
              <a:t>dp</a:t>
            </a:r>
            <a:r>
              <a:rPr lang="fr-FR" dirty="0"/>
              <a:t> * (dpi / 160)</a:t>
            </a:r>
            <a:r>
              <a:rPr lang="ru-RU" dirty="0"/>
              <a:t> – например на экране 240</a:t>
            </a:r>
            <a:r>
              <a:rPr lang="en-US" dirty="0"/>
              <a:t>dpi </a:t>
            </a:r>
            <a:r>
              <a:rPr lang="ru-RU" dirty="0"/>
              <a:t>1</a:t>
            </a:r>
            <a:r>
              <a:rPr lang="en-US" dirty="0" err="1"/>
              <a:t>dp</a:t>
            </a:r>
            <a:r>
              <a:rPr lang="ru-RU" dirty="0"/>
              <a:t>=1.5</a:t>
            </a:r>
            <a:r>
              <a:rPr lang="en-US" dirty="0" err="1"/>
              <a:t>px</a:t>
            </a:r>
            <a:endParaRPr lang="en-US" dirty="0"/>
          </a:p>
          <a:p>
            <a:r>
              <a:rPr lang="ru-RU" dirty="0"/>
              <a:t>Всегда использовать  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ru-RU" dirty="0"/>
              <a:t>и никогда </a:t>
            </a:r>
            <a:r>
              <a:rPr lang="en-US" dirty="0" err="1"/>
              <a:t>px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326233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screens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Density independence</a:t>
            </a:r>
            <a:endParaRPr lang="ru-RU" dirty="0"/>
          </a:p>
        </p:txBody>
      </p:sp>
      <p:pic>
        <p:nvPicPr>
          <p:cNvPr id="6" name="Изображение 5" descr="density-test-b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264021"/>
            <a:ext cx="7198761" cy="1729597"/>
          </a:xfrm>
          <a:prstGeom prst="rect">
            <a:avLst/>
          </a:prstGeom>
        </p:spPr>
      </p:pic>
      <p:pic>
        <p:nvPicPr>
          <p:cNvPr id="7" name="Изображение 6" descr="density-test-goo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482661"/>
            <a:ext cx="7198761" cy="16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screens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2"/>
          </p:nvPr>
        </p:nvSpPr>
        <p:spPr>
          <a:xfrm>
            <a:off x="529167" y="2320507"/>
            <a:ext cx="8802612" cy="4078707"/>
          </a:xfrm>
        </p:spPr>
        <p:txBody>
          <a:bodyPr/>
          <a:lstStyle/>
          <a:p>
            <a:r>
              <a:rPr lang="ru-RU" dirty="0"/>
              <a:t>Все только в </a:t>
            </a:r>
            <a:r>
              <a:rPr lang="en-US" dirty="0" err="1"/>
              <a:t>dp</a:t>
            </a:r>
            <a:endParaRPr lang="en-US" dirty="0"/>
          </a:p>
          <a:p>
            <a:r>
              <a:rPr lang="ru-RU" dirty="0"/>
              <a:t>Разные </a:t>
            </a:r>
            <a:r>
              <a:rPr lang="en-US" dirty="0"/>
              <a:t>layout </a:t>
            </a:r>
            <a:r>
              <a:rPr lang="ru-RU" dirty="0"/>
              <a:t>для разных размеров экранов(</a:t>
            </a:r>
            <a:r>
              <a:rPr lang="en-US" dirty="0"/>
              <a:t>small, normal, large, </a:t>
            </a:r>
            <a:r>
              <a:rPr lang="en-US" dirty="0" err="1"/>
              <a:t>xlarge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Разные изображения для экранов с разной плотностью</a:t>
            </a:r>
          </a:p>
          <a:p>
            <a:r>
              <a:rPr lang="ru-RU" dirty="0"/>
              <a:t>Использовать квалификаторы</a:t>
            </a:r>
          </a:p>
          <a:p>
            <a:r>
              <a:rPr lang="en-US" dirty="0">
                <a:hlinkClick r:id="rId2"/>
              </a:rPr>
              <a:t>http://developer.android.com/guide/practices/screens_support.html</a:t>
            </a:r>
            <a:endParaRPr lang="ru-RU" dirty="0"/>
          </a:p>
          <a:p>
            <a:r>
              <a:rPr lang="en-US" dirty="0">
                <a:hlinkClick r:id="rId3"/>
              </a:rPr>
              <a:t>http://developer.android.com/guide/topics/resources/providing-resources.html</a:t>
            </a:r>
            <a:endParaRPr lang="ru-RU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77334" y="1549454"/>
            <a:ext cx="11791951" cy="576000"/>
          </a:xfrm>
        </p:spPr>
        <p:txBody>
          <a:bodyPr/>
          <a:lstStyle/>
          <a:p>
            <a:r>
              <a:rPr lang="ru-RU" dirty="0"/>
              <a:t>Правила</a:t>
            </a:r>
          </a:p>
        </p:txBody>
      </p:sp>
    </p:spTree>
    <p:extLst>
      <p:ext uri="{BB962C8B-B14F-4D97-AF65-F5344CB8AC3E}">
        <p14:creationId xmlns:p14="http://schemas.microsoft.com/office/powerpoint/2010/main" val="16924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621E-D1C5-403B-A44E-1DF1C84E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B3B08-3F02-4058-AD16-4E8F8B93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4E1E2E-3931-4E9C-8811-8ECEDE13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799924"/>
            <a:ext cx="8648646" cy="44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</a:t>
            </a:r>
            <a:r>
              <a:rPr lang="ru-RU" dirty="0"/>
              <a:t>принципы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Прогресс бар</a:t>
            </a:r>
          </a:p>
          <a:p>
            <a:pPr lvl="1"/>
            <a:r>
              <a:rPr lang="ru-RU" dirty="0"/>
              <a:t>Любое действие, заставляющее ждать пользователя(</a:t>
            </a:r>
            <a:r>
              <a:rPr lang="ru-RU" dirty="0" err="1"/>
              <a:t>подгрузка</a:t>
            </a:r>
            <a:r>
              <a:rPr lang="ru-RU" dirty="0"/>
              <a:t> списка и проч. Вещи) должно сопровождаться индикацией прогресса</a:t>
            </a:r>
          </a:p>
          <a:p>
            <a:r>
              <a:rPr lang="ru-RU" dirty="0"/>
              <a:t>Размер элементов</a:t>
            </a:r>
          </a:p>
          <a:p>
            <a:pPr lvl="1"/>
            <a:r>
              <a:rPr lang="en-US" dirty="0">
                <a:hlinkClick r:id="rId2"/>
              </a:rPr>
              <a:t>http://developer.android.com/design/style/metrics-grids.html</a:t>
            </a:r>
            <a:endParaRPr lang="ru-RU" dirty="0"/>
          </a:p>
          <a:p>
            <a:r>
              <a:rPr lang="ru-RU" dirty="0"/>
              <a:t>Навигация</a:t>
            </a:r>
          </a:p>
          <a:p>
            <a:pPr lvl="1"/>
            <a:r>
              <a:rPr lang="en-US" dirty="0">
                <a:hlinkClick r:id="rId3"/>
              </a:rPr>
              <a:t>http://developer.android.com/training/implementing-navigation/index.html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89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B416C-7771-4B55-9775-4135BE0D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графические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F96B1-E643-47F6-8D9A-790709C3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93"/>
            <a:ext cx="8596668" cy="4555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</a:t>
            </a:r>
          </a:p>
          <a:p>
            <a:r>
              <a:rPr lang="en-US" dirty="0"/>
              <a:t>• Image</a:t>
            </a:r>
          </a:p>
          <a:p>
            <a:r>
              <a:rPr lang="en-US" dirty="0"/>
              <a:t>• Button</a:t>
            </a:r>
          </a:p>
          <a:p>
            <a:r>
              <a:rPr lang="en-US" dirty="0"/>
              <a:t>• </a:t>
            </a:r>
            <a:r>
              <a:rPr lang="en-US" dirty="0" err="1"/>
              <a:t>ImageButton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RadioButton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/>
              <a:t>• Switch</a:t>
            </a:r>
          </a:p>
          <a:p>
            <a:r>
              <a:rPr lang="en-US" dirty="0"/>
              <a:t>• </a:t>
            </a:r>
            <a:r>
              <a:rPr lang="en-US" dirty="0" err="1"/>
              <a:t>ProgressBar</a:t>
            </a:r>
            <a:endParaRPr lang="en-US" dirty="0"/>
          </a:p>
          <a:p>
            <a:r>
              <a:rPr lang="en-US" dirty="0"/>
              <a:t>• WebView</a:t>
            </a:r>
          </a:p>
          <a:p>
            <a:r>
              <a:rPr lang="en-US" dirty="0"/>
              <a:t>• Spinner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926B4-A2DB-40E1-AEA5-B992BF2B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86" y="1467848"/>
            <a:ext cx="2529812" cy="48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111A-9393-42C8-83A7-04EBEB3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95B909-B92B-4FC6-B84A-7794DE70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70" y="1713298"/>
            <a:ext cx="7501555" cy="43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111A-9393-42C8-83A7-04EBEB3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для различных конфигураций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30EEB0-A73A-4E4E-9F6B-A4C9EB87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3F9AA6-2043-41C4-9355-D3E9CAB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467410"/>
            <a:ext cx="10026316" cy="50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111A-9393-42C8-83A7-04EBEB3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из курса Технопарка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8D2346-4793-47B1-A8E5-54ADCFCB471D}"/>
              </a:ext>
            </a:extLst>
          </p:cNvPr>
          <p:cNvSpPr/>
          <p:nvPr/>
        </p:nvSpPr>
        <p:spPr>
          <a:xfrm>
            <a:off x="1006928" y="2257922"/>
            <a:ext cx="7565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Дать название папки с </a:t>
            </a:r>
            <a:r>
              <a:rPr lang="ru-RU" sz="2400" dirty="0" err="1">
                <a:latin typeface="ArialMT"/>
              </a:rPr>
              <a:t>drawable</a:t>
            </a:r>
            <a:r>
              <a:rPr lang="ru-RU" sz="2400" dirty="0">
                <a:latin typeface="ArialMT"/>
              </a:rPr>
              <a:t>-ресурсами для</a:t>
            </a:r>
          </a:p>
          <a:p>
            <a:r>
              <a:rPr lang="ru-RU" sz="2400" dirty="0">
                <a:latin typeface="ArialMT"/>
              </a:rPr>
              <a:t>пользователей Билайн, говорящих на русском</a:t>
            </a:r>
          </a:p>
          <a:p>
            <a:r>
              <a:rPr lang="ru-RU" sz="2400" dirty="0">
                <a:latin typeface="ArialMT"/>
              </a:rPr>
              <a:t>языке в Казахстане, у которых устройство с</a:t>
            </a:r>
          </a:p>
          <a:p>
            <a:r>
              <a:rPr lang="ru-RU" sz="2400" dirty="0">
                <a:latin typeface="ArialMT"/>
              </a:rPr>
              <a:t>широкоформатным дисплеем с шириной не менее</a:t>
            </a:r>
          </a:p>
          <a:p>
            <a:r>
              <a:rPr lang="ru-RU" sz="2400" dirty="0">
                <a:latin typeface="ArialMT"/>
              </a:rPr>
              <a:t>600dp и </a:t>
            </a:r>
            <a:r>
              <a:rPr lang="ru-RU" sz="2400" dirty="0" err="1">
                <a:latin typeface="ArialMT"/>
              </a:rPr>
              <a:t>сверх-высокой</a:t>
            </a:r>
            <a:r>
              <a:rPr lang="ru-RU" sz="2400" dirty="0">
                <a:latin typeface="ArialMT"/>
              </a:rPr>
              <a:t> плотностью пикселей,</a:t>
            </a:r>
          </a:p>
          <a:p>
            <a:r>
              <a:rPr lang="ru-RU" sz="2400" dirty="0">
                <a:latin typeface="ArialMT"/>
              </a:rPr>
              <a:t>работающее в ночном режиме.</a:t>
            </a:r>
          </a:p>
          <a:p>
            <a:endParaRPr lang="ru-RU" sz="2400" dirty="0">
              <a:latin typeface="ArialMT"/>
            </a:endParaRPr>
          </a:p>
          <a:p>
            <a:r>
              <a:rPr lang="ru-RU" sz="2400" dirty="0">
                <a:latin typeface="ArialMT"/>
              </a:rPr>
              <a:t>Подсказка </a:t>
            </a:r>
            <a:r>
              <a:rPr lang="en-US" sz="2400" dirty="0">
                <a:latin typeface="ArialMT"/>
                <a:sym typeface="Wingdings" panose="05000000000000000000" pitchFamily="2" charset="2"/>
              </a:rPr>
              <a:t></a:t>
            </a:r>
            <a:endParaRPr lang="ru-RU" sz="2400" dirty="0">
              <a:latin typeface="ArialMT"/>
            </a:endParaRPr>
          </a:p>
          <a:p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83E70-CCC7-46C6-8B0B-CD0CBD74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67" y="1078365"/>
            <a:ext cx="2343150" cy="10763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FA2333D-F2B0-47B2-9951-729FB896494D}"/>
              </a:ext>
            </a:extLst>
          </p:cNvPr>
          <p:cNvSpPr/>
          <p:nvPr/>
        </p:nvSpPr>
        <p:spPr>
          <a:xfrm>
            <a:off x="1006928" y="5265964"/>
            <a:ext cx="857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563C2"/>
                </a:solidFill>
                <a:latin typeface="ArialMT"/>
              </a:rPr>
              <a:t>https://material.google.com/layout/units-measurements.html</a:t>
            </a:r>
          </a:p>
          <a:p>
            <a:r>
              <a:rPr lang="en-US" dirty="0">
                <a:solidFill>
                  <a:srgbClr val="0563C2"/>
                </a:solidFill>
                <a:latin typeface="ArialMT"/>
              </a:rPr>
              <a:t>https://developer.android.com/guide/topics/resources/providing-resources.html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9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3111A-9393-42C8-83A7-04EBEB3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примеров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B6A21D-C739-441D-8B26-07324D9ABD4E}"/>
              </a:ext>
            </a:extLst>
          </p:cNvPr>
          <p:cNvSpPr/>
          <p:nvPr/>
        </p:nvSpPr>
        <p:spPr>
          <a:xfrm>
            <a:off x="677334" y="1675557"/>
            <a:ext cx="80064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values-</a:t>
            </a:r>
            <a:r>
              <a:rPr lang="en-US" sz="3200" dirty="0" err="1">
                <a:latin typeface="ArialMT"/>
              </a:rPr>
              <a:t>ru</a:t>
            </a:r>
            <a:endParaRPr lang="en-US" sz="3200" dirty="0">
              <a:latin typeface="ArialMT"/>
            </a:endParaRPr>
          </a:p>
          <a:p>
            <a:r>
              <a:rPr lang="en-US" sz="3200" dirty="0">
                <a:latin typeface="ArialMT"/>
              </a:rPr>
              <a:t>values-</a:t>
            </a:r>
            <a:r>
              <a:rPr lang="en-US" sz="3200" dirty="0" err="1">
                <a:latin typeface="ArialMT"/>
              </a:rPr>
              <a:t>en</a:t>
            </a:r>
            <a:r>
              <a:rPr lang="en-US" sz="3200" dirty="0">
                <a:latin typeface="ArialMT"/>
              </a:rPr>
              <a:t>-</a:t>
            </a:r>
            <a:r>
              <a:rPr lang="en-US" sz="3200" dirty="0" err="1">
                <a:latin typeface="ArialMT"/>
              </a:rPr>
              <a:t>rCA</a:t>
            </a:r>
            <a:endParaRPr lang="ru-RU" sz="3200" dirty="0">
              <a:latin typeface="ArialMT"/>
            </a:endParaRPr>
          </a:p>
          <a:p>
            <a:r>
              <a:rPr lang="en-US" sz="3200" dirty="0">
                <a:latin typeface="ArialMT"/>
              </a:rPr>
              <a:t>layout-land</a:t>
            </a:r>
          </a:p>
          <a:p>
            <a:r>
              <a:rPr lang="en-US" sz="3200" dirty="0">
                <a:latin typeface="ArialMT"/>
              </a:rPr>
              <a:t>drawable-</a:t>
            </a:r>
            <a:r>
              <a:rPr lang="en-US" sz="3200" dirty="0" err="1">
                <a:latin typeface="ArialMT"/>
              </a:rPr>
              <a:t>hdpi</a:t>
            </a:r>
            <a:endParaRPr lang="en-US" sz="3200" dirty="0">
              <a:latin typeface="ArialMT"/>
            </a:endParaRPr>
          </a:p>
          <a:p>
            <a:r>
              <a:rPr lang="en-US" sz="3200" dirty="0">
                <a:latin typeface="ArialMT"/>
              </a:rPr>
              <a:t>layout-sw640dp-port</a:t>
            </a:r>
          </a:p>
          <a:p>
            <a:r>
              <a:rPr lang="en-US" sz="3200" dirty="0">
                <a:latin typeface="ArialMT"/>
              </a:rPr>
              <a:t>layout-de-large</a:t>
            </a:r>
          </a:p>
          <a:p>
            <a:r>
              <a:rPr lang="en-US" sz="3200" dirty="0">
                <a:latin typeface="ArialMT"/>
              </a:rPr>
              <a:t>drawable-w240dp-h800dp-v18</a:t>
            </a:r>
          </a:p>
        </p:txBody>
      </p:sp>
    </p:spTree>
    <p:extLst>
      <p:ext uri="{BB962C8B-B14F-4D97-AF65-F5344CB8AC3E}">
        <p14:creationId xmlns:p14="http://schemas.microsoft.com/office/powerpoint/2010/main" val="71792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ru-RU" dirty="0"/>
              <a:t>Определяет порядок расположения элементов интерфейса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Обычно создается с помощью </a:t>
            </a:r>
            <a:r>
              <a:rPr lang="en-US" dirty="0"/>
              <a:t>xml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Разделение представления и логики</a:t>
            </a:r>
          </a:p>
          <a:p>
            <a:pPr marL="457200" indent="-457200">
              <a:buFont typeface="Wingdings" charset="2"/>
              <a:buChar char="§"/>
            </a:pPr>
            <a:r>
              <a:rPr lang="ru-RU" dirty="0"/>
              <a:t>Большое количество </a:t>
            </a:r>
            <a:r>
              <a:rPr lang="en-US" dirty="0"/>
              <a:t>layouts </a:t>
            </a:r>
            <a:r>
              <a:rPr lang="ru-RU" dirty="0"/>
              <a:t>в библиотеке </a:t>
            </a:r>
            <a:r>
              <a:rPr lang="en-US" dirty="0"/>
              <a:t>android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t>7</a:t>
            </a:fld>
            <a:endParaRPr lang="ru-RU"/>
          </a:p>
        </p:txBody>
      </p:sp>
      <p:pic>
        <p:nvPicPr>
          <p:cNvPr id="6" name="Изображение 5" descr="viewstub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609600"/>
            <a:ext cx="4410364" cy="3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Разметка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4" name="Изображение 3" descr="Снимок экрана 2013-09-13 в 21.25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03" y="1421187"/>
            <a:ext cx="7364196" cy="48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A30B0-83F0-49BC-96AE-FF4EB75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ViewGroup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C5DE0B-8950-4843-B287-C3F5118754AD}"/>
              </a:ext>
            </a:extLst>
          </p:cNvPr>
          <p:cNvSpPr/>
          <p:nvPr/>
        </p:nvSpPr>
        <p:spPr>
          <a:xfrm>
            <a:off x="677333" y="1930400"/>
            <a:ext cx="711139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-BoldMT"/>
              </a:rPr>
              <a:t>LinearLayout</a:t>
            </a:r>
            <a:r>
              <a:rPr lang="en-US" b="1" dirty="0">
                <a:latin typeface="Arial-BoldMT"/>
              </a:rPr>
              <a:t> </a:t>
            </a:r>
            <a:r>
              <a:rPr lang="en-US" dirty="0">
                <a:latin typeface="ArialMT"/>
              </a:rPr>
              <a:t>- </a:t>
            </a:r>
            <a:r>
              <a:rPr lang="ru-RU" dirty="0">
                <a:latin typeface="ArialMT"/>
              </a:rPr>
              <a:t>дочерние элементы располагаются</a:t>
            </a:r>
          </a:p>
          <a:p>
            <a:r>
              <a:rPr lang="ru-RU" dirty="0">
                <a:latin typeface="ArialMT"/>
              </a:rPr>
              <a:t>последовательно друг за другом либо вертикально,</a:t>
            </a:r>
          </a:p>
          <a:p>
            <a:r>
              <a:rPr lang="ru-RU" dirty="0">
                <a:latin typeface="ArialMT"/>
              </a:rPr>
              <a:t>либо горизонтально</a:t>
            </a:r>
            <a:endParaRPr lang="en-US" dirty="0">
              <a:latin typeface="ArialMT"/>
            </a:endParaRPr>
          </a:p>
          <a:p>
            <a:endParaRPr lang="ru-RU" dirty="0">
              <a:latin typeface="ArialMT"/>
            </a:endParaRPr>
          </a:p>
          <a:p>
            <a:r>
              <a:rPr lang="en-US" sz="1100" dirty="0">
                <a:latin typeface="ArialMT"/>
              </a:rPr>
              <a:t>● </a:t>
            </a:r>
            <a:r>
              <a:rPr lang="en-US" b="1" dirty="0" err="1">
                <a:latin typeface="Arial-BoldMT"/>
              </a:rPr>
              <a:t>RelativeLayout</a:t>
            </a:r>
            <a:r>
              <a:rPr lang="en-US" b="1" dirty="0">
                <a:latin typeface="Arial-BoldMT"/>
              </a:rPr>
              <a:t> </a:t>
            </a:r>
            <a:r>
              <a:rPr lang="en-US" dirty="0">
                <a:latin typeface="ArialMT"/>
              </a:rPr>
              <a:t>- </a:t>
            </a:r>
            <a:r>
              <a:rPr lang="ru-RU" dirty="0">
                <a:latin typeface="ArialMT"/>
              </a:rPr>
              <a:t>дочерние элементы</a:t>
            </a:r>
          </a:p>
          <a:p>
            <a:r>
              <a:rPr lang="ru-RU" dirty="0">
                <a:latin typeface="ArialMT"/>
              </a:rPr>
              <a:t>позиционируются относительно друг друга и</a:t>
            </a:r>
          </a:p>
          <a:p>
            <a:r>
              <a:rPr lang="ru-RU" dirty="0">
                <a:latin typeface="ArialMT"/>
              </a:rPr>
              <a:t>относительно границ самого </a:t>
            </a:r>
            <a:r>
              <a:rPr lang="en-US" i="1" dirty="0" err="1">
                <a:latin typeface="Arial-ItalicMT"/>
              </a:rPr>
              <a:t>RelativeLayout</a:t>
            </a:r>
            <a:r>
              <a:rPr lang="en-US" dirty="0">
                <a:latin typeface="ArialMT"/>
              </a:rPr>
              <a:t>.</a:t>
            </a:r>
          </a:p>
          <a:p>
            <a:endParaRPr lang="en-US" sz="1100" dirty="0">
              <a:latin typeface="ArialMT"/>
            </a:endParaRPr>
          </a:p>
          <a:p>
            <a:r>
              <a:rPr lang="en-US" sz="1100" dirty="0">
                <a:latin typeface="ArialMT"/>
              </a:rPr>
              <a:t>● </a:t>
            </a:r>
            <a:r>
              <a:rPr lang="en-US" b="1" dirty="0" err="1">
                <a:latin typeface="Arial-BoldMT"/>
              </a:rPr>
              <a:t>FrameLayout</a:t>
            </a:r>
            <a:r>
              <a:rPr lang="en-US" b="1" dirty="0">
                <a:latin typeface="Arial-BoldMT"/>
              </a:rPr>
              <a:t> </a:t>
            </a:r>
            <a:r>
              <a:rPr lang="en-US" dirty="0">
                <a:latin typeface="ArialMT"/>
              </a:rPr>
              <a:t>- </a:t>
            </a:r>
            <a:r>
              <a:rPr lang="ru-RU" dirty="0">
                <a:latin typeface="ArialMT"/>
              </a:rPr>
              <a:t>дочерние элементы располагаются</a:t>
            </a:r>
          </a:p>
          <a:p>
            <a:r>
              <a:rPr lang="ru-RU" dirty="0">
                <a:latin typeface="ArialMT"/>
              </a:rPr>
              <a:t>слоями друг над другом и позиционируются</a:t>
            </a:r>
          </a:p>
          <a:p>
            <a:r>
              <a:rPr lang="ru-RU" dirty="0">
                <a:latin typeface="ArialMT"/>
              </a:rPr>
              <a:t>относительно верхнего левого угла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7F2D93-9293-4004-B026-8BC59F88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77" y="1930400"/>
            <a:ext cx="342325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54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609</Words>
  <Application>Microsoft Office PowerPoint</Application>
  <PresentationFormat>Широкоэкранный</PresentationFormat>
  <Paragraphs>134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Arial-BoldMT</vt:lpstr>
      <vt:lpstr>Arial-ItalicMT</vt:lpstr>
      <vt:lpstr>ArialMT</vt:lpstr>
      <vt:lpstr>Calibri</vt:lpstr>
      <vt:lpstr>Trebuchet MS</vt:lpstr>
      <vt:lpstr>Wingdings</vt:lpstr>
      <vt:lpstr>Wingdings 3</vt:lpstr>
      <vt:lpstr>Аспект</vt:lpstr>
      <vt:lpstr>Лекция 2.  Работа с ресурсами. Обработчики событий.  </vt:lpstr>
      <vt:lpstr>Принцип работы</vt:lpstr>
      <vt:lpstr>Ресурсы приложения</vt:lpstr>
      <vt:lpstr>Ресурсы для различных конфигураций</vt:lpstr>
      <vt:lpstr>Вопрос из курса Технопарка</vt:lpstr>
      <vt:lpstr>Несколько примеров</vt:lpstr>
      <vt:lpstr>Разметка</vt:lpstr>
      <vt:lpstr>Разметка</vt:lpstr>
      <vt:lpstr>ViewGroup</vt:lpstr>
      <vt:lpstr>FrameLayout</vt:lpstr>
      <vt:lpstr>FrameLayout</vt:lpstr>
      <vt:lpstr>RelativeLayout</vt:lpstr>
      <vt:lpstr>Gravity</vt:lpstr>
      <vt:lpstr>Layout Weight</vt:lpstr>
      <vt:lpstr>LinearLayout</vt:lpstr>
      <vt:lpstr>Multiple screens</vt:lpstr>
      <vt:lpstr>Multiple screens</vt:lpstr>
      <vt:lpstr>Multiple screens</vt:lpstr>
      <vt:lpstr>Multiple screens</vt:lpstr>
      <vt:lpstr>UX принципы</vt:lpstr>
      <vt:lpstr>Стандартные графические элементы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14</cp:revision>
  <dcterms:created xsi:type="dcterms:W3CDTF">2017-12-30T09:17:57Z</dcterms:created>
  <dcterms:modified xsi:type="dcterms:W3CDTF">2017-12-30T18:11:17Z</dcterms:modified>
</cp:coreProperties>
</file>