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3"/>
  </p:notesMasterIdLst>
  <p:sldIdLst>
    <p:sldId id="256" r:id="rId2"/>
    <p:sldId id="400" r:id="rId3"/>
    <p:sldId id="402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3" r:id="rId13"/>
    <p:sldId id="414" r:id="rId14"/>
    <p:sldId id="415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385" r:id="rId27"/>
    <p:sldId id="431" r:id="rId28"/>
    <p:sldId id="432" r:id="rId29"/>
    <p:sldId id="433" r:id="rId30"/>
    <p:sldId id="434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387" r:id="rId44"/>
    <p:sldId id="393" r:id="rId45"/>
    <p:sldId id="448" r:id="rId46"/>
    <p:sldId id="449" r:id="rId47"/>
    <p:sldId id="394" r:id="rId48"/>
    <p:sldId id="395" r:id="rId49"/>
    <p:sldId id="396" r:id="rId50"/>
    <p:sldId id="384" r:id="rId51"/>
    <p:sldId id="390" r:id="rId52"/>
    <p:sldId id="392" r:id="rId53"/>
    <p:sldId id="315" r:id="rId54"/>
    <p:sldId id="316" r:id="rId55"/>
    <p:sldId id="287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8" r:id="rId65"/>
    <p:sldId id="299" r:id="rId66"/>
    <p:sldId id="300" r:id="rId67"/>
    <p:sldId id="301" r:id="rId68"/>
    <p:sldId id="302" r:id="rId69"/>
    <p:sldId id="303" r:id="rId70"/>
    <p:sldId id="304" r:id="rId71"/>
    <p:sldId id="306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1983-467D-4060-A705-8C2B373965CE}" type="datetimeFigureOut">
              <a:rPr lang="ru-RU" smtClean="0"/>
              <a:t>05.01.2018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D52B-7CCB-4EC4-ACB9-D93470695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7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B4D215E-E28E-45B4-8D5F-65075807D9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7D75F2-D5BB-4A7E-A757-D16FD5DB0909}" type="slidenum">
              <a:rPr lang="en-US" altLang="ru-RU" sz="1200">
                <a:solidFill>
                  <a:schemeClr val="tx1"/>
                </a:solidFill>
              </a:rPr>
              <a:pPr/>
              <a:t>53</a:t>
            </a:fld>
            <a:endParaRPr lang="en-US" altLang="ru-RU" sz="1200">
              <a:solidFill>
                <a:schemeClr val="tx1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D309C0B-10A5-4F40-AC29-A4B916A30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F24FA3D2-8F4B-4D9A-A406-E3E1674D8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ru-RU"/>
          </a:p>
        </p:txBody>
      </p:sp>
    </p:spTree>
    <p:extLst>
      <p:ext uri="{BB962C8B-B14F-4D97-AF65-F5344CB8AC3E}">
        <p14:creationId xmlns:p14="http://schemas.microsoft.com/office/powerpoint/2010/main" val="163265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8CBE2B1-81EB-4639-B22A-7824CD34A2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8B6AC8-C1A5-430C-9725-D177696A5081}" type="slidenum">
              <a:rPr lang="en-US" altLang="ru-RU" sz="1200">
                <a:solidFill>
                  <a:schemeClr val="tx1"/>
                </a:solidFill>
              </a:rPr>
              <a:pPr/>
              <a:t>54</a:t>
            </a:fld>
            <a:endParaRPr lang="en-US" altLang="ru-RU" sz="1200">
              <a:solidFill>
                <a:schemeClr val="tx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D9689D8-D414-44EA-BA9B-051CF3671C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8" y="746125"/>
            <a:ext cx="6629400" cy="3730625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78EB599-0C3A-4ADE-BF91-3BD75CC5A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ru-RU"/>
          </a:p>
        </p:txBody>
      </p:sp>
    </p:spTree>
    <p:extLst>
      <p:ext uri="{BB962C8B-B14F-4D97-AF65-F5344CB8AC3E}">
        <p14:creationId xmlns:p14="http://schemas.microsoft.com/office/powerpoint/2010/main" val="84652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25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451B0-5E54-494F-A861-D29F7DFF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133" y="912814"/>
            <a:ext cx="10363200" cy="9921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20D919-ADDA-4CEE-AFA6-FD7D1647964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63133" y="1981200"/>
            <a:ext cx="508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FADE82-4BD2-4371-9F5F-CE79B2067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6333" y="1981200"/>
            <a:ext cx="508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94698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051"/>
            <a:ext cx="12192000" cy="8493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20234" y="1295400"/>
            <a:ext cx="10157884" cy="49879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30ECE3C-EF16-46E4-A3D9-5346A0DCA2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D808E-886C-4606-BA74-90CEF40296CE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52712245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1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3033">
              <a:lnSpc>
                <a:spcPts val="2099"/>
              </a:lnSpc>
            </a:pPr>
            <a:fld id="{81D60167-4931-47E6-BA6A-407CBD079E47}" type="slidenum">
              <a:rPr lang="ru-RU" smtClean="0"/>
              <a:pPr marL="23033">
                <a:lnSpc>
                  <a:spcPts val="2099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98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  <p:sldLayoutId id="2147483670" r:id="rId18"/>
    <p:sldLayoutId id="2147483671" r:id="rId19"/>
    <p:sldLayoutId id="214748367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DA005-270E-4F2F-8264-43F11523E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383693" cy="1646302"/>
          </a:xfrm>
        </p:spPr>
        <p:txBody>
          <a:bodyPr/>
          <a:lstStyle/>
          <a:p>
            <a:r>
              <a:rPr lang="ru-RU" dirty="0"/>
              <a:t>Лекция 2. Основы </a:t>
            </a:r>
            <a:br>
              <a:rPr lang="ru-RU" dirty="0"/>
            </a:br>
            <a:r>
              <a:rPr lang="ru-RU" dirty="0"/>
              <a:t>ООП в </a:t>
            </a:r>
            <a:r>
              <a:rPr lang="en-US" dirty="0"/>
              <a:t>Java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Коллекции.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EADF5E-4A4B-493A-B5EF-AE78D80E3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383692" cy="1298407"/>
          </a:xfrm>
        </p:spPr>
        <p:txBody>
          <a:bodyPr>
            <a:normAutofit fontScale="77500" lnSpcReduction="20000"/>
          </a:bodyPr>
          <a:lstStyle/>
          <a:p>
            <a:br>
              <a:rPr lang="ru-RU" dirty="0"/>
            </a:br>
            <a:r>
              <a:rPr lang="ru-RU" dirty="0"/>
              <a:t>Интерфейсы. Абстрактные классы. Наследование. Внутренние классы. Статические классы. Анонимные классы. Методы </a:t>
            </a:r>
            <a:r>
              <a:rPr lang="ru-RU" dirty="0" err="1"/>
              <a:t>equals</a:t>
            </a:r>
            <a:r>
              <a:rPr lang="ru-RU" dirty="0"/>
              <a:t>, </a:t>
            </a:r>
            <a:r>
              <a:rPr lang="ru-RU" dirty="0" err="1"/>
              <a:t>hashCode</a:t>
            </a:r>
            <a:r>
              <a:rPr lang="ru-RU" dirty="0"/>
              <a:t>. Коллекции. Шаблоны (</a:t>
            </a:r>
            <a:r>
              <a:rPr lang="ru-RU" dirty="0" err="1"/>
              <a:t>generics</a:t>
            </a:r>
            <a:r>
              <a:rPr lang="ru-RU" dirty="0"/>
              <a:t>). Идиома PECS.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1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24000" y="1"/>
            <a:ext cx="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33">
              <a:lnSpc>
                <a:spcPts val="2099"/>
              </a:lnSpc>
            </a:pPr>
            <a:fld id="{81D60167-4931-47E6-BA6A-407CBD079E47}" type="slidenum">
              <a:rPr dirty="0"/>
              <a:pPr marL="23033">
                <a:lnSpc>
                  <a:spcPts val="2099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849" y="1058654"/>
            <a:ext cx="7542648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Классы </a:t>
            </a:r>
            <a:r>
              <a:rPr spc="-5" dirty="0"/>
              <a:t>и </a:t>
            </a:r>
            <a:r>
              <a:rPr spc="-9" dirty="0"/>
              <a:t>объекты </a:t>
            </a:r>
            <a:r>
              <a:rPr spc="-5" dirty="0"/>
              <a:t>в Java: основные</a:t>
            </a:r>
            <a:r>
              <a:rPr spc="127" dirty="0"/>
              <a:t> </a:t>
            </a:r>
            <a:r>
              <a:rPr spc="-9" dirty="0"/>
              <a:t>сведения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514" y="1934290"/>
            <a:ext cx="6165866" cy="458807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322458" indent="-310942">
              <a:spcBef>
                <a:spcPts val="95"/>
              </a:spcBef>
              <a:buChar char="•"/>
              <a:tabLst>
                <a:tab pos="321882" algn="l"/>
                <a:tab pos="322458" algn="l"/>
              </a:tabLst>
            </a:pPr>
            <a:r>
              <a:rPr sz="2902" dirty="0">
                <a:latin typeface="Times New Roman"/>
                <a:cs typeface="Times New Roman"/>
              </a:rPr>
              <a:t>Спецификаторы доступа для</a:t>
            </a:r>
            <a:r>
              <a:rPr sz="2902" spc="-91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классов</a:t>
            </a:r>
            <a:endParaRPr sz="2902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04041" y="2568094"/>
          <a:ext cx="8131711" cy="3697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1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249">
                <a:tc>
                  <a:txBody>
                    <a:bodyPr/>
                    <a:lstStyle/>
                    <a:p>
                      <a:pPr marL="105410">
                        <a:lnSpc>
                          <a:spcPts val="2610"/>
                        </a:lnSpc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Нет</a:t>
                      </a:r>
                      <a:r>
                        <a:rPr sz="22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спецификатора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610"/>
                        </a:lnSpc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Класс доступен только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в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текущем</a:t>
                      </a:r>
                      <a:r>
                        <a:rPr sz="2200" spc="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пакете.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247">
                <a:tc>
                  <a:txBody>
                    <a:bodyPr/>
                    <a:lstStyle/>
                    <a:p>
                      <a:pPr marL="105410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325"/>
                        </a:lnSpc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Класс доступен из любого</a:t>
                      </a:r>
                      <a:r>
                        <a:rPr sz="2200" spc="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пакета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  <a:p>
                      <a:pPr marL="212725">
                        <a:lnSpc>
                          <a:spcPts val="2590"/>
                        </a:lnSpc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(публичный</a:t>
                      </a:r>
                      <a:r>
                        <a:rPr sz="2200" spc="-13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API).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247">
                <a:tc>
                  <a:txBody>
                    <a:bodyPr/>
                    <a:lstStyle/>
                    <a:p>
                      <a:pPr marL="105410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final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240029" indent="-106680">
                        <a:lnSpc>
                          <a:spcPct val="80000"/>
                        </a:lnSpc>
                        <a:spcBef>
                          <a:spcPts val="305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Класс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не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может расширяться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с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помощью  наследования.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35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247">
                <a:tc>
                  <a:txBody>
                    <a:bodyPr/>
                    <a:lstStyle/>
                    <a:p>
                      <a:pPr marL="105410">
                        <a:lnSpc>
                          <a:spcPts val="2525"/>
                        </a:lnSpc>
                      </a:pPr>
                      <a:r>
                        <a:rPr sz="2200" b="1" spc="-10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abstract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690245" indent="-106680">
                        <a:lnSpc>
                          <a:spcPts val="2310"/>
                        </a:lnSpc>
                        <a:spcBef>
                          <a:spcPts val="280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Класс является абстрактным, нельзя  создать объект этого</a:t>
                      </a:r>
                      <a:r>
                        <a:rPr sz="22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класса.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32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8699">
                <a:tc>
                  <a:txBody>
                    <a:bodyPr/>
                    <a:lstStyle/>
                    <a:p>
                      <a:pPr marL="105410">
                        <a:lnSpc>
                          <a:spcPts val="2530"/>
                        </a:lnSpc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static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436880" indent="-106680">
                        <a:lnSpc>
                          <a:spcPts val="2300"/>
                        </a:lnSpc>
                        <a:spcBef>
                          <a:spcPts val="290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Допустимо только для вложенных  классов.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Внутренний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класс является  статическим членом внешнего</a:t>
                      </a:r>
                      <a:r>
                        <a:rPr sz="22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класса.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333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71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15</a:t>
            </a:r>
            <a:endParaRPr sz="181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5751" y="1573259"/>
            <a:ext cx="7542073" cy="2527571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41459">
              <a:buClr>
                <a:srgbClr val="E76E00"/>
              </a:buClr>
              <a:tabLst>
                <a:tab pos="304608" algn="l"/>
              </a:tabLst>
            </a:pPr>
            <a:endParaRPr sz="2902" dirty="0">
              <a:latin typeface="Arial Narrow"/>
              <a:cs typeface="Arial Narrow"/>
            </a:endParaRPr>
          </a:p>
          <a:p>
            <a:pPr marL="363917">
              <a:spcBef>
                <a:spcPts val="331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Имя конструктора совпадает </a:t>
            </a:r>
            <a:r>
              <a:rPr sz="2539" spc="-5" dirty="0">
                <a:latin typeface="Arial Narrow"/>
                <a:cs typeface="Arial Narrow"/>
              </a:rPr>
              <a:t>с </a:t>
            </a:r>
            <a:r>
              <a:rPr sz="2539" spc="-9" dirty="0">
                <a:latin typeface="Arial Narrow"/>
                <a:cs typeface="Arial Narrow"/>
              </a:rPr>
              <a:t>именем</a:t>
            </a:r>
            <a:r>
              <a:rPr sz="2539" spc="159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класса</a:t>
            </a:r>
            <a:endParaRPr sz="2539" dirty="0">
              <a:latin typeface="Arial Narrow"/>
              <a:cs typeface="Arial Narrow"/>
            </a:endParaRPr>
          </a:p>
          <a:p>
            <a:pPr marL="363917">
              <a:spcBef>
                <a:spcPts val="336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Создает экземпляр</a:t>
            </a:r>
            <a:r>
              <a:rPr sz="2539" spc="113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класса</a:t>
            </a:r>
            <a:endParaRPr sz="2539" dirty="0">
              <a:latin typeface="Arial Narrow"/>
              <a:cs typeface="Arial Narrow"/>
            </a:endParaRPr>
          </a:p>
          <a:p>
            <a:pPr marL="627642" marR="1350293" indent="-264300">
              <a:lnSpc>
                <a:spcPts val="2739"/>
              </a:lnSpc>
              <a:spcBef>
                <a:spcPts val="680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Обеспечивает правильную гарантированную  инициализацию объекта</a:t>
            </a:r>
            <a:r>
              <a:rPr sz="2539" spc="45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класса</a:t>
            </a:r>
            <a:endParaRPr sz="2539" dirty="0">
              <a:latin typeface="Arial Narrow"/>
              <a:cs typeface="Arial Narrow"/>
            </a:endParaRPr>
          </a:p>
          <a:p>
            <a:pPr marL="363917">
              <a:spcBef>
                <a:spcPts val="290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5" dirty="0">
                <a:latin typeface="Arial Narrow"/>
                <a:cs typeface="Arial Narrow"/>
              </a:rPr>
              <a:t>Не </a:t>
            </a:r>
            <a:r>
              <a:rPr sz="2539" spc="-9" dirty="0">
                <a:latin typeface="Arial Narrow"/>
                <a:cs typeface="Arial Narrow"/>
              </a:rPr>
              <a:t>имеет возвращаемого</a:t>
            </a:r>
            <a:r>
              <a:rPr sz="2539" spc="150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значения</a:t>
            </a:r>
            <a:endParaRPr sz="2539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7218" y="4369605"/>
            <a:ext cx="8553786" cy="718610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002" rIns="0" bIns="0" rtlCol="0">
            <a:spAutoFit/>
          </a:bodyPr>
          <a:lstStyle/>
          <a:p>
            <a:pPr marL="91555">
              <a:spcBef>
                <a:spcPts val="150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class </a:t>
            </a:r>
            <a:r>
              <a:rPr sz="1814" b="1" spc="-5" dirty="0">
                <a:latin typeface="Courier New"/>
                <a:cs typeface="Courier New"/>
              </a:rPr>
              <a:t>Reptile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private int</a:t>
            </a:r>
            <a:r>
              <a:rPr sz="1814" b="1" spc="-9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length;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6956" y="5330608"/>
            <a:ext cx="3616717" cy="1096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968"/>
              </a:lnSpc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</a:t>
            </a:r>
            <a:r>
              <a:rPr sz="1814" b="1" spc="-5" dirty="0">
                <a:latin typeface="Courier New"/>
                <a:cs typeface="Courier New"/>
              </a:rPr>
              <a:t>Reptile( </a:t>
            </a:r>
            <a:r>
              <a:rPr sz="1814" b="1" dirty="0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sz="1814" b="1" spc="-18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length</a:t>
            </a:r>
            <a:endParaRPr sz="1814" dirty="0">
              <a:latin typeface="Courier New"/>
              <a:cs typeface="Courier New"/>
            </a:endParaRPr>
          </a:p>
          <a:p>
            <a:pPr marL="564302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814" b="1" spc="-5" dirty="0">
                <a:latin typeface="Courier New"/>
                <a:cs typeface="Courier New"/>
              </a:rPr>
              <a:t>.length </a:t>
            </a:r>
            <a:r>
              <a:rPr sz="1814" b="1" dirty="0">
                <a:latin typeface="Courier New"/>
                <a:cs typeface="Courier New"/>
              </a:rPr>
              <a:t>=</a:t>
            </a:r>
            <a:r>
              <a:rPr sz="1814" b="1" spc="-32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length;</a:t>
            </a:r>
            <a:endParaRPr sz="1814" dirty="0">
              <a:latin typeface="Courier New"/>
              <a:cs typeface="Courier New"/>
            </a:endParaRPr>
          </a:p>
          <a:p>
            <a:pPr marL="11516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95914" y="5330608"/>
            <a:ext cx="43819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968"/>
              </a:lnSpc>
            </a:pPr>
            <a:r>
              <a:rPr sz="1814" b="1" dirty="0">
                <a:latin typeface="Courier New"/>
                <a:cs typeface="Courier New"/>
              </a:rPr>
              <a:t>)</a:t>
            </a:r>
            <a:r>
              <a:rPr sz="1814" b="1" spc="-86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 dirty="0">
              <a:latin typeface="Courier New"/>
              <a:cs typeface="Courier New"/>
            </a:endParaRP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88BF31E2-30A6-4E87-9177-F9ABF0E5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54" y="1127760"/>
            <a:ext cx="8596668" cy="1320800"/>
          </a:xfrm>
        </p:spPr>
        <p:txBody>
          <a:bodyPr/>
          <a:lstStyle/>
          <a:p>
            <a:r>
              <a:rPr lang="ru-RU" dirty="0"/>
              <a:t>Конструктор класса </a:t>
            </a:r>
          </a:p>
        </p:txBody>
      </p:sp>
    </p:spTree>
    <p:extLst>
      <p:ext uri="{BB962C8B-B14F-4D97-AF65-F5344CB8AC3E}">
        <p14:creationId xmlns:p14="http://schemas.microsoft.com/office/powerpoint/2010/main" val="329106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17</a:t>
            </a:r>
            <a:endParaRPr sz="181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0238" y="2637335"/>
            <a:ext cx="8553786" cy="1138853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002" rIns="0" bIns="0" rtlCol="0">
            <a:spAutoFit/>
          </a:bodyPr>
          <a:lstStyle/>
          <a:p>
            <a:pPr marL="91555">
              <a:spcBef>
                <a:spcPts val="150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class </a:t>
            </a:r>
            <a:r>
              <a:rPr sz="1814" b="1" spc="-5" dirty="0">
                <a:latin typeface="Courier New"/>
                <a:cs typeface="Courier New"/>
              </a:rPr>
              <a:t>Bird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 dirty="0">
              <a:latin typeface="Courier New"/>
              <a:cs typeface="Courier New"/>
            </a:endParaRPr>
          </a:p>
          <a:p>
            <a:pPr marL="644340">
              <a:spcBef>
                <a:spcPts val="1093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boolean </a:t>
            </a:r>
            <a:r>
              <a:rPr sz="1814" b="1" spc="-5" dirty="0">
                <a:latin typeface="Courier New"/>
                <a:cs typeface="Courier New"/>
              </a:rPr>
              <a:t>isEaten </a:t>
            </a:r>
            <a:r>
              <a:rPr sz="1814" b="1" dirty="0">
                <a:latin typeface="Courier New"/>
                <a:cs typeface="Courier New"/>
              </a:rPr>
              <a:t>=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false;</a:t>
            </a:r>
            <a:endParaRPr sz="1814" dirty="0">
              <a:latin typeface="Courier New"/>
              <a:cs typeface="Courier New"/>
            </a:endParaRPr>
          </a:p>
          <a:p>
            <a:pPr marL="91555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382" y="4328900"/>
            <a:ext cx="8553786" cy="736190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3455" rIns="0" bIns="0" rtlCol="0">
            <a:spAutoFit/>
          </a:bodyPr>
          <a:lstStyle/>
          <a:p>
            <a:pPr>
              <a:spcBef>
                <a:spcPts val="27"/>
              </a:spcBef>
            </a:pPr>
            <a:endParaRPr sz="2947">
              <a:latin typeface="Times New Roman"/>
              <a:cs typeface="Times New Roman"/>
            </a:endParaRPr>
          </a:p>
          <a:p>
            <a:pPr marL="91555"/>
            <a:r>
              <a:rPr sz="1814" b="1" spc="-5" dirty="0">
                <a:latin typeface="Courier New"/>
                <a:cs typeface="Courier New"/>
              </a:rPr>
              <a:t>Bird bird </a:t>
            </a:r>
            <a:r>
              <a:rPr sz="1814" b="1" dirty="0">
                <a:latin typeface="Courier New"/>
                <a:cs typeface="Courier New"/>
              </a:rPr>
              <a:t>=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new</a:t>
            </a:r>
            <a:r>
              <a:rPr sz="1814" b="1" spc="-14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Bird();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9" name="Заголовок 12">
            <a:extLst>
              <a:ext uri="{FF2B5EF4-FFF2-40B4-BE49-F238E27FC236}">
                <a16:creationId xmlns:a16="http://schemas.microsoft.com/office/drawing/2014/main" id="{12C32FF5-C34B-4913-ADBE-C5187D32D833}"/>
              </a:ext>
            </a:extLst>
          </p:cNvPr>
          <p:cNvSpPr txBox="1">
            <a:spLocks/>
          </p:cNvSpPr>
          <p:nvPr/>
        </p:nvSpPr>
        <p:spPr>
          <a:xfrm>
            <a:off x="748454" y="112776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Конструктор класса 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7E9B5F3A-C553-4EB0-83BA-BC8CD101E100}"/>
              </a:ext>
            </a:extLst>
          </p:cNvPr>
          <p:cNvSpPr txBox="1"/>
          <p:nvPr/>
        </p:nvSpPr>
        <p:spPr>
          <a:xfrm>
            <a:off x="1163991" y="1345621"/>
            <a:ext cx="7542073" cy="88686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41459">
              <a:buClr>
                <a:srgbClr val="E76E00"/>
              </a:buClr>
              <a:tabLst>
                <a:tab pos="304608" algn="l"/>
              </a:tabLst>
            </a:pPr>
            <a:endParaRPr sz="2902" dirty="0">
              <a:latin typeface="Arial Narrow"/>
              <a:cs typeface="Arial Narrow"/>
            </a:endParaRPr>
          </a:p>
          <a:p>
            <a:pPr marL="363917">
              <a:spcBef>
                <a:spcPts val="331"/>
              </a:spcBef>
            </a:pPr>
            <a:r>
              <a:rPr lang="ru-RU" sz="2539" spc="-9" dirty="0">
                <a:latin typeface="Arial Narrow"/>
                <a:cs typeface="Arial Narrow"/>
              </a:rPr>
              <a:t>Если нет – конструктор генерируется </a:t>
            </a:r>
            <a:endParaRPr sz="2539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4627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1848" y="498659"/>
            <a:ext cx="7542073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Классы </a:t>
            </a:r>
            <a:r>
              <a:rPr spc="-5" dirty="0"/>
              <a:t>и </a:t>
            </a:r>
            <a:r>
              <a:rPr spc="-9" dirty="0"/>
              <a:t>объекты </a:t>
            </a:r>
            <a:r>
              <a:rPr spc="-5" dirty="0"/>
              <a:t>в Java: </a:t>
            </a:r>
            <a:r>
              <a:rPr spc="-9" dirty="0"/>
              <a:t>основные</a:t>
            </a:r>
            <a:r>
              <a:rPr spc="141" dirty="0"/>
              <a:t> </a:t>
            </a:r>
            <a:r>
              <a:rPr spc="-9" dirty="0"/>
              <a:t>сведения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2252" y="1845635"/>
            <a:ext cx="6815389" cy="1410860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274089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Назначение ссылочных </a:t>
            </a:r>
            <a:r>
              <a:rPr sz="2902" spc="-5" dirty="0">
                <a:latin typeface="Arial Narrow"/>
                <a:cs typeface="Arial Narrow"/>
              </a:rPr>
              <a:t>переменных</a:t>
            </a:r>
            <a:r>
              <a:rPr sz="2902" spc="-109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объекта</a:t>
            </a:r>
            <a:endParaRPr sz="2902">
              <a:latin typeface="Arial Narrow"/>
              <a:cs typeface="Arial Narrow"/>
            </a:endParaRPr>
          </a:p>
          <a:p>
            <a:pPr marL="597123" marR="4607" indent="-264300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5" dirty="0">
                <a:latin typeface="Arial Narrow"/>
                <a:cs typeface="Arial Narrow"/>
              </a:rPr>
              <a:t>При </a:t>
            </a:r>
            <a:r>
              <a:rPr sz="2539" spc="-9" dirty="0">
                <a:latin typeface="Arial Narrow"/>
                <a:cs typeface="Arial Narrow"/>
              </a:rPr>
              <a:t>присваивании или инициализации ссылочной  переменной копируется </a:t>
            </a:r>
            <a:r>
              <a:rPr sz="2539" spc="-5" dirty="0">
                <a:latin typeface="Arial Narrow"/>
                <a:cs typeface="Arial Narrow"/>
              </a:rPr>
              <a:t>ссылка (а не</a:t>
            </a:r>
            <a:r>
              <a:rPr sz="2539" spc="32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объект)</a:t>
            </a:r>
            <a:endParaRPr sz="2539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558" y="3947237"/>
            <a:ext cx="3722668" cy="1156433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3455" rIns="0" bIns="0" rtlCol="0">
            <a:spAutoFit/>
          </a:bodyPr>
          <a:lstStyle/>
          <a:p>
            <a:pPr>
              <a:spcBef>
                <a:spcPts val="27"/>
              </a:spcBef>
            </a:pPr>
            <a:endParaRPr sz="2947">
              <a:latin typeface="Times New Roman"/>
              <a:cs typeface="Times New Roman"/>
            </a:endParaRPr>
          </a:p>
          <a:p>
            <a:pPr marL="91555"/>
            <a:r>
              <a:rPr sz="1814" b="1" dirty="0">
                <a:latin typeface="Courier New"/>
                <a:cs typeface="Courier New"/>
              </a:rPr>
              <a:t>Bird </a:t>
            </a:r>
            <a:r>
              <a:rPr sz="1814" b="1" spc="-5" dirty="0">
                <a:latin typeface="Courier New"/>
                <a:cs typeface="Courier New"/>
              </a:rPr>
              <a:t>bird1 </a:t>
            </a:r>
            <a:r>
              <a:rPr sz="1814" b="1" dirty="0">
                <a:latin typeface="Courier New"/>
                <a:cs typeface="Courier New"/>
              </a:rPr>
              <a:t>= </a:t>
            </a:r>
            <a:r>
              <a:rPr sz="1814" b="1" dirty="0">
                <a:solidFill>
                  <a:srgbClr val="3333CC"/>
                </a:solidFill>
                <a:latin typeface="Courier New"/>
                <a:cs typeface="Courier New"/>
              </a:rPr>
              <a:t>new</a:t>
            </a:r>
            <a:r>
              <a:rPr sz="1814" b="1" spc="-36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Bird();</a:t>
            </a:r>
            <a:endParaRPr sz="1814">
              <a:latin typeface="Courier New"/>
              <a:cs typeface="Courier New"/>
            </a:endParaRPr>
          </a:p>
          <a:p>
            <a:pPr marL="91555">
              <a:spcBef>
                <a:spcPts val="1088"/>
              </a:spcBef>
            </a:pPr>
            <a:r>
              <a:rPr sz="1814" b="1" spc="-5" dirty="0">
                <a:latin typeface="Courier New"/>
                <a:cs typeface="Courier New"/>
              </a:rPr>
              <a:t>Bird bird2 </a:t>
            </a:r>
            <a:r>
              <a:rPr sz="1814" b="1" dirty="0">
                <a:latin typeface="Courier New"/>
                <a:cs typeface="Courier New"/>
              </a:rPr>
              <a:t>=</a:t>
            </a:r>
            <a:r>
              <a:rPr sz="1814" b="1" spc="-18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bird1;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53784" y="3885279"/>
            <a:ext cx="1828224" cy="914400"/>
          </a:xfrm>
          <a:custGeom>
            <a:avLst/>
            <a:gdLst/>
            <a:ahLst/>
            <a:cxnLst/>
            <a:rect l="l" t="t" r="r" b="b"/>
            <a:pathLst>
              <a:path w="2016125" h="1008379">
                <a:moveTo>
                  <a:pt x="1848103" y="0"/>
                </a:moveTo>
                <a:lnTo>
                  <a:pt x="168021" y="0"/>
                </a:lnTo>
                <a:lnTo>
                  <a:pt x="123339" y="6007"/>
                </a:lnTo>
                <a:lnTo>
                  <a:pt x="83199" y="22958"/>
                </a:lnTo>
                <a:lnTo>
                  <a:pt x="49196" y="49244"/>
                </a:lnTo>
                <a:lnTo>
                  <a:pt x="22930" y="83255"/>
                </a:lnTo>
                <a:lnTo>
                  <a:pt x="5998" y="123384"/>
                </a:lnTo>
                <a:lnTo>
                  <a:pt x="0" y="168020"/>
                </a:lnTo>
                <a:lnTo>
                  <a:pt x="0" y="840104"/>
                </a:lnTo>
                <a:lnTo>
                  <a:pt x="5998" y="884786"/>
                </a:lnTo>
                <a:lnTo>
                  <a:pt x="22930" y="924926"/>
                </a:lnTo>
                <a:lnTo>
                  <a:pt x="49196" y="958929"/>
                </a:lnTo>
                <a:lnTo>
                  <a:pt x="83199" y="985195"/>
                </a:lnTo>
                <a:lnTo>
                  <a:pt x="123339" y="1002127"/>
                </a:lnTo>
                <a:lnTo>
                  <a:pt x="168021" y="1008126"/>
                </a:lnTo>
                <a:lnTo>
                  <a:pt x="1848103" y="1008126"/>
                </a:lnTo>
                <a:lnTo>
                  <a:pt x="1892785" y="1002127"/>
                </a:lnTo>
                <a:lnTo>
                  <a:pt x="1932925" y="985195"/>
                </a:lnTo>
                <a:lnTo>
                  <a:pt x="1966928" y="958929"/>
                </a:lnTo>
                <a:lnTo>
                  <a:pt x="1993194" y="924926"/>
                </a:lnTo>
                <a:lnTo>
                  <a:pt x="2010126" y="884786"/>
                </a:lnTo>
                <a:lnTo>
                  <a:pt x="2016125" y="840104"/>
                </a:lnTo>
                <a:lnTo>
                  <a:pt x="2016125" y="168020"/>
                </a:lnTo>
                <a:lnTo>
                  <a:pt x="2010126" y="123384"/>
                </a:lnTo>
                <a:lnTo>
                  <a:pt x="1993194" y="83255"/>
                </a:lnTo>
                <a:lnTo>
                  <a:pt x="1966928" y="49244"/>
                </a:lnTo>
                <a:lnTo>
                  <a:pt x="1932925" y="22958"/>
                </a:lnTo>
                <a:lnTo>
                  <a:pt x="1892785" y="6007"/>
                </a:lnTo>
                <a:lnTo>
                  <a:pt x="1848103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/>
          <p:nvPr/>
        </p:nvSpPr>
        <p:spPr>
          <a:xfrm>
            <a:off x="8053784" y="3885279"/>
            <a:ext cx="1828224" cy="914400"/>
          </a:xfrm>
          <a:custGeom>
            <a:avLst/>
            <a:gdLst/>
            <a:ahLst/>
            <a:cxnLst/>
            <a:rect l="l" t="t" r="r" b="b"/>
            <a:pathLst>
              <a:path w="2016125" h="1008379">
                <a:moveTo>
                  <a:pt x="0" y="168020"/>
                </a:moveTo>
                <a:lnTo>
                  <a:pt x="5998" y="123384"/>
                </a:lnTo>
                <a:lnTo>
                  <a:pt x="22930" y="83255"/>
                </a:lnTo>
                <a:lnTo>
                  <a:pt x="49196" y="49244"/>
                </a:lnTo>
                <a:lnTo>
                  <a:pt x="83199" y="22958"/>
                </a:lnTo>
                <a:lnTo>
                  <a:pt x="123339" y="6007"/>
                </a:lnTo>
                <a:lnTo>
                  <a:pt x="168021" y="0"/>
                </a:lnTo>
                <a:lnTo>
                  <a:pt x="1848103" y="0"/>
                </a:lnTo>
                <a:lnTo>
                  <a:pt x="1892785" y="6007"/>
                </a:lnTo>
                <a:lnTo>
                  <a:pt x="1932925" y="22958"/>
                </a:lnTo>
                <a:lnTo>
                  <a:pt x="1966928" y="49244"/>
                </a:lnTo>
                <a:lnTo>
                  <a:pt x="1993194" y="83255"/>
                </a:lnTo>
                <a:lnTo>
                  <a:pt x="2010126" y="123384"/>
                </a:lnTo>
                <a:lnTo>
                  <a:pt x="2016125" y="168020"/>
                </a:lnTo>
                <a:lnTo>
                  <a:pt x="2016125" y="840104"/>
                </a:lnTo>
                <a:lnTo>
                  <a:pt x="2010126" y="884786"/>
                </a:lnTo>
                <a:lnTo>
                  <a:pt x="1993194" y="924926"/>
                </a:lnTo>
                <a:lnTo>
                  <a:pt x="1966928" y="958929"/>
                </a:lnTo>
                <a:lnTo>
                  <a:pt x="1932925" y="985195"/>
                </a:lnTo>
                <a:lnTo>
                  <a:pt x="1892785" y="1002127"/>
                </a:lnTo>
                <a:lnTo>
                  <a:pt x="1848103" y="1008126"/>
                </a:lnTo>
                <a:lnTo>
                  <a:pt x="168021" y="1008126"/>
                </a:lnTo>
                <a:lnTo>
                  <a:pt x="123339" y="1002127"/>
                </a:lnTo>
                <a:lnTo>
                  <a:pt x="83199" y="985195"/>
                </a:lnTo>
                <a:lnTo>
                  <a:pt x="49196" y="958929"/>
                </a:lnTo>
                <a:lnTo>
                  <a:pt x="22930" y="924926"/>
                </a:lnTo>
                <a:lnTo>
                  <a:pt x="5998" y="884786"/>
                </a:lnTo>
                <a:lnTo>
                  <a:pt x="0" y="840104"/>
                </a:lnTo>
                <a:lnTo>
                  <a:pt x="0" y="1680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8" name="object 8"/>
          <p:cNvSpPr/>
          <p:nvPr/>
        </p:nvSpPr>
        <p:spPr>
          <a:xfrm>
            <a:off x="6681953" y="4472614"/>
            <a:ext cx="587335" cy="587335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0" y="647700"/>
                </a:moveTo>
                <a:lnTo>
                  <a:pt x="647700" y="647700"/>
                </a:lnTo>
                <a:lnTo>
                  <a:pt x="6477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/>
          <p:nvPr/>
        </p:nvSpPr>
        <p:spPr>
          <a:xfrm>
            <a:off x="6681953" y="4472614"/>
            <a:ext cx="587335" cy="587335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0" y="647700"/>
                </a:moveTo>
                <a:lnTo>
                  <a:pt x="647700" y="647700"/>
                </a:lnTo>
                <a:lnTo>
                  <a:pt x="6477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/>
          <p:nvPr/>
        </p:nvSpPr>
        <p:spPr>
          <a:xfrm>
            <a:off x="6864948" y="4111575"/>
            <a:ext cx="1189065" cy="670253"/>
          </a:xfrm>
          <a:custGeom>
            <a:avLst/>
            <a:gdLst/>
            <a:ahLst/>
            <a:cxnLst/>
            <a:rect l="l" t="t" r="r" b="b"/>
            <a:pathLst>
              <a:path w="1311275" h="739139">
                <a:moveTo>
                  <a:pt x="81217" y="613862"/>
                </a:moveTo>
                <a:lnTo>
                  <a:pt x="77632" y="616975"/>
                </a:lnTo>
                <a:lnTo>
                  <a:pt x="64643" y="643143"/>
                </a:lnTo>
                <a:lnTo>
                  <a:pt x="62416" y="672288"/>
                </a:lnTo>
                <a:lnTo>
                  <a:pt x="71882" y="701040"/>
                </a:lnTo>
                <a:lnTo>
                  <a:pt x="91757" y="723864"/>
                </a:lnTo>
                <a:lnTo>
                  <a:pt x="117919" y="736854"/>
                </a:lnTo>
                <a:lnTo>
                  <a:pt x="147034" y="739080"/>
                </a:lnTo>
                <a:lnTo>
                  <a:pt x="175768" y="729615"/>
                </a:lnTo>
                <a:lnTo>
                  <a:pt x="198592" y="709739"/>
                </a:lnTo>
                <a:lnTo>
                  <a:pt x="211582" y="683577"/>
                </a:lnTo>
                <a:lnTo>
                  <a:pt x="212179" y="675767"/>
                </a:lnTo>
                <a:lnTo>
                  <a:pt x="115950" y="675767"/>
                </a:lnTo>
                <a:lnTo>
                  <a:pt x="81217" y="613862"/>
                </a:lnTo>
                <a:close/>
              </a:path>
              <a:path w="1311275" h="739139">
                <a:moveTo>
                  <a:pt x="125503" y="588903"/>
                </a:moveTo>
                <a:lnTo>
                  <a:pt x="100457" y="597154"/>
                </a:lnTo>
                <a:lnTo>
                  <a:pt x="81217" y="613862"/>
                </a:lnTo>
                <a:lnTo>
                  <a:pt x="115950" y="675767"/>
                </a:lnTo>
                <a:lnTo>
                  <a:pt x="160274" y="650875"/>
                </a:lnTo>
                <a:lnTo>
                  <a:pt x="125503" y="588903"/>
                </a:lnTo>
                <a:close/>
              </a:path>
              <a:path w="1311275" h="739139">
                <a:moveTo>
                  <a:pt x="129190" y="587688"/>
                </a:moveTo>
                <a:lnTo>
                  <a:pt x="125503" y="588903"/>
                </a:lnTo>
                <a:lnTo>
                  <a:pt x="160274" y="650875"/>
                </a:lnTo>
                <a:lnTo>
                  <a:pt x="115950" y="675767"/>
                </a:lnTo>
                <a:lnTo>
                  <a:pt x="212179" y="675767"/>
                </a:lnTo>
                <a:lnTo>
                  <a:pt x="213808" y="654462"/>
                </a:lnTo>
                <a:lnTo>
                  <a:pt x="204343" y="625729"/>
                </a:lnTo>
                <a:lnTo>
                  <a:pt x="184467" y="602904"/>
                </a:lnTo>
                <a:lnTo>
                  <a:pt x="158305" y="589914"/>
                </a:lnTo>
                <a:lnTo>
                  <a:pt x="129190" y="587688"/>
                </a:lnTo>
                <a:close/>
              </a:path>
              <a:path w="1311275" h="739139">
                <a:moveTo>
                  <a:pt x="1136505" y="95466"/>
                </a:moveTo>
                <a:lnTo>
                  <a:pt x="947801" y="105156"/>
                </a:lnTo>
                <a:lnTo>
                  <a:pt x="708871" y="119638"/>
                </a:lnTo>
                <a:lnTo>
                  <a:pt x="631190" y="125349"/>
                </a:lnTo>
                <a:lnTo>
                  <a:pt x="541147" y="133096"/>
                </a:lnTo>
                <a:lnTo>
                  <a:pt x="454406" y="141859"/>
                </a:lnTo>
                <a:lnTo>
                  <a:pt x="412876" y="146812"/>
                </a:lnTo>
                <a:lnTo>
                  <a:pt x="372745" y="152019"/>
                </a:lnTo>
                <a:lnTo>
                  <a:pt x="334263" y="157606"/>
                </a:lnTo>
                <a:lnTo>
                  <a:pt x="263017" y="169925"/>
                </a:lnTo>
                <a:lnTo>
                  <a:pt x="215519" y="180340"/>
                </a:lnTo>
                <a:lnTo>
                  <a:pt x="173482" y="191897"/>
                </a:lnTo>
                <a:lnTo>
                  <a:pt x="137413" y="204978"/>
                </a:lnTo>
                <a:lnTo>
                  <a:pt x="90550" y="229616"/>
                </a:lnTo>
                <a:lnTo>
                  <a:pt x="47879" y="264160"/>
                </a:lnTo>
                <a:lnTo>
                  <a:pt x="18923" y="304165"/>
                </a:lnTo>
                <a:lnTo>
                  <a:pt x="3556" y="347853"/>
                </a:lnTo>
                <a:lnTo>
                  <a:pt x="0" y="377825"/>
                </a:lnTo>
                <a:lnTo>
                  <a:pt x="0" y="393192"/>
                </a:lnTo>
                <a:lnTo>
                  <a:pt x="6223" y="439293"/>
                </a:lnTo>
                <a:lnTo>
                  <a:pt x="19812" y="485902"/>
                </a:lnTo>
                <a:lnTo>
                  <a:pt x="46736" y="549021"/>
                </a:lnTo>
                <a:lnTo>
                  <a:pt x="81217" y="613862"/>
                </a:lnTo>
                <a:lnTo>
                  <a:pt x="100457" y="597154"/>
                </a:lnTo>
                <a:lnTo>
                  <a:pt x="125503" y="588903"/>
                </a:lnTo>
                <a:lnTo>
                  <a:pt x="92075" y="526161"/>
                </a:lnTo>
                <a:lnTo>
                  <a:pt x="72771" y="482346"/>
                </a:lnTo>
                <a:lnTo>
                  <a:pt x="58800" y="440436"/>
                </a:lnTo>
                <a:lnTo>
                  <a:pt x="51435" y="401700"/>
                </a:lnTo>
                <a:lnTo>
                  <a:pt x="50673" y="389636"/>
                </a:lnTo>
                <a:lnTo>
                  <a:pt x="50800" y="378206"/>
                </a:lnTo>
                <a:lnTo>
                  <a:pt x="60198" y="335661"/>
                </a:lnTo>
                <a:lnTo>
                  <a:pt x="85851" y="298069"/>
                </a:lnTo>
                <a:lnTo>
                  <a:pt x="119125" y="271653"/>
                </a:lnTo>
                <a:lnTo>
                  <a:pt x="158115" y="251333"/>
                </a:lnTo>
                <a:lnTo>
                  <a:pt x="201422" y="236600"/>
                </a:lnTo>
                <a:lnTo>
                  <a:pt x="242443" y="226187"/>
                </a:lnTo>
                <a:lnTo>
                  <a:pt x="306832" y="213487"/>
                </a:lnTo>
                <a:lnTo>
                  <a:pt x="380111" y="202311"/>
                </a:lnTo>
                <a:lnTo>
                  <a:pt x="419481" y="197104"/>
                </a:lnTo>
                <a:lnTo>
                  <a:pt x="460375" y="192278"/>
                </a:lnTo>
                <a:lnTo>
                  <a:pt x="590296" y="179578"/>
                </a:lnTo>
                <a:lnTo>
                  <a:pt x="726440" y="169291"/>
                </a:lnTo>
                <a:lnTo>
                  <a:pt x="1140469" y="146072"/>
                </a:lnTo>
                <a:lnTo>
                  <a:pt x="1158744" y="119629"/>
                </a:lnTo>
                <a:lnTo>
                  <a:pt x="1136505" y="95466"/>
                </a:lnTo>
                <a:close/>
              </a:path>
              <a:path w="1311275" h="739139">
                <a:moveTo>
                  <a:pt x="1275369" y="94361"/>
                </a:moveTo>
                <a:lnTo>
                  <a:pt x="1157351" y="94361"/>
                </a:lnTo>
                <a:lnTo>
                  <a:pt x="1160145" y="145034"/>
                </a:lnTo>
                <a:lnTo>
                  <a:pt x="1140469" y="146072"/>
                </a:lnTo>
                <a:lnTo>
                  <a:pt x="1066292" y="253365"/>
                </a:lnTo>
                <a:lnTo>
                  <a:pt x="1310767" y="109093"/>
                </a:lnTo>
                <a:lnTo>
                  <a:pt x="1275369" y="94361"/>
                </a:lnTo>
                <a:close/>
              </a:path>
              <a:path w="1311275" h="739139">
                <a:moveTo>
                  <a:pt x="1158744" y="119638"/>
                </a:moveTo>
                <a:lnTo>
                  <a:pt x="1140469" y="146072"/>
                </a:lnTo>
                <a:lnTo>
                  <a:pt x="1160145" y="145034"/>
                </a:lnTo>
                <a:lnTo>
                  <a:pt x="1158744" y="119638"/>
                </a:lnTo>
                <a:close/>
              </a:path>
              <a:path w="1311275" h="739139">
                <a:moveTo>
                  <a:pt x="1157351" y="94361"/>
                </a:moveTo>
                <a:lnTo>
                  <a:pt x="1136505" y="95466"/>
                </a:lnTo>
                <a:lnTo>
                  <a:pt x="1158744" y="119629"/>
                </a:lnTo>
                <a:lnTo>
                  <a:pt x="1157351" y="94361"/>
                </a:lnTo>
                <a:close/>
              </a:path>
              <a:path w="1311275" h="739139">
                <a:moveTo>
                  <a:pt x="1048639" y="0"/>
                </a:moveTo>
                <a:lnTo>
                  <a:pt x="1136505" y="95466"/>
                </a:lnTo>
                <a:lnTo>
                  <a:pt x="1157351" y="94361"/>
                </a:lnTo>
                <a:lnTo>
                  <a:pt x="1275369" y="94361"/>
                </a:lnTo>
                <a:lnTo>
                  <a:pt x="104863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object 11"/>
          <p:cNvSpPr txBox="1"/>
          <p:nvPr/>
        </p:nvSpPr>
        <p:spPr>
          <a:xfrm>
            <a:off x="5643983" y="4451654"/>
            <a:ext cx="989256" cy="40179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2539" b="1" spc="-9" dirty="0">
                <a:latin typeface="Courier New"/>
                <a:cs typeface="Courier New"/>
              </a:rPr>
              <a:t>bird</a:t>
            </a:r>
            <a:r>
              <a:rPr sz="2539" b="1" spc="-5" dirty="0">
                <a:latin typeface="Courier New"/>
                <a:cs typeface="Courier New"/>
              </a:rPr>
              <a:t>1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81953" y="5596957"/>
            <a:ext cx="587335" cy="587335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0" y="647699"/>
                </a:moveTo>
                <a:lnTo>
                  <a:pt x="647700" y="647699"/>
                </a:lnTo>
                <a:lnTo>
                  <a:pt x="647700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3" name="object 13"/>
          <p:cNvSpPr/>
          <p:nvPr/>
        </p:nvSpPr>
        <p:spPr>
          <a:xfrm>
            <a:off x="6681953" y="5596957"/>
            <a:ext cx="587335" cy="587335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0" y="647699"/>
                </a:moveTo>
                <a:lnTo>
                  <a:pt x="647700" y="647699"/>
                </a:lnTo>
                <a:lnTo>
                  <a:pt x="647700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4" name="object 14"/>
          <p:cNvSpPr/>
          <p:nvPr/>
        </p:nvSpPr>
        <p:spPr>
          <a:xfrm>
            <a:off x="6916586" y="4717452"/>
            <a:ext cx="1140121" cy="1199430"/>
          </a:xfrm>
          <a:custGeom>
            <a:avLst/>
            <a:gdLst/>
            <a:ahLst/>
            <a:cxnLst/>
            <a:rect l="l" t="t" r="r" b="b"/>
            <a:pathLst>
              <a:path w="1257300" h="1322704">
                <a:moveTo>
                  <a:pt x="74993" y="1169915"/>
                </a:moveTo>
                <a:lnTo>
                  <a:pt x="46416" y="1175996"/>
                </a:lnTo>
                <a:lnTo>
                  <a:pt x="22197" y="1192347"/>
                </a:lnTo>
                <a:lnTo>
                  <a:pt x="5538" y="1217612"/>
                </a:lnTo>
                <a:lnTo>
                  <a:pt x="0" y="1247358"/>
                </a:lnTo>
                <a:lnTo>
                  <a:pt x="6094" y="1275929"/>
                </a:lnTo>
                <a:lnTo>
                  <a:pt x="22451" y="1300135"/>
                </a:lnTo>
                <a:lnTo>
                  <a:pt x="47702" y="1316786"/>
                </a:lnTo>
                <a:lnTo>
                  <a:pt x="77434" y="1322332"/>
                </a:lnTo>
                <a:lnTo>
                  <a:pt x="106011" y="1316251"/>
                </a:lnTo>
                <a:lnTo>
                  <a:pt x="130230" y="1299900"/>
                </a:lnTo>
                <a:lnTo>
                  <a:pt x="146889" y="1274635"/>
                </a:lnTo>
                <a:lnTo>
                  <a:pt x="150462" y="1255445"/>
                </a:lnTo>
                <a:lnTo>
                  <a:pt x="99899" y="1255445"/>
                </a:lnTo>
                <a:lnTo>
                  <a:pt x="52528" y="1236789"/>
                </a:lnTo>
                <a:lnTo>
                  <a:pt x="78738" y="1170613"/>
                </a:lnTo>
                <a:lnTo>
                  <a:pt x="74993" y="1169915"/>
                </a:lnTo>
                <a:close/>
              </a:path>
              <a:path w="1257300" h="1322704">
                <a:moveTo>
                  <a:pt x="78738" y="1170613"/>
                </a:moveTo>
                <a:lnTo>
                  <a:pt x="52528" y="1236789"/>
                </a:lnTo>
                <a:lnTo>
                  <a:pt x="99899" y="1255445"/>
                </a:lnTo>
                <a:lnTo>
                  <a:pt x="125942" y="1189447"/>
                </a:lnTo>
                <a:lnTo>
                  <a:pt x="104725" y="1175461"/>
                </a:lnTo>
                <a:lnTo>
                  <a:pt x="78738" y="1170613"/>
                </a:lnTo>
                <a:close/>
              </a:path>
              <a:path w="1257300" h="1322704">
                <a:moveTo>
                  <a:pt x="125942" y="1189447"/>
                </a:moveTo>
                <a:lnTo>
                  <a:pt x="99899" y="1255445"/>
                </a:lnTo>
                <a:lnTo>
                  <a:pt x="150462" y="1255445"/>
                </a:lnTo>
                <a:lnTo>
                  <a:pt x="152427" y="1244887"/>
                </a:lnTo>
                <a:lnTo>
                  <a:pt x="146333" y="1216313"/>
                </a:lnTo>
                <a:lnTo>
                  <a:pt x="129976" y="1192107"/>
                </a:lnTo>
                <a:lnTo>
                  <a:pt x="125942" y="1189447"/>
                </a:lnTo>
                <a:close/>
              </a:path>
              <a:path w="1257300" h="1322704">
                <a:moveTo>
                  <a:pt x="1096498" y="68900"/>
                </a:moveTo>
                <a:lnTo>
                  <a:pt x="948894" y="155447"/>
                </a:lnTo>
                <a:lnTo>
                  <a:pt x="825577" y="229107"/>
                </a:lnTo>
                <a:lnTo>
                  <a:pt x="763093" y="267843"/>
                </a:lnTo>
                <a:lnTo>
                  <a:pt x="701371" y="307213"/>
                </a:lnTo>
                <a:lnTo>
                  <a:pt x="640792" y="347344"/>
                </a:lnTo>
                <a:lnTo>
                  <a:pt x="582372" y="387984"/>
                </a:lnTo>
                <a:lnTo>
                  <a:pt x="527127" y="428751"/>
                </a:lnTo>
                <a:lnTo>
                  <a:pt x="475692" y="469772"/>
                </a:lnTo>
                <a:lnTo>
                  <a:pt x="428829" y="510539"/>
                </a:lnTo>
                <a:lnTo>
                  <a:pt x="387554" y="551180"/>
                </a:lnTo>
                <a:lnTo>
                  <a:pt x="350851" y="593344"/>
                </a:lnTo>
                <a:lnTo>
                  <a:pt x="316942" y="638175"/>
                </a:lnTo>
                <a:lnTo>
                  <a:pt x="285827" y="685291"/>
                </a:lnTo>
                <a:lnTo>
                  <a:pt x="257125" y="734186"/>
                </a:lnTo>
                <a:lnTo>
                  <a:pt x="230836" y="783970"/>
                </a:lnTo>
                <a:lnTo>
                  <a:pt x="206833" y="834263"/>
                </a:lnTo>
                <a:lnTo>
                  <a:pt x="184862" y="884427"/>
                </a:lnTo>
                <a:lnTo>
                  <a:pt x="164542" y="933830"/>
                </a:lnTo>
                <a:lnTo>
                  <a:pt x="146127" y="982091"/>
                </a:lnTo>
                <a:lnTo>
                  <a:pt x="129236" y="1028445"/>
                </a:lnTo>
                <a:lnTo>
                  <a:pt x="113742" y="1072514"/>
                </a:lnTo>
                <a:lnTo>
                  <a:pt x="106503" y="1093508"/>
                </a:lnTo>
                <a:lnTo>
                  <a:pt x="99518" y="1113599"/>
                </a:lnTo>
                <a:lnTo>
                  <a:pt x="92914" y="1132713"/>
                </a:lnTo>
                <a:lnTo>
                  <a:pt x="86818" y="1150213"/>
                </a:lnTo>
                <a:lnTo>
                  <a:pt x="78738" y="1170613"/>
                </a:lnTo>
                <a:lnTo>
                  <a:pt x="104725" y="1175461"/>
                </a:lnTo>
                <a:lnTo>
                  <a:pt x="140793" y="1149591"/>
                </a:lnTo>
                <a:lnTo>
                  <a:pt x="154509" y="1110119"/>
                </a:lnTo>
                <a:lnTo>
                  <a:pt x="161748" y="1089152"/>
                </a:lnTo>
                <a:lnTo>
                  <a:pt x="169241" y="1067561"/>
                </a:lnTo>
                <a:lnTo>
                  <a:pt x="193879" y="999489"/>
                </a:lnTo>
                <a:lnTo>
                  <a:pt x="212040" y="951991"/>
                </a:lnTo>
                <a:lnTo>
                  <a:pt x="231852" y="903604"/>
                </a:lnTo>
                <a:lnTo>
                  <a:pt x="253315" y="854710"/>
                </a:lnTo>
                <a:lnTo>
                  <a:pt x="276683" y="805941"/>
                </a:lnTo>
                <a:lnTo>
                  <a:pt x="302083" y="757935"/>
                </a:lnTo>
                <a:lnTo>
                  <a:pt x="329261" y="711581"/>
                </a:lnTo>
                <a:lnTo>
                  <a:pt x="358852" y="666876"/>
                </a:lnTo>
                <a:lnTo>
                  <a:pt x="390856" y="624586"/>
                </a:lnTo>
                <a:lnTo>
                  <a:pt x="425146" y="585469"/>
                </a:lnTo>
                <a:lnTo>
                  <a:pt x="463881" y="547369"/>
                </a:lnTo>
                <a:lnTo>
                  <a:pt x="508585" y="508381"/>
                </a:lnTo>
                <a:lnTo>
                  <a:pt x="558369" y="468756"/>
                </a:lnTo>
                <a:lnTo>
                  <a:pt x="612344" y="429006"/>
                </a:lnTo>
                <a:lnTo>
                  <a:pt x="669494" y="389255"/>
                </a:lnTo>
                <a:lnTo>
                  <a:pt x="729184" y="349757"/>
                </a:lnTo>
                <a:lnTo>
                  <a:pt x="790398" y="310641"/>
                </a:lnTo>
                <a:lnTo>
                  <a:pt x="852374" y="272414"/>
                </a:lnTo>
                <a:lnTo>
                  <a:pt x="974802" y="199008"/>
                </a:lnTo>
                <a:lnTo>
                  <a:pt x="1123712" y="111750"/>
                </a:lnTo>
                <a:lnTo>
                  <a:pt x="1127583" y="80009"/>
                </a:lnTo>
                <a:lnTo>
                  <a:pt x="1096498" y="68900"/>
                </a:lnTo>
                <a:close/>
              </a:path>
              <a:path w="1257300" h="1322704">
                <a:moveTo>
                  <a:pt x="1221267" y="58165"/>
                </a:moveTo>
                <a:lnTo>
                  <a:pt x="1114756" y="58165"/>
                </a:lnTo>
                <a:lnTo>
                  <a:pt x="1140537" y="101853"/>
                </a:lnTo>
                <a:lnTo>
                  <a:pt x="1123712" y="111750"/>
                </a:lnTo>
                <a:lnTo>
                  <a:pt x="1107898" y="241426"/>
                </a:lnTo>
                <a:lnTo>
                  <a:pt x="1221267" y="58165"/>
                </a:lnTo>
                <a:close/>
              </a:path>
              <a:path w="1257300" h="1322704">
                <a:moveTo>
                  <a:pt x="1114756" y="58165"/>
                </a:moveTo>
                <a:lnTo>
                  <a:pt x="1096498" y="68900"/>
                </a:lnTo>
                <a:lnTo>
                  <a:pt x="1127583" y="80009"/>
                </a:lnTo>
                <a:lnTo>
                  <a:pt x="1123712" y="111750"/>
                </a:lnTo>
                <a:lnTo>
                  <a:pt x="1140537" y="101853"/>
                </a:lnTo>
                <a:lnTo>
                  <a:pt x="1114756" y="58165"/>
                </a:lnTo>
                <a:close/>
              </a:path>
              <a:path w="1257300" h="1322704">
                <a:moveTo>
                  <a:pt x="1257250" y="0"/>
                </a:moveTo>
                <a:lnTo>
                  <a:pt x="974421" y="25272"/>
                </a:lnTo>
                <a:lnTo>
                  <a:pt x="1096498" y="68900"/>
                </a:lnTo>
                <a:lnTo>
                  <a:pt x="1114756" y="58165"/>
                </a:lnTo>
                <a:lnTo>
                  <a:pt x="1221267" y="58165"/>
                </a:lnTo>
                <a:lnTo>
                  <a:pt x="125725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5" name="object 15"/>
          <p:cNvSpPr txBox="1"/>
          <p:nvPr/>
        </p:nvSpPr>
        <p:spPr>
          <a:xfrm>
            <a:off x="5643983" y="5576320"/>
            <a:ext cx="989256" cy="40179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2539" b="1" spc="-9" dirty="0">
                <a:latin typeface="Courier New"/>
                <a:cs typeface="Courier New"/>
              </a:rPr>
              <a:t>bird</a:t>
            </a:r>
            <a:r>
              <a:rPr sz="2539" b="1" spc="-5" dirty="0">
                <a:latin typeface="Courier New"/>
                <a:cs typeface="Courier New"/>
              </a:rPr>
              <a:t>2</a:t>
            </a:r>
            <a:endParaRPr sz="2539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7901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19</a:t>
            </a:r>
            <a:endParaRPr sz="1814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1848" y="498659"/>
            <a:ext cx="7542073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Классы </a:t>
            </a:r>
            <a:r>
              <a:rPr spc="-5" dirty="0"/>
              <a:t>и </a:t>
            </a:r>
            <a:r>
              <a:rPr spc="-9" dirty="0"/>
              <a:t>объекты </a:t>
            </a:r>
            <a:r>
              <a:rPr spc="-5" dirty="0"/>
              <a:t>в Java: </a:t>
            </a:r>
            <a:r>
              <a:rPr spc="-9" dirty="0"/>
              <a:t>основные</a:t>
            </a:r>
            <a:r>
              <a:rPr spc="141" dirty="0"/>
              <a:t> </a:t>
            </a:r>
            <a:r>
              <a:rPr spc="-9" dirty="0"/>
              <a:t>сведения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2251" y="1845635"/>
            <a:ext cx="7635355" cy="1410860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274089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Конструктор</a:t>
            </a:r>
            <a:r>
              <a:rPr sz="2902" spc="-45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копирования</a:t>
            </a:r>
            <a:endParaRPr sz="2902" dirty="0">
              <a:latin typeface="Arial Narrow"/>
              <a:cs typeface="Arial Narrow"/>
            </a:endParaRPr>
          </a:p>
          <a:p>
            <a:pPr marL="597123" marR="4607" indent="-264300">
              <a:spcBef>
                <a:spcPts val="635"/>
              </a:spcBef>
            </a:pPr>
            <a:r>
              <a:rPr sz="2539" spc="-9" dirty="0" err="1">
                <a:latin typeface="Arial Narrow"/>
                <a:cs typeface="Arial Narrow"/>
              </a:rPr>
              <a:t>Для</a:t>
            </a:r>
            <a:r>
              <a:rPr sz="2539" spc="-9" dirty="0">
                <a:latin typeface="Arial Narrow"/>
                <a:cs typeface="Arial Narrow"/>
              </a:rPr>
              <a:t> создания правильной </a:t>
            </a:r>
            <a:r>
              <a:rPr sz="2539" spc="-5" dirty="0">
                <a:latin typeface="Arial Narrow"/>
                <a:cs typeface="Arial Narrow"/>
              </a:rPr>
              <a:t>копии можно </a:t>
            </a:r>
            <a:r>
              <a:rPr sz="2539" spc="-5" dirty="0" err="1">
                <a:latin typeface="Arial Narrow"/>
                <a:cs typeface="Arial Narrow"/>
              </a:rPr>
              <a:t>воспользоваться</a:t>
            </a:r>
            <a:r>
              <a:rPr sz="2539" spc="-5" dirty="0">
                <a:latin typeface="Arial Narrow"/>
                <a:cs typeface="Arial Narrow"/>
              </a:rPr>
              <a:t> </a:t>
            </a:r>
            <a:r>
              <a:rPr sz="2539" spc="-9" dirty="0" err="1">
                <a:latin typeface="Arial Narrow"/>
                <a:cs typeface="Arial Narrow"/>
              </a:rPr>
              <a:t>конструктором</a:t>
            </a:r>
            <a:r>
              <a:rPr sz="2539" spc="-18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копирования</a:t>
            </a:r>
            <a:endParaRPr sz="2539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558" y="5886306"/>
            <a:ext cx="8553786" cy="806146"/>
          </a:xfrm>
          <a:custGeom>
            <a:avLst/>
            <a:gdLst/>
            <a:ahLst/>
            <a:cxnLst/>
            <a:rect l="l" t="t" r="r" b="b"/>
            <a:pathLst>
              <a:path w="9432925" h="889000">
                <a:moveTo>
                  <a:pt x="0" y="888999"/>
                </a:moveTo>
                <a:lnTo>
                  <a:pt x="9432925" y="888999"/>
                </a:lnTo>
                <a:lnTo>
                  <a:pt x="9432925" y="0"/>
                </a:lnTo>
                <a:lnTo>
                  <a:pt x="0" y="0"/>
                </a:lnTo>
                <a:lnTo>
                  <a:pt x="0" y="88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784558" y="5886306"/>
            <a:ext cx="8553786" cy="719191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578" rIns="0" bIns="0" rtlCol="0">
            <a:spAutoFit/>
          </a:bodyPr>
          <a:lstStyle/>
          <a:p>
            <a:pPr marL="91555">
              <a:spcBef>
                <a:spcPts val="154"/>
              </a:spcBef>
            </a:pPr>
            <a:r>
              <a:rPr sz="1814" b="1" spc="-5" dirty="0">
                <a:latin typeface="Courier New"/>
                <a:cs typeface="Courier New"/>
              </a:rPr>
              <a:t>Bird bird1 </a:t>
            </a:r>
            <a:r>
              <a:rPr sz="1814" b="1" dirty="0">
                <a:latin typeface="Courier New"/>
                <a:cs typeface="Courier New"/>
              </a:rPr>
              <a:t>=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new</a:t>
            </a:r>
            <a:r>
              <a:rPr sz="1814" b="1" spc="-14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Bird();</a:t>
            </a:r>
            <a:endParaRPr sz="1814">
              <a:latin typeface="Courier New"/>
              <a:cs typeface="Courier New"/>
            </a:endParaRPr>
          </a:p>
          <a:p>
            <a:pPr marL="91555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Bird </a:t>
            </a:r>
            <a:r>
              <a:rPr sz="1814" b="1" spc="-5" dirty="0">
                <a:latin typeface="Courier New"/>
                <a:cs typeface="Courier New"/>
              </a:rPr>
              <a:t>bird2 </a:t>
            </a:r>
            <a:r>
              <a:rPr sz="1814" b="1" dirty="0">
                <a:latin typeface="Courier New"/>
                <a:cs typeface="Courier New"/>
              </a:rPr>
              <a:t>= </a:t>
            </a:r>
            <a:r>
              <a:rPr sz="1814" b="1" dirty="0">
                <a:solidFill>
                  <a:srgbClr val="3333CC"/>
                </a:solidFill>
                <a:latin typeface="Courier New"/>
                <a:cs typeface="Courier New"/>
              </a:rPr>
              <a:t>new </a:t>
            </a:r>
            <a:r>
              <a:rPr sz="1814" b="1" spc="-5" dirty="0">
                <a:latin typeface="Courier New"/>
                <a:cs typeface="Courier New"/>
              </a:rPr>
              <a:t>Bird( bird1</a:t>
            </a:r>
            <a:r>
              <a:rPr sz="1814" b="1" spc="-23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);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4558" y="3313837"/>
            <a:ext cx="8553786" cy="2396633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002" rIns="0" bIns="0" rtlCol="0">
            <a:spAutoFit/>
          </a:bodyPr>
          <a:lstStyle/>
          <a:p>
            <a:pPr marL="91555">
              <a:spcBef>
                <a:spcPts val="150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class </a:t>
            </a:r>
            <a:r>
              <a:rPr sz="1814" b="1" spc="-5" dirty="0">
                <a:latin typeface="Courier New"/>
                <a:cs typeface="Courier New"/>
              </a:rPr>
              <a:t>Bird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boolean </a:t>
            </a:r>
            <a:r>
              <a:rPr sz="1814" b="1" spc="-5" dirty="0">
                <a:latin typeface="Courier New"/>
                <a:cs typeface="Courier New"/>
              </a:rPr>
              <a:t>isEaten </a:t>
            </a:r>
            <a:r>
              <a:rPr sz="1814" b="1" dirty="0">
                <a:latin typeface="Courier New"/>
                <a:cs typeface="Courier New"/>
              </a:rPr>
              <a:t>=</a:t>
            </a:r>
            <a:r>
              <a:rPr sz="1814" b="1" spc="-5" dirty="0">
                <a:latin typeface="Courier New"/>
                <a:cs typeface="Courier New"/>
              </a:rPr>
              <a:t> false;</a:t>
            </a:r>
            <a:endParaRPr sz="1814">
              <a:latin typeface="Courier New"/>
              <a:cs typeface="Courier New"/>
            </a:endParaRPr>
          </a:p>
          <a:p>
            <a:pPr marL="1197126" marR="4308270" indent="-553361">
              <a:lnSpc>
                <a:spcPct val="150000"/>
              </a:lnSpc>
            </a:pPr>
            <a:r>
              <a:rPr sz="1814" b="1" spc="-5" dirty="0">
                <a:latin typeface="Courier New"/>
                <a:cs typeface="Courier New"/>
              </a:rPr>
              <a:t>Bird( Bird arg </a:t>
            </a:r>
            <a:r>
              <a:rPr sz="1814" b="1" dirty="0">
                <a:latin typeface="Courier New"/>
                <a:cs typeface="Courier New"/>
              </a:rPr>
              <a:t>) {  </a:t>
            </a:r>
            <a:r>
              <a:rPr sz="1814" b="1" spc="-5" dirty="0">
                <a:latin typeface="Courier New"/>
                <a:cs typeface="Courier New"/>
              </a:rPr>
              <a:t>isEaten </a:t>
            </a:r>
            <a:r>
              <a:rPr sz="1814" b="1" dirty="0">
                <a:latin typeface="Courier New"/>
                <a:cs typeface="Courier New"/>
              </a:rPr>
              <a:t>=</a:t>
            </a:r>
            <a:r>
              <a:rPr sz="1814" b="1" spc="-45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arg.isEaten;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  <a:p>
            <a:pPr marL="91555">
              <a:spcBef>
                <a:spcPts val="1093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993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627371" y="2031586"/>
            <a:ext cx="8553786" cy="4628946"/>
          </a:xfrm>
          <a:custGeom>
            <a:avLst/>
            <a:gdLst/>
            <a:ahLst/>
            <a:cxnLst/>
            <a:rect l="l" t="t" r="r" b="b"/>
            <a:pathLst>
              <a:path w="9432925" h="5003800">
                <a:moveTo>
                  <a:pt x="0" y="5003800"/>
                </a:moveTo>
                <a:lnTo>
                  <a:pt x="9432925" y="5003800"/>
                </a:lnTo>
                <a:lnTo>
                  <a:pt x="9432925" y="0"/>
                </a:lnTo>
                <a:lnTo>
                  <a:pt x="0" y="0"/>
                </a:lnTo>
                <a:lnTo>
                  <a:pt x="0" y="5003800"/>
                </a:lnTo>
                <a:close/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47334" y="2081197"/>
          <a:ext cx="3236677" cy="1505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006">
                <a:tc>
                  <a:txBody>
                    <a:bodyPr/>
                    <a:lstStyle/>
                    <a:p>
                      <a:pPr marR="67945" algn="r">
                        <a:lnSpc>
                          <a:spcPts val="2070"/>
                        </a:lnSpc>
                      </a:pPr>
                      <a:r>
                        <a:rPr sz="18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800" b="1" spc="-80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Some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89"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static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 =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100;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89"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static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06"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static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58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58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init()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5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864608" y="3551972"/>
            <a:ext cx="8316549" cy="2948864"/>
          </a:xfrm>
          <a:prstGeom prst="rect">
            <a:avLst/>
          </a:prstGeom>
        </p:spPr>
        <p:txBody>
          <a:bodyPr vert="horz" wrap="square" lIns="0" tIns="149713" rIns="0" bIns="0" rtlCol="0">
            <a:spAutoFit/>
          </a:bodyPr>
          <a:lstStyle/>
          <a:p>
            <a:pPr marL="1117087">
              <a:spcBef>
                <a:spcPts val="1179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return (int)</a:t>
            </a:r>
            <a:r>
              <a:rPr sz="1814" b="1" spc="-9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(Math.random()*10);</a:t>
            </a:r>
            <a:endParaRPr sz="1814">
              <a:latin typeface="Courier New"/>
              <a:cs typeface="Courier New"/>
            </a:endParaRPr>
          </a:p>
          <a:p>
            <a:pPr marL="563726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  <a:p>
            <a:pPr marL="563726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static</a:t>
            </a:r>
            <a:r>
              <a:rPr sz="1814" b="1" spc="-9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dirty="0">
                <a:solidFill>
                  <a:srgbClr val="FF0066"/>
                </a:solidFill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1117087" marR="4607">
              <a:lnSpc>
                <a:spcPct val="150000"/>
              </a:lnSpc>
            </a:pP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System.out.println("Static fields are initialized");  </a:t>
            </a:r>
            <a:r>
              <a:rPr sz="1814" b="1" dirty="0">
                <a:solidFill>
                  <a:srgbClr val="FF0066"/>
                </a:solidFill>
                <a:latin typeface="Courier New"/>
                <a:cs typeface="Courier New"/>
              </a:rPr>
              <a:t>b =</a:t>
            </a:r>
            <a:r>
              <a:rPr sz="1814" b="1" spc="-14" dirty="0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a*init();</a:t>
            </a:r>
            <a:endParaRPr sz="1814">
              <a:latin typeface="Courier New"/>
              <a:cs typeface="Courier New"/>
            </a:endParaRPr>
          </a:p>
          <a:p>
            <a:pPr marL="563726">
              <a:spcBef>
                <a:spcPts val="1088"/>
              </a:spcBef>
            </a:pPr>
            <a:r>
              <a:rPr sz="1814" b="1" dirty="0">
                <a:solidFill>
                  <a:srgbClr val="FF0066"/>
                </a:solidFill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  <a:p>
            <a:pPr marL="11516">
              <a:spcBef>
                <a:spcPts val="1093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953C436A-AA7B-46B1-BFB0-FE3C5D50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371" y="646208"/>
            <a:ext cx="6991611" cy="90648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 Narrow"/>
                <a:cs typeface="Arial Narrow"/>
              </a:rPr>
              <a:t>Статические</a:t>
            </a:r>
            <a:r>
              <a:rPr lang="ru-RU" spc="195" dirty="0">
                <a:latin typeface="Arial Narrow"/>
                <a:cs typeface="Arial Narrow"/>
              </a:rPr>
              <a:t> </a:t>
            </a:r>
            <a:r>
              <a:rPr lang="ru-RU" spc="-5" dirty="0">
                <a:latin typeface="Arial Narrow"/>
                <a:cs typeface="Arial Narrow"/>
              </a:rPr>
              <a:t>поля и методы</a:t>
            </a:r>
            <a:br>
              <a:rPr lang="ru-RU" spc="-9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11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4290" y="6274212"/>
            <a:ext cx="280424" cy="29080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814" dirty="0">
                <a:latin typeface="Arial"/>
                <a:cs typeface="Arial"/>
              </a:rPr>
              <a:t>22</a:t>
            </a:r>
            <a:endParaRPr sz="181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2251" y="1845635"/>
            <a:ext cx="7934781" cy="3174419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274089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Методы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класса</a:t>
            </a:r>
            <a:endParaRPr sz="2902">
              <a:latin typeface="Arial Narrow"/>
              <a:cs typeface="Arial Narrow"/>
            </a:endParaRPr>
          </a:p>
          <a:p>
            <a:pPr marL="597123" marR="874668" indent="-264300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Аргументы встроенных типов </a:t>
            </a:r>
            <a:r>
              <a:rPr sz="2539" spc="-5" dirty="0">
                <a:latin typeface="Arial Narrow"/>
                <a:cs typeface="Arial Narrow"/>
              </a:rPr>
              <a:t>всегда </a:t>
            </a:r>
            <a:r>
              <a:rPr sz="2539" spc="-9" dirty="0">
                <a:latin typeface="Arial Narrow"/>
                <a:cs typeface="Arial Narrow"/>
              </a:rPr>
              <a:t>передаются по  значению</a:t>
            </a:r>
            <a:endParaRPr sz="2539">
              <a:latin typeface="Arial Narrow"/>
              <a:cs typeface="Arial Narrow"/>
            </a:endParaRPr>
          </a:p>
          <a:p>
            <a:pPr marL="597123" marR="4607" indent="-264300">
              <a:spcBef>
                <a:spcPts val="644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Объекты </a:t>
            </a:r>
            <a:r>
              <a:rPr sz="2539" spc="-5" dirty="0">
                <a:latin typeface="Arial Narrow"/>
                <a:cs typeface="Arial Narrow"/>
              </a:rPr>
              <a:t>(аргументы </a:t>
            </a:r>
            <a:r>
              <a:rPr sz="2539" spc="-9" dirty="0">
                <a:latin typeface="Arial Narrow"/>
                <a:cs typeface="Arial Narrow"/>
              </a:rPr>
              <a:t>ссылочных типов) </a:t>
            </a:r>
            <a:r>
              <a:rPr sz="2539" spc="-5" dirty="0">
                <a:latin typeface="Arial Narrow"/>
                <a:cs typeface="Arial Narrow"/>
              </a:rPr>
              <a:t>всегда </a:t>
            </a:r>
            <a:r>
              <a:rPr sz="2539" spc="-9" dirty="0">
                <a:latin typeface="Arial Narrow"/>
                <a:cs typeface="Arial Narrow"/>
              </a:rPr>
              <a:t>передаются  </a:t>
            </a:r>
            <a:r>
              <a:rPr sz="2539" spc="-5" dirty="0">
                <a:latin typeface="Arial Narrow"/>
                <a:cs typeface="Arial Narrow"/>
              </a:rPr>
              <a:t>по</a:t>
            </a:r>
            <a:r>
              <a:rPr sz="2539" spc="-9" dirty="0">
                <a:latin typeface="Arial Narrow"/>
                <a:cs typeface="Arial Narrow"/>
              </a:rPr>
              <a:t> </a:t>
            </a:r>
            <a:r>
              <a:rPr sz="2539" spc="-5" dirty="0">
                <a:latin typeface="Arial Narrow"/>
                <a:cs typeface="Arial Narrow"/>
              </a:rPr>
              <a:t>ссылке</a:t>
            </a:r>
            <a:endParaRPr sz="2539">
              <a:latin typeface="Arial Narrow"/>
              <a:cs typeface="Arial Narrow"/>
            </a:endParaRPr>
          </a:p>
          <a:p>
            <a:pPr marL="333399">
              <a:spcBef>
                <a:spcPts val="630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5" dirty="0">
                <a:latin typeface="Arial Narrow"/>
                <a:cs typeface="Arial Narrow"/>
              </a:rPr>
              <a:t>НО САМА ССЫЛКА всегда </a:t>
            </a:r>
            <a:r>
              <a:rPr sz="2539" spc="-9" dirty="0">
                <a:latin typeface="Arial Narrow"/>
                <a:cs typeface="Arial Narrow"/>
              </a:rPr>
              <a:t>передается </a:t>
            </a:r>
            <a:r>
              <a:rPr sz="2539" spc="-5" dirty="0">
                <a:latin typeface="Arial Narrow"/>
                <a:cs typeface="Arial Narrow"/>
              </a:rPr>
              <a:t>ПО</a:t>
            </a:r>
            <a:r>
              <a:rPr sz="2539" spc="204" dirty="0">
                <a:latin typeface="Arial Narrow"/>
                <a:cs typeface="Arial Narrow"/>
              </a:rPr>
              <a:t> </a:t>
            </a:r>
            <a:r>
              <a:rPr sz="2539" spc="-5" dirty="0">
                <a:latin typeface="Arial Narrow"/>
                <a:cs typeface="Arial Narrow"/>
              </a:rPr>
              <a:t>ЗНАЧЕНИЮ</a:t>
            </a:r>
            <a:endParaRPr sz="2539">
              <a:latin typeface="Arial Narrow"/>
              <a:cs typeface="Arial Narrow"/>
            </a:endParaRPr>
          </a:p>
          <a:p>
            <a:pPr marL="704801">
              <a:spcBef>
                <a:spcPts val="821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dirty="0">
                <a:latin typeface="Arial Narrow"/>
                <a:cs typeface="Arial Narrow"/>
              </a:rPr>
              <a:t>То </a:t>
            </a:r>
            <a:r>
              <a:rPr sz="2176" spc="-5" dirty="0">
                <a:latin typeface="Arial Narrow"/>
                <a:cs typeface="Arial Narrow"/>
              </a:rPr>
              <a:t>есть изменить значение ссылки</a:t>
            </a:r>
            <a:r>
              <a:rPr sz="2176" spc="-254" dirty="0">
                <a:latin typeface="Arial Narrow"/>
                <a:cs typeface="Arial Narrow"/>
              </a:rPr>
              <a:t> </a:t>
            </a:r>
            <a:r>
              <a:rPr sz="2176" spc="-5" dirty="0">
                <a:latin typeface="Arial Narrow"/>
                <a:cs typeface="Arial Narrow"/>
              </a:rPr>
              <a:t>НЕЛЬЗЯ!</a:t>
            </a:r>
            <a:endParaRPr sz="2176">
              <a:latin typeface="Arial Narrow"/>
              <a:cs typeface="Arial Narrow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45A1BC4-FDDC-48EB-A089-F8A7343C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046" y="69955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b="1" spc="-9" dirty="0">
                <a:solidFill>
                  <a:srgbClr val="5282A0"/>
                </a:solidFill>
                <a:latin typeface="Arial"/>
                <a:cs typeface="Arial"/>
              </a:rPr>
              <a:t>Классы </a:t>
            </a:r>
            <a:r>
              <a:rPr lang="ru-RU" b="1" spc="-5" dirty="0">
                <a:solidFill>
                  <a:srgbClr val="5282A0"/>
                </a:solidFill>
                <a:latin typeface="Arial"/>
                <a:cs typeface="Arial"/>
              </a:rPr>
              <a:t>и </a:t>
            </a:r>
            <a:r>
              <a:rPr lang="ru-RU" b="1" spc="-9" dirty="0">
                <a:solidFill>
                  <a:srgbClr val="5282A0"/>
                </a:solidFill>
                <a:latin typeface="Arial"/>
                <a:cs typeface="Arial"/>
              </a:rPr>
              <a:t>объекты </a:t>
            </a:r>
            <a:r>
              <a:rPr lang="ru-RU" b="1" spc="-5" dirty="0">
                <a:solidFill>
                  <a:srgbClr val="5282A0"/>
                </a:solidFill>
                <a:latin typeface="Arial"/>
                <a:cs typeface="Arial"/>
              </a:rPr>
              <a:t>в </a:t>
            </a:r>
            <a:r>
              <a:rPr lang="ru-RU" b="1" spc="-5" dirty="0" err="1">
                <a:solidFill>
                  <a:srgbClr val="5282A0"/>
                </a:solidFill>
                <a:latin typeface="Arial"/>
                <a:cs typeface="Arial"/>
              </a:rPr>
              <a:t>Java</a:t>
            </a:r>
            <a:r>
              <a:rPr lang="ru-RU" b="1" spc="-5" dirty="0">
                <a:solidFill>
                  <a:srgbClr val="5282A0"/>
                </a:solidFill>
                <a:latin typeface="Arial"/>
                <a:cs typeface="Arial"/>
              </a:rPr>
              <a:t>: </a:t>
            </a:r>
            <a:r>
              <a:rPr lang="ru-RU" b="1" spc="-9" dirty="0">
                <a:solidFill>
                  <a:srgbClr val="5282A0"/>
                </a:solidFill>
                <a:latin typeface="Arial"/>
                <a:cs typeface="Arial"/>
              </a:rPr>
              <a:t>основные</a:t>
            </a:r>
            <a:r>
              <a:rPr lang="ru-RU" b="1" spc="141" dirty="0">
                <a:solidFill>
                  <a:srgbClr val="5282A0"/>
                </a:solidFill>
                <a:latin typeface="Arial"/>
                <a:cs typeface="Arial"/>
              </a:rPr>
              <a:t> </a:t>
            </a:r>
            <a:r>
              <a:rPr lang="ru-RU" b="1" spc="-9" dirty="0">
                <a:solidFill>
                  <a:srgbClr val="5282A0"/>
                </a:solidFill>
                <a:latin typeface="Arial"/>
                <a:cs typeface="Arial"/>
              </a:rPr>
              <a:t>сведения</a:t>
            </a:r>
            <a:br>
              <a:rPr lang="ru-RU" dirty="0">
                <a:latin typeface="Arial"/>
                <a:cs typeface="Arial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6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23</a:t>
            </a:r>
            <a:endParaRPr sz="181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6652" y="1722265"/>
            <a:ext cx="7529980" cy="1523851"/>
          </a:xfrm>
          <a:prstGeom prst="rect">
            <a:avLst/>
          </a:prstGeom>
        </p:spPr>
        <p:txBody>
          <a:bodyPr vert="horz" wrap="square" lIns="0" tIns="106526" rIns="0" bIns="0" rtlCol="0">
            <a:spAutoFit/>
          </a:bodyPr>
          <a:lstStyle/>
          <a:p>
            <a:pPr marL="333399">
              <a:spcBef>
                <a:spcPts val="644"/>
              </a:spcBef>
              <a:tabLst>
                <a:tab pos="597123" algn="l"/>
              </a:tabLst>
            </a:pPr>
            <a:r>
              <a:rPr sz="1950" dirty="0">
                <a:solidFill>
                  <a:srgbClr val="E76E00"/>
                </a:solidFill>
                <a:latin typeface="Arial"/>
                <a:cs typeface="Arial"/>
              </a:rPr>
              <a:t>&gt;	</a:t>
            </a:r>
            <a:r>
              <a:rPr sz="2176" dirty="0">
                <a:latin typeface="Arial Narrow"/>
                <a:cs typeface="Arial Narrow"/>
              </a:rPr>
              <a:t>Тип </a:t>
            </a:r>
            <a:r>
              <a:rPr sz="2176" spc="-5" dirty="0">
                <a:latin typeface="Arial Narrow"/>
                <a:cs typeface="Arial Narrow"/>
              </a:rPr>
              <a:t>возвращаемого значения </a:t>
            </a:r>
            <a:r>
              <a:rPr sz="2176" dirty="0">
                <a:latin typeface="Arial Narrow"/>
                <a:cs typeface="Arial Narrow"/>
              </a:rPr>
              <a:t>метода может быть</a:t>
            </a:r>
            <a:r>
              <a:rPr sz="2176" spc="27" dirty="0">
                <a:latin typeface="Arial Narrow"/>
                <a:cs typeface="Arial Narrow"/>
              </a:rPr>
              <a:t> </a:t>
            </a:r>
            <a:r>
              <a:rPr sz="2176" spc="-5" dirty="0">
                <a:latin typeface="Arial Narrow"/>
                <a:cs typeface="Arial Narrow"/>
              </a:rPr>
              <a:t>любым</a:t>
            </a:r>
            <a:endParaRPr sz="2176" dirty="0">
              <a:latin typeface="Arial Narrow"/>
              <a:cs typeface="Arial Narrow"/>
            </a:endParaRPr>
          </a:p>
          <a:p>
            <a:pPr marL="597123" marR="4607" indent="-264300">
              <a:spcBef>
                <a:spcPts val="635"/>
              </a:spcBef>
              <a:tabLst>
                <a:tab pos="597123" algn="l"/>
              </a:tabLst>
            </a:pPr>
            <a:r>
              <a:rPr sz="1950" dirty="0">
                <a:solidFill>
                  <a:srgbClr val="E76E00"/>
                </a:solidFill>
                <a:latin typeface="Arial"/>
                <a:cs typeface="Arial"/>
              </a:rPr>
              <a:t>&gt;	</a:t>
            </a:r>
            <a:r>
              <a:rPr sz="2176" spc="-5" dirty="0">
                <a:latin typeface="Arial Narrow"/>
                <a:cs typeface="Arial Narrow"/>
              </a:rPr>
              <a:t>Фактически это означает, что </a:t>
            </a:r>
            <a:r>
              <a:rPr sz="2176" dirty="0">
                <a:latin typeface="Arial Narrow"/>
                <a:cs typeface="Arial Narrow"/>
              </a:rPr>
              <a:t>метод может </a:t>
            </a:r>
            <a:r>
              <a:rPr sz="2176" spc="-5" dirty="0">
                <a:latin typeface="Arial Narrow"/>
                <a:cs typeface="Arial Narrow"/>
              </a:rPr>
              <a:t>возвращает значение  встроенного типа или ссылку </a:t>
            </a:r>
            <a:r>
              <a:rPr sz="2176" dirty="0">
                <a:latin typeface="Arial Narrow"/>
                <a:cs typeface="Arial Narrow"/>
              </a:rPr>
              <a:t>на </a:t>
            </a:r>
            <a:r>
              <a:rPr sz="2176" spc="-5" dirty="0">
                <a:latin typeface="Arial Narrow"/>
                <a:cs typeface="Arial Narrow"/>
              </a:rPr>
              <a:t>объект (например, ссылку </a:t>
            </a:r>
            <a:r>
              <a:rPr sz="2176" dirty="0">
                <a:latin typeface="Arial Narrow"/>
                <a:cs typeface="Arial Narrow"/>
              </a:rPr>
              <a:t>на  массив!)</a:t>
            </a:r>
          </a:p>
        </p:txBody>
      </p:sp>
      <p:sp>
        <p:nvSpPr>
          <p:cNvPr id="7" name="object 7"/>
          <p:cNvSpPr/>
          <p:nvPr/>
        </p:nvSpPr>
        <p:spPr>
          <a:xfrm>
            <a:off x="1719779" y="3885336"/>
            <a:ext cx="8553786" cy="2879093"/>
          </a:xfrm>
          <a:custGeom>
            <a:avLst/>
            <a:gdLst/>
            <a:ahLst/>
            <a:cxnLst/>
            <a:rect l="l" t="t" r="r" b="b"/>
            <a:pathLst>
              <a:path w="9432925" h="3175000">
                <a:moveTo>
                  <a:pt x="0" y="3175000"/>
                </a:moveTo>
                <a:lnTo>
                  <a:pt x="9432925" y="3175000"/>
                </a:lnTo>
                <a:lnTo>
                  <a:pt x="9432925" y="0"/>
                </a:lnTo>
                <a:lnTo>
                  <a:pt x="0" y="0"/>
                </a:lnTo>
                <a:lnTo>
                  <a:pt x="0" y="3175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8" name="object 8"/>
          <p:cNvSpPr txBox="1"/>
          <p:nvPr/>
        </p:nvSpPr>
        <p:spPr>
          <a:xfrm>
            <a:off x="1719779" y="3682081"/>
            <a:ext cx="8553786" cy="2816877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002" rIns="0" bIns="0" rtlCol="0">
            <a:spAutoFit/>
          </a:bodyPr>
          <a:lstStyle/>
          <a:p>
            <a:pPr marL="643765">
              <a:spcBef>
                <a:spcPts val="150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int</a:t>
            </a:r>
            <a:r>
              <a:rPr sz="1814" b="1" spc="-5" dirty="0">
                <a:latin typeface="Courier New"/>
                <a:cs typeface="Courier New"/>
              </a:rPr>
              <a:t>[] returnArray()</a:t>
            </a:r>
            <a:r>
              <a:rPr sz="1814" b="1" spc="-27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1197126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sz="1814" b="1" spc="-5" dirty="0">
                <a:latin typeface="Courier New"/>
                <a:cs typeface="Courier New"/>
              </a:rPr>
              <a:t>[] vals </a:t>
            </a:r>
            <a:r>
              <a:rPr sz="1814" b="1" dirty="0">
                <a:latin typeface="Courier New"/>
                <a:cs typeface="Courier New"/>
              </a:rPr>
              <a:t>=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new</a:t>
            </a:r>
            <a:r>
              <a:rPr sz="1814" b="1" spc="-41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sz="1814" b="1" spc="-5" dirty="0">
                <a:latin typeface="Courier New"/>
                <a:cs typeface="Courier New"/>
              </a:rPr>
              <a:t>[5];</a:t>
            </a:r>
            <a:endParaRPr sz="1814">
              <a:latin typeface="Courier New"/>
              <a:cs typeface="Courier New"/>
            </a:endParaRPr>
          </a:p>
          <a:p>
            <a:pPr marL="1749910" marR="2097129" indent="-552785">
              <a:lnSpc>
                <a:spcPct val="150000"/>
              </a:lnSpc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for</a:t>
            </a:r>
            <a:r>
              <a:rPr sz="1814" b="1" spc="-5" dirty="0">
                <a:latin typeface="Courier New"/>
                <a:cs typeface="Courier New"/>
              </a:rPr>
              <a:t>(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 </a:t>
            </a:r>
            <a:r>
              <a:rPr sz="1814" b="1" spc="-5" dirty="0">
                <a:latin typeface="Courier New"/>
                <a:cs typeface="Courier New"/>
              </a:rPr>
              <a:t>i=0; i&lt;vals.length; i++ </a:t>
            </a:r>
            <a:r>
              <a:rPr sz="1814" b="1" dirty="0">
                <a:latin typeface="Courier New"/>
                <a:cs typeface="Courier New"/>
              </a:rPr>
              <a:t>) {  </a:t>
            </a:r>
            <a:r>
              <a:rPr sz="1814" b="1" spc="-5" dirty="0">
                <a:latin typeface="Courier New"/>
                <a:cs typeface="Courier New"/>
              </a:rPr>
              <a:t>vals[i]= (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sz="1814" b="1" spc="-5" dirty="0">
                <a:latin typeface="Courier New"/>
                <a:cs typeface="Courier New"/>
              </a:rPr>
              <a:t>)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(Math.random()*10);</a:t>
            </a:r>
            <a:endParaRPr sz="1814">
              <a:latin typeface="Courier New"/>
              <a:cs typeface="Courier New"/>
            </a:endParaRPr>
          </a:p>
          <a:p>
            <a:pPr marL="1197126">
              <a:spcBef>
                <a:spcPts val="1093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  <a:p>
            <a:pPr marL="1197126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return</a:t>
            </a:r>
            <a:r>
              <a:rPr sz="1814" b="1" spc="-9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vals;</a:t>
            </a:r>
            <a:endParaRPr sz="1814">
              <a:latin typeface="Courier New"/>
              <a:cs typeface="Courier New"/>
            </a:endParaRPr>
          </a:p>
          <a:p>
            <a:pPr marL="643765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90E20AC-1BD3-4DBA-9C80-26B9A9BE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30" y="69300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pc="-9" dirty="0">
                <a:latin typeface="Arial Narrow"/>
                <a:cs typeface="Arial Narrow"/>
              </a:rPr>
              <a:t>Методы</a:t>
            </a:r>
            <a:r>
              <a:rPr lang="ru-RU" dirty="0">
                <a:latin typeface="Arial Narrow"/>
                <a:cs typeface="Arial Narrow"/>
              </a:rPr>
              <a:t> </a:t>
            </a:r>
            <a:r>
              <a:rPr lang="ru-RU" spc="-9" dirty="0">
                <a:latin typeface="Arial Narrow"/>
                <a:cs typeface="Arial Narrow"/>
              </a:rPr>
              <a:t>класса</a:t>
            </a:r>
            <a:br>
              <a:rPr lang="ru-RU" dirty="0">
                <a:latin typeface="Arial Narrow"/>
                <a:cs typeface="Arial Narrow"/>
              </a:rPr>
            </a:br>
            <a:br>
              <a:rPr lang="ru-RU" dirty="0">
                <a:latin typeface="Arial"/>
                <a:cs typeface="Arial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943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02252" y="1845635"/>
            <a:ext cx="7938812" cy="3032329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274089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Методы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класса</a:t>
            </a:r>
            <a:endParaRPr sz="2902">
              <a:latin typeface="Arial Narrow"/>
              <a:cs typeface="Arial Narrow"/>
            </a:endParaRPr>
          </a:p>
          <a:p>
            <a:pPr marL="333399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Методы </a:t>
            </a:r>
            <a:r>
              <a:rPr sz="2539" spc="-5" dirty="0">
                <a:latin typeface="Arial Narrow"/>
                <a:cs typeface="Arial Narrow"/>
              </a:rPr>
              <a:t>могут </a:t>
            </a:r>
            <a:r>
              <a:rPr sz="2539" spc="-9" dirty="0">
                <a:latin typeface="Arial Narrow"/>
                <a:cs typeface="Arial Narrow"/>
              </a:rPr>
              <a:t>быть</a:t>
            </a:r>
            <a:r>
              <a:rPr sz="2539" spc="136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статическими</a:t>
            </a:r>
            <a:endParaRPr sz="2539">
              <a:latin typeface="Arial Narrow"/>
              <a:cs typeface="Arial Narrow"/>
            </a:endParaRPr>
          </a:p>
          <a:p>
            <a:pPr marL="912672" marR="511902" indent="-207870">
              <a:spcBef>
                <a:spcPts val="830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spc="-5" dirty="0">
                <a:latin typeface="Arial Narrow"/>
                <a:cs typeface="Arial Narrow"/>
              </a:rPr>
              <a:t>Статические </a:t>
            </a:r>
            <a:r>
              <a:rPr sz="2176" dirty="0">
                <a:latin typeface="Arial Narrow"/>
                <a:cs typeface="Arial Narrow"/>
              </a:rPr>
              <a:t>методы могут </a:t>
            </a:r>
            <a:r>
              <a:rPr sz="2176" spc="-5" dirty="0">
                <a:latin typeface="Arial Narrow"/>
                <a:cs typeface="Arial Narrow"/>
              </a:rPr>
              <a:t>обращаться только </a:t>
            </a:r>
            <a:r>
              <a:rPr sz="2176" dirty="0">
                <a:latin typeface="Arial Narrow"/>
                <a:cs typeface="Arial Narrow"/>
              </a:rPr>
              <a:t>к</a:t>
            </a:r>
            <a:r>
              <a:rPr sz="2176" spc="-240" dirty="0">
                <a:latin typeface="Arial Narrow"/>
                <a:cs typeface="Arial Narrow"/>
              </a:rPr>
              <a:t> </a:t>
            </a:r>
            <a:r>
              <a:rPr sz="2176" spc="-5" dirty="0">
                <a:latin typeface="Arial Narrow"/>
                <a:cs typeface="Arial Narrow"/>
              </a:rPr>
              <a:t>статическим  полям </a:t>
            </a:r>
            <a:r>
              <a:rPr sz="2176" dirty="0">
                <a:latin typeface="Arial Narrow"/>
                <a:cs typeface="Arial Narrow"/>
              </a:rPr>
              <a:t>и </a:t>
            </a:r>
            <a:r>
              <a:rPr sz="2176" spc="-5" dirty="0">
                <a:latin typeface="Arial Narrow"/>
                <a:cs typeface="Arial Narrow"/>
              </a:rPr>
              <a:t>вызывать другие статические</a:t>
            </a:r>
            <a:r>
              <a:rPr sz="2176" spc="5" dirty="0">
                <a:latin typeface="Arial Narrow"/>
                <a:cs typeface="Arial Narrow"/>
              </a:rPr>
              <a:t> </a:t>
            </a:r>
            <a:r>
              <a:rPr sz="2176" dirty="0">
                <a:latin typeface="Arial Narrow"/>
                <a:cs typeface="Arial Narrow"/>
              </a:rPr>
              <a:t>методы</a:t>
            </a:r>
            <a:endParaRPr sz="2176">
              <a:latin typeface="Arial Narrow"/>
              <a:cs typeface="Arial Narrow"/>
            </a:endParaRPr>
          </a:p>
          <a:p>
            <a:pPr marL="333399">
              <a:spcBef>
                <a:spcPts val="630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Методы допускают перегрузку имен </a:t>
            </a:r>
            <a:r>
              <a:rPr sz="2539" spc="-5" dirty="0">
                <a:latin typeface="Arial Narrow"/>
                <a:cs typeface="Arial Narrow"/>
              </a:rPr>
              <a:t>(name</a:t>
            </a:r>
            <a:r>
              <a:rPr sz="2539" spc="204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overloading)</a:t>
            </a:r>
            <a:endParaRPr sz="2539">
              <a:latin typeface="Arial Narrow"/>
              <a:cs typeface="Arial Narrow"/>
            </a:endParaRPr>
          </a:p>
          <a:p>
            <a:pPr marL="912672" marR="4607" indent="-207870">
              <a:spcBef>
                <a:spcPts val="816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spc="-5" dirty="0">
                <a:latin typeface="Arial Narrow"/>
                <a:cs typeface="Arial Narrow"/>
              </a:rPr>
              <a:t>Перегрузка имен </a:t>
            </a:r>
            <a:r>
              <a:rPr sz="2176" dirty="0">
                <a:latin typeface="Arial Narrow"/>
                <a:cs typeface="Arial Narrow"/>
              </a:rPr>
              <a:t>является </a:t>
            </a:r>
            <a:r>
              <a:rPr sz="2176" spc="-5" dirty="0">
                <a:latin typeface="Arial Narrow"/>
                <a:cs typeface="Arial Narrow"/>
              </a:rPr>
              <a:t>одним из способов реализации  концепции полиморфизма: один интерфейс </a:t>
            </a:r>
            <a:r>
              <a:rPr sz="2176" dirty="0">
                <a:latin typeface="Arial Narrow"/>
                <a:cs typeface="Arial Narrow"/>
              </a:rPr>
              <a:t>– множество</a:t>
            </a:r>
            <a:r>
              <a:rPr sz="2176" spc="73" dirty="0">
                <a:latin typeface="Arial Narrow"/>
                <a:cs typeface="Arial Narrow"/>
              </a:rPr>
              <a:t> </a:t>
            </a:r>
            <a:r>
              <a:rPr sz="2176" dirty="0">
                <a:latin typeface="Arial Narrow"/>
                <a:cs typeface="Arial Narrow"/>
              </a:rPr>
              <a:t>методов</a:t>
            </a:r>
            <a:endParaRPr sz="2176">
              <a:latin typeface="Arial Narrow"/>
              <a:cs typeface="Arial Narrow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CEDAEF-CB82-4062-A4C0-C40D680A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013" y="69955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b="1" spc="-9" dirty="0">
                <a:solidFill>
                  <a:srgbClr val="5282A0"/>
                </a:solidFill>
                <a:latin typeface="Arial"/>
                <a:cs typeface="Arial"/>
              </a:rPr>
              <a:t>Классы </a:t>
            </a:r>
            <a:r>
              <a:rPr lang="ru-RU" b="1" spc="-5" dirty="0">
                <a:solidFill>
                  <a:srgbClr val="5282A0"/>
                </a:solidFill>
                <a:latin typeface="Arial"/>
                <a:cs typeface="Arial"/>
              </a:rPr>
              <a:t>и </a:t>
            </a:r>
            <a:r>
              <a:rPr lang="ru-RU" b="1" spc="-9" dirty="0">
                <a:solidFill>
                  <a:srgbClr val="5282A0"/>
                </a:solidFill>
                <a:latin typeface="Arial"/>
                <a:cs typeface="Arial"/>
              </a:rPr>
              <a:t>объекты </a:t>
            </a:r>
            <a:r>
              <a:rPr lang="ru-RU" b="1" spc="-5" dirty="0">
                <a:solidFill>
                  <a:srgbClr val="5282A0"/>
                </a:solidFill>
                <a:latin typeface="Arial"/>
                <a:cs typeface="Arial"/>
              </a:rPr>
              <a:t>в </a:t>
            </a:r>
            <a:r>
              <a:rPr lang="ru-RU" b="1" spc="-5" dirty="0" err="1">
                <a:solidFill>
                  <a:srgbClr val="5282A0"/>
                </a:solidFill>
                <a:latin typeface="Arial"/>
                <a:cs typeface="Arial"/>
              </a:rPr>
              <a:t>Java</a:t>
            </a:r>
            <a:r>
              <a:rPr lang="ru-RU" b="1" spc="-5" dirty="0">
                <a:solidFill>
                  <a:srgbClr val="5282A0"/>
                </a:solidFill>
                <a:latin typeface="Arial"/>
                <a:cs typeface="Arial"/>
              </a:rPr>
              <a:t>: </a:t>
            </a:r>
            <a:r>
              <a:rPr lang="ru-RU" b="1" spc="-9" dirty="0">
                <a:solidFill>
                  <a:srgbClr val="5282A0"/>
                </a:solidFill>
                <a:latin typeface="Arial"/>
                <a:cs typeface="Arial"/>
              </a:rPr>
              <a:t>основные</a:t>
            </a:r>
            <a:r>
              <a:rPr lang="ru-RU" b="1" spc="141" dirty="0">
                <a:solidFill>
                  <a:srgbClr val="5282A0"/>
                </a:solidFill>
                <a:latin typeface="Arial"/>
                <a:cs typeface="Arial"/>
              </a:rPr>
              <a:t> </a:t>
            </a:r>
            <a:r>
              <a:rPr lang="ru-RU" b="1" spc="-9" dirty="0">
                <a:solidFill>
                  <a:srgbClr val="5282A0"/>
                </a:solidFill>
                <a:latin typeface="Arial"/>
                <a:cs typeface="Arial"/>
              </a:rPr>
              <a:t>сведения</a:t>
            </a:r>
            <a:br>
              <a:rPr lang="ru-RU" dirty="0">
                <a:latin typeface="Arial"/>
                <a:cs typeface="Arial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93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848" y="498659"/>
            <a:ext cx="7542073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Классы </a:t>
            </a:r>
            <a:r>
              <a:rPr spc="-5" dirty="0"/>
              <a:t>и </a:t>
            </a:r>
            <a:r>
              <a:rPr spc="-9" dirty="0"/>
              <a:t>объекты </a:t>
            </a:r>
            <a:r>
              <a:rPr spc="-5" dirty="0"/>
              <a:t>в Java: </a:t>
            </a:r>
            <a:r>
              <a:rPr spc="-9" dirty="0"/>
              <a:t>основные</a:t>
            </a:r>
            <a:r>
              <a:rPr spc="141" dirty="0"/>
              <a:t> </a:t>
            </a:r>
            <a:r>
              <a:rPr spc="-9" dirty="0"/>
              <a:t>сведения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2252" y="1845635"/>
            <a:ext cx="7960693" cy="2620550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274089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Методы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класса</a:t>
            </a:r>
            <a:endParaRPr sz="2902">
              <a:latin typeface="Arial Narrow"/>
              <a:cs typeface="Arial Narrow"/>
            </a:endParaRPr>
          </a:p>
          <a:p>
            <a:pPr marL="597123" marR="912672" indent="-264300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Методы </a:t>
            </a:r>
            <a:r>
              <a:rPr sz="2539" spc="-5" dirty="0">
                <a:latin typeface="Arial Narrow"/>
                <a:cs typeface="Arial Narrow"/>
              </a:rPr>
              <a:t>могут </a:t>
            </a:r>
            <a:r>
              <a:rPr sz="2539" spc="-9" dirty="0">
                <a:latin typeface="Arial Narrow"/>
                <a:cs typeface="Arial Narrow"/>
              </a:rPr>
              <a:t>иметь переменное </a:t>
            </a:r>
            <a:r>
              <a:rPr sz="2539" spc="-5" dirty="0">
                <a:latin typeface="Arial Narrow"/>
                <a:cs typeface="Arial Narrow"/>
              </a:rPr>
              <a:t>число </a:t>
            </a:r>
            <a:r>
              <a:rPr sz="2539" spc="-9" dirty="0">
                <a:latin typeface="Arial Narrow"/>
                <a:cs typeface="Arial Narrow"/>
              </a:rPr>
              <a:t>параметров  (variable-arity)</a:t>
            </a:r>
            <a:endParaRPr sz="2539">
              <a:latin typeface="Arial Narrow"/>
              <a:cs typeface="Arial Narrow"/>
            </a:endParaRPr>
          </a:p>
          <a:p>
            <a:pPr marL="704801">
              <a:spcBef>
                <a:spcPts val="830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spc="-5" dirty="0">
                <a:latin typeface="Arial Narrow"/>
                <a:cs typeface="Arial Narrow"/>
              </a:rPr>
              <a:t>Параметры </a:t>
            </a:r>
            <a:r>
              <a:rPr sz="2176" dirty="0">
                <a:latin typeface="Arial Narrow"/>
                <a:cs typeface="Arial Narrow"/>
              </a:rPr>
              <a:t>неявно </a:t>
            </a:r>
            <a:r>
              <a:rPr sz="2176" spc="-5" dirty="0">
                <a:latin typeface="Arial Narrow"/>
                <a:cs typeface="Arial Narrow"/>
              </a:rPr>
              <a:t>упаковываются </a:t>
            </a:r>
            <a:r>
              <a:rPr sz="2176" dirty="0">
                <a:latin typeface="Arial Narrow"/>
                <a:cs typeface="Arial Narrow"/>
              </a:rPr>
              <a:t>в</a:t>
            </a:r>
            <a:r>
              <a:rPr sz="2176" spc="-190" dirty="0">
                <a:latin typeface="Arial Narrow"/>
                <a:cs typeface="Arial Narrow"/>
              </a:rPr>
              <a:t> </a:t>
            </a:r>
            <a:r>
              <a:rPr sz="2176" dirty="0">
                <a:latin typeface="Arial Narrow"/>
                <a:cs typeface="Arial Narrow"/>
              </a:rPr>
              <a:t>массив</a:t>
            </a:r>
            <a:endParaRPr sz="2176">
              <a:latin typeface="Arial Narrow"/>
              <a:cs typeface="Arial Narrow"/>
            </a:endParaRPr>
          </a:p>
          <a:p>
            <a:pPr marL="912672" marR="4607" indent="-207870">
              <a:spcBef>
                <a:spcPts val="816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spc="-5" dirty="0">
                <a:latin typeface="Arial Narrow"/>
                <a:cs typeface="Arial Narrow"/>
              </a:rPr>
              <a:t>Методы </a:t>
            </a:r>
            <a:r>
              <a:rPr sz="2176" dirty="0">
                <a:latin typeface="Arial Narrow"/>
                <a:cs typeface="Arial Narrow"/>
              </a:rPr>
              <a:t>с </a:t>
            </a:r>
            <a:r>
              <a:rPr sz="2176" spc="-5" dirty="0">
                <a:latin typeface="Arial Narrow"/>
                <a:cs typeface="Arial Narrow"/>
              </a:rPr>
              <a:t>переменным числом параметров </a:t>
            </a:r>
            <a:r>
              <a:rPr sz="2176" dirty="0">
                <a:latin typeface="Arial Narrow"/>
                <a:cs typeface="Arial Narrow"/>
              </a:rPr>
              <a:t>могут входить в</a:t>
            </a:r>
            <a:r>
              <a:rPr sz="2176" spc="-240" dirty="0">
                <a:latin typeface="Arial Narrow"/>
                <a:cs typeface="Arial Narrow"/>
              </a:rPr>
              <a:t> </a:t>
            </a:r>
            <a:r>
              <a:rPr sz="2176" spc="-5" dirty="0">
                <a:latin typeface="Arial Narrow"/>
                <a:cs typeface="Arial Narrow"/>
              </a:rPr>
              <a:t>набор  перегруженных </a:t>
            </a:r>
            <a:r>
              <a:rPr sz="2176" dirty="0">
                <a:latin typeface="Arial Narrow"/>
                <a:cs typeface="Arial Narrow"/>
              </a:rPr>
              <a:t>методов, </a:t>
            </a:r>
            <a:r>
              <a:rPr sz="2176" spc="-5" dirty="0">
                <a:latin typeface="Arial Narrow"/>
                <a:cs typeface="Arial Narrow"/>
              </a:rPr>
              <a:t>если </a:t>
            </a:r>
            <a:r>
              <a:rPr sz="2176" dirty="0">
                <a:latin typeface="Arial Narrow"/>
                <a:cs typeface="Arial Narrow"/>
              </a:rPr>
              <a:t>не </a:t>
            </a:r>
            <a:r>
              <a:rPr sz="2176" spc="-5" dirty="0">
                <a:latin typeface="Arial Narrow"/>
                <a:cs typeface="Arial Narrow"/>
              </a:rPr>
              <a:t>возникает</a:t>
            </a:r>
            <a:r>
              <a:rPr sz="2176" spc="36" dirty="0">
                <a:latin typeface="Arial Narrow"/>
                <a:cs typeface="Arial Narrow"/>
              </a:rPr>
              <a:t> </a:t>
            </a:r>
            <a:r>
              <a:rPr sz="2176" spc="-5" dirty="0">
                <a:latin typeface="Arial Narrow"/>
                <a:cs typeface="Arial Narrow"/>
              </a:rPr>
              <a:t>неоднозначности</a:t>
            </a:r>
            <a:endParaRPr sz="2176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151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87320" y="3030238"/>
            <a:ext cx="7898919" cy="2828675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002" rIns="0" bIns="0" rtlCol="0">
            <a:spAutoFit/>
          </a:bodyPr>
          <a:lstStyle/>
          <a:p>
            <a:pPr marL="90979">
              <a:spcBef>
                <a:spcPts val="150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package</a:t>
            </a:r>
            <a:r>
              <a:rPr sz="1814" b="1" spc="-9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dragons</a:t>
            </a:r>
            <a:r>
              <a:rPr sz="1814" b="1" spc="-5" dirty="0">
                <a:solidFill>
                  <a:srgbClr val="808080"/>
                </a:solidFill>
                <a:latin typeface="Courier New"/>
                <a:cs typeface="Courier New"/>
              </a:rPr>
              <a:t>;</a:t>
            </a:r>
            <a:endParaRPr sz="1814" dirty="0">
              <a:latin typeface="Courier New"/>
              <a:cs typeface="Courier New"/>
            </a:endParaRPr>
          </a:p>
          <a:p>
            <a:pPr marL="90979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class </a:t>
            </a:r>
            <a:r>
              <a:rPr sz="1814" b="1" spc="-5" dirty="0">
                <a:latin typeface="Courier New"/>
                <a:cs typeface="Courier New"/>
              </a:rPr>
              <a:t>Main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 dirty="0">
              <a:latin typeface="Courier New"/>
              <a:cs typeface="Courier New"/>
            </a:endParaRPr>
          </a:p>
          <a:p>
            <a:pPr marL="1197126" marR="1106146" indent="-553361">
              <a:lnSpc>
                <a:spcPts val="3264"/>
              </a:lnSpc>
              <a:spcBef>
                <a:spcPts val="290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static void </a:t>
            </a:r>
            <a:r>
              <a:rPr sz="1814" b="1" spc="-5" dirty="0">
                <a:latin typeface="Courier New"/>
                <a:cs typeface="Courier New"/>
              </a:rPr>
              <a:t>main(String[] args) </a:t>
            </a:r>
            <a:r>
              <a:rPr sz="1814" b="1" dirty="0">
                <a:latin typeface="Courier New"/>
                <a:cs typeface="Courier New"/>
              </a:rPr>
              <a:t>{  </a:t>
            </a:r>
            <a:r>
              <a:rPr sz="1814" b="1" spc="-5" dirty="0">
                <a:latin typeface="Courier New"/>
                <a:cs typeface="Courier New"/>
              </a:rPr>
              <a:t>System.out.println("Hello World of</a:t>
            </a:r>
            <a:r>
              <a:rPr sz="1814" b="1" spc="14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Dragons");</a:t>
            </a:r>
            <a:endParaRPr sz="1814" dirty="0">
              <a:latin typeface="Courier New"/>
              <a:cs typeface="Courier New"/>
            </a:endParaRPr>
          </a:p>
          <a:p>
            <a:pPr marL="643765">
              <a:spcBef>
                <a:spcPts val="803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 dirty="0">
              <a:latin typeface="Courier New"/>
              <a:cs typeface="Courier New"/>
            </a:endParaRPr>
          </a:p>
          <a:p>
            <a:pPr marL="90979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02774" y="6296074"/>
            <a:ext cx="174473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33">
              <a:lnSpc>
                <a:spcPts val="2099"/>
              </a:lnSpc>
            </a:pPr>
            <a:fld id="{81D60167-4931-47E6-BA6A-407CBD079E47}" type="slidenum">
              <a:rPr sz="1814" dirty="0">
                <a:latin typeface="Arial"/>
                <a:cs typeface="Arial"/>
              </a:rPr>
              <a:pPr marL="23033">
                <a:lnSpc>
                  <a:spcPts val="2099"/>
                </a:lnSpc>
              </a:pPr>
              <a:t>2</a:t>
            </a:fld>
            <a:endParaRPr sz="1814">
              <a:latin typeface="Arial"/>
              <a:cs typeface="Arial"/>
            </a:endParaRP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818822ED-9963-40B9-8BC1-BB46CA66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Narrow"/>
                <a:cs typeface="Arial Narrow"/>
              </a:rPr>
              <a:t>Главный </a:t>
            </a:r>
            <a:r>
              <a:rPr lang="ru-RU" spc="-5" dirty="0">
                <a:latin typeface="Arial Narrow"/>
                <a:cs typeface="Arial Narrow"/>
              </a:rPr>
              <a:t>класс</a:t>
            </a:r>
            <a:r>
              <a:rPr lang="ru-RU" spc="-82" dirty="0">
                <a:latin typeface="Arial Narrow"/>
                <a:cs typeface="Arial Narrow"/>
              </a:rPr>
              <a:t> </a:t>
            </a:r>
            <a:r>
              <a:rPr lang="ru-RU" spc="-5" dirty="0">
                <a:latin typeface="Arial Narrow"/>
                <a:cs typeface="Arial Narrow"/>
              </a:rPr>
              <a:t>приложения</a:t>
            </a:r>
            <a:br>
              <a:rPr lang="ru-RU" dirty="0">
                <a:latin typeface="Arial Narrow"/>
                <a:cs typeface="Arial Narrow"/>
              </a:rPr>
            </a:br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494F01B0-C3B8-4DE9-806E-FA301828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80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848" y="498659"/>
            <a:ext cx="7542073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Классы </a:t>
            </a:r>
            <a:r>
              <a:rPr spc="-5" dirty="0"/>
              <a:t>и </a:t>
            </a:r>
            <a:r>
              <a:rPr spc="-9" dirty="0"/>
              <a:t>объекты </a:t>
            </a:r>
            <a:r>
              <a:rPr spc="-5" dirty="0"/>
              <a:t>в Java: </a:t>
            </a:r>
            <a:r>
              <a:rPr spc="-9" dirty="0"/>
              <a:t>основные</a:t>
            </a:r>
            <a:r>
              <a:rPr spc="141" dirty="0"/>
              <a:t> </a:t>
            </a:r>
            <a:r>
              <a:rPr spc="-9" dirty="0"/>
              <a:t>сведения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2252" y="1845635"/>
            <a:ext cx="7669904" cy="2229802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274089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Методы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класса</a:t>
            </a:r>
            <a:endParaRPr sz="2902">
              <a:latin typeface="Arial Narrow"/>
              <a:cs typeface="Arial Narrow"/>
            </a:endParaRPr>
          </a:p>
          <a:p>
            <a:pPr marL="333399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Методы </a:t>
            </a:r>
            <a:r>
              <a:rPr sz="2539" spc="-5" dirty="0">
                <a:latin typeface="Arial Narrow"/>
                <a:cs typeface="Arial Narrow"/>
              </a:rPr>
              <a:t>с </a:t>
            </a:r>
            <a:r>
              <a:rPr sz="2539" spc="-9" dirty="0">
                <a:latin typeface="Arial Narrow"/>
                <a:cs typeface="Arial Narrow"/>
              </a:rPr>
              <a:t>переменным числом параметров:</a:t>
            </a:r>
            <a:r>
              <a:rPr sz="2539" spc="230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ограничения</a:t>
            </a:r>
            <a:endParaRPr sz="2539">
              <a:latin typeface="Arial Narrow"/>
              <a:cs typeface="Arial Narrow"/>
            </a:endParaRPr>
          </a:p>
          <a:p>
            <a:pPr marL="912672" marR="4607" indent="-207870">
              <a:spcBef>
                <a:spcPts val="830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spc="-5" dirty="0">
                <a:latin typeface="Arial Narrow"/>
                <a:cs typeface="Arial Narrow"/>
              </a:rPr>
              <a:t>Параметр, содержащий переменное число аргументов, должен  </a:t>
            </a:r>
            <a:r>
              <a:rPr sz="2176" dirty="0">
                <a:latin typeface="Arial Narrow"/>
                <a:cs typeface="Arial Narrow"/>
              </a:rPr>
              <a:t>быть </a:t>
            </a:r>
            <a:r>
              <a:rPr sz="2176" spc="-5" dirty="0">
                <a:latin typeface="Arial Narrow"/>
                <a:cs typeface="Arial Narrow"/>
              </a:rPr>
              <a:t>последним </a:t>
            </a:r>
            <a:r>
              <a:rPr sz="2176" dirty="0">
                <a:latin typeface="Arial Narrow"/>
                <a:cs typeface="Arial Narrow"/>
              </a:rPr>
              <a:t>в </a:t>
            </a:r>
            <a:r>
              <a:rPr sz="2176" spc="-5" dirty="0">
                <a:latin typeface="Arial Narrow"/>
                <a:cs typeface="Arial Narrow"/>
              </a:rPr>
              <a:t>списке</a:t>
            </a:r>
            <a:r>
              <a:rPr sz="2176" spc="-9" dirty="0">
                <a:latin typeface="Arial Narrow"/>
                <a:cs typeface="Arial Narrow"/>
              </a:rPr>
              <a:t> параметров</a:t>
            </a:r>
            <a:endParaRPr sz="2176">
              <a:latin typeface="Arial Narrow"/>
              <a:cs typeface="Arial Narrow"/>
            </a:endParaRPr>
          </a:p>
          <a:p>
            <a:pPr marL="704801">
              <a:spcBef>
                <a:spcPts val="816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spc="-5" dirty="0">
                <a:latin typeface="Arial Narrow"/>
                <a:cs typeface="Arial Narrow"/>
              </a:rPr>
              <a:t>Допускается только один такой</a:t>
            </a:r>
            <a:r>
              <a:rPr sz="2176" spc="-195" dirty="0">
                <a:latin typeface="Arial Narrow"/>
                <a:cs typeface="Arial Narrow"/>
              </a:rPr>
              <a:t> </a:t>
            </a:r>
            <a:r>
              <a:rPr sz="2176" spc="-5" dirty="0">
                <a:latin typeface="Arial Narrow"/>
                <a:cs typeface="Arial Narrow"/>
              </a:rPr>
              <a:t>параметр</a:t>
            </a:r>
            <a:endParaRPr sz="2176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5341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27</a:t>
            </a:r>
            <a:endParaRPr sz="1814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1848" y="498659"/>
            <a:ext cx="7542073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Классы </a:t>
            </a:r>
            <a:r>
              <a:rPr spc="-5" dirty="0"/>
              <a:t>и </a:t>
            </a:r>
            <a:r>
              <a:rPr spc="-9" dirty="0"/>
              <a:t>объекты </a:t>
            </a:r>
            <a:r>
              <a:rPr spc="-5" dirty="0"/>
              <a:t>в Java: </a:t>
            </a:r>
            <a:r>
              <a:rPr spc="-9" dirty="0"/>
              <a:t>основные</a:t>
            </a:r>
            <a:r>
              <a:rPr spc="141" dirty="0"/>
              <a:t> </a:t>
            </a:r>
            <a:r>
              <a:rPr spc="-9" dirty="0"/>
              <a:t>сведения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2252" y="1786324"/>
            <a:ext cx="7328444" cy="1481311"/>
          </a:xfrm>
          <a:prstGeom prst="rect">
            <a:avLst/>
          </a:prstGeom>
        </p:spPr>
        <p:txBody>
          <a:bodyPr vert="horz" wrap="square" lIns="0" tIns="136469" rIns="0" bIns="0" rtlCol="0">
            <a:spAutoFit/>
          </a:bodyPr>
          <a:lstStyle/>
          <a:p>
            <a:pPr marL="274089" indent="-262573">
              <a:spcBef>
                <a:spcPts val="107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Служебное слово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endParaRPr sz="2902">
              <a:latin typeface="Courier New"/>
              <a:cs typeface="Courier New"/>
            </a:endParaRPr>
          </a:p>
          <a:p>
            <a:pPr marL="597123" marR="4607" indent="-264300">
              <a:spcBef>
                <a:spcPts val="852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Для разрешения конфликта имен </a:t>
            </a:r>
            <a:r>
              <a:rPr sz="2539" spc="-5" dirty="0">
                <a:latin typeface="Arial Narrow"/>
                <a:cs typeface="Arial Narrow"/>
              </a:rPr>
              <a:t>между </a:t>
            </a:r>
            <a:r>
              <a:rPr sz="2539" spc="-9" dirty="0">
                <a:latin typeface="Arial Narrow"/>
                <a:cs typeface="Arial Narrow"/>
              </a:rPr>
              <a:t>параметрами  метода </a:t>
            </a:r>
            <a:r>
              <a:rPr sz="2539" spc="-5" dirty="0">
                <a:latin typeface="Arial Narrow"/>
                <a:cs typeface="Arial Narrow"/>
              </a:rPr>
              <a:t>и </a:t>
            </a:r>
            <a:r>
              <a:rPr sz="2539" spc="-9" dirty="0">
                <a:latin typeface="Arial Narrow"/>
                <a:cs typeface="Arial Narrow"/>
              </a:rPr>
              <a:t>членами</a:t>
            </a:r>
            <a:r>
              <a:rPr sz="2539" spc="9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класса</a:t>
            </a:r>
            <a:endParaRPr sz="2539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558" y="3398769"/>
            <a:ext cx="8553786" cy="3293683"/>
          </a:xfrm>
          <a:custGeom>
            <a:avLst/>
            <a:gdLst/>
            <a:ahLst/>
            <a:cxnLst/>
            <a:rect l="l" t="t" r="r" b="b"/>
            <a:pathLst>
              <a:path w="9432925" h="3632200">
                <a:moveTo>
                  <a:pt x="0" y="3632200"/>
                </a:moveTo>
                <a:lnTo>
                  <a:pt x="9432925" y="3632200"/>
                </a:lnTo>
                <a:lnTo>
                  <a:pt x="9432925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784558" y="3398769"/>
            <a:ext cx="8553786" cy="3234170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002" rIns="0" bIns="0" rtlCol="0">
            <a:spAutoFit/>
          </a:bodyPr>
          <a:lstStyle/>
          <a:p>
            <a:pPr marL="91555">
              <a:spcBef>
                <a:spcPts val="150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class </a:t>
            </a:r>
            <a:r>
              <a:rPr sz="1814" b="1" spc="-5" dirty="0">
                <a:latin typeface="Courier New"/>
                <a:cs typeface="Courier New"/>
              </a:rPr>
              <a:t>Complex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644340" marR="5137448">
              <a:lnSpc>
                <a:spcPct val="150000"/>
              </a:lnSpc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double </a:t>
            </a:r>
            <a:r>
              <a:rPr sz="1814" b="1" spc="-5" dirty="0">
                <a:latin typeface="Courier New"/>
                <a:cs typeface="Courier New"/>
              </a:rPr>
              <a:t>real; 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double</a:t>
            </a:r>
            <a:r>
              <a:rPr sz="1814" b="1" spc="-4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image;</a:t>
            </a:r>
            <a:endParaRPr sz="1814">
              <a:latin typeface="Courier New"/>
              <a:cs typeface="Courier New"/>
            </a:endParaRPr>
          </a:p>
          <a:p>
            <a:pPr marL="1197126" marR="1958357" indent="-553361">
              <a:lnSpc>
                <a:spcPct val="150000"/>
              </a:lnSpc>
              <a:spcBef>
                <a:spcPts val="5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</a:t>
            </a:r>
            <a:r>
              <a:rPr sz="1814" b="1" spc="-5" dirty="0">
                <a:latin typeface="Courier New"/>
                <a:cs typeface="Courier New"/>
              </a:rPr>
              <a:t>Complex(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double </a:t>
            </a:r>
            <a:r>
              <a:rPr sz="1814" b="1" spc="-5" dirty="0">
                <a:latin typeface="Courier New"/>
                <a:cs typeface="Courier New"/>
              </a:rPr>
              <a:t>real,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double </a:t>
            </a:r>
            <a:r>
              <a:rPr sz="1814" b="1" spc="-5" dirty="0">
                <a:latin typeface="Courier New"/>
                <a:cs typeface="Courier New"/>
              </a:rPr>
              <a:t>image) </a:t>
            </a:r>
            <a:r>
              <a:rPr sz="1814" b="1" dirty="0">
                <a:latin typeface="Courier New"/>
                <a:cs typeface="Courier New"/>
              </a:rPr>
              <a:t>{ 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814" b="1" spc="-5" dirty="0">
                <a:latin typeface="Courier New"/>
                <a:cs typeface="Courier New"/>
              </a:rPr>
              <a:t>.real </a:t>
            </a:r>
            <a:r>
              <a:rPr sz="1814" b="1" dirty="0">
                <a:latin typeface="Courier New"/>
                <a:cs typeface="Courier New"/>
              </a:rPr>
              <a:t>=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real;</a:t>
            </a:r>
            <a:endParaRPr sz="1814">
              <a:latin typeface="Courier New"/>
              <a:cs typeface="Courier New"/>
            </a:endParaRPr>
          </a:p>
          <a:p>
            <a:pPr marL="1197126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814" b="1" spc="-5" dirty="0">
                <a:latin typeface="Courier New"/>
                <a:cs typeface="Courier New"/>
              </a:rPr>
              <a:t>.image </a:t>
            </a:r>
            <a:r>
              <a:rPr sz="1814" b="1" dirty="0">
                <a:latin typeface="Courier New"/>
                <a:cs typeface="Courier New"/>
              </a:rPr>
              <a:t>=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image;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spc="-5" dirty="0">
                <a:latin typeface="Courier New"/>
                <a:cs typeface="Courier New"/>
              </a:rPr>
              <a:t>//...</a:t>
            </a:r>
            <a:endParaRPr sz="181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6349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28</a:t>
            </a:r>
            <a:endParaRPr sz="1814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1848" y="498659"/>
            <a:ext cx="7542073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Классы </a:t>
            </a:r>
            <a:r>
              <a:rPr spc="-5" dirty="0"/>
              <a:t>и </a:t>
            </a:r>
            <a:r>
              <a:rPr spc="-9" dirty="0"/>
              <a:t>объекты </a:t>
            </a:r>
            <a:r>
              <a:rPr spc="-5" dirty="0"/>
              <a:t>в Java: </a:t>
            </a:r>
            <a:r>
              <a:rPr spc="-9" dirty="0"/>
              <a:t>основные</a:t>
            </a:r>
            <a:r>
              <a:rPr spc="141" dirty="0"/>
              <a:t> </a:t>
            </a:r>
            <a:r>
              <a:rPr spc="-9" dirty="0"/>
              <a:t>сведения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2251" y="1786323"/>
            <a:ext cx="5633810" cy="1090563"/>
          </a:xfrm>
          <a:prstGeom prst="rect">
            <a:avLst/>
          </a:prstGeom>
        </p:spPr>
        <p:txBody>
          <a:bodyPr vert="horz" wrap="square" lIns="0" tIns="136469" rIns="0" bIns="0" rtlCol="0">
            <a:spAutoFit/>
          </a:bodyPr>
          <a:lstStyle/>
          <a:p>
            <a:pPr marL="274089" indent="-262573">
              <a:spcBef>
                <a:spcPts val="107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Служебное слово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endParaRPr sz="2902">
              <a:latin typeface="Courier New"/>
              <a:cs typeface="Courier New"/>
            </a:endParaRPr>
          </a:p>
          <a:p>
            <a:pPr marL="333399">
              <a:spcBef>
                <a:spcPts val="852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Для вызова другого конструктора</a:t>
            </a:r>
            <a:r>
              <a:rPr sz="2539" spc="190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класса</a:t>
            </a:r>
            <a:endParaRPr sz="2539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558" y="3036003"/>
            <a:ext cx="8553786" cy="3708272"/>
          </a:xfrm>
          <a:custGeom>
            <a:avLst/>
            <a:gdLst/>
            <a:ahLst/>
            <a:cxnLst/>
            <a:rect l="l" t="t" r="r" b="b"/>
            <a:pathLst>
              <a:path w="9432925" h="4089400">
                <a:moveTo>
                  <a:pt x="0" y="4089400"/>
                </a:moveTo>
                <a:lnTo>
                  <a:pt x="9432925" y="4089400"/>
                </a:lnTo>
                <a:lnTo>
                  <a:pt x="9432925" y="0"/>
                </a:lnTo>
                <a:lnTo>
                  <a:pt x="0" y="0"/>
                </a:lnTo>
                <a:lnTo>
                  <a:pt x="0" y="408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784558" y="3036003"/>
            <a:ext cx="8553786" cy="3666212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002" rIns="0" bIns="0" rtlCol="0">
            <a:spAutoFit/>
          </a:bodyPr>
          <a:lstStyle/>
          <a:p>
            <a:pPr marL="91555">
              <a:spcBef>
                <a:spcPts val="150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class </a:t>
            </a:r>
            <a:r>
              <a:rPr sz="1814" b="1" spc="-5" dirty="0">
                <a:latin typeface="Courier New"/>
                <a:cs typeface="Courier New"/>
              </a:rPr>
              <a:t>Complex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spc="-5" dirty="0">
                <a:latin typeface="Courier New"/>
                <a:cs typeface="Courier New"/>
              </a:rPr>
              <a:t>//...</a:t>
            </a:r>
            <a:endParaRPr sz="1814">
              <a:latin typeface="Courier New"/>
              <a:cs typeface="Courier New"/>
            </a:endParaRPr>
          </a:p>
          <a:p>
            <a:pPr marL="1197126" marR="1958357" indent="-553361">
              <a:lnSpc>
                <a:spcPts val="3264"/>
              </a:lnSpc>
              <a:spcBef>
                <a:spcPts val="290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</a:t>
            </a:r>
            <a:r>
              <a:rPr sz="1814" b="1" spc="-5" dirty="0">
                <a:latin typeface="Courier New"/>
                <a:cs typeface="Courier New"/>
              </a:rPr>
              <a:t>Complex(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double </a:t>
            </a:r>
            <a:r>
              <a:rPr sz="1814" b="1" spc="-5" dirty="0">
                <a:latin typeface="Courier New"/>
                <a:cs typeface="Courier New"/>
              </a:rPr>
              <a:t>real,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double </a:t>
            </a:r>
            <a:r>
              <a:rPr sz="1814" b="1" spc="-5" dirty="0">
                <a:latin typeface="Courier New"/>
                <a:cs typeface="Courier New"/>
              </a:rPr>
              <a:t>image) </a:t>
            </a:r>
            <a:r>
              <a:rPr sz="1814" b="1" dirty="0">
                <a:latin typeface="Courier New"/>
                <a:cs typeface="Courier New"/>
              </a:rPr>
              <a:t>{ 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814" b="1" spc="-5" dirty="0">
                <a:latin typeface="Courier New"/>
                <a:cs typeface="Courier New"/>
              </a:rPr>
              <a:t>.real </a:t>
            </a:r>
            <a:r>
              <a:rPr sz="1814" b="1" dirty="0">
                <a:latin typeface="Courier New"/>
                <a:cs typeface="Courier New"/>
              </a:rPr>
              <a:t>=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real;</a:t>
            </a:r>
            <a:endParaRPr sz="1814">
              <a:latin typeface="Courier New"/>
              <a:cs typeface="Courier New"/>
            </a:endParaRPr>
          </a:p>
          <a:p>
            <a:pPr marL="1197126">
              <a:spcBef>
                <a:spcPts val="79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814" b="1" spc="-5" dirty="0">
                <a:latin typeface="Courier New"/>
                <a:cs typeface="Courier New"/>
              </a:rPr>
              <a:t>.image </a:t>
            </a:r>
            <a:r>
              <a:rPr sz="1814" b="1" dirty="0">
                <a:latin typeface="Courier New"/>
                <a:cs typeface="Courier New"/>
              </a:rPr>
              <a:t>=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image;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93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</a:t>
            </a:r>
            <a:r>
              <a:rPr sz="1814" b="1" spc="-5" dirty="0">
                <a:latin typeface="Courier New"/>
                <a:cs typeface="Courier New"/>
              </a:rPr>
              <a:t>Complex()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1197126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814" b="1" spc="-5" dirty="0">
                <a:latin typeface="Courier New"/>
                <a:cs typeface="Courier New"/>
              </a:rPr>
              <a:t>( 0, </a:t>
            </a:r>
            <a:r>
              <a:rPr sz="1814" b="1" dirty="0">
                <a:latin typeface="Courier New"/>
                <a:cs typeface="Courier New"/>
              </a:rPr>
              <a:t>0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);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579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29</a:t>
            </a:r>
            <a:endParaRPr sz="1814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1848" y="498659"/>
            <a:ext cx="7542073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Классы </a:t>
            </a:r>
            <a:r>
              <a:rPr spc="-5" dirty="0"/>
              <a:t>и </a:t>
            </a:r>
            <a:r>
              <a:rPr spc="-9" dirty="0"/>
              <a:t>объекты </a:t>
            </a:r>
            <a:r>
              <a:rPr spc="-5" dirty="0"/>
              <a:t>в Java: </a:t>
            </a:r>
            <a:r>
              <a:rPr spc="-9" dirty="0"/>
              <a:t>основные</a:t>
            </a:r>
            <a:r>
              <a:rPr spc="141" dirty="0"/>
              <a:t> </a:t>
            </a:r>
            <a:r>
              <a:rPr spc="-9" dirty="0"/>
              <a:t>сведения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2252" y="1786324"/>
            <a:ext cx="7767218" cy="1481311"/>
          </a:xfrm>
          <a:prstGeom prst="rect">
            <a:avLst/>
          </a:prstGeom>
        </p:spPr>
        <p:txBody>
          <a:bodyPr vert="horz" wrap="square" lIns="0" tIns="136469" rIns="0" bIns="0" rtlCol="0">
            <a:spAutoFit/>
          </a:bodyPr>
          <a:lstStyle/>
          <a:p>
            <a:pPr marL="274089" indent="-262573">
              <a:spcBef>
                <a:spcPts val="107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Служебное слово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endParaRPr sz="2902">
              <a:latin typeface="Courier New"/>
              <a:cs typeface="Courier New"/>
            </a:endParaRPr>
          </a:p>
          <a:p>
            <a:pPr marL="597123" marR="4607" indent="-264300">
              <a:spcBef>
                <a:spcPts val="852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Для формирования возвращаемого значения </a:t>
            </a:r>
            <a:r>
              <a:rPr sz="2539" spc="-5" dirty="0">
                <a:latin typeface="Arial Narrow"/>
                <a:cs typeface="Arial Narrow"/>
              </a:rPr>
              <a:t>– ссылки на  </a:t>
            </a:r>
            <a:r>
              <a:rPr sz="2539" spc="-9" dirty="0">
                <a:latin typeface="Arial Narrow"/>
                <a:cs typeface="Arial Narrow"/>
              </a:rPr>
              <a:t>объект</a:t>
            </a:r>
            <a:endParaRPr sz="2539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558" y="3398769"/>
            <a:ext cx="8553786" cy="3293683"/>
          </a:xfrm>
          <a:custGeom>
            <a:avLst/>
            <a:gdLst/>
            <a:ahLst/>
            <a:cxnLst/>
            <a:rect l="l" t="t" r="r" b="b"/>
            <a:pathLst>
              <a:path w="9432925" h="3632200">
                <a:moveTo>
                  <a:pt x="0" y="3632200"/>
                </a:moveTo>
                <a:lnTo>
                  <a:pt x="9432925" y="3632200"/>
                </a:lnTo>
                <a:lnTo>
                  <a:pt x="9432925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784558" y="3398770"/>
            <a:ext cx="8553786" cy="3251867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002" rIns="0" bIns="0" rtlCol="0">
            <a:spAutoFit/>
          </a:bodyPr>
          <a:lstStyle/>
          <a:p>
            <a:pPr marL="91555">
              <a:spcBef>
                <a:spcPts val="150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class </a:t>
            </a:r>
            <a:r>
              <a:rPr sz="1814" b="1" spc="-5" dirty="0">
                <a:latin typeface="Courier New"/>
                <a:cs typeface="Courier New"/>
              </a:rPr>
              <a:t>Complex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spc="-5" dirty="0">
                <a:latin typeface="Courier New"/>
                <a:cs typeface="Courier New"/>
              </a:rPr>
              <a:t>//...</a:t>
            </a:r>
            <a:endParaRPr sz="1814">
              <a:latin typeface="Courier New"/>
              <a:cs typeface="Courier New"/>
            </a:endParaRPr>
          </a:p>
          <a:p>
            <a:pPr marL="1197126" marR="3064503" indent="-553361">
              <a:lnSpc>
                <a:spcPts val="3264"/>
              </a:lnSpc>
              <a:spcBef>
                <a:spcPts val="290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</a:t>
            </a:r>
            <a:r>
              <a:rPr sz="1814" b="1" spc="-5" dirty="0">
                <a:latin typeface="Courier New"/>
                <a:cs typeface="Courier New"/>
              </a:rPr>
              <a:t>Complex add( Complex arg </a:t>
            </a:r>
            <a:r>
              <a:rPr sz="1814" b="1" dirty="0">
                <a:latin typeface="Courier New"/>
                <a:cs typeface="Courier New"/>
              </a:rPr>
              <a:t>) {  </a:t>
            </a:r>
            <a:r>
              <a:rPr sz="1814" b="1" spc="-5" dirty="0">
                <a:latin typeface="Courier New"/>
                <a:cs typeface="Courier New"/>
              </a:rPr>
              <a:t>real +=</a:t>
            </a:r>
            <a:r>
              <a:rPr sz="1814" b="1" spc="-14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arg.real;</a:t>
            </a:r>
            <a:endParaRPr sz="1814">
              <a:latin typeface="Courier New"/>
              <a:cs typeface="Courier New"/>
            </a:endParaRPr>
          </a:p>
          <a:p>
            <a:pPr marL="1197126" marR="4722859">
              <a:lnSpc>
                <a:spcPts val="3264"/>
              </a:lnSpc>
              <a:spcBef>
                <a:spcPts val="5"/>
              </a:spcBef>
            </a:pPr>
            <a:r>
              <a:rPr sz="1814" b="1" spc="-5" dirty="0">
                <a:latin typeface="Courier New"/>
                <a:cs typeface="Courier New"/>
              </a:rPr>
              <a:t>image += arg.image; 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return</a:t>
            </a:r>
            <a:r>
              <a:rPr sz="1814" b="1" spc="-14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814" b="1" spc="-5" dirty="0">
                <a:latin typeface="Courier New"/>
                <a:cs typeface="Courier New"/>
              </a:rPr>
              <a:t>;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79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spc="-5" dirty="0">
                <a:latin typeface="Courier New"/>
                <a:cs typeface="Courier New"/>
              </a:rPr>
              <a:t>//...</a:t>
            </a:r>
            <a:endParaRPr sz="181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22294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24000" y="1"/>
            <a:ext cx="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33">
              <a:lnSpc>
                <a:spcPts val="2099"/>
              </a:lnSpc>
            </a:pPr>
            <a:fld id="{81D60167-4931-47E6-BA6A-407CBD079E47}" type="slidenum">
              <a:rPr dirty="0"/>
              <a:pPr marL="23033">
                <a:lnSpc>
                  <a:spcPts val="2099"/>
                </a:lnSpc>
              </a:pPr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848" y="498659"/>
            <a:ext cx="7542073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Классы </a:t>
            </a:r>
            <a:r>
              <a:rPr spc="-5" dirty="0"/>
              <a:t>и </a:t>
            </a:r>
            <a:r>
              <a:rPr spc="-9" dirty="0"/>
              <a:t>объекты </a:t>
            </a:r>
            <a:r>
              <a:rPr spc="-5" dirty="0"/>
              <a:t>в Java: </a:t>
            </a:r>
            <a:r>
              <a:rPr spc="-9" dirty="0"/>
              <a:t>основные</a:t>
            </a:r>
            <a:r>
              <a:rPr spc="141" dirty="0"/>
              <a:t> </a:t>
            </a:r>
            <a:r>
              <a:rPr spc="-9" dirty="0"/>
              <a:t>сведения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2251" y="1786323"/>
            <a:ext cx="5013077" cy="1090563"/>
          </a:xfrm>
          <a:prstGeom prst="rect">
            <a:avLst/>
          </a:prstGeom>
        </p:spPr>
        <p:txBody>
          <a:bodyPr vert="horz" wrap="square" lIns="0" tIns="136469" rIns="0" bIns="0" rtlCol="0">
            <a:spAutoFit/>
          </a:bodyPr>
          <a:lstStyle/>
          <a:p>
            <a:pPr marL="274089" indent="-262573">
              <a:spcBef>
                <a:spcPts val="107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Служебное слово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endParaRPr sz="2902" dirty="0">
              <a:latin typeface="Courier New"/>
              <a:cs typeface="Courier New"/>
            </a:endParaRPr>
          </a:p>
          <a:p>
            <a:pPr marL="333399">
              <a:spcBef>
                <a:spcPts val="852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5" dirty="0">
                <a:latin typeface="Arial Narrow"/>
                <a:cs typeface="Arial Narrow"/>
              </a:rPr>
              <a:t>Недоступно в </a:t>
            </a:r>
            <a:r>
              <a:rPr sz="2539" spc="-9" dirty="0" err="1">
                <a:latin typeface="Arial Narrow"/>
                <a:cs typeface="Arial Narrow"/>
              </a:rPr>
              <a:t>статических</a:t>
            </a:r>
            <a:r>
              <a:rPr sz="2539" spc="127" dirty="0">
                <a:latin typeface="Arial Narrow"/>
                <a:cs typeface="Arial Narrow"/>
              </a:rPr>
              <a:t> </a:t>
            </a:r>
            <a:r>
              <a:rPr sz="2539" spc="-9" dirty="0" err="1">
                <a:latin typeface="Arial Narrow"/>
                <a:cs typeface="Arial Narrow"/>
              </a:rPr>
              <a:t>методах</a:t>
            </a:r>
            <a:endParaRPr sz="2539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23718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9314023" y="5509209"/>
            <a:ext cx="619652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033">
              <a:lnSpc>
                <a:spcPts val="2099"/>
              </a:lnSpc>
            </a:pPr>
            <a:fld id="{81D60167-4931-47E6-BA6A-407CBD079E47}" type="slidenum">
              <a:rPr dirty="0"/>
              <a:pPr marL="23033">
                <a:lnSpc>
                  <a:spcPts val="2099"/>
                </a:lnSpc>
              </a:pPr>
              <a:t>25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971849" y="498659"/>
            <a:ext cx="7610595" cy="4261699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2539" b="1" spc="-9" dirty="0">
                <a:solidFill>
                  <a:srgbClr val="5282A0"/>
                </a:solidFill>
                <a:latin typeface="Arial"/>
                <a:cs typeface="Arial"/>
              </a:rPr>
              <a:t>Классы </a:t>
            </a:r>
            <a:r>
              <a:rPr sz="2539" b="1" spc="-5" dirty="0">
                <a:solidFill>
                  <a:srgbClr val="5282A0"/>
                </a:solidFill>
                <a:latin typeface="Arial"/>
                <a:cs typeface="Arial"/>
              </a:rPr>
              <a:t>и </a:t>
            </a:r>
            <a:r>
              <a:rPr sz="2539" b="1" spc="-9" dirty="0">
                <a:solidFill>
                  <a:srgbClr val="5282A0"/>
                </a:solidFill>
                <a:latin typeface="Arial"/>
                <a:cs typeface="Arial"/>
              </a:rPr>
              <a:t>объекты </a:t>
            </a:r>
            <a:r>
              <a:rPr sz="2539" b="1" spc="-5" dirty="0">
                <a:solidFill>
                  <a:srgbClr val="5282A0"/>
                </a:solidFill>
                <a:latin typeface="Arial"/>
                <a:cs typeface="Arial"/>
              </a:rPr>
              <a:t>в Java: </a:t>
            </a:r>
            <a:r>
              <a:rPr sz="2539" b="1" spc="-9" dirty="0">
                <a:solidFill>
                  <a:srgbClr val="5282A0"/>
                </a:solidFill>
                <a:latin typeface="Arial"/>
                <a:cs typeface="Arial"/>
              </a:rPr>
              <a:t>основные</a:t>
            </a:r>
            <a:r>
              <a:rPr sz="2539" b="1" spc="136" dirty="0">
                <a:solidFill>
                  <a:srgbClr val="5282A0"/>
                </a:solidFill>
                <a:latin typeface="Arial"/>
                <a:cs typeface="Arial"/>
              </a:rPr>
              <a:t> </a:t>
            </a:r>
            <a:r>
              <a:rPr sz="2539" b="1" spc="-9" dirty="0">
                <a:solidFill>
                  <a:srgbClr val="5282A0"/>
                </a:solidFill>
                <a:latin typeface="Arial"/>
                <a:cs typeface="Arial"/>
              </a:rPr>
              <a:t>сведения</a:t>
            </a:r>
            <a:endParaRPr sz="253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1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11">
              <a:latin typeface="Times New Roman"/>
              <a:cs typeface="Times New Roman"/>
            </a:endParaRPr>
          </a:p>
          <a:p>
            <a:pPr marL="432438" indent="-262573">
              <a:spcBef>
                <a:spcPts val="1841"/>
              </a:spcBef>
              <a:buClr>
                <a:srgbClr val="E76E00"/>
              </a:buClr>
              <a:buFont typeface="Arial"/>
              <a:buChar char="•"/>
              <a:tabLst>
                <a:tab pos="433015" algn="l"/>
              </a:tabLst>
            </a:pPr>
            <a:r>
              <a:rPr sz="2902" spc="-5" dirty="0">
                <a:latin typeface="Arial Narrow"/>
                <a:cs typeface="Arial Narrow"/>
              </a:rPr>
              <a:t>Два </a:t>
            </a:r>
            <a:r>
              <a:rPr sz="2902" dirty="0">
                <a:latin typeface="Arial Narrow"/>
                <a:cs typeface="Arial Narrow"/>
              </a:rPr>
              <a:t>вида </a:t>
            </a:r>
            <a:r>
              <a:rPr sz="2902" spc="-5" dirty="0">
                <a:latin typeface="Arial Narrow"/>
                <a:cs typeface="Arial Narrow"/>
              </a:rPr>
              <a:t>констант размерных</a:t>
            </a:r>
            <a:r>
              <a:rPr sz="2902" spc="-73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типов</a:t>
            </a:r>
            <a:endParaRPr sz="2902">
              <a:latin typeface="Arial Narrow"/>
              <a:cs typeface="Arial Narrow"/>
            </a:endParaRPr>
          </a:p>
          <a:p>
            <a:pPr marL="756049" marR="642613" indent="-264300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Константы времени компиляции, неизменяемые </a:t>
            </a:r>
            <a:r>
              <a:rPr sz="2539" spc="-5" dirty="0">
                <a:latin typeface="Arial Narrow"/>
                <a:cs typeface="Arial Narrow"/>
              </a:rPr>
              <a:t>в  </a:t>
            </a:r>
            <a:r>
              <a:rPr sz="2539" spc="-9" dirty="0">
                <a:latin typeface="Arial Narrow"/>
                <a:cs typeface="Arial Narrow"/>
              </a:rPr>
              <a:t>принципе</a:t>
            </a:r>
            <a:endParaRPr sz="2539">
              <a:latin typeface="Arial Narrow"/>
              <a:cs typeface="Arial Narrow"/>
            </a:endParaRPr>
          </a:p>
          <a:p>
            <a:pPr marL="756049" marR="4607" indent="-264300">
              <a:spcBef>
                <a:spcPts val="644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Значения, инициализированные </a:t>
            </a:r>
            <a:r>
              <a:rPr sz="2539" spc="-5" dirty="0">
                <a:latin typeface="Arial Narrow"/>
                <a:cs typeface="Arial Narrow"/>
              </a:rPr>
              <a:t>во </a:t>
            </a:r>
            <a:r>
              <a:rPr sz="2539" spc="-9" dirty="0">
                <a:latin typeface="Arial Narrow"/>
                <a:cs typeface="Arial Narrow"/>
              </a:rPr>
              <a:t>время выполнения,  которые </a:t>
            </a:r>
            <a:r>
              <a:rPr sz="2539" spc="-5" dirty="0">
                <a:latin typeface="Arial Narrow"/>
                <a:cs typeface="Arial Narrow"/>
              </a:rPr>
              <a:t>мы не </a:t>
            </a:r>
            <a:r>
              <a:rPr sz="2539" spc="-14" dirty="0">
                <a:latin typeface="Arial Narrow"/>
                <a:cs typeface="Arial Narrow"/>
              </a:rPr>
              <a:t>намерены</a:t>
            </a:r>
            <a:r>
              <a:rPr sz="2539" spc="27" dirty="0">
                <a:latin typeface="Arial Narrow"/>
                <a:cs typeface="Arial Narrow"/>
              </a:rPr>
              <a:t> </a:t>
            </a:r>
            <a:r>
              <a:rPr sz="2539" spc="-5" dirty="0">
                <a:latin typeface="Arial Narrow"/>
                <a:cs typeface="Arial Narrow"/>
              </a:rPr>
              <a:t>изменять</a:t>
            </a:r>
            <a:endParaRPr sz="2539">
              <a:latin typeface="Arial Narrow"/>
              <a:cs typeface="Arial Narrow"/>
            </a:endParaRPr>
          </a:p>
          <a:p>
            <a:pPr marL="432438" indent="-262573">
              <a:spcBef>
                <a:spcPts val="1174"/>
              </a:spcBef>
              <a:buClr>
                <a:srgbClr val="E76E00"/>
              </a:buClr>
              <a:buFont typeface="Arial"/>
              <a:buChar char="•"/>
              <a:tabLst>
                <a:tab pos="433015" algn="l"/>
              </a:tabLst>
            </a:pPr>
            <a:r>
              <a:rPr sz="2902" spc="-5" dirty="0">
                <a:latin typeface="Arial Narrow"/>
                <a:cs typeface="Arial Narrow"/>
              </a:rPr>
              <a:t>“Константные” </a:t>
            </a:r>
            <a:r>
              <a:rPr sz="2902" dirty="0">
                <a:latin typeface="Arial Narrow"/>
                <a:cs typeface="Arial Narrow"/>
              </a:rPr>
              <a:t>ссылки на</a:t>
            </a:r>
            <a:r>
              <a:rPr sz="2902" spc="-77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</a:t>
            </a:r>
            <a:endParaRPr sz="2902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10168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0DDBF26-2218-4BE6-ABC6-3E244B3A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 </a:t>
            </a:r>
            <a:r>
              <a:rPr lang="en-US" dirty="0"/>
              <a:t>static</a:t>
            </a:r>
            <a:endParaRPr lang="ru-RU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BCF5B3F-94B0-4453-BEB0-43CFE3436B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855496"/>
            <a:ext cx="953511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Класс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-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это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описание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свойств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и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методов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некоторого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объекта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Объект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-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экземпляр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(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инстанс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)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класса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Поля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и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методы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объекта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существуют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только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,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когда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объект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создан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static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-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означает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,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что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поле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или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метод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принадлежит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классу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,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</a:b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как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таковому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, а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не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конкретному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объекту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.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solidFill>
                <a:schemeClr val="tx1"/>
              </a:solidFill>
              <a:ea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err="1">
                <a:solidFill>
                  <a:schemeClr val="tx1"/>
                </a:solidFill>
                <a:ea typeface="Tahoma" panose="020B0604030504040204" pitchFamily="34" charset="0"/>
              </a:rPr>
              <a:t>Обращаться</a:t>
            </a:r>
            <a:r>
              <a:rPr lang="en-US" altLang="ru-RU" sz="2400" dirty="0">
                <a:solidFill>
                  <a:schemeClr val="tx1"/>
                </a:solidFill>
                <a:ea typeface="Tahoma" panose="020B0604030504040204" pitchFamily="34" charset="0"/>
              </a:rPr>
              <a:t> к </a:t>
            </a:r>
            <a:r>
              <a:rPr lang="en-US" altLang="ru-RU" sz="2400" dirty="0" err="1">
                <a:solidFill>
                  <a:schemeClr val="tx1"/>
                </a:solidFill>
                <a:ea typeface="Tahoma" panose="020B0604030504040204" pitchFamily="34" charset="0"/>
              </a:rPr>
              <a:t>такому</a:t>
            </a:r>
            <a:r>
              <a:rPr lang="en-US" altLang="ru-RU" sz="2400" dirty="0">
                <a:solidFill>
                  <a:schemeClr val="tx1"/>
                </a:solidFill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ea typeface="Tahoma" panose="020B0604030504040204" pitchFamily="34" charset="0"/>
              </a:rPr>
              <a:t>полю</a:t>
            </a:r>
            <a:r>
              <a:rPr lang="en-US" altLang="ru-RU" sz="2400" dirty="0">
                <a:solidFill>
                  <a:schemeClr val="tx1"/>
                </a:solidFill>
                <a:ea typeface="Tahoma" panose="020B0604030504040204" pitchFamily="34" charset="0"/>
              </a:rPr>
              <a:t> (</a:t>
            </a:r>
            <a:r>
              <a:rPr lang="en-US" altLang="ru-RU" sz="2400" dirty="0" err="1">
                <a:solidFill>
                  <a:schemeClr val="tx1"/>
                </a:solidFill>
                <a:ea typeface="Tahoma" panose="020B0604030504040204" pitchFamily="34" charset="0"/>
              </a:rPr>
              <a:t>методу</a:t>
            </a:r>
            <a:r>
              <a:rPr lang="en-US" altLang="ru-RU" sz="2400" dirty="0">
                <a:solidFill>
                  <a:schemeClr val="tx1"/>
                </a:solidFill>
                <a:ea typeface="Tahoma" panose="020B0604030504040204" pitchFamily="34" charset="0"/>
              </a:rPr>
              <a:t>) </a:t>
            </a:r>
            <a:r>
              <a:rPr lang="en-US" altLang="ru-RU" sz="2400" dirty="0" err="1">
                <a:solidFill>
                  <a:schemeClr val="tx1"/>
                </a:solidFill>
                <a:ea typeface="Tahoma" panose="020B0604030504040204" pitchFamily="34" charset="0"/>
              </a:rPr>
              <a:t>можно</a:t>
            </a:r>
            <a:r>
              <a:rPr lang="en-US" altLang="ru-RU" sz="2400" dirty="0">
                <a:solidFill>
                  <a:schemeClr val="tx1"/>
                </a:solidFill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ea typeface="Tahoma" panose="020B0604030504040204" pitchFamily="34" charset="0"/>
              </a:rPr>
              <a:t>через</a:t>
            </a:r>
            <a:r>
              <a:rPr lang="en-US" altLang="ru-RU" sz="2400" dirty="0">
                <a:solidFill>
                  <a:schemeClr val="tx1"/>
                </a:solidFill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ea typeface="Tahoma" panose="020B0604030504040204" pitchFamily="34" charset="0"/>
              </a:rPr>
              <a:t>имя</a:t>
            </a:r>
            <a:r>
              <a:rPr lang="en-US" altLang="ru-RU" sz="2400" dirty="0">
                <a:solidFill>
                  <a:schemeClr val="tx1"/>
                </a:solidFill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ea typeface="Tahoma" panose="020B0604030504040204" pitchFamily="34" charset="0"/>
              </a:rPr>
              <a:t>класса</a:t>
            </a:r>
            <a:r>
              <a:rPr lang="en-US" altLang="ru-RU" sz="2400" dirty="0">
                <a:solidFill>
                  <a:schemeClr val="tx1"/>
                </a:solidFill>
                <a:ea typeface="Tahoma" panose="020B0604030504040204" pitchFamily="34" charset="0"/>
              </a:rPr>
              <a:t>.</a:t>
            </a:r>
            <a:r>
              <a:rPr lang="ru-RU" altLang="ru-RU" sz="2400" dirty="0">
                <a:solidFill>
                  <a:schemeClr val="tx1"/>
                </a:solidFill>
                <a:ea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4297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35</a:t>
            </a:r>
            <a:endParaRPr sz="1814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479" y="2578228"/>
            <a:ext cx="8303305" cy="4122861"/>
          </a:xfrm>
          <a:custGeom>
            <a:avLst/>
            <a:gdLst/>
            <a:ahLst/>
            <a:cxnLst/>
            <a:rect l="l" t="t" r="r" b="b"/>
            <a:pathLst>
              <a:path w="9156700" h="4546600">
                <a:moveTo>
                  <a:pt x="0" y="4546600"/>
                </a:moveTo>
                <a:lnTo>
                  <a:pt x="9156700" y="4546600"/>
                </a:lnTo>
                <a:lnTo>
                  <a:pt x="9156700" y="0"/>
                </a:lnTo>
                <a:lnTo>
                  <a:pt x="0" y="0"/>
                </a:lnTo>
                <a:lnTo>
                  <a:pt x="0" y="4546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1905479" y="2578228"/>
            <a:ext cx="8303305" cy="4122861"/>
          </a:xfrm>
          <a:custGeom>
            <a:avLst/>
            <a:gdLst/>
            <a:ahLst/>
            <a:cxnLst/>
            <a:rect l="l" t="t" r="r" b="b"/>
            <a:pathLst>
              <a:path w="9156700" h="4546600">
                <a:moveTo>
                  <a:pt x="0" y="4546600"/>
                </a:moveTo>
                <a:lnTo>
                  <a:pt x="9156700" y="4546600"/>
                </a:lnTo>
                <a:lnTo>
                  <a:pt x="9156700" y="0"/>
                </a:lnTo>
                <a:lnTo>
                  <a:pt x="0" y="0"/>
                </a:lnTo>
                <a:lnTo>
                  <a:pt x="0" y="4546600"/>
                </a:lnTo>
                <a:close/>
              </a:path>
            </a:pathLst>
          </a:custGeom>
          <a:ln w="254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1996907" y="2447762"/>
            <a:ext cx="6922492" cy="4206063"/>
          </a:xfrm>
          <a:prstGeom prst="rect">
            <a:avLst/>
          </a:prstGeom>
        </p:spPr>
        <p:txBody>
          <a:bodyPr vert="horz" wrap="square" lIns="0" tIns="149137" rIns="0" bIns="0" rtlCol="0">
            <a:spAutoFit/>
          </a:bodyPr>
          <a:lstStyle/>
          <a:p>
            <a:pPr>
              <a:spcBef>
                <a:spcPts val="1174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class </a:t>
            </a:r>
            <a:r>
              <a:rPr sz="1814" b="1" spc="-5" dirty="0">
                <a:latin typeface="Courier New"/>
                <a:cs typeface="Courier New"/>
              </a:rPr>
              <a:t>BlankFinal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275817">
              <a:spcBef>
                <a:spcPts val="1093"/>
              </a:spcBef>
            </a:pP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final </a:t>
            </a:r>
            <a:r>
              <a:rPr sz="1814" b="1" dirty="0">
                <a:solidFill>
                  <a:srgbClr val="3333CC"/>
                </a:solidFill>
                <a:latin typeface="Courier New"/>
                <a:cs typeface="Courier New"/>
              </a:rPr>
              <a:t>int </a:t>
            </a:r>
            <a:r>
              <a:rPr sz="1814" b="1" dirty="0">
                <a:latin typeface="Courier New"/>
                <a:cs typeface="Courier New"/>
              </a:rPr>
              <a:t>j; </a:t>
            </a:r>
            <a:r>
              <a:rPr sz="1814" b="1" dirty="0">
                <a:solidFill>
                  <a:srgbClr val="FF0066"/>
                </a:solidFill>
                <a:latin typeface="Courier New"/>
                <a:cs typeface="Courier New"/>
              </a:rPr>
              <a:t>// 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Blank final: </a:t>
            </a:r>
            <a:r>
              <a:rPr sz="1814" b="1" dirty="0">
                <a:solidFill>
                  <a:srgbClr val="FF0066"/>
                </a:solidFill>
                <a:latin typeface="Courier New"/>
                <a:cs typeface="Courier New"/>
              </a:rPr>
              <a:t>must be 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initialized</a:t>
            </a:r>
            <a:endParaRPr sz="1814">
              <a:latin typeface="Courier New"/>
              <a:cs typeface="Courier New"/>
            </a:endParaRPr>
          </a:p>
          <a:p>
            <a:pPr marL="275817" marR="1973904" indent="1762003">
              <a:lnSpc>
                <a:spcPct val="150000"/>
              </a:lnSpc>
              <a:tabLst>
                <a:tab pos="2729377" algn="l"/>
              </a:tabLst>
            </a:pP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//	in </a:t>
            </a:r>
            <a:r>
              <a:rPr sz="1814" b="1" dirty="0">
                <a:solidFill>
                  <a:srgbClr val="FF0066"/>
                </a:solidFill>
                <a:latin typeface="Courier New"/>
                <a:cs typeface="Courier New"/>
              </a:rPr>
              <a:t>a</a:t>
            </a:r>
            <a:r>
              <a:rPr sz="1814" b="1" spc="-59" dirty="0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constructor  </a:t>
            </a:r>
            <a:r>
              <a:rPr sz="1814" b="1" spc="-5" dirty="0">
                <a:latin typeface="Courier New"/>
                <a:cs typeface="Courier New"/>
              </a:rPr>
              <a:t>BlankFinal(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 </a:t>
            </a:r>
            <a:r>
              <a:rPr sz="1814" b="1" dirty="0">
                <a:latin typeface="Courier New"/>
                <a:cs typeface="Courier New"/>
              </a:rPr>
              <a:t>x = 0 )</a:t>
            </a:r>
            <a:r>
              <a:rPr sz="1814" b="1" spc="-36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552209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j = </a:t>
            </a:r>
            <a:r>
              <a:rPr sz="1814" b="1" spc="-5" dirty="0">
                <a:latin typeface="Courier New"/>
                <a:cs typeface="Courier New"/>
              </a:rPr>
              <a:t>x; 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// Initializes blank</a:t>
            </a:r>
            <a:r>
              <a:rPr sz="1814" b="1" spc="-27" dirty="0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final</a:t>
            </a:r>
            <a:endParaRPr sz="1814">
              <a:latin typeface="Courier New"/>
              <a:cs typeface="Courier New"/>
            </a:endParaRPr>
          </a:p>
          <a:p>
            <a:pPr marL="275817">
              <a:spcBef>
                <a:spcPts val="1088"/>
              </a:spcBef>
            </a:pPr>
            <a:r>
              <a:rPr sz="1814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  <a:p>
            <a:pPr marL="552209" marR="1109601" indent="-276393">
              <a:lnSpc>
                <a:spcPct val="150000"/>
              </a:lnSpc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static void </a:t>
            </a:r>
            <a:r>
              <a:rPr sz="1814" b="1" spc="-5" dirty="0">
                <a:latin typeface="Courier New"/>
                <a:cs typeface="Courier New"/>
              </a:rPr>
              <a:t>main(String[] args) </a:t>
            </a:r>
            <a:r>
              <a:rPr sz="1814" b="1" dirty="0">
                <a:latin typeface="Courier New"/>
                <a:cs typeface="Courier New"/>
              </a:rPr>
              <a:t>{  </a:t>
            </a:r>
            <a:r>
              <a:rPr sz="1814" b="1" spc="-5" dirty="0">
                <a:latin typeface="Courier New"/>
                <a:cs typeface="Courier New"/>
              </a:rPr>
              <a:t>BlankFinal </a:t>
            </a:r>
            <a:r>
              <a:rPr sz="1814" b="1" spc="-5" dirty="0">
                <a:solidFill>
                  <a:srgbClr val="0000FF"/>
                </a:solidFill>
                <a:latin typeface="Courier New"/>
                <a:cs typeface="Courier New"/>
              </a:rPr>
              <a:t>bf </a:t>
            </a:r>
            <a:r>
              <a:rPr sz="1814" b="1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new</a:t>
            </a:r>
            <a:r>
              <a:rPr sz="1814" b="1" spc="-14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BlankFinal();</a:t>
            </a:r>
            <a:endParaRPr sz="1814">
              <a:latin typeface="Courier New"/>
              <a:cs typeface="Courier New"/>
            </a:endParaRPr>
          </a:p>
          <a:p>
            <a:pPr marL="275817">
              <a:spcBef>
                <a:spcPts val="1093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  <a:p>
            <a:pPr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71848" y="498659"/>
            <a:ext cx="7542073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Классы </a:t>
            </a:r>
            <a:r>
              <a:rPr spc="-5" dirty="0"/>
              <a:t>и </a:t>
            </a:r>
            <a:r>
              <a:rPr spc="-9" dirty="0"/>
              <a:t>объекты </a:t>
            </a:r>
            <a:r>
              <a:rPr spc="-5" dirty="0"/>
              <a:t>в Java: </a:t>
            </a:r>
            <a:r>
              <a:rPr spc="-9" dirty="0"/>
              <a:t>основные</a:t>
            </a:r>
            <a:r>
              <a:rPr spc="141" dirty="0"/>
              <a:t> </a:t>
            </a:r>
            <a:r>
              <a:rPr spc="-9" dirty="0"/>
              <a:t>сведения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71848" y="1923722"/>
            <a:ext cx="6881608" cy="458807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274089" indent="-262573">
              <a:spcBef>
                <a:spcPts val="9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Константы, инициализируемые </a:t>
            </a:r>
            <a:r>
              <a:rPr sz="2902" dirty="0">
                <a:latin typeface="Arial Narrow"/>
                <a:cs typeface="Arial Narrow"/>
              </a:rPr>
              <a:t>в</a:t>
            </a:r>
            <a:r>
              <a:rPr sz="2902" spc="-77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конструкторе</a:t>
            </a:r>
            <a:endParaRPr sz="2902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54410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24000" y="1"/>
            <a:ext cx="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33">
              <a:lnSpc>
                <a:spcPts val="2099"/>
              </a:lnSpc>
            </a:pPr>
            <a:fld id="{81D60167-4931-47E6-BA6A-407CBD079E47}" type="slidenum">
              <a:rPr dirty="0"/>
              <a:pPr marL="23033">
                <a:lnSpc>
                  <a:spcPts val="2099"/>
                </a:lnSpc>
              </a:pPr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848" y="498659"/>
            <a:ext cx="2055097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</a:t>
            </a:r>
            <a:r>
              <a:rPr spc="-36" dirty="0"/>
              <a:t> </a:t>
            </a:r>
            <a:r>
              <a:rPr spc="-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0870" y="1878520"/>
            <a:ext cx="7274317" cy="4056456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274089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Все классы неявно </a:t>
            </a:r>
            <a:r>
              <a:rPr sz="2902" spc="-5" dirty="0">
                <a:latin typeface="Arial Narrow"/>
                <a:cs typeface="Arial Narrow"/>
              </a:rPr>
              <a:t>являются подклассами</a:t>
            </a:r>
            <a:r>
              <a:rPr sz="2902" spc="-86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Object</a:t>
            </a:r>
            <a:endParaRPr sz="2902">
              <a:latin typeface="Arial Narrow"/>
              <a:cs typeface="Arial Narrow"/>
            </a:endParaRPr>
          </a:p>
          <a:p>
            <a:pPr marL="333399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Переопределяемые методы класса</a:t>
            </a:r>
            <a:r>
              <a:rPr sz="2539" spc="185" dirty="0">
                <a:solidFill>
                  <a:srgbClr val="FF0066"/>
                </a:solidFill>
                <a:latin typeface="Arial Narrow"/>
                <a:cs typeface="Arial Narrow"/>
              </a:rPr>
              <a:t>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Object</a:t>
            </a:r>
            <a:endParaRPr sz="2539">
              <a:latin typeface="Arial Narrow"/>
              <a:cs typeface="Arial Narrow"/>
            </a:endParaRPr>
          </a:p>
          <a:p>
            <a:pPr marL="704801">
              <a:spcBef>
                <a:spcPts val="626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b="1" spc="-5" dirty="0">
                <a:solidFill>
                  <a:srgbClr val="3333CC"/>
                </a:solidFill>
                <a:latin typeface="Courier New"/>
                <a:cs typeface="Courier New"/>
              </a:rPr>
              <a:t>public </a:t>
            </a:r>
            <a:r>
              <a:rPr sz="2176" b="1" spc="-9" dirty="0">
                <a:solidFill>
                  <a:srgbClr val="3333CC"/>
                </a:solidFill>
                <a:latin typeface="Courier New"/>
                <a:cs typeface="Courier New"/>
              </a:rPr>
              <a:t>boolean equals(Object</a:t>
            </a:r>
            <a:r>
              <a:rPr sz="2176" b="1" spc="-268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176" b="1" spc="-9" dirty="0">
                <a:solidFill>
                  <a:srgbClr val="3333CC"/>
                </a:solidFill>
                <a:latin typeface="Courier New"/>
                <a:cs typeface="Courier New"/>
              </a:rPr>
              <a:t>o);</a:t>
            </a:r>
            <a:endParaRPr sz="2176">
              <a:latin typeface="Courier New"/>
              <a:cs typeface="Courier New"/>
            </a:endParaRPr>
          </a:p>
          <a:p>
            <a:pPr marL="704801">
              <a:spcBef>
                <a:spcPts val="816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b="1" spc="-5" dirty="0">
                <a:solidFill>
                  <a:srgbClr val="3333CC"/>
                </a:solidFill>
                <a:latin typeface="Courier New"/>
                <a:cs typeface="Courier New"/>
              </a:rPr>
              <a:t>public </a:t>
            </a:r>
            <a:r>
              <a:rPr sz="2176" b="1" spc="-9" dirty="0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sz="2176" b="1" spc="-268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176" b="1" spc="-9" dirty="0">
                <a:solidFill>
                  <a:srgbClr val="3333CC"/>
                </a:solidFill>
                <a:latin typeface="Courier New"/>
                <a:cs typeface="Courier New"/>
              </a:rPr>
              <a:t>hashCode();</a:t>
            </a:r>
            <a:endParaRPr sz="2176">
              <a:latin typeface="Courier New"/>
              <a:cs typeface="Courier New"/>
            </a:endParaRPr>
          </a:p>
          <a:p>
            <a:pPr marL="704801">
              <a:spcBef>
                <a:spcPts val="816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b="1" spc="-5" dirty="0">
                <a:solidFill>
                  <a:srgbClr val="3333CC"/>
                </a:solidFill>
                <a:latin typeface="Courier New"/>
                <a:cs typeface="Courier New"/>
              </a:rPr>
              <a:t>public </a:t>
            </a:r>
            <a:r>
              <a:rPr sz="2176" b="1" spc="-9" dirty="0">
                <a:solidFill>
                  <a:srgbClr val="3333CC"/>
                </a:solidFill>
                <a:latin typeface="Courier New"/>
                <a:cs typeface="Courier New"/>
              </a:rPr>
              <a:t>String</a:t>
            </a:r>
            <a:r>
              <a:rPr sz="2176" b="1" spc="-268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176" b="1" spc="-9" dirty="0">
                <a:solidFill>
                  <a:srgbClr val="3333CC"/>
                </a:solidFill>
                <a:latin typeface="Courier New"/>
                <a:cs typeface="Courier New"/>
              </a:rPr>
              <a:t>toString();</a:t>
            </a:r>
            <a:endParaRPr sz="2176">
              <a:latin typeface="Courier New"/>
              <a:cs typeface="Courier New"/>
            </a:endParaRPr>
          </a:p>
          <a:p>
            <a:pPr marL="704801">
              <a:spcBef>
                <a:spcPts val="816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b="1" spc="-5" dirty="0">
                <a:solidFill>
                  <a:srgbClr val="3333CC"/>
                </a:solidFill>
                <a:latin typeface="Courier New"/>
                <a:cs typeface="Courier New"/>
              </a:rPr>
              <a:t>public </a:t>
            </a:r>
            <a:r>
              <a:rPr sz="2176" b="1" spc="-9" dirty="0">
                <a:solidFill>
                  <a:srgbClr val="3333CC"/>
                </a:solidFill>
                <a:latin typeface="Courier New"/>
                <a:cs typeface="Courier New"/>
              </a:rPr>
              <a:t>Class</a:t>
            </a:r>
            <a:r>
              <a:rPr sz="2176" b="1" spc="-268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176" b="1" spc="-9" dirty="0">
                <a:solidFill>
                  <a:srgbClr val="3333CC"/>
                </a:solidFill>
                <a:latin typeface="Courier New"/>
                <a:cs typeface="Courier New"/>
              </a:rPr>
              <a:t>getClass();</a:t>
            </a:r>
            <a:endParaRPr sz="2176">
              <a:latin typeface="Courier New"/>
              <a:cs typeface="Courier New"/>
            </a:endParaRPr>
          </a:p>
          <a:p>
            <a:pPr marL="704801">
              <a:spcBef>
                <a:spcPts val="816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b="1" spc="-9" dirty="0">
                <a:solidFill>
                  <a:srgbClr val="3333CC"/>
                </a:solidFill>
                <a:latin typeface="Courier New"/>
                <a:cs typeface="Courier New"/>
              </a:rPr>
              <a:t>protected Object</a:t>
            </a:r>
            <a:r>
              <a:rPr sz="2176" b="1" spc="-258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176" b="1" spc="-9" dirty="0">
                <a:solidFill>
                  <a:srgbClr val="3333CC"/>
                </a:solidFill>
                <a:latin typeface="Courier New"/>
                <a:cs typeface="Courier New"/>
              </a:rPr>
              <a:t>clone();</a:t>
            </a:r>
            <a:endParaRPr sz="2176">
              <a:latin typeface="Courier New"/>
              <a:cs typeface="Courier New"/>
            </a:endParaRPr>
          </a:p>
          <a:p>
            <a:pPr marL="704801">
              <a:spcBef>
                <a:spcPts val="821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b="1" spc="-9" dirty="0">
                <a:solidFill>
                  <a:srgbClr val="3333CC"/>
                </a:solidFill>
                <a:latin typeface="Courier New"/>
                <a:cs typeface="Courier New"/>
              </a:rPr>
              <a:t>protected </a:t>
            </a:r>
            <a:r>
              <a:rPr sz="2176" b="1" spc="-5" dirty="0">
                <a:solidFill>
                  <a:srgbClr val="3333CC"/>
                </a:solidFill>
                <a:latin typeface="Courier New"/>
                <a:cs typeface="Courier New"/>
              </a:rPr>
              <a:t>void</a:t>
            </a:r>
            <a:r>
              <a:rPr sz="2176" b="1" spc="-26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176" b="1" spc="-9" dirty="0">
                <a:solidFill>
                  <a:srgbClr val="3333CC"/>
                </a:solidFill>
                <a:latin typeface="Courier New"/>
                <a:cs typeface="Courier New"/>
              </a:rPr>
              <a:t>finalize();</a:t>
            </a:r>
            <a:endParaRPr sz="2176">
              <a:latin typeface="Courier New"/>
              <a:cs typeface="Courier New"/>
            </a:endParaRPr>
          </a:p>
          <a:p>
            <a:pPr marL="704801">
              <a:spcBef>
                <a:spcPts val="816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b="1" dirty="0">
                <a:solidFill>
                  <a:srgbClr val="3333CC"/>
                </a:solidFill>
                <a:latin typeface="Courier New"/>
                <a:cs typeface="Courier New"/>
              </a:rPr>
              <a:t>+ </a:t>
            </a:r>
            <a:r>
              <a:rPr sz="2176" b="1" spc="-9" dirty="0">
                <a:solidFill>
                  <a:srgbClr val="3333CC"/>
                </a:solidFill>
                <a:latin typeface="Courier New"/>
                <a:cs typeface="Courier New"/>
              </a:rPr>
              <a:t>методы синхронизации</a:t>
            </a:r>
            <a:r>
              <a:rPr sz="2176" b="1" spc="-26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176" b="1" spc="-9" dirty="0">
                <a:solidFill>
                  <a:srgbClr val="3333CC"/>
                </a:solidFill>
                <a:latin typeface="Courier New"/>
                <a:cs typeface="Courier New"/>
              </a:rPr>
              <a:t>потоков</a:t>
            </a:r>
            <a:endParaRPr sz="2176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32607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00869" y="1878520"/>
            <a:ext cx="5636113" cy="496570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333399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</a:t>
            </a:r>
            <a:r>
              <a:rPr sz="2539" spc="-9" dirty="0" err="1">
                <a:solidFill>
                  <a:srgbClr val="FF0066"/>
                </a:solidFill>
                <a:latin typeface="Arial Narrow"/>
                <a:cs typeface="Arial Narrow"/>
              </a:rPr>
              <a:t>Операции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 </a:t>
            </a:r>
            <a:r>
              <a:rPr sz="2539" spc="-5" dirty="0">
                <a:solidFill>
                  <a:srgbClr val="FF0066"/>
                </a:solidFill>
                <a:latin typeface="Arial Narrow"/>
                <a:cs typeface="Arial Narrow"/>
              </a:rPr>
              <a:t>== и !=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работают </a:t>
            </a:r>
            <a:r>
              <a:rPr sz="2539" spc="-5" dirty="0">
                <a:solidFill>
                  <a:srgbClr val="FF0066"/>
                </a:solidFill>
                <a:latin typeface="Arial Narrow"/>
                <a:cs typeface="Arial Narrow"/>
              </a:rPr>
              <a:t>со</a:t>
            </a:r>
            <a:r>
              <a:rPr sz="2539" spc="141" dirty="0">
                <a:solidFill>
                  <a:srgbClr val="FF0066"/>
                </a:solidFill>
                <a:latin typeface="Arial Narrow"/>
                <a:cs typeface="Arial Narrow"/>
              </a:rPr>
              <a:t> </a:t>
            </a:r>
            <a:r>
              <a:rPr sz="2539" spc="-5" dirty="0">
                <a:solidFill>
                  <a:srgbClr val="FF0066"/>
                </a:solidFill>
                <a:latin typeface="Arial Narrow"/>
                <a:cs typeface="Arial Narrow"/>
              </a:rPr>
              <a:t>ссылками</a:t>
            </a:r>
            <a:endParaRPr sz="2539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4878" y="3113375"/>
            <a:ext cx="8530753" cy="2399583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002" rIns="0" bIns="0" rtlCol="0">
            <a:spAutoFit/>
          </a:bodyPr>
          <a:lstStyle/>
          <a:p>
            <a:pPr marL="91555">
              <a:spcBef>
                <a:spcPts val="150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class</a:t>
            </a:r>
            <a:r>
              <a:rPr sz="1814" b="1" spc="-6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Test1{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sz="1814" b="1" spc="-7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val;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spc="-5" dirty="0">
                <a:latin typeface="Courier New"/>
                <a:cs typeface="Courier New"/>
              </a:rPr>
              <a:t>Test1(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 </a:t>
            </a:r>
            <a:r>
              <a:rPr sz="1814" b="1" spc="-5" dirty="0">
                <a:latin typeface="Courier New"/>
                <a:cs typeface="Courier New"/>
              </a:rPr>
              <a:t>val </a:t>
            </a:r>
            <a:r>
              <a:rPr sz="1814" b="1" dirty="0">
                <a:latin typeface="Courier New"/>
                <a:cs typeface="Courier New"/>
              </a:rPr>
              <a:t>)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1197126">
              <a:spcBef>
                <a:spcPts val="1093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814" b="1" spc="-5" dirty="0">
                <a:latin typeface="Courier New"/>
                <a:cs typeface="Courier New"/>
              </a:rPr>
              <a:t>.val </a:t>
            </a:r>
            <a:r>
              <a:rPr sz="1814" b="1" dirty="0">
                <a:latin typeface="Courier New"/>
                <a:cs typeface="Courier New"/>
              </a:rPr>
              <a:t>=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val;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  <a:p>
            <a:pPr marL="91555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C9569829-4F35-497C-91AE-A34EC21E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2629"/>
            <a:ext cx="8596668" cy="1320800"/>
          </a:xfrm>
        </p:spPr>
        <p:txBody>
          <a:bodyPr/>
          <a:lstStyle/>
          <a:p>
            <a:r>
              <a:rPr lang="ru-RU" dirty="0">
                <a:latin typeface="Arial Narrow"/>
                <a:cs typeface="Arial Narrow"/>
              </a:rPr>
              <a:t>Сравнение</a:t>
            </a:r>
            <a:r>
              <a:rPr lang="ru-RU" spc="-32" dirty="0">
                <a:latin typeface="Arial Narrow"/>
                <a:cs typeface="Arial Narrow"/>
              </a:rPr>
              <a:t> </a:t>
            </a:r>
            <a:r>
              <a:rPr lang="ru-RU" spc="-5" dirty="0">
                <a:latin typeface="Arial Narrow"/>
                <a:cs typeface="Arial Narrow"/>
              </a:rPr>
              <a:t>объектов</a:t>
            </a:r>
            <a:br>
              <a:rPr lang="ru-RU" dirty="0">
                <a:latin typeface="Arial Narrow"/>
                <a:cs typeface="Arial Narrow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54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13768" y="1973734"/>
            <a:ext cx="7640538" cy="480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96"/>
              </a:lnSpc>
            </a:pPr>
            <a:r>
              <a:rPr sz="2902" dirty="0">
                <a:solidFill>
                  <a:srgbClr val="E76E00"/>
                </a:solidFill>
                <a:latin typeface="Arial"/>
                <a:cs typeface="Arial"/>
              </a:rPr>
              <a:t>• </a:t>
            </a:r>
            <a:r>
              <a:rPr sz="2902" dirty="0">
                <a:latin typeface="Arial Narrow"/>
                <a:cs typeface="Arial Narrow"/>
              </a:rPr>
              <a:t>Переменные и методы</a:t>
            </a:r>
            <a:r>
              <a:rPr sz="2902" spc="150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класса</a:t>
            </a:r>
            <a:endParaRPr sz="2902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335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5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5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5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5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5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5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74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1814" dirty="0">
                <a:latin typeface="Arial"/>
                <a:cs typeface="Arial"/>
              </a:rPr>
              <a:t>6</a:t>
            </a:r>
            <a:endParaRPr sz="1814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4559" y="1386667"/>
            <a:ext cx="8019842" cy="5391972"/>
          </a:xfrm>
          <a:custGeom>
            <a:avLst/>
            <a:gdLst/>
            <a:ahLst/>
            <a:cxnLst/>
            <a:rect l="l" t="t" r="r" b="b"/>
            <a:pathLst>
              <a:path w="9407525" h="6375400">
                <a:moveTo>
                  <a:pt x="0" y="6375400"/>
                </a:moveTo>
                <a:lnTo>
                  <a:pt x="9407525" y="6375400"/>
                </a:lnTo>
                <a:lnTo>
                  <a:pt x="9407525" y="0"/>
                </a:lnTo>
                <a:lnTo>
                  <a:pt x="0" y="0"/>
                </a:lnTo>
                <a:lnTo>
                  <a:pt x="0" y="637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1784559" y="1671828"/>
            <a:ext cx="8149116" cy="5020623"/>
          </a:xfrm>
          <a:custGeom>
            <a:avLst/>
            <a:gdLst/>
            <a:ahLst/>
            <a:cxnLst/>
            <a:rect l="l" t="t" r="r" b="b"/>
            <a:pathLst>
              <a:path w="9407525" h="6375400">
                <a:moveTo>
                  <a:pt x="0" y="6375400"/>
                </a:moveTo>
                <a:lnTo>
                  <a:pt x="9407525" y="6375400"/>
                </a:lnTo>
                <a:lnTo>
                  <a:pt x="9407525" y="0"/>
                </a:lnTo>
                <a:lnTo>
                  <a:pt x="0" y="0"/>
                </a:lnTo>
                <a:lnTo>
                  <a:pt x="0" y="6375400"/>
                </a:lnTo>
                <a:close/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884494" y="1671829"/>
            <a:ext cx="7015666" cy="497709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1662962">
              <a:lnSpc>
                <a:spcPct val="150000"/>
              </a:lnSpc>
              <a:spcBef>
                <a:spcPts val="91"/>
              </a:spcBef>
            </a:pPr>
            <a:r>
              <a:rPr sz="1600" b="1" spc="-5" dirty="0">
                <a:solidFill>
                  <a:srgbClr val="3333CC"/>
                </a:solidFill>
                <a:latin typeface="Courier New"/>
                <a:cs typeface="Courier New"/>
              </a:rPr>
              <a:t>package </a:t>
            </a:r>
            <a:r>
              <a:rPr sz="1600" b="1" spc="-5" dirty="0">
                <a:latin typeface="Courier New"/>
                <a:cs typeface="Courier New"/>
              </a:rPr>
              <a:t>animals</a:t>
            </a:r>
            <a:r>
              <a:rPr sz="1600" b="1" spc="-5" dirty="0">
                <a:solidFill>
                  <a:srgbClr val="808080"/>
                </a:solidFill>
                <a:latin typeface="Courier New"/>
                <a:cs typeface="Courier New"/>
              </a:rPr>
              <a:t>;  </a:t>
            </a:r>
            <a:endParaRPr lang="en-US" sz="1600" b="1" spc="-5" dirty="0">
              <a:solidFill>
                <a:srgbClr val="808080"/>
              </a:solidFill>
              <a:latin typeface="Courier New"/>
              <a:cs typeface="Courier New"/>
            </a:endParaRPr>
          </a:p>
          <a:p>
            <a:pPr marL="11516" marR="1662962">
              <a:lnSpc>
                <a:spcPct val="150000"/>
              </a:lnSpc>
              <a:spcBef>
                <a:spcPts val="91"/>
              </a:spcBef>
            </a:pPr>
            <a:r>
              <a:rPr sz="1600" b="1" spc="-5" dirty="0">
                <a:solidFill>
                  <a:srgbClr val="3333CC"/>
                </a:solidFill>
                <a:latin typeface="Courier New"/>
                <a:cs typeface="Courier New"/>
              </a:rPr>
              <a:t>public class </a:t>
            </a:r>
            <a:r>
              <a:rPr sz="1600" b="1" spc="-5" dirty="0">
                <a:latin typeface="Courier New"/>
                <a:cs typeface="Courier New"/>
              </a:rPr>
              <a:t>Reptile</a:t>
            </a:r>
            <a:r>
              <a:rPr sz="1600" b="1" spc="-41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563726">
              <a:spcBef>
                <a:spcPts val="1088"/>
              </a:spcBef>
            </a:pPr>
            <a:r>
              <a:rPr sz="1600" b="1" spc="-5" dirty="0">
                <a:solidFill>
                  <a:srgbClr val="3333CC"/>
                </a:solidFill>
                <a:latin typeface="Courier New"/>
                <a:cs typeface="Courier New"/>
              </a:rPr>
              <a:t>private int</a:t>
            </a:r>
            <a:r>
              <a:rPr sz="1600" b="1" spc="-14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length;</a:t>
            </a:r>
            <a:endParaRPr sz="1600" dirty="0">
              <a:latin typeface="Courier New"/>
              <a:cs typeface="Courier New"/>
            </a:endParaRPr>
          </a:p>
          <a:p>
            <a:pPr marL="1117087" marR="4607" indent="-553361">
              <a:lnSpc>
                <a:spcPct val="150000"/>
              </a:lnSpc>
            </a:pPr>
            <a:r>
              <a:rPr sz="1600" b="1" spc="-5" dirty="0">
                <a:solidFill>
                  <a:srgbClr val="3333CC"/>
                </a:solidFill>
                <a:latin typeface="Courier New"/>
                <a:cs typeface="Courier New"/>
              </a:rPr>
              <a:t>public </a:t>
            </a:r>
            <a:r>
              <a:rPr sz="1600" b="1" spc="-5" dirty="0">
                <a:latin typeface="Courier New"/>
                <a:cs typeface="Courier New"/>
              </a:rPr>
              <a:t>Reptile( </a:t>
            </a:r>
            <a:r>
              <a:rPr sz="1600" b="1" spc="-5" dirty="0">
                <a:solidFill>
                  <a:srgbClr val="3333CC"/>
                </a:solidFill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length </a:t>
            </a:r>
            <a:r>
              <a:rPr sz="1600" b="1" dirty="0">
                <a:latin typeface="Courier New"/>
                <a:cs typeface="Courier New"/>
              </a:rPr>
              <a:t>) {  </a:t>
            </a:r>
            <a:endParaRPr lang="en-US" sz="1600" b="1" dirty="0">
              <a:latin typeface="Courier New"/>
              <a:cs typeface="Courier New"/>
            </a:endParaRPr>
          </a:p>
          <a:p>
            <a:pPr marL="1117087" marR="4607" indent="-553361">
              <a:lnSpc>
                <a:spcPct val="150000"/>
              </a:lnSpc>
            </a:pPr>
            <a:r>
              <a:rPr lang="en-US" sz="1600" b="1" spc="-5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r>
              <a:rPr sz="1600" b="1" spc="-5" dirty="0" err="1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600" b="1" spc="-5" dirty="0" err="1">
                <a:latin typeface="Courier New"/>
                <a:cs typeface="Courier New"/>
              </a:rPr>
              <a:t>.length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8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length;</a:t>
            </a:r>
            <a:endParaRPr sz="1600" dirty="0">
              <a:latin typeface="Courier New"/>
              <a:cs typeface="Courier New"/>
            </a:endParaRPr>
          </a:p>
          <a:p>
            <a:pPr marL="563726">
              <a:spcBef>
                <a:spcPts val="1088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117087" marR="4607" indent="-553361">
              <a:lnSpc>
                <a:spcPct val="15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333CC"/>
                </a:solidFill>
                <a:latin typeface="Courier New"/>
                <a:cs typeface="Courier New"/>
              </a:rPr>
              <a:t>public </a:t>
            </a: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void </a:t>
            </a:r>
            <a:r>
              <a:rPr sz="1600" b="1" dirty="0">
                <a:latin typeface="Courier New"/>
                <a:cs typeface="Courier New"/>
              </a:rPr>
              <a:t>eat( Bird bird )</a:t>
            </a:r>
            <a:r>
              <a:rPr sz="1600" b="1" spc="-82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 </a:t>
            </a:r>
            <a:r>
              <a:rPr sz="1600" b="1" spc="-5" dirty="0">
                <a:latin typeface="Courier New"/>
                <a:cs typeface="Courier New"/>
              </a:rPr>
              <a:t>bird.isEaten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3333CC"/>
                </a:solidFill>
                <a:latin typeface="Courier New"/>
                <a:cs typeface="Courier New"/>
              </a:rPr>
              <a:t>true</a:t>
            </a:r>
            <a:r>
              <a:rPr sz="1600" b="1" spc="-5" dirty="0">
                <a:latin typeface="Courier New"/>
                <a:cs typeface="Courier New"/>
              </a:rPr>
              <a:t>;  length++;</a:t>
            </a:r>
            <a:endParaRPr sz="1600" dirty="0">
              <a:latin typeface="Courier New"/>
              <a:cs typeface="Courier New"/>
            </a:endParaRPr>
          </a:p>
          <a:p>
            <a:pPr marL="563726">
              <a:spcBef>
                <a:spcPts val="1088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117087" marR="1524766" indent="-553361">
              <a:lnSpc>
                <a:spcPct val="150000"/>
              </a:lnSpc>
            </a:pPr>
            <a:r>
              <a:rPr sz="1600" b="1" spc="-5" dirty="0">
                <a:solidFill>
                  <a:srgbClr val="3333CC"/>
                </a:solidFill>
                <a:latin typeface="Courier New"/>
                <a:cs typeface="Courier New"/>
              </a:rPr>
              <a:t>public int </a:t>
            </a:r>
            <a:r>
              <a:rPr sz="1600" b="1" spc="-5" dirty="0">
                <a:latin typeface="Courier New"/>
                <a:cs typeface="Courier New"/>
              </a:rPr>
              <a:t>size() </a:t>
            </a:r>
            <a:r>
              <a:rPr sz="1600" b="1" dirty="0">
                <a:latin typeface="Courier New"/>
                <a:cs typeface="Courier New"/>
              </a:rPr>
              <a:t>{  </a:t>
            </a:r>
            <a:endParaRPr lang="en-US" sz="1600" b="1" dirty="0">
              <a:latin typeface="Courier New"/>
              <a:cs typeface="Courier New"/>
            </a:endParaRPr>
          </a:p>
          <a:p>
            <a:pPr marL="1117087" marR="1524766" indent="-553361">
              <a:lnSpc>
                <a:spcPct val="150000"/>
              </a:lnSpc>
            </a:pPr>
            <a:r>
              <a:rPr lang="en-US" sz="1600" b="1" spc="-5" dirty="0">
                <a:solidFill>
                  <a:srgbClr val="3333CC"/>
                </a:solidFill>
                <a:latin typeface="Courier New"/>
                <a:cs typeface="Courier New"/>
              </a:rPr>
              <a:t>	</a:t>
            </a:r>
            <a:r>
              <a:rPr sz="1600" b="1" spc="-5" dirty="0">
                <a:solidFill>
                  <a:srgbClr val="3333CC"/>
                </a:solidFill>
                <a:latin typeface="Courier New"/>
                <a:cs typeface="Courier New"/>
              </a:rPr>
              <a:t>return</a:t>
            </a:r>
            <a:r>
              <a:rPr sz="1600" b="1" spc="-32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length;</a:t>
            </a:r>
            <a:endParaRPr sz="1600" dirty="0">
              <a:latin typeface="Courier New"/>
              <a:cs typeface="Courier New"/>
            </a:endParaRPr>
          </a:p>
          <a:p>
            <a:pPr marL="563726">
              <a:spcBef>
                <a:spcPts val="1088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1516">
              <a:spcBef>
                <a:spcPts val="1088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8207" y="552786"/>
            <a:ext cx="7795467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Классы </a:t>
            </a:r>
            <a:r>
              <a:rPr spc="-5" dirty="0"/>
              <a:t>и </a:t>
            </a:r>
            <a:r>
              <a:rPr spc="-9" dirty="0"/>
              <a:t>объекты </a:t>
            </a:r>
            <a:r>
              <a:rPr spc="-5" dirty="0"/>
              <a:t>в Java: </a:t>
            </a:r>
            <a:r>
              <a:rPr spc="-9" dirty="0"/>
              <a:t>основные</a:t>
            </a:r>
            <a:r>
              <a:rPr spc="141" dirty="0"/>
              <a:t> </a:t>
            </a:r>
            <a:r>
              <a:rPr spc="-9" dirty="0"/>
              <a:t>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1665640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1848" y="498660"/>
            <a:ext cx="2055097" cy="40179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2539" b="1" spc="-9" dirty="0">
                <a:solidFill>
                  <a:srgbClr val="5282A0"/>
                </a:solidFill>
                <a:latin typeface="Arial"/>
                <a:cs typeface="Arial"/>
              </a:rPr>
              <a:t>Класс</a:t>
            </a:r>
            <a:r>
              <a:rPr sz="2539" b="1" spc="-36" dirty="0">
                <a:solidFill>
                  <a:srgbClr val="5282A0"/>
                </a:solidFill>
                <a:latin typeface="Arial"/>
                <a:cs typeface="Arial"/>
              </a:rPr>
              <a:t> </a:t>
            </a:r>
            <a:r>
              <a:rPr sz="2539" b="1" spc="-5" dirty="0">
                <a:solidFill>
                  <a:srgbClr val="5282A0"/>
                </a:solidFill>
                <a:latin typeface="Arial"/>
                <a:cs typeface="Arial"/>
              </a:rPr>
              <a:t>Object</a:t>
            </a:r>
            <a:endParaRPr sz="2539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0869" y="1878520"/>
            <a:ext cx="5636113" cy="1020112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274089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Сравнение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объектов</a:t>
            </a:r>
            <a:endParaRPr sz="2902">
              <a:latin typeface="Arial Narrow"/>
              <a:cs typeface="Arial Narrow"/>
            </a:endParaRPr>
          </a:p>
          <a:p>
            <a:pPr marL="333399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Операции </a:t>
            </a:r>
            <a:r>
              <a:rPr sz="2539" spc="-5" dirty="0">
                <a:solidFill>
                  <a:srgbClr val="FF0066"/>
                </a:solidFill>
                <a:latin typeface="Arial Narrow"/>
                <a:cs typeface="Arial Narrow"/>
              </a:rPr>
              <a:t>== и !=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работают </a:t>
            </a:r>
            <a:r>
              <a:rPr sz="2539" spc="-5" dirty="0">
                <a:solidFill>
                  <a:srgbClr val="FF0066"/>
                </a:solidFill>
                <a:latin typeface="Arial Narrow"/>
                <a:cs typeface="Arial Narrow"/>
              </a:rPr>
              <a:t>со</a:t>
            </a:r>
            <a:r>
              <a:rPr sz="2539" spc="141" dirty="0">
                <a:solidFill>
                  <a:srgbClr val="FF0066"/>
                </a:solidFill>
                <a:latin typeface="Arial Narrow"/>
                <a:cs typeface="Arial Narrow"/>
              </a:rPr>
              <a:t> </a:t>
            </a:r>
            <a:r>
              <a:rPr sz="2539" spc="-5" dirty="0">
                <a:solidFill>
                  <a:srgbClr val="FF0066"/>
                </a:solidFill>
                <a:latin typeface="Arial Narrow"/>
                <a:cs typeface="Arial Narrow"/>
              </a:rPr>
              <a:t>ссылками</a:t>
            </a:r>
            <a:endParaRPr sz="2539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4558" y="3195794"/>
            <a:ext cx="8530753" cy="2838677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002" rIns="0" bIns="0" rtlCol="0">
            <a:spAutoFit/>
          </a:bodyPr>
          <a:lstStyle/>
          <a:p>
            <a:pPr marL="91555">
              <a:spcBef>
                <a:spcPts val="150"/>
              </a:spcBef>
            </a:pP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782537" marR="3732452">
              <a:lnSpc>
                <a:spcPts val="3264"/>
              </a:lnSpc>
              <a:spcBef>
                <a:spcPts val="290"/>
              </a:spcBef>
            </a:pPr>
            <a:r>
              <a:rPr sz="1814" b="1" spc="-5" dirty="0">
                <a:latin typeface="Courier New"/>
                <a:cs typeface="Courier New"/>
              </a:rPr>
              <a:t>Test1 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ref1 </a:t>
            </a:r>
            <a:r>
              <a:rPr sz="1814" b="1" dirty="0">
                <a:latin typeface="Courier New"/>
                <a:cs typeface="Courier New"/>
              </a:rPr>
              <a:t>=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new </a:t>
            </a:r>
            <a:r>
              <a:rPr sz="1814" b="1" spc="-5" dirty="0">
                <a:latin typeface="Courier New"/>
                <a:cs typeface="Courier New"/>
              </a:rPr>
              <a:t>Test1( 27 );  Test1 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ref2 </a:t>
            </a:r>
            <a:r>
              <a:rPr sz="1814" b="1" dirty="0">
                <a:latin typeface="Courier New"/>
                <a:cs typeface="Courier New"/>
              </a:rPr>
              <a:t>=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new </a:t>
            </a:r>
            <a:r>
              <a:rPr sz="1814" b="1" spc="-5" dirty="0">
                <a:latin typeface="Courier New"/>
                <a:cs typeface="Courier New"/>
              </a:rPr>
              <a:t>Test1( 27</a:t>
            </a:r>
            <a:r>
              <a:rPr sz="1814" b="1" spc="-23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);</a:t>
            </a:r>
            <a:endParaRPr sz="1814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84">
              <a:latin typeface="Times New Roman"/>
              <a:cs typeface="Times New Roman"/>
            </a:endParaRPr>
          </a:p>
          <a:p>
            <a:pPr marL="782537" marR="276968">
              <a:lnSpc>
                <a:spcPct val="150100"/>
              </a:lnSpc>
            </a:pPr>
            <a:r>
              <a:rPr sz="1814" b="1" spc="-5" dirty="0">
                <a:latin typeface="Courier New"/>
                <a:cs typeface="Courier New"/>
              </a:rPr>
              <a:t>System.err.println( "ref1==ref2 is </a:t>
            </a:r>
            <a:r>
              <a:rPr sz="1814" b="1" dirty="0">
                <a:latin typeface="Courier New"/>
                <a:cs typeface="Courier New"/>
              </a:rPr>
              <a:t>" + </a:t>
            </a:r>
            <a:r>
              <a:rPr sz="1814" b="1" spc="-5" dirty="0">
                <a:latin typeface="Courier New"/>
                <a:cs typeface="Courier New"/>
              </a:rPr>
              <a:t>(ref1==ref2) );  System.err.println( "ref1!=ref2 is </a:t>
            </a:r>
            <a:r>
              <a:rPr sz="1814" b="1" dirty="0">
                <a:latin typeface="Courier New"/>
                <a:cs typeface="Courier New"/>
              </a:rPr>
              <a:t>" + </a:t>
            </a:r>
            <a:r>
              <a:rPr sz="1814" b="1" spc="-5" dirty="0">
                <a:latin typeface="Courier New"/>
                <a:cs typeface="Courier New"/>
              </a:rPr>
              <a:t>(ref1!=ref2)</a:t>
            </a:r>
            <a:r>
              <a:rPr sz="1814" b="1" spc="23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);</a:t>
            </a:r>
            <a:endParaRPr sz="1814">
              <a:latin typeface="Courier New"/>
              <a:cs typeface="Courier New"/>
            </a:endParaRPr>
          </a:p>
          <a:p>
            <a:pPr marL="91555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267D747-FE87-4D3A-9EE1-32DE7BE5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4" y="1066013"/>
            <a:ext cx="8596668" cy="13208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318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40</a:t>
            </a:r>
            <a:endParaRPr sz="1814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4558" y="3195793"/>
            <a:ext cx="8530753" cy="3293683"/>
          </a:xfrm>
          <a:custGeom>
            <a:avLst/>
            <a:gdLst/>
            <a:ahLst/>
            <a:cxnLst/>
            <a:rect l="l" t="t" r="r" b="b"/>
            <a:pathLst>
              <a:path w="9407525" h="3632200">
                <a:moveTo>
                  <a:pt x="0" y="3632200"/>
                </a:moveTo>
                <a:lnTo>
                  <a:pt x="9407525" y="3632200"/>
                </a:lnTo>
                <a:lnTo>
                  <a:pt x="9407525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1784558" y="3195793"/>
            <a:ext cx="8530753" cy="3293683"/>
          </a:xfrm>
          <a:custGeom>
            <a:avLst/>
            <a:gdLst/>
            <a:ahLst/>
            <a:cxnLst/>
            <a:rect l="l" t="t" r="r" b="b"/>
            <a:pathLst>
              <a:path w="9407525" h="3632200">
                <a:moveTo>
                  <a:pt x="0" y="3632200"/>
                </a:moveTo>
                <a:lnTo>
                  <a:pt x="9407525" y="3632200"/>
                </a:lnTo>
                <a:lnTo>
                  <a:pt x="9407525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864608" y="1878520"/>
            <a:ext cx="6549361" cy="1619891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409982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410558" algn="l"/>
              </a:tabLst>
            </a:pPr>
            <a:r>
              <a:rPr sz="2902" dirty="0">
                <a:latin typeface="Arial Narrow"/>
                <a:cs typeface="Arial Narrow"/>
              </a:rPr>
              <a:t>Сравнение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объектов</a:t>
            </a:r>
            <a:endParaRPr sz="2902">
              <a:latin typeface="Arial Narrow"/>
              <a:cs typeface="Arial Narrow"/>
            </a:endParaRPr>
          </a:p>
          <a:p>
            <a:pPr marL="469292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Использование метода equals </a:t>
            </a:r>
            <a:r>
              <a:rPr sz="2539" spc="-5" dirty="0">
                <a:solidFill>
                  <a:srgbClr val="FF0066"/>
                </a:solidFill>
                <a:latin typeface="Arial Narrow"/>
                <a:cs typeface="Arial Narrow"/>
              </a:rPr>
              <a:t>из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класса</a:t>
            </a:r>
            <a:r>
              <a:rPr sz="2539" spc="230" dirty="0">
                <a:solidFill>
                  <a:srgbClr val="FF0066"/>
                </a:solidFill>
                <a:latin typeface="Arial Narrow"/>
                <a:cs typeface="Arial Narrow"/>
              </a:rPr>
              <a:t>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Object</a:t>
            </a:r>
            <a:endParaRPr sz="2539">
              <a:latin typeface="Arial Narrow"/>
              <a:cs typeface="Arial Narrow"/>
            </a:endParaRPr>
          </a:p>
          <a:p>
            <a:pPr marL="11516">
              <a:spcBef>
                <a:spcPts val="2535"/>
              </a:spcBef>
            </a:pP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38316" y="3667692"/>
          <a:ext cx="4065856" cy="1090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9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006">
                <a:tc>
                  <a:txBody>
                    <a:bodyPr/>
                    <a:lstStyle/>
                    <a:p>
                      <a:pPr marR="36195" algn="ctr">
                        <a:lnSpc>
                          <a:spcPts val="207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70"/>
                        </a:lnSpc>
                      </a:pPr>
                      <a:r>
                        <a:rPr sz="1800" b="1" spc="-5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ref</a:t>
                      </a:r>
                      <a:r>
                        <a:rPr sz="1800" b="1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18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Test1( 27</a:t>
                      </a:r>
                      <a:r>
                        <a:rPr sz="18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89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579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-5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ref</a:t>
                      </a:r>
                      <a:r>
                        <a:rPr sz="1800" b="1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579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579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Test1( 27</a:t>
                      </a:r>
                      <a:r>
                        <a:rPr sz="18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57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06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ref</a:t>
                      </a:r>
                      <a:r>
                        <a:rPr sz="1800" b="1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ref1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864608" y="5138836"/>
            <a:ext cx="6243026" cy="126940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701922" marR="4607">
              <a:lnSpc>
                <a:spcPct val="150000"/>
              </a:lnSpc>
              <a:spcBef>
                <a:spcPts val="91"/>
              </a:spcBef>
            </a:pPr>
            <a:r>
              <a:rPr sz="1814" b="1" spc="-5" dirty="0">
                <a:latin typeface="Courier New"/>
                <a:cs typeface="Courier New"/>
              </a:rPr>
              <a:t>System.err.println( ref1.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equals</a:t>
            </a:r>
            <a:r>
              <a:rPr sz="1814" b="1" spc="-5" dirty="0">
                <a:latin typeface="Courier New"/>
                <a:cs typeface="Courier New"/>
              </a:rPr>
              <a:t>(ref2) );  System.err.println( ref1.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equals</a:t>
            </a:r>
            <a:r>
              <a:rPr sz="1814" b="1" spc="-5" dirty="0">
                <a:latin typeface="Courier New"/>
                <a:cs typeface="Courier New"/>
              </a:rPr>
              <a:t>(ref3)</a:t>
            </a:r>
            <a:r>
              <a:rPr sz="1814" b="1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);</a:t>
            </a:r>
            <a:endParaRPr sz="1814">
              <a:latin typeface="Courier New"/>
              <a:cs typeface="Courier New"/>
            </a:endParaRPr>
          </a:p>
          <a:p>
            <a:pPr marL="11516">
              <a:spcBef>
                <a:spcPts val="1084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BCBEAE10-958C-4C7C-AF82-10F0A23B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87" y="865084"/>
            <a:ext cx="8596668" cy="13208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850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41</a:t>
            </a:r>
            <a:endParaRPr sz="181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4558" y="1639180"/>
            <a:ext cx="4688315" cy="1020112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11516">
              <a:spcBef>
                <a:spcPts val="825"/>
              </a:spcBef>
              <a:buClr>
                <a:srgbClr val="E76E00"/>
              </a:buClr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Сравнение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объектов</a:t>
            </a:r>
            <a:endParaRPr sz="2902" dirty="0">
              <a:latin typeface="Arial Narrow"/>
              <a:cs typeface="Arial Narrow"/>
            </a:endParaRPr>
          </a:p>
          <a:p>
            <a:pPr marL="333399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Переопределение метода</a:t>
            </a:r>
            <a:r>
              <a:rPr sz="2539" spc="150" dirty="0">
                <a:solidFill>
                  <a:srgbClr val="FF0066"/>
                </a:solidFill>
                <a:latin typeface="Arial Narrow"/>
                <a:cs typeface="Arial Narrow"/>
              </a:rPr>
              <a:t>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equals</a:t>
            </a:r>
            <a:endParaRPr sz="2539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558" y="3036003"/>
            <a:ext cx="8530753" cy="3708272"/>
          </a:xfrm>
          <a:custGeom>
            <a:avLst/>
            <a:gdLst/>
            <a:ahLst/>
            <a:cxnLst/>
            <a:rect l="l" t="t" r="r" b="b"/>
            <a:pathLst>
              <a:path w="9407525" h="4089400">
                <a:moveTo>
                  <a:pt x="0" y="4089400"/>
                </a:moveTo>
                <a:lnTo>
                  <a:pt x="9407525" y="4089400"/>
                </a:lnTo>
                <a:lnTo>
                  <a:pt x="9407525" y="0"/>
                </a:lnTo>
                <a:lnTo>
                  <a:pt x="0" y="0"/>
                </a:lnTo>
                <a:lnTo>
                  <a:pt x="0" y="408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784558" y="3036003"/>
            <a:ext cx="8530753" cy="3245968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002" rIns="0" bIns="0" rtlCol="0">
            <a:spAutoFit/>
          </a:bodyPr>
          <a:lstStyle/>
          <a:p>
            <a:pPr marL="91555">
              <a:spcBef>
                <a:spcPts val="150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class</a:t>
            </a:r>
            <a:r>
              <a:rPr sz="1814" b="1" spc="-6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Test2{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sz="1814" b="1" spc="-7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val;</a:t>
            </a:r>
            <a:endParaRPr sz="1814">
              <a:latin typeface="Courier New"/>
              <a:cs typeface="Courier New"/>
            </a:endParaRPr>
          </a:p>
          <a:p>
            <a:pPr marL="644340" marR="2903274">
              <a:lnSpc>
                <a:spcPts val="3264"/>
              </a:lnSpc>
              <a:spcBef>
                <a:spcPts val="290"/>
              </a:spcBef>
            </a:pPr>
            <a:r>
              <a:rPr sz="1814" b="1" spc="-5" dirty="0">
                <a:latin typeface="Courier New"/>
                <a:cs typeface="Courier New"/>
              </a:rPr>
              <a:t>Test2(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 </a:t>
            </a:r>
            <a:r>
              <a:rPr sz="1814" b="1" spc="-5" dirty="0">
                <a:latin typeface="Courier New"/>
                <a:cs typeface="Courier New"/>
              </a:rPr>
              <a:t>val </a:t>
            </a:r>
            <a:r>
              <a:rPr sz="1814" b="1" dirty="0">
                <a:latin typeface="Courier New"/>
                <a:cs typeface="Courier New"/>
              </a:rPr>
              <a:t>) {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814" b="1" spc="-5" dirty="0">
                <a:latin typeface="Courier New"/>
                <a:cs typeface="Courier New"/>
              </a:rPr>
              <a:t>.val </a:t>
            </a:r>
            <a:r>
              <a:rPr sz="1814" b="1" dirty="0">
                <a:latin typeface="Courier New"/>
                <a:cs typeface="Courier New"/>
              </a:rPr>
              <a:t>= </a:t>
            </a:r>
            <a:r>
              <a:rPr sz="1814" b="1" spc="-5" dirty="0">
                <a:latin typeface="Courier New"/>
                <a:cs typeface="Courier New"/>
              </a:rPr>
              <a:t>val; </a:t>
            </a:r>
            <a:r>
              <a:rPr sz="1814" b="1" dirty="0">
                <a:latin typeface="Courier New"/>
                <a:cs typeface="Courier New"/>
              </a:rPr>
              <a:t>}  </a:t>
            </a:r>
            <a:r>
              <a:rPr sz="1814" b="1" spc="-5" dirty="0">
                <a:latin typeface="Courier New"/>
                <a:cs typeface="Courier New"/>
              </a:rPr>
              <a:t>@Override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79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boolean </a:t>
            </a:r>
            <a:r>
              <a:rPr sz="1814" b="1" spc="-5" dirty="0">
                <a:latin typeface="Courier New"/>
                <a:cs typeface="Courier New"/>
              </a:rPr>
              <a:t>equals( Object arg </a:t>
            </a:r>
            <a:r>
              <a:rPr sz="1814" b="1" dirty="0">
                <a:latin typeface="Courier New"/>
                <a:cs typeface="Courier New"/>
              </a:rPr>
              <a:t>)</a:t>
            </a:r>
            <a:r>
              <a:rPr sz="1814" b="1" spc="-5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1197126">
              <a:spcBef>
                <a:spcPts val="1088"/>
              </a:spcBef>
            </a:pPr>
            <a:r>
              <a:rPr sz="1814" b="1" spc="-5" dirty="0">
                <a:latin typeface="Courier New"/>
                <a:cs typeface="Courier New"/>
              </a:rPr>
              <a:t>if( val == ((Test2)arg).val </a:t>
            </a:r>
            <a:r>
              <a:rPr sz="1814" b="1" dirty="0">
                <a:latin typeface="Courier New"/>
                <a:cs typeface="Courier New"/>
              </a:rPr>
              <a:t>)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return</a:t>
            </a:r>
            <a:r>
              <a:rPr sz="1814" b="1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true;</a:t>
            </a:r>
            <a:endParaRPr sz="1814">
              <a:latin typeface="Courier New"/>
              <a:cs typeface="Courier New"/>
            </a:endParaRPr>
          </a:p>
          <a:p>
            <a:pPr marL="1197126">
              <a:spcBef>
                <a:spcPts val="1093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return</a:t>
            </a:r>
            <a:r>
              <a:rPr sz="1814" b="1" spc="-9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false;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4609" y="6399099"/>
            <a:ext cx="16180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968"/>
              </a:lnSpc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4DFFA8D5-D4F2-4A5C-9101-3DFF9A61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54" y="961780"/>
            <a:ext cx="8596668" cy="13208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479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42</a:t>
            </a:r>
            <a:endParaRPr sz="1814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4558" y="3267771"/>
            <a:ext cx="8530753" cy="3293683"/>
          </a:xfrm>
          <a:custGeom>
            <a:avLst/>
            <a:gdLst/>
            <a:ahLst/>
            <a:cxnLst/>
            <a:rect l="l" t="t" r="r" b="b"/>
            <a:pathLst>
              <a:path w="9407525" h="3632200">
                <a:moveTo>
                  <a:pt x="0" y="3632200"/>
                </a:moveTo>
                <a:lnTo>
                  <a:pt x="9407525" y="3632200"/>
                </a:lnTo>
                <a:lnTo>
                  <a:pt x="9407525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1784558" y="3267771"/>
            <a:ext cx="8530753" cy="3293683"/>
          </a:xfrm>
          <a:custGeom>
            <a:avLst/>
            <a:gdLst/>
            <a:ahLst/>
            <a:cxnLst/>
            <a:rect l="l" t="t" r="r" b="b"/>
            <a:pathLst>
              <a:path w="9407525" h="3632200">
                <a:moveTo>
                  <a:pt x="0" y="3632200"/>
                </a:moveTo>
                <a:lnTo>
                  <a:pt x="9407525" y="3632200"/>
                </a:lnTo>
                <a:lnTo>
                  <a:pt x="9407525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864608" y="1878520"/>
            <a:ext cx="6991590" cy="1710942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409982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410558" algn="l"/>
              </a:tabLst>
            </a:pPr>
            <a:r>
              <a:rPr sz="2902" dirty="0">
                <a:latin typeface="Arial Narrow"/>
                <a:cs typeface="Arial Narrow"/>
              </a:rPr>
              <a:t>Сравнение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объектов</a:t>
            </a:r>
            <a:endParaRPr sz="2902">
              <a:latin typeface="Arial Narrow"/>
              <a:cs typeface="Arial Narrow"/>
            </a:endParaRPr>
          </a:p>
          <a:p>
            <a:pPr marL="469292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Использование переопределенного метода</a:t>
            </a:r>
            <a:r>
              <a:rPr sz="2539" spc="227" dirty="0">
                <a:solidFill>
                  <a:srgbClr val="FF0066"/>
                </a:solidFill>
                <a:latin typeface="Arial Narrow"/>
                <a:cs typeface="Arial Narrow"/>
              </a:rPr>
              <a:t>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equals</a:t>
            </a:r>
            <a:endParaRPr sz="2539">
              <a:latin typeface="Arial Narrow"/>
              <a:cs typeface="Arial Narrow"/>
            </a:endParaRPr>
          </a:p>
          <a:p>
            <a:pPr>
              <a:spcBef>
                <a:spcPts val="23"/>
              </a:spcBef>
            </a:pPr>
            <a:endParaRPr sz="2675">
              <a:latin typeface="Times New Roman"/>
              <a:cs typeface="Times New Roman"/>
            </a:endParaRPr>
          </a:p>
          <a:p>
            <a:pPr marL="11516"/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38316" y="3739785"/>
          <a:ext cx="4065856" cy="1090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9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006">
                <a:tc>
                  <a:txBody>
                    <a:bodyPr/>
                    <a:lstStyle/>
                    <a:p>
                      <a:pPr marR="36195" algn="ctr">
                        <a:lnSpc>
                          <a:spcPts val="207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70"/>
                        </a:lnSpc>
                      </a:pPr>
                      <a:r>
                        <a:rPr sz="1800" b="1" spc="-5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ref</a:t>
                      </a:r>
                      <a:r>
                        <a:rPr sz="1800" b="1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7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18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Test2( 27</a:t>
                      </a:r>
                      <a:r>
                        <a:rPr sz="18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89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ref</a:t>
                      </a:r>
                      <a:r>
                        <a:rPr sz="1800" b="1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Test2( 27</a:t>
                      </a:r>
                      <a:r>
                        <a:rPr sz="18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06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Test2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ref</a:t>
                      </a:r>
                      <a:r>
                        <a:rPr sz="1800" b="1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0066"/>
                          </a:solidFill>
                          <a:latin typeface="Courier New"/>
                          <a:cs typeface="Courier New"/>
                        </a:rPr>
                        <a:t>ref1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0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55591" y="5210699"/>
            <a:ext cx="5552043" cy="84916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lnSpc>
                <a:spcPct val="150000"/>
              </a:lnSpc>
              <a:spcBef>
                <a:spcPts val="91"/>
              </a:spcBef>
            </a:pPr>
            <a:r>
              <a:rPr sz="1814" b="1" spc="-5" dirty="0">
                <a:latin typeface="Courier New"/>
                <a:cs typeface="Courier New"/>
              </a:rPr>
              <a:t>System.err.println( ref1.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equals</a:t>
            </a:r>
            <a:r>
              <a:rPr sz="1814" b="1" spc="-5" dirty="0">
                <a:latin typeface="Courier New"/>
                <a:cs typeface="Courier New"/>
              </a:rPr>
              <a:t>(ref2) );  System.err.println( ref1.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equals</a:t>
            </a:r>
            <a:r>
              <a:rPr sz="1814" b="1" spc="-5" dirty="0">
                <a:latin typeface="Courier New"/>
                <a:cs typeface="Courier New"/>
              </a:rPr>
              <a:t>(ref3)</a:t>
            </a:r>
            <a:r>
              <a:rPr sz="1814" b="1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);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4609" y="6399099"/>
            <a:ext cx="16180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968"/>
              </a:lnSpc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6046AF9E-0D29-4978-91DB-51FC411C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08" y="837807"/>
            <a:ext cx="8596668" cy="13208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337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43</a:t>
            </a:r>
            <a:endParaRPr sz="1814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4558" y="3267771"/>
            <a:ext cx="8530753" cy="3293683"/>
          </a:xfrm>
          <a:custGeom>
            <a:avLst/>
            <a:gdLst/>
            <a:ahLst/>
            <a:cxnLst/>
            <a:rect l="l" t="t" r="r" b="b"/>
            <a:pathLst>
              <a:path w="9407525" h="3632200">
                <a:moveTo>
                  <a:pt x="0" y="3632200"/>
                </a:moveTo>
                <a:lnTo>
                  <a:pt x="9407525" y="3632200"/>
                </a:lnTo>
                <a:lnTo>
                  <a:pt x="9407525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1784558" y="3267771"/>
            <a:ext cx="8530753" cy="3293683"/>
          </a:xfrm>
          <a:custGeom>
            <a:avLst/>
            <a:gdLst/>
            <a:ahLst/>
            <a:cxnLst/>
            <a:rect l="l" t="t" r="r" b="b"/>
            <a:pathLst>
              <a:path w="9407525" h="3632200">
                <a:moveTo>
                  <a:pt x="0" y="3632200"/>
                </a:moveTo>
                <a:lnTo>
                  <a:pt x="9407525" y="3632200"/>
                </a:lnTo>
                <a:lnTo>
                  <a:pt x="9407525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876124" y="1878520"/>
            <a:ext cx="5540527" cy="3809209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398466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399042" algn="l"/>
              </a:tabLst>
            </a:pPr>
            <a:r>
              <a:rPr sz="2902" dirty="0">
                <a:latin typeface="Arial Narrow"/>
                <a:cs typeface="Arial Narrow"/>
              </a:rPr>
              <a:t>Создание </a:t>
            </a:r>
            <a:r>
              <a:rPr sz="2902" spc="-5" dirty="0">
                <a:latin typeface="Arial Narrow"/>
                <a:cs typeface="Arial Narrow"/>
              </a:rPr>
              <a:t>копии</a:t>
            </a:r>
            <a:r>
              <a:rPr sz="2902" spc="-59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объекта</a:t>
            </a:r>
            <a:endParaRPr sz="2902">
              <a:latin typeface="Arial Narrow"/>
              <a:cs typeface="Arial Narrow"/>
            </a:endParaRPr>
          </a:p>
          <a:p>
            <a:pPr marL="457775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Переопределение метода</a:t>
            </a:r>
            <a:r>
              <a:rPr sz="2539" spc="159" dirty="0">
                <a:solidFill>
                  <a:srgbClr val="FF0066"/>
                </a:solidFill>
                <a:latin typeface="Arial Narrow"/>
                <a:cs typeface="Arial Narrow"/>
              </a:rPr>
              <a:t>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clone</a:t>
            </a:r>
            <a:endParaRPr sz="2539">
              <a:latin typeface="Arial Narrow"/>
              <a:cs typeface="Arial Narrow"/>
            </a:endParaRPr>
          </a:p>
          <a:p>
            <a:pPr>
              <a:spcBef>
                <a:spcPts val="23"/>
              </a:spcBef>
            </a:pPr>
            <a:endParaRPr sz="26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class</a:t>
            </a:r>
            <a:r>
              <a:rPr sz="1814" b="1" spc="-6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Test2{</a:t>
            </a:r>
            <a:endParaRPr sz="1814">
              <a:latin typeface="Courier New"/>
              <a:cs typeface="Courier New"/>
            </a:endParaRPr>
          </a:p>
          <a:p>
            <a:pPr marL="552209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sz="1814" b="1" spc="-7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val;</a:t>
            </a:r>
            <a:endParaRPr sz="1814">
              <a:latin typeface="Courier New"/>
              <a:cs typeface="Courier New"/>
            </a:endParaRPr>
          </a:p>
          <a:p>
            <a:pPr marL="552209" marR="4607">
              <a:lnSpc>
                <a:spcPct val="150000"/>
              </a:lnSpc>
            </a:pPr>
            <a:r>
              <a:rPr sz="1814" b="1" spc="-5" dirty="0">
                <a:latin typeface="Courier New"/>
                <a:cs typeface="Courier New"/>
              </a:rPr>
              <a:t>Test2(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 </a:t>
            </a:r>
            <a:r>
              <a:rPr sz="1814" b="1" spc="-5" dirty="0">
                <a:latin typeface="Courier New"/>
                <a:cs typeface="Courier New"/>
              </a:rPr>
              <a:t>val </a:t>
            </a:r>
            <a:r>
              <a:rPr sz="1814" b="1" dirty="0">
                <a:latin typeface="Courier New"/>
                <a:cs typeface="Courier New"/>
              </a:rPr>
              <a:t>) {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814" b="1" spc="-5" dirty="0">
                <a:latin typeface="Courier New"/>
                <a:cs typeface="Courier New"/>
              </a:rPr>
              <a:t>.val </a:t>
            </a:r>
            <a:r>
              <a:rPr sz="1814" b="1" dirty="0">
                <a:latin typeface="Courier New"/>
                <a:cs typeface="Courier New"/>
              </a:rPr>
              <a:t>= </a:t>
            </a:r>
            <a:r>
              <a:rPr sz="1814" b="1" spc="-5" dirty="0">
                <a:latin typeface="Courier New"/>
                <a:cs typeface="Courier New"/>
              </a:rPr>
              <a:t>val; </a:t>
            </a:r>
            <a:r>
              <a:rPr sz="1814" b="1" dirty="0">
                <a:latin typeface="Courier New"/>
                <a:cs typeface="Courier New"/>
              </a:rPr>
              <a:t>}  </a:t>
            </a:r>
            <a:r>
              <a:rPr sz="1814" b="1" spc="-5" dirty="0">
                <a:latin typeface="Courier New"/>
                <a:cs typeface="Courier New"/>
              </a:rPr>
              <a:t>@Override</a:t>
            </a:r>
            <a:endParaRPr sz="1814">
              <a:latin typeface="Courier New"/>
              <a:cs typeface="Courier New"/>
            </a:endParaRPr>
          </a:p>
          <a:p>
            <a:pPr marL="552209">
              <a:spcBef>
                <a:spcPts val="1093"/>
              </a:spcBef>
              <a:tabLst>
                <a:tab pos="1657779" algn="l"/>
              </a:tabLst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	</a:t>
            </a:r>
            <a:r>
              <a:rPr sz="1814" b="1" spc="-5" dirty="0">
                <a:latin typeface="Courier New"/>
                <a:cs typeface="Courier New"/>
              </a:rPr>
              <a:t>Test2 clone()</a:t>
            </a:r>
            <a:r>
              <a:rPr sz="1814" b="1" spc="-14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1105571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return new </a:t>
            </a:r>
            <a:r>
              <a:rPr sz="1814" b="1" spc="-5" dirty="0">
                <a:latin typeface="Courier New"/>
                <a:cs typeface="Courier New"/>
              </a:rPr>
              <a:t>Test2(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814" b="1" spc="-5" dirty="0">
                <a:latin typeface="Courier New"/>
                <a:cs typeface="Courier New"/>
              </a:rPr>
              <a:t>.val</a:t>
            </a:r>
            <a:r>
              <a:rPr sz="1814" b="1" spc="-14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);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7394" y="5801537"/>
            <a:ext cx="16180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968"/>
              </a:lnSpc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4609" y="6216173"/>
            <a:ext cx="16180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968"/>
              </a:lnSpc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0028BB70-B136-453D-9D06-EA3EDD61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30" y="714683"/>
            <a:ext cx="8596668" cy="13208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265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4290" y="6274212"/>
            <a:ext cx="280424" cy="29080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814" dirty="0">
                <a:latin typeface="Arial"/>
                <a:cs typeface="Arial"/>
              </a:rPr>
              <a:t>44</a:t>
            </a:r>
            <a:endParaRPr sz="181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0869" y="1878520"/>
            <a:ext cx="6709439" cy="1020112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274089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Сравнение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объектов</a:t>
            </a:r>
            <a:endParaRPr sz="2902">
              <a:latin typeface="Arial Narrow"/>
              <a:cs typeface="Arial Narrow"/>
            </a:endParaRPr>
          </a:p>
          <a:p>
            <a:pPr marL="333399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Использование переопределенного метода</a:t>
            </a:r>
            <a:r>
              <a:rPr sz="2539" spc="227" dirty="0">
                <a:solidFill>
                  <a:srgbClr val="FF0066"/>
                </a:solidFill>
                <a:latin typeface="Arial Narrow"/>
                <a:cs typeface="Arial Narrow"/>
              </a:rPr>
              <a:t>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clone</a:t>
            </a:r>
            <a:endParaRPr sz="2539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558" y="3100783"/>
            <a:ext cx="8530753" cy="2829188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002" rIns="0" bIns="0" rtlCol="0">
            <a:spAutoFit/>
          </a:bodyPr>
          <a:lstStyle/>
          <a:p>
            <a:pPr marL="91555">
              <a:spcBef>
                <a:spcPts val="150"/>
              </a:spcBef>
            </a:pP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782537">
              <a:spcBef>
                <a:spcPts val="1088"/>
              </a:spcBef>
            </a:pPr>
            <a:r>
              <a:rPr sz="1814" b="1" spc="-5" dirty="0">
                <a:latin typeface="Courier New"/>
                <a:cs typeface="Courier New"/>
              </a:rPr>
              <a:t>Test2 </a:t>
            </a:r>
            <a:r>
              <a:rPr sz="1814" b="1" dirty="0">
                <a:solidFill>
                  <a:srgbClr val="FF0066"/>
                </a:solidFill>
                <a:latin typeface="Courier New"/>
                <a:cs typeface="Courier New"/>
              </a:rPr>
              <a:t>ref1 </a:t>
            </a:r>
            <a:r>
              <a:rPr sz="1814" b="1" dirty="0">
                <a:latin typeface="Courier New"/>
                <a:cs typeface="Courier New"/>
              </a:rPr>
              <a:t>= </a:t>
            </a:r>
            <a:r>
              <a:rPr sz="1814" b="1" dirty="0">
                <a:solidFill>
                  <a:srgbClr val="3333CC"/>
                </a:solidFill>
                <a:latin typeface="Courier New"/>
                <a:cs typeface="Courier New"/>
              </a:rPr>
              <a:t>new </a:t>
            </a:r>
            <a:r>
              <a:rPr sz="1814" b="1" spc="-5" dirty="0">
                <a:latin typeface="Courier New"/>
                <a:cs typeface="Courier New"/>
              </a:rPr>
              <a:t>Test2( </a:t>
            </a:r>
            <a:r>
              <a:rPr sz="1814" b="1" dirty="0">
                <a:latin typeface="Courier New"/>
                <a:cs typeface="Courier New"/>
              </a:rPr>
              <a:t>27</a:t>
            </a:r>
            <a:r>
              <a:rPr sz="1814" b="1" spc="-27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);</a:t>
            </a:r>
            <a:endParaRPr sz="1814">
              <a:latin typeface="Courier New"/>
              <a:cs typeface="Courier New"/>
            </a:endParaRPr>
          </a:p>
          <a:p>
            <a:pPr marL="782537">
              <a:spcBef>
                <a:spcPts val="1088"/>
              </a:spcBef>
            </a:pPr>
            <a:r>
              <a:rPr sz="1814" b="1" spc="-5" dirty="0">
                <a:latin typeface="Courier New"/>
                <a:cs typeface="Courier New"/>
              </a:rPr>
              <a:t>Test2 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ref2</a:t>
            </a:r>
            <a:r>
              <a:rPr sz="1814" b="1" spc="-9" dirty="0">
                <a:solidFill>
                  <a:srgbClr val="FF0066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=ref1.clone();</a:t>
            </a:r>
            <a:endParaRPr sz="1814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2811">
              <a:latin typeface="Times New Roman"/>
              <a:cs typeface="Times New Roman"/>
            </a:endParaRPr>
          </a:p>
          <a:p>
            <a:pPr marL="782537" marR="2211717">
              <a:lnSpc>
                <a:spcPct val="150100"/>
              </a:lnSpc>
            </a:pPr>
            <a:r>
              <a:rPr sz="1814" b="1" spc="-5" dirty="0">
                <a:latin typeface="Courier New"/>
                <a:cs typeface="Courier New"/>
              </a:rPr>
              <a:t>System.err.println( ref1==ref2 );  System.err.println( ref1.</a:t>
            </a:r>
            <a:r>
              <a:rPr sz="1814" b="1" spc="-5" dirty="0">
                <a:solidFill>
                  <a:srgbClr val="FF0066"/>
                </a:solidFill>
                <a:latin typeface="Courier New"/>
                <a:cs typeface="Courier New"/>
              </a:rPr>
              <a:t>equals</a:t>
            </a:r>
            <a:r>
              <a:rPr sz="1814" b="1" spc="-5" dirty="0">
                <a:latin typeface="Courier New"/>
                <a:cs typeface="Courier New"/>
              </a:rPr>
              <a:t>(ref2)</a:t>
            </a:r>
            <a:r>
              <a:rPr sz="1814" b="1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);</a:t>
            </a:r>
            <a:endParaRPr sz="1814">
              <a:latin typeface="Courier New"/>
              <a:cs typeface="Courier New"/>
            </a:endParaRPr>
          </a:p>
          <a:p>
            <a:pPr marL="91555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3590D0D-DFE5-44C4-821E-6D8960F6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643" y="873879"/>
            <a:ext cx="8596668" cy="13208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83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807" y="6307590"/>
            <a:ext cx="2573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9"/>
              </a:lnSpc>
            </a:pPr>
            <a:r>
              <a:rPr sz="1814" dirty="0">
                <a:latin typeface="Arial"/>
                <a:cs typeface="Arial"/>
              </a:rPr>
              <a:t>45</a:t>
            </a:r>
            <a:endParaRPr sz="181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0870" y="1878520"/>
            <a:ext cx="4820178" cy="1020112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274089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Создание </a:t>
            </a:r>
            <a:r>
              <a:rPr sz="2902" spc="-5" dirty="0">
                <a:latin typeface="Arial Narrow"/>
                <a:cs typeface="Arial Narrow"/>
              </a:rPr>
              <a:t>копии</a:t>
            </a:r>
            <a:r>
              <a:rPr sz="2902" spc="-59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объекта</a:t>
            </a:r>
            <a:endParaRPr sz="2902">
              <a:latin typeface="Arial Narrow"/>
              <a:cs typeface="Arial Narrow"/>
            </a:endParaRPr>
          </a:p>
          <a:p>
            <a:pPr marL="333399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Переопределение метода</a:t>
            </a:r>
            <a:r>
              <a:rPr sz="2539" spc="159" dirty="0">
                <a:solidFill>
                  <a:srgbClr val="FF0066"/>
                </a:solidFill>
                <a:latin typeface="Arial Narrow"/>
                <a:cs typeface="Arial Narrow"/>
              </a:rPr>
              <a:t> </a:t>
            </a:r>
            <a:r>
              <a:rPr sz="2539" spc="-9" dirty="0">
                <a:solidFill>
                  <a:srgbClr val="FF0066"/>
                </a:solidFill>
                <a:latin typeface="Arial Narrow"/>
                <a:cs typeface="Arial Narrow"/>
              </a:rPr>
              <a:t>toString</a:t>
            </a:r>
            <a:endParaRPr sz="2539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558" y="3267771"/>
            <a:ext cx="8530753" cy="3293683"/>
          </a:xfrm>
          <a:custGeom>
            <a:avLst/>
            <a:gdLst/>
            <a:ahLst/>
            <a:cxnLst/>
            <a:rect l="l" t="t" r="r" b="b"/>
            <a:pathLst>
              <a:path w="9407525" h="3632200">
                <a:moveTo>
                  <a:pt x="0" y="3632200"/>
                </a:moveTo>
                <a:lnTo>
                  <a:pt x="9407525" y="3632200"/>
                </a:lnTo>
                <a:lnTo>
                  <a:pt x="9407525" y="0"/>
                </a:lnTo>
                <a:lnTo>
                  <a:pt x="0" y="0"/>
                </a:lnTo>
                <a:lnTo>
                  <a:pt x="0" y="3632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784558" y="3267771"/>
            <a:ext cx="8530753" cy="3237120"/>
          </a:xfrm>
          <a:prstGeom prst="rect">
            <a:avLst/>
          </a:prstGeom>
          <a:ln w="25400">
            <a:solidFill>
              <a:srgbClr val="FF3300"/>
            </a:solidFill>
          </a:ln>
        </p:spPr>
        <p:txBody>
          <a:bodyPr vert="horz" wrap="square" lIns="0" tIns="19002" rIns="0" bIns="0" rtlCol="0">
            <a:spAutoFit/>
          </a:bodyPr>
          <a:lstStyle/>
          <a:p>
            <a:pPr marL="91555">
              <a:spcBef>
                <a:spcPts val="150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class</a:t>
            </a:r>
            <a:r>
              <a:rPr sz="1814" b="1" spc="-6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Test2{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sz="1814" b="1" spc="-7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val;</a:t>
            </a:r>
            <a:endParaRPr sz="1814">
              <a:latin typeface="Courier New"/>
              <a:cs typeface="Courier New"/>
            </a:endParaRPr>
          </a:p>
          <a:p>
            <a:pPr marL="644340" marR="2903274">
              <a:lnSpc>
                <a:spcPct val="150000"/>
              </a:lnSpc>
            </a:pPr>
            <a:r>
              <a:rPr sz="1814" b="1" spc="-5" dirty="0">
                <a:latin typeface="Courier New"/>
                <a:cs typeface="Courier New"/>
              </a:rPr>
              <a:t>Test2(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int </a:t>
            </a:r>
            <a:r>
              <a:rPr sz="1814" b="1" spc="-5" dirty="0">
                <a:latin typeface="Courier New"/>
                <a:cs typeface="Courier New"/>
              </a:rPr>
              <a:t>val </a:t>
            </a:r>
            <a:r>
              <a:rPr sz="1814" b="1" dirty="0">
                <a:latin typeface="Courier New"/>
                <a:cs typeface="Courier New"/>
              </a:rPr>
              <a:t>) {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this</a:t>
            </a:r>
            <a:r>
              <a:rPr sz="1814" b="1" spc="-5" dirty="0">
                <a:latin typeface="Courier New"/>
                <a:cs typeface="Courier New"/>
              </a:rPr>
              <a:t>.val </a:t>
            </a:r>
            <a:r>
              <a:rPr sz="1814" b="1" dirty="0">
                <a:latin typeface="Courier New"/>
                <a:cs typeface="Courier New"/>
              </a:rPr>
              <a:t>= </a:t>
            </a:r>
            <a:r>
              <a:rPr sz="1814" b="1" spc="-5" dirty="0">
                <a:latin typeface="Courier New"/>
                <a:cs typeface="Courier New"/>
              </a:rPr>
              <a:t>val; </a:t>
            </a:r>
            <a:r>
              <a:rPr sz="1814" b="1" dirty="0">
                <a:latin typeface="Courier New"/>
                <a:cs typeface="Courier New"/>
              </a:rPr>
              <a:t>}  </a:t>
            </a:r>
            <a:r>
              <a:rPr sz="1814" b="1" spc="-5" dirty="0">
                <a:latin typeface="Courier New"/>
                <a:cs typeface="Courier New"/>
              </a:rPr>
              <a:t>@Override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93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</a:t>
            </a:r>
            <a:r>
              <a:rPr sz="1814" b="1" spc="-5" dirty="0">
                <a:latin typeface="Courier New"/>
                <a:cs typeface="Courier New"/>
              </a:rPr>
              <a:t>String toString()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>
              <a:latin typeface="Courier New"/>
              <a:cs typeface="Courier New"/>
            </a:endParaRPr>
          </a:p>
          <a:p>
            <a:pPr marL="1197126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return </a:t>
            </a:r>
            <a:r>
              <a:rPr sz="1814" b="1" spc="-5" dirty="0">
                <a:latin typeface="Courier New"/>
                <a:cs typeface="Courier New"/>
              </a:rPr>
              <a:t>Integer.toString( val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);</a:t>
            </a:r>
            <a:endParaRPr sz="1814">
              <a:latin typeface="Courier New"/>
              <a:cs typeface="Courier New"/>
            </a:endParaRPr>
          </a:p>
          <a:p>
            <a:pPr marL="644340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  <a:p>
            <a:pPr marL="91555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>
              <a:latin typeface="Courier New"/>
              <a:cs typeface="Courier New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8F38CDA-28BA-47B3-B216-A5B906D7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39" y="763313"/>
            <a:ext cx="8596668" cy="13208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516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14023" y="5509209"/>
            <a:ext cx="619652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033">
              <a:lnSpc>
                <a:spcPts val="2099"/>
              </a:lnSpc>
            </a:pPr>
            <a:fld id="{81D60167-4931-47E6-BA6A-407CBD079E47}" type="slidenum">
              <a:rPr dirty="0"/>
              <a:pPr marL="23033">
                <a:lnSpc>
                  <a:spcPts val="2099"/>
                </a:lnSpc>
              </a:pPr>
              <a:t>37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971848" y="498660"/>
            <a:ext cx="2055097" cy="40179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2539" b="1" spc="-9" dirty="0">
                <a:solidFill>
                  <a:srgbClr val="5282A0"/>
                </a:solidFill>
                <a:latin typeface="Arial"/>
                <a:cs typeface="Arial"/>
              </a:rPr>
              <a:t>Класс</a:t>
            </a:r>
            <a:r>
              <a:rPr sz="2539" b="1" spc="-36" dirty="0">
                <a:solidFill>
                  <a:srgbClr val="5282A0"/>
                </a:solidFill>
                <a:latin typeface="Arial"/>
                <a:cs typeface="Arial"/>
              </a:rPr>
              <a:t> </a:t>
            </a:r>
            <a:r>
              <a:rPr sz="2539" b="1" spc="-5" dirty="0">
                <a:solidFill>
                  <a:srgbClr val="5282A0"/>
                </a:solidFill>
                <a:latin typeface="Arial"/>
                <a:cs typeface="Arial"/>
              </a:rPr>
              <a:t>Object</a:t>
            </a:r>
            <a:endParaRPr sz="2539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0870" y="1878520"/>
            <a:ext cx="7276043" cy="2736992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274089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Формирование </a:t>
            </a:r>
            <a:r>
              <a:rPr sz="2902" dirty="0">
                <a:latin typeface="Arial Narrow"/>
                <a:cs typeface="Arial Narrow"/>
              </a:rPr>
              <a:t>хэш-кода</a:t>
            </a:r>
            <a:r>
              <a:rPr sz="2902" spc="-77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объекта</a:t>
            </a:r>
            <a:endParaRPr sz="2902">
              <a:latin typeface="Arial Narrow"/>
              <a:cs typeface="Arial Narrow"/>
            </a:endParaRPr>
          </a:p>
          <a:p>
            <a:pPr marL="597123" marR="162956" indent="-264300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5" dirty="0">
                <a:latin typeface="Arial Narrow"/>
                <a:cs typeface="Arial Narrow"/>
              </a:rPr>
              <a:t>хэш-коды РАВНЫХ </a:t>
            </a:r>
            <a:r>
              <a:rPr sz="2539" spc="-9" dirty="0">
                <a:latin typeface="Arial Narrow"/>
                <a:cs typeface="Arial Narrow"/>
              </a:rPr>
              <a:t>объектов </a:t>
            </a:r>
            <a:r>
              <a:rPr sz="2539" spc="-5" dirty="0">
                <a:latin typeface="Arial Narrow"/>
                <a:cs typeface="Arial Narrow"/>
              </a:rPr>
              <a:t>(с </a:t>
            </a:r>
            <a:r>
              <a:rPr sz="2539" spc="-9" dirty="0">
                <a:latin typeface="Arial Narrow"/>
                <a:cs typeface="Arial Narrow"/>
              </a:rPr>
              <a:t>точки зрения equals)  ДОЛЖНЫ быть</a:t>
            </a:r>
            <a:r>
              <a:rPr sz="2539" spc="45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равны</a:t>
            </a:r>
            <a:endParaRPr sz="2539">
              <a:latin typeface="Arial Narrow"/>
              <a:cs typeface="Arial Narrow"/>
            </a:endParaRPr>
          </a:p>
          <a:p>
            <a:pPr marL="597123" marR="4607" indent="-264300">
              <a:spcBef>
                <a:spcPts val="644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5" dirty="0">
                <a:latin typeface="Arial Narrow"/>
                <a:cs typeface="Arial Narrow"/>
              </a:rPr>
              <a:t>хэш-коды НЕРАВНЫХ </a:t>
            </a:r>
            <a:r>
              <a:rPr sz="2539" spc="-9" dirty="0">
                <a:latin typeface="Arial Narrow"/>
                <a:cs typeface="Arial Narrow"/>
              </a:rPr>
              <a:t>объектов </a:t>
            </a:r>
            <a:r>
              <a:rPr sz="2539" spc="-5" dirty="0">
                <a:latin typeface="Arial Narrow"/>
                <a:cs typeface="Arial Narrow"/>
              </a:rPr>
              <a:t>ПО </a:t>
            </a:r>
            <a:r>
              <a:rPr sz="2539" spc="-9" dirty="0">
                <a:latin typeface="Arial Narrow"/>
                <a:cs typeface="Arial Narrow"/>
              </a:rPr>
              <a:t>ВОЗМОЖНОСТИ  должны различаться</a:t>
            </a:r>
            <a:endParaRPr sz="2539">
              <a:latin typeface="Arial Narrow"/>
              <a:cs typeface="Arial Narrow"/>
            </a:endParaRPr>
          </a:p>
          <a:p>
            <a:pPr marL="333399">
              <a:spcBef>
                <a:spcPts val="630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5" dirty="0">
                <a:latin typeface="Arial Narrow"/>
                <a:cs typeface="Arial Narrow"/>
              </a:rPr>
              <a:t>по </a:t>
            </a:r>
            <a:r>
              <a:rPr sz="2539" spc="-9" dirty="0">
                <a:latin typeface="Arial Narrow"/>
                <a:cs typeface="Arial Narrow"/>
              </a:rPr>
              <a:t>умолчанию </a:t>
            </a:r>
            <a:r>
              <a:rPr sz="2539" spc="-5" dirty="0">
                <a:latin typeface="Arial Narrow"/>
                <a:cs typeface="Arial Narrow"/>
              </a:rPr>
              <a:t>хэш-код </a:t>
            </a:r>
            <a:r>
              <a:rPr sz="2539" spc="-9" dirty="0">
                <a:latin typeface="Arial Narrow"/>
                <a:cs typeface="Arial Narrow"/>
              </a:rPr>
              <a:t>равен адресу</a:t>
            </a:r>
            <a:r>
              <a:rPr sz="2539" spc="145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объекта</a:t>
            </a:r>
            <a:endParaRPr sz="2539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257149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848" y="498659"/>
            <a:ext cx="2055097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</a:t>
            </a:r>
            <a:r>
              <a:rPr spc="-36" dirty="0"/>
              <a:t> </a:t>
            </a:r>
            <a:r>
              <a:rPr spc="-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0870" y="1971327"/>
            <a:ext cx="7888140" cy="3292275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274089" marR="251632" indent="-262573">
              <a:spcBef>
                <a:spcPts val="9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toString </a:t>
            </a:r>
            <a:r>
              <a:rPr sz="2902" dirty="0">
                <a:latin typeface="Arial Narrow"/>
                <a:cs typeface="Arial Narrow"/>
              </a:rPr>
              <a:t>– формирование </a:t>
            </a:r>
            <a:r>
              <a:rPr sz="2902" spc="-5" dirty="0">
                <a:latin typeface="Arial Narrow"/>
                <a:cs typeface="Arial Narrow"/>
              </a:rPr>
              <a:t>строкового представления  объекта; по умолчанию </a:t>
            </a:r>
            <a:r>
              <a:rPr sz="2902" dirty="0">
                <a:latin typeface="Arial Narrow"/>
                <a:cs typeface="Arial Narrow"/>
              </a:rPr>
              <a:t>формируется </a:t>
            </a:r>
            <a:r>
              <a:rPr sz="2902" spc="-5" dirty="0">
                <a:latin typeface="Arial Narrow"/>
                <a:cs typeface="Arial Narrow"/>
              </a:rPr>
              <a:t>из адреса  объекта</a:t>
            </a:r>
            <a:endParaRPr sz="2902">
              <a:latin typeface="Arial Narrow"/>
              <a:cs typeface="Arial Narrow"/>
            </a:endParaRPr>
          </a:p>
          <a:p>
            <a:pPr marL="274089" marR="4607" indent="-262573">
              <a:spcBef>
                <a:spcPts val="1179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getClass </a:t>
            </a:r>
            <a:r>
              <a:rPr sz="2902" dirty="0">
                <a:latin typeface="Arial Narrow"/>
                <a:cs typeface="Arial Narrow"/>
              </a:rPr>
              <a:t>– </a:t>
            </a:r>
            <a:r>
              <a:rPr sz="2902" spc="-5" dirty="0">
                <a:latin typeface="Arial Narrow"/>
                <a:cs typeface="Arial Narrow"/>
              </a:rPr>
              <a:t>возвращает объект типа </a:t>
            </a:r>
            <a:r>
              <a:rPr sz="2902" dirty="0">
                <a:latin typeface="Arial Narrow"/>
                <a:cs typeface="Arial Narrow"/>
              </a:rPr>
              <a:t>Class, </a:t>
            </a:r>
            <a:r>
              <a:rPr sz="2902" spc="-5" dirty="0">
                <a:latin typeface="Arial Narrow"/>
                <a:cs typeface="Arial Narrow"/>
              </a:rPr>
              <a:t>имеющий  доступ </a:t>
            </a:r>
            <a:r>
              <a:rPr sz="2902" dirty="0">
                <a:latin typeface="Arial Narrow"/>
                <a:cs typeface="Arial Narrow"/>
              </a:rPr>
              <a:t>к </a:t>
            </a:r>
            <a:r>
              <a:rPr sz="2902" spc="-5" dirty="0">
                <a:latin typeface="Arial Narrow"/>
                <a:cs typeface="Arial Narrow"/>
              </a:rPr>
              <a:t>спискам полей </a:t>
            </a:r>
            <a:r>
              <a:rPr sz="2902" dirty="0">
                <a:latin typeface="Arial Narrow"/>
                <a:cs typeface="Arial Narrow"/>
              </a:rPr>
              <a:t>и методов </a:t>
            </a:r>
            <a:r>
              <a:rPr sz="2902" spc="-5" dirty="0">
                <a:latin typeface="Arial Narrow"/>
                <a:cs typeface="Arial Narrow"/>
              </a:rPr>
              <a:t>данного типа  (Reflection, рефлексия, интроспекция </a:t>
            </a:r>
            <a:r>
              <a:rPr sz="2902" dirty="0">
                <a:latin typeface="Arial Narrow"/>
                <a:cs typeface="Arial Narrow"/>
              </a:rPr>
              <a:t>– </a:t>
            </a:r>
            <a:r>
              <a:rPr sz="2902" spc="-5" dirty="0">
                <a:latin typeface="Arial Narrow"/>
                <a:cs typeface="Arial Narrow"/>
              </a:rPr>
              <a:t>отслеживание  собственной</a:t>
            </a:r>
            <a:r>
              <a:rPr sz="2902" spc="-36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структуры)</a:t>
            </a:r>
            <a:endParaRPr sz="2902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91723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24000" y="1"/>
            <a:ext cx="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33">
              <a:lnSpc>
                <a:spcPts val="2099"/>
              </a:lnSpc>
            </a:pPr>
            <a:fld id="{81D60167-4931-47E6-BA6A-407CBD079E47}" type="slidenum">
              <a:rPr dirty="0"/>
              <a:pPr marL="23033">
                <a:lnSpc>
                  <a:spcPts val="2099"/>
                </a:lnSpc>
              </a:pPr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848" y="498659"/>
            <a:ext cx="2055097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</a:t>
            </a:r>
            <a:r>
              <a:rPr spc="-36" dirty="0"/>
              <a:t> </a:t>
            </a:r>
            <a:r>
              <a:rPr spc="-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0870" y="1822571"/>
            <a:ext cx="7164911" cy="1655901"/>
          </a:xfrm>
          <a:prstGeom prst="rect">
            <a:avLst/>
          </a:prstGeom>
        </p:spPr>
        <p:txBody>
          <a:bodyPr vert="horz" wrap="square" lIns="0" tIns="160653" rIns="0" bIns="0" rtlCol="0">
            <a:spAutoFit/>
          </a:bodyPr>
          <a:lstStyle/>
          <a:p>
            <a:pPr marL="274089" indent="-262573">
              <a:spcBef>
                <a:spcPts val="126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clone() </a:t>
            </a:r>
            <a:r>
              <a:rPr sz="2902" dirty="0">
                <a:latin typeface="Arial Narrow"/>
                <a:cs typeface="Arial Narrow"/>
              </a:rPr>
              <a:t>– </a:t>
            </a:r>
            <a:r>
              <a:rPr sz="2902" spc="-5" dirty="0">
                <a:latin typeface="Arial Narrow"/>
                <a:cs typeface="Arial Narrow"/>
              </a:rPr>
              <a:t>возвращает копию данного</a:t>
            </a:r>
            <a:r>
              <a:rPr sz="2902" spc="-36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объекта</a:t>
            </a:r>
            <a:endParaRPr sz="2902">
              <a:latin typeface="Arial Narrow"/>
              <a:cs typeface="Arial Narrow"/>
            </a:endParaRPr>
          </a:p>
          <a:p>
            <a:pPr marL="274089" marR="4607" indent="-262573">
              <a:spcBef>
                <a:spcPts val="1179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spc="-5" dirty="0">
                <a:latin typeface="Arial Narrow"/>
                <a:cs typeface="Arial Narrow"/>
              </a:rPr>
              <a:t>finalize() </a:t>
            </a:r>
            <a:r>
              <a:rPr sz="2902" dirty="0">
                <a:latin typeface="Arial Narrow"/>
                <a:cs typeface="Arial Narrow"/>
              </a:rPr>
              <a:t>– вызывается </a:t>
            </a:r>
            <a:r>
              <a:rPr sz="2902" spc="-5" dirty="0">
                <a:latin typeface="Arial Narrow"/>
                <a:cs typeface="Arial Narrow"/>
              </a:rPr>
              <a:t>сборщиком </a:t>
            </a:r>
            <a:r>
              <a:rPr sz="2902" dirty="0">
                <a:latin typeface="Arial Narrow"/>
                <a:cs typeface="Arial Narrow"/>
              </a:rPr>
              <a:t>мусора </a:t>
            </a:r>
            <a:r>
              <a:rPr sz="2902" spc="-5" dirty="0">
                <a:latin typeface="Arial Narrow"/>
                <a:cs typeface="Arial Narrow"/>
              </a:rPr>
              <a:t>перед  </a:t>
            </a:r>
            <a:r>
              <a:rPr sz="2902" dirty="0">
                <a:latin typeface="Arial Narrow"/>
                <a:cs typeface="Arial Narrow"/>
              </a:rPr>
              <a:t>разрушением</a:t>
            </a:r>
            <a:r>
              <a:rPr sz="2902" spc="-50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объекта</a:t>
            </a:r>
            <a:endParaRPr sz="2902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6775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118" y="754090"/>
            <a:ext cx="8198312" cy="85743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>
              <a:lnSpc>
                <a:spcPts val="3296"/>
              </a:lnSpc>
            </a:pPr>
            <a:r>
              <a:rPr lang="ru-RU" dirty="0">
                <a:latin typeface="Arial Narrow"/>
                <a:cs typeface="Arial Narrow"/>
              </a:rPr>
              <a:t>Наследование: </a:t>
            </a:r>
            <a:r>
              <a:rPr lang="ru-RU" spc="-5" dirty="0">
                <a:latin typeface="Arial Narrow"/>
                <a:cs typeface="Arial Narrow"/>
              </a:rPr>
              <a:t>классы,</a:t>
            </a:r>
            <a:r>
              <a:rPr lang="ru-RU" spc="181" dirty="0">
                <a:latin typeface="Arial Narrow"/>
                <a:cs typeface="Arial Narrow"/>
              </a:rPr>
              <a:t> </a:t>
            </a:r>
            <a:r>
              <a:rPr lang="ru-RU" spc="-5" dirty="0">
                <a:latin typeface="Arial Narrow"/>
                <a:cs typeface="Arial Narrow"/>
              </a:rPr>
              <a:t>суперклассы,</a:t>
            </a:r>
            <a:br>
              <a:rPr lang="ru-RU" dirty="0">
                <a:latin typeface="Arial Narrow"/>
                <a:cs typeface="Arial Narrow"/>
              </a:rPr>
            </a:br>
            <a:r>
              <a:rPr lang="ru-RU" spc="-5" dirty="0">
                <a:latin typeface="Arial Narrow"/>
                <a:cs typeface="Arial Narrow"/>
              </a:rPr>
              <a:t>подклассы</a:t>
            </a:r>
            <a:endParaRPr lang="ru-RU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9118" y="2410891"/>
            <a:ext cx="8530753" cy="4537451"/>
          </a:xfrm>
          <a:custGeom>
            <a:avLst/>
            <a:gdLst/>
            <a:ahLst/>
            <a:cxnLst/>
            <a:rect l="l" t="t" r="r" b="b"/>
            <a:pathLst>
              <a:path w="9407525" h="5003800">
                <a:moveTo>
                  <a:pt x="0" y="5003800"/>
                </a:moveTo>
                <a:lnTo>
                  <a:pt x="9407525" y="5003800"/>
                </a:lnTo>
                <a:lnTo>
                  <a:pt x="9407525" y="0"/>
                </a:lnTo>
                <a:lnTo>
                  <a:pt x="0" y="0"/>
                </a:lnTo>
                <a:lnTo>
                  <a:pt x="0" y="5003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1439118" y="2220380"/>
            <a:ext cx="8063657" cy="4537451"/>
          </a:xfrm>
          <a:custGeom>
            <a:avLst/>
            <a:gdLst/>
            <a:ahLst/>
            <a:cxnLst/>
            <a:rect l="l" t="t" r="r" b="b"/>
            <a:pathLst>
              <a:path w="9407525" h="5003800">
                <a:moveTo>
                  <a:pt x="0" y="5003800"/>
                </a:moveTo>
                <a:lnTo>
                  <a:pt x="9407525" y="5003800"/>
                </a:lnTo>
                <a:lnTo>
                  <a:pt x="9407525" y="0"/>
                </a:lnTo>
                <a:lnTo>
                  <a:pt x="0" y="0"/>
                </a:lnTo>
                <a:lnTo>
                  <a:pt x="0" y="5003800"/>
                </a:lnTo>
                <a:close/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721144" y="2175194"/>
            <a:ext cx="5137454" cy="462782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1939355">
              <a:lnSpc>
                <a:spcPct val="150100"/>
              </a:lnSpc>
              <a:spcBef>
                <a:spcPts val="86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package </a:t>
            </a:r>
            <a:r>
              <a:rPr sz="1814" b="1" spc="-5" dirty="0">
                <a:latin typeface="Courier New"/>
                <a:cs typeface="Courier New"/>
              </a:rPr>
              <a:t>dragons</a:t>
            </a:r>
            <a:r>
              <a:rPr sz="1814" b="1" spc="-5" dirty="0">
                <a:solidFill>
                  <a:srgbClr val="808080"/>
                </a:solidFill>
                <a:latin typeface="Courier New"/>
                <a:cs typeface="Courier New"/>
              </a:rPr>
              <a:t>;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 import</a:t>
            </a:r>
            <a:r>
              <a:rPr sz="1814" b="1" spc="-36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animals.Reptile;</a:t>
            </a:r>
            <a:endParaRPr sz="1814" dirty="0">
              <a:latin typeface="Courier New"/>
              <a:cs typeface="Courier New"/>
            </a:endParaRPr>
          </a:p>
          <a:p>
            <a:pPr marL="563726" marR="4607" indent="-552785">
              <a:lnSpc>
                <a:spcPct val="150000"/>
              </a:lnSpc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class </a:t>
            </a:r>
            <a:r>
              <a:rPr sz="1814" b="1" spc="-5" dirty="0">
                <a:latin typeface="Courier New"/>
                <a:cs typeface="Courier New"/>
              </a:rPr>
              <a:t>Dragon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extends </a:t>
            </a:r>
            <a:r>
              <a:rPr sz="1814" b="1" spc="-5" dirty="0">
                <a:latin typeface="Courier New"/>
                <a:cs typeface="Courier New"/>
              </a:rPr>
              <a:t>Reptile </a:t>
            </a:r>
            <a:r>
              <a:rPr sz="1814" b="1" dirty="0">
                <a:latin typeface="Courier New"/>
                <a:cs typeface="Courier New"/>
              </a:rPr>
              <a:t>{  </a:t>
            </a: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private </a:t>
            </a:r>
            <a:r>
              <a:rPr sz="1814" b="1" spc="-5" dirty="0">
                <a:latin typeface="Courier New"/>
                <a:cs typeface="Courier New"/>
              </a:rPr>
              <a:t>String magic </a:t>
            </a:r>
            <a:r>
              <a:rPr sz="1814" b="1" dirty="0">
                <a:latin typeface="Courier New"/>
                <a:cs typeface="Courier New"/>
              </a:rPr>
              <a:t>=</a:t>
            </a:r>
            <a:r>
              <a:rPr sz="1814" b="1" spc="-14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"fire";</a:t>
            </a:r>
            <a:endParaRPr sz="1814" dirty="0">
              <a:latin typeface="Courier New"/>
              <a:cs typeface="Courier New"/>
            </a:endParaRPr>
          </a:p>
          <a:p>
            <a:pPr marL="563726">
              <a:spcBef>
                <a:spcPts val="1093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public </a:t>
            </a:r>
            <a:r>
              <a:rPr sz="1814" b="1" spc="-5" dirty="0">
                <a:latin typeface="Courier New"/>
                <a:cs typeface="Courier New"/>
              </a:rPr>
              <a:t>Dragon()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dirty="0">
                <a:latin typeface="Courier New"/>
                <a:cs typeface="Courier New"/>
              </a:rPr>
              <a:t>{</a:t>
            </a:r>
            <a:endParaRPr sz="1814" dirty="0">
              <a:latin typeface="Courier New"/>
              <a:cs typeface="Courier New"/>
            </a:endParaRPr>
          </a:p>
          <a:p>
            <a:pPr marR="1236857" algn="ctr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super</a:t>
            </a:r>
            <a:r>
              <a:rPr sz="1814" b="1" spc="-5" dirty="0">
                <a:latin typeface="Courier New"/>
                <a:cs typeface="Courier New"/>
              </a:rPr>
              <a:t>(1000);</a:t>
            </a:r>
            <a:endParaRPr sz="1814" dirty="0">
              <a:latin typeface="Courier New"/>
              <a:cs typeface="Courier New"/>
            </a:endParaRPr>
          </a:p>
          <a:p>
            <a:pPr marL="563726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 dirty="0">
              <a:latin typeface="Courier New"/>
              <a:cs typeface="Courier New"/>
            </a:endParaRPr>
          </a:p>
          <a:p>
            <a:pPr marL="563726">
              <a:spcBef>
                <a:spcPts val="1088"/>
              </a:spcBef>
            </a:pPr>
            <a:r>
              <a:rPr sz="1814" b="1" spc="-5" dirty="0">
                <a:latin typeface="Courier New"/>
                <a:cs typeface="Courier New"/>
              </a:rPr>
              <a:t>String</a:t>
            </a:r>
            <a:r>
              <a:rPr sz="1814" b="1" spc="-9" dirty="0"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getMagic(){</a:t>
            </a:r>
            <a:endParaRPr sz="1814" dirty="0">
              <a:latin typeface="Courier New"/>
              <a:cs typeface="Courier New"/>
            </a:endParaRPr>
          </a:p>
          <a:p>
            <a:pPr marR="1305955" algn="ctr">
              <a:spcBef>
                <a:spcPts val="1088"/>
              </a:spcBef>
            </a:pPr>
            <a:r>
              <a:rPr sz="1814" b="1" spc="-5" dirty="0">
                <a:solidFill>
                  <a:srgbClr val="3333CC"/>
                </a:solidFill>
                <a:latin typeface="Courier New"/>
                <a:cs typeface="Courier New"/>
              </a:rPr>
              <a:t>return</a:t>
            </a:r>
            <a:r>
              <a:rPr sz="1814" b="1" spc="-14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814" b="1" spc="-5" dirty="0">
                <a:latin typeface="Courier New"/>
                <a:cs typeface="Courier New"/>
              </a:rPr>
              <a:t>magic;</a:t>
            </a:r>
            <a:endParaRPr sz="1814" dirty="0">
              <a:latin typeface="Courier New"/>
              <a:cs typeface="Courier New"/>
            </a:endParaRPr>
          </a:p>
          <a:p>
            <a:pPr marL="563726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 dirty="0">
              <a:latin typeface="Courier New"/>
              <a:cs typeface="Courier New"/>
            </a:endParaRPr>
          </a:p>
          <a:p>
            <a:pPr marL="11516">
              <a:spcBef>
                <a:spcPts val="1088"/>
              </a:spcBef>
            </a:pPr>
            <a:r>
              <a:rPr sz="1814" b="1" dirty="0">
                <a:latin typeface="Courier New"/>
                <a:cs typeface="Courier New"/>
              </a:rPr>
              <a:t>}</a:t>
            </a:r>
            <a:endParaRPr sz="1814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1057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71848" y="498660"/>
            <a:ext cx="6881033" cy="40179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2539" b="1" spc="-9" dirty="0">
                <a:solidFill>
                  <a:srgbClr val="5282A0"/>
                </a:solidFill>
                <a:latin typeface="Arial"/>
                <a:cs typeface="Arial"/>
              </a:rPr>
              <a:t>Класс </a:t>
            </a:r>
            <a:r>
              <a:rPr sz="2539" b="1" spc="-5" dirty="0">
                <a:solidFill>
                  <a:srgbClr val="5282A0"/>
                </a:solidFill>
                <a:latin typeface="Arial"/>
                <a:cs typeface="Arial"/>
              </a:rPr>
              <a:t>Object: </a:t>
            </a:r>
            <a:r>
              <a:rPr sz="2539" b="1" spc="-18" dirty="0">
                <a:solidFill>
                  <a:srgbClr val="5282A0"/>
                </a:solidFill>
                <a:latin typeface="Arial"/>
                <a:cs typeface="Arial"/>
              </a:rPr>
              <a:t>что </a:t>
            </a:r>
            <a:r>
              <a:rPr sz="2539" b="1" dirty="0">
                <a:solidFill>
                  <a:srgbClr val="5282A0"/>
                </a:solidFill>
                <a:latin typeface="Arial"/>
                <a:cs typeface="Arial"/>
              </a:rPr>
              <a:t>дает </a:t>
            </a:r>
            <a:r>
              <a:rPr sz="2539" b="1" spc="-5" dirty="0">
                <a:solidFill>
                  <a:srgbClr val="5282A0"/>
                </a:solidFill>
                <a:latin typeface="Arial"/>
                <a:cs typeface="Arial"/>
              </a:rPr>
              <a:t>общий</a:t>
            </a:r>
            <a:r>
              <a:rPr sz="2539" b="1" spc="136" dirty="0">
                <a:solidFill>
                  <a:srgbClr val="5282A0"/>
                </a:solidFill>
                <a:latin typeface="Arial"/>
                <a:cs typeface="Arial"/>
              </a:rPr>
              <a:t> </a:t>
            </a:r>
            <a:r>
              <a:rPr sz="2539" b="1" spc="-9" dirty="0">
                <a:solidFill>
                  <a:srgbClr val="5282A0"/>
                </a:solidFill>
                <a:latin typeface="Arial"/>
                <a:cs typeface="Arial"/>
              </a:rPr>
              <a:t>суперкласс?</a:t>
            </a:r>
            <a:endParaRPr sz="2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1848" y="1466321"/>
            <a:ext cx="7740154" cy="4300636"/>
          </a:xfrm>
          <a:prstGeom prst="rect">
            <a:avLst/>
          </a:prstGeom>
        </p:spPr>
        <p:txBody>
          <a:bodyPr vert="horz" wrap="square" lIns="0" tIns="97889" rIns="0" bIns="0" rtlCol="0">
            <a:spAutoFit/>
          </a:bodyPr>
          <a:lstStyle/>
          <a:p>
            <a:pPr marL="274089" marR="55279" indent="-262573">
              <a:lnSpc>
                <a:spcPts val="2784"/>
              </a:lnSpc>
              <a:spcBef>
                <a:spcPts val="771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Мы </a:t>
            </a:r>
            <a:r>
              <a:rPr sz="2902" spc="-5" dirty="0">
                <a:latin typeface="Arial Narrow"/>
                <a:cs typeface="Arial Narrow"/>
              </a:rPr>
              <a:t>получаем </a:t>
            </a:r>
            <a:r>
              <a:rPr sz="2902" dirty="0">
                <a:latin typeface="Arial Narrow"/>
                <a:cs typeface="Arial Narrow"/>
              </a:rPr>
              <a:t>возможность создавать массивы  </a:t>
            </a:r>
            <a:r>
              <a:rPr sz="2902" spc="-5" dirty="0">
                <a:latin typeface="Arial Narrow"/>
                <a:cs typeface="Arial Narrow"/>
              </a:rPr>
              <a:t>(контейнеры) из объектов произвольного типа </a:t>
            </a:r>
            <a:r>
              <a:rPr sz="2902" dirty="0">
                <a:latin typeface="Arial Narrow"/>
                <a:cs typeface="Arial Narrow"/>
              </a:rPr>
              <a:t>(на  </a:t>
            </a:r>
            <a:r>
              <a:rPr sz="2902" spc="-5" dirty="0">
                <a:latin typeface="Arial Narrow"/>
                <a:cs typeface="Arial Narrow"/>
              </a:rPr>
              <a:t>самом деле, контейнеры как раз хранят </a:t>
            </a:r>
            <a:r>
              <a:rPr sz="2902" dirty="0">
                <a:latin typeface="Arial Narrow"/>
                <a:cs typeface="Arial Narrow"/>
              </a:rPr>
              <a:t>внутри </a:t>
            </a:r>
            <a:r>
              <a:rPr sz="2902" spc="-5" dirty="0">
                <a:latin typeface="Arial Narrow"/>
                <a:cs typeface="Arial Narrow"/>
              </a:rPr>
              <a:t>себя  </a:t>
            </a:r>
            <a:r>
              <a:rPr sz="2902" dirty="0">
                <a:latin typeface="Arial Narrow"/>
                <a:cs typeface="Arial Narrow"/>
              </a:rPr>
              <a:t>ссылки </a:t>
            </a:r>
            <a:r>
              <a:rPr sz="2902" spc="-5" dirty="0">
                <a:latin typeface="Arial Narrow"/>
                <a:cs typeface="Arial Narrow"/>
              </a:rPr>
              <a:t>типа</a:t>
            </a:r>
            <a:r>
              <a:rPr sz="2902" spc="-59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Object)</a:t>
            </a:r>
            <a:endParaRPr sz="2902" dirty="0">
              <a:latin typeface="Arial Narrow"/>
              <a:cs typeface="Arial Narrow"/>
            </a:endParaRPr>
          </a:p>
          <a:p>
            <a:pPr marL="274089" marR="453169" indent="-262573">
              <a:lnSpc>
                <a:spcPts val="2784"/>
              </a:lnSpc>
              <a:spcBef>
                <a:spcPts val="1183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Мы </a:t>
            </a:r>
            <a:r>
              <a:rPr sz="2902" spc="-5" dirty="0">
                <a:latin typeface="Arial Narrow"/>
                <a:cs typeface="Arial Narrow"/>
              </a:rPr>
              <a:t>получаем </a:t>
            </a:r>
            <a:r>
              <a:rPr sz="2902" dirty="0">
                <a:latin typeface="Arial Narrow"/>
                <a:cs typeface="Arial Narrow"/>
              </a:rPr>
              <a:t>возможность </a:t>
            </a:r>
            <a:r>
              <a:rPr sz="2902" spc="-5" dirty="0">
                <a:latin typeface="Arial Narrow"/>
                <a:cs typeface="Arial Narrow"/>
              </a:rPr>
              <a:t>сравнить два объекта  любого типа </a:t>
            </a:r>
            <a:r>
              <a:rPr sz="2902" dirty="0">
                <a:latin typeface="Arial Narrow"/>
                <a:cs typeface="Arial Narrow"/>
              </a:rPr>
              <a:t>на</a:t>
            </a:r>
            <a:r>
              <a:rPr sz="2902" spc="-36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равенство</a:t>
            </a:r>
            <a:endParaRPr sz="2902" dirty="0">
              <a:latin typeface="Arial Narrow"/>
              <a:cs typeface="Arial Narrow"/>
            </a:endParaRPr>
          </a:p>
          <a:p>
            <a:pPr marL="274089" marR="760080" indent="-262573">
              <a:lnSpc>
                <a:spcPts val="2784"/>
              </a:lnSpc>
              <a:spcBef>
                <a:spcPts val="1179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Мы </a:t>
            </a:r>
            <a:r>
              <a:rPr sz="2902" spc="-5" dirty="0">
                <a:latin typeface="Arial Narrow"/>
                <a:cs typeface="Arial Narrow"/>
              </a:rPr>
              <a:t>получаем </a:t>
            </a:r>
            <a:r>
              <a:rPr sz="2902" dirty="0">
                <a:latin typeface="Arial Narrow"/>
                <a:cs typeface="Arial Narrow"/>
              </a:rPr>
              <a:t>возможность </a:t>
            </a:r>
            <a:r>
              <a:rPr sz="2902" spc="-5" dirty="0">
                <a:latin typeface="Arial Narrow"/>
                <a:cs typeface="Arial Narrow"/>
              </a:rPr>
              <a:t>получить</a:t>
            </a:r>
            <a:r>
              <a:rPr sz="2902" spc="-122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строковое  представление любого</a:t>
            </a:r>
            <a:r>
              <a:rPr sz="2902" spc="-77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объекта</a:t>
            </a:r>
            <a:endParaRPr sz="2902" dirty="0">
              <a:latin typeface="Arial Narrow"/>
              <a:cs typeface="Arial Narrow"/>
            </a:endParaRPr>
          </a:p>
          <a:p>
            <a:pPr marL="274089" indent="-262573">
              <a:spcBef>
                <a:spcPts val="517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…</a:t>
            </a:r>
          </a:p>
          <a:p>
            <a:pPr marL="274089" indent="-262573">
              <a:spcBef>
                <a:spcPts val="481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То </a:t>
            </a:r>
            <a:r>
              <a:rPr sz="2902" spc="-5" dirty="0">
                <a:latin typeface="Arial Narrow"/>
                <a:cs typeface="Arial Narrow"/>
              </a:rPr>
              <a:t>есть, класс Object содержит общие свойства</a:t>
            </a:r>
            <a:r>
              <a:rPr sz="2902" spc="-77" dirty="0">
                <a:latin typeface="Arial Narrow"/>
                <a:cs typeface="Arial Narrow"/>
              </a:rPr>
              <a:t> </a:t>
            </a:r>
            <a:r>
              <a:rPr sz="2902" dirty="0">
                <a:latin typeface="Arial Narrow"/>
                <a:cs typeface="Arial Narrow"/>
              </a:rPr>
              <a:t>всех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63443" y="6019931"/>
            <a:ext cx="2044732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2" spc="-5" dirty="0">
                <a:latin typeface="Arial Narrow"/>
                <a:cs typeface="Arial Narrow"/>
              </a:rPr>
              <a:t>объектов</a:t>
            </a:r>
            <a:r>
              <a:rPr sz="2902" spc="-73" dirty="0">
                <a:latin typeface="Arial Narrow"/>
                <a:cs typeface="Arial Narrow"/>
              </a:rPr>
              <a:t> </a:t>
            </a:r>
            <a:r>
              <a:rPr sz="2902" dirty="0">
                <a:latin typeface="Arial Narrow"/>
                <a:cs typeface="Arial Narrow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557658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848" y="498659"/>
            <a:ext cx="7542073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1075"/>
              </a:spcBef>
              <a:buClr>
                <a:srgbClr val="E76E00"/>
              </a:buClr>
              <a:tabLst>
                <a:tab pos="274089" algn="l"/>
              </a:tabLst>
            </a:pPr>
            <a:r>
              <a:rPr lang="ru-RU" dirty="0">
                <a:latin typeface="Arial Narrow"/>
                <a:cs typeface="Arial Narrow"/>
              </a:rPr>
              <a:t>Вложенные, внутренние и </a:t>
            </a:r>
            <a:r>
              <a:rPr lang="ru-RU" spc="-5" dirty="0">
                <a:latin typeface="Arial Narrow"/>
                <a:cs typeface="Arial Narrow"/>
              </a:rPr>
              <a:t>локальные</a:t>
            </a:r>
            <a:r>
              <a:rPr lang="ru-RU" spc="-109" dirty="0">
                <a:latin typeface="Arial Narrow"/>
                <a:cs typeface="Arial Narrow"/>
              </a:rPr>
              <a:t> </a:t>
            </a:r>
            <a:r>
              <a:rPr lang="ru-RU" spc="-5" dirty="0">
                <a:latin typeface="Arial Narrow"/>
                <a:cs typeface="Arial Narrow"/>
              </a:rPr>
              <a:t>классы</a:t>
            </a:r>
            <a:endParaRPr lang="ru-RU" dirty="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2252" y="1786324"/>
            <a:ext cx="7792554" cy="4823508"/>
          </a:xfrm>
          <a:prstGeom prst="rect">
            <a:avLst/>
          </a:prstGeom>
        </p:spPr>
        <p:txBody>
          <a:bodyPr vert="horz" wrap="square" lIns="0" tIns="136469" rIns="0" bIns="0" rtlCol="0">
            <a:spAutoFit/>
          </a:bodyPr>
          <a:lstStyle/>
          <a:p>
            <a:pPr marL="274089" indent="-262573">
              <a:spcBef>
                <a:spcPts val="107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Вложенные, внутренние и </a:t>
            </a:r>
            <a:r>
              <a:rPr sz="2902" spc="-5" dirty="0">
                <a:latin typeface="Arial Narrow"/>
                <a:cs typeface="Arial Narrow"/>
              </a:rPr>
              <a:t>локальные</a:t>
            </a:r>
            <a:r>
              <a:rPr sz="2902" spc="-109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классы</a:t>
            </a:r>
            <a:endParaRPr sz="2902" dirty="0">
              <a:latin typeface="Arial Narrow"/>
              <a:cs typeface="Arial Narrow"/>
            </a:endParaRPr>
          </a:p>
          <a:p>
            <a:pPr marL="597123" marR="181383" indent="-264300">
              <a:spcBef>
                <a:spcPts val="852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Вложенный (nested) класс –класс, определенный внутри  другого класса</a:t>
            </a:r>
            <a:endParaRPr sz="2539" dirty="0">
              <a:latin typeface="Arial Narrow"/>
              <a:cs typeface="Arial Narrow"/>
            </a:endParaRPr>
          </a:p>
          <a:p>
            <a:pPr marL="704801">
              <a:spcBef>
                <a:spcPts val="830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spc="-5" dirty="0">
                <a:latin typeface="Arial Narrow"/>
                <a:cs typeface="Arial Narrow"/>
              </a:rPr>
              <a:t>Статический </a:t>
            </a:r>
            <a:r>
              <a:rPr sz="2176" dirty="0">
                <a:latin typeface="Arial Narrow"/>
                <a:cs typeface="Arial Narrow"/>
              </a:rPr>
              <a:t>вложенный</a:t>
            </a:r>
            <a:r>
              <a:rPr sz="2176" spc="-227" dirty="0">
                <a:latin typeface="Arial Narrow"/>
                <a:cs typeface="Arial Narrow"/>
              </a:rPr>
              <a:t> </a:t>
            </a:r>
            <a:r>
              <a:rPr sz="2176" spc="-5" dirty="0">
                <a:latin typeface="Arial Narrow"/>
                <a:cs typeface="Arial Narrow"/>
              </a:rPr>
              <a:t>класс</a:t>
            </a:r>
            <a:endParaRPr sz="2176" dirty="0">
              <a:latin typeface="Arial Narrow"/>
              <a:cs typeface="Arial Narrow"/>
            </a:endParaRPr>
          </a:p>
          <a:p>
            <a:pPr marL="912672" marR="124377" indent="-207870">
              <a:spcBef>
                <a:spcPts val="816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dirty="0">
                <a:latin typeface="Arial Narrow"/>
                <a:cs typeface="Arial Narrow"/>
              </a:rPr>
              <a:t>Внутренний </a:t>
            </a:r>
            <a:r>
              <a:rPr sz="2176" spc="-5" dirty="0">
                <a:latin typeface="Arial Narrow"/>
                <a:cs typeface="Arial Narrow"/>
              </a:rPr>
              <a:t>(inner) класс </a:t>
            </a:r>
            <a:r>
              <a:rPr sz="2176" dirty="0">
                <a:latin typeface="Arial Narrow"/>
                <a:cs typeface="Arial Narrow"/>
              </a:rPr>
              <a:t>– нестатический </a:t>
            </a:r>
            <a:r>
              <a:rPr sz="2176" spc="-5" dirty="0">
                <a:latin typeface="Arial Narrow"/>
                <a:cs typeface="Arial Narrow"/>
              </a:rPr>
              <a:t>класс,</a:t>
            </a:r>
            <a:r>
              <a:rPr sz="2176" spc="-213" dirty="0">
                <a:latin typeface="Arial Narrow"/>
                <a:cs typeface="Arial Narrow"/>
              </a:rPr>
              <a:t> </a:t>
            </a:r>
            <a:r>
              <a:rPr sz="2176" spc="-5" dirty="0">
                <a:latin typeface="Arial Narrow"/>
                <a:cs typeface="Arial Narrow"/>
              </a:rPr>
              <a:t>определенный  </a:t>
            </a:r>
            <a:r>
              <a:rPr sz="2176" dirty="0">
                <a:latin typeface="Arial Narrow"/>
                <a:cs typeface="Arial Narrow"/>
              </a:rPr>
              <a:t>внутри </a:t>
            </a:r>
            <a:r>
              <a:rPr sz="2176" spc="-5" dirty="0">
                <a:latin typeface="Arial Narrow"/>
                <a:cs typeface="Arial Narrow"/>
              </a:rPr>
              <a:t>другого класса. Имеет доступ </a:t>
            </a:r>
            <a:r>
              <a:rPr sz="2176" dirty="0">
                <a:latin typeface="Arial Narrow"/>
                <a:cs typeface="Arial Narrow"/>
              </a:rPr>
              <a:t>к </a:t>
            </a:r>
            <a:r>
              <a:rPr sz="2176" spc="-5" dirty="0">
                <a:latin typeface="Arial Narrow"/>
                <a:cs typeface="Arial Narrow"/>
              </a:rPr>
              <a:t>переменным  </a:t>
            </a:r>
            <a:r>
              <a:rPr sz="2176" spc="-9" dirty="0">
                <a:latin typeface="Arial Narrow"/>
                <a:cs typeface="Arial Narrow"/>
              </a:rPr>
              <a:t>охватывающего</a:t>
            </a:r>
            <a:r>
              <a:rPr sz="2176" spc="23" dirty="0">
                <a:latin typeface="Arial Narrow"/>
                <a:cs typeface="Arial Narrow"/>
              </a:rPr>
              <a:t> </a:t>
            </a:r>
            <a:r>
              <a:rPr sz="2176" spc="-5" dirty="0">
                <a:latin typeface="Arial Narrow"/>
                <a:cs typeface="Arial Narrow"/>
              </a:rPr>
              <a:t>класса</a:t>
            </a:r>
            <a:endParaRPr sz="2176" dirty="0">
              <a:latin typeface="Arial Narrow"/>
              <a:cs typeface="Arial Narrow"/>
            </a:endParaRPr>
          </a:p>
          <a:p>
            <a:pPr marL="597123" marR="383494" indent="-264300" algn="just">
              <a:spcBef>
                <a:spcPts val="630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Локальный (local) класс </a:t>
            </a:r>
            <a:r>
              <a:rPr sz="2539" spc="-5" dirty="0">
                <a:latin typeface="Arial Narrow"/>
                <a:cs typeface="Arial Narrow"/>
              </a:rPr>
              <a:t>– класс, </a:t>
            </a:r>
            <a:r>
              <a:rPr sz="2539" spc="-9" dirty="0">
                <a:latin typeface="Arial Narrow"/>
                <a:cs typeface="Arial Narrow"/>
              </a:rPr>
              <a:t>определенный внутри  метода, блока или выражения. Доступен только </a:t>
            </a:r>
            <a:r>
              <a:rPr sz="2539" spc="-5" dirty="0">
                <a:latin typeface="Arial Narrow"/>
                <a:cs typeface="Arial Narrow"/>
              </a:rPr>
              <a:t>в </a:t>
            </a:r>
            <a:r>
              <a:rPr sz="2539" spc="-9" dirty="0">
                <a:latin typeface="Arial Narrow"/>
                <a:cs typeface="Arial Narrow"/>
              </a:rPr>
              <a:t>этом  методе </a:t>
            </a:r>
            <a:r>
              <a:rPr sz="2539" spc="-5" dirty="0">
                <a:latin typeface="Arial Narrow"/>
                <a:cs typeface="Arial Narrow"/>
              </a:rPr>
              <a:t>(блоке,</a:t>
            </a:r>
            <a:r>
              <a:rPr sz="2539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выражении)</a:t>
            </a:r>
            <a:endParaRPr sz="2539" dirty="0">
              <a:latin typeface="Arial Narrow"/>
              <a:cs typeface="Arial Narrow"/>
            </a:endParaRPr>
          </a:p>
          <a:p>
            <a:pPr marR="4607" algn="r">
              <a:spcBef>
                <a:spcPts val="2063"/>
              </a:spcBef>
            </a:pPr>
            <a:r>
              <a:rPr sz="1814" dirty="0">
                <a:latin typeface="Arial"/>
                <a:cs typeface="Arial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761919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4290" y="6274212"/>
            <a:ext cx="280424" cy="29080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814" dirty="0">
                <a:latin typeface="Arial"/>
                <a:cs typeface="Arial"/>
              </a:rPr>
              <a:t>51</a:t>
            </a:r>
            <a:endParaRPr sz="1814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1848" y="247141"/>
            <a:ext cx="4801752" cy="904822"/>
          </a:xfrm>
          <a:prstGeom prst="rect">
            <a:avLst/>
          </a:prstGeom>
        </p:spPr>
        <p:txBody>
          <a:bodyPr vert="horz" wrap="square" lIns="0" tIns="11516" rIns="0" bIns="0" rtlCol="0" anchor="t">
            <a:spAutoFit/>
          </a:bodyPr>
          <a:lstStyle/>
          <a:p>
            <a:pPr marL="11516" marR="4607">
              <a:spcBef>
                <a:spcPts val="91"/>
              </a:spcBef>
            </a:pPr>
            <a:r>
              <a:rPr sz="2902" spc="-5" dirty="0"/>
              <a:t>Проектирование класса </a:t>
            </a:r>
            <a:r>
              <a:rPr sz="2902" dirty="0"/>
              <a:t>–  </a:t>
            </a:r>
            <a:r>
              <a:rPr sz="2902" spc="-5" dirty="0"/>
              <a:t>на примере класса</a:t>
            </a:r>
            <a:r>
              <a:rPr sz="2902" spc="-118" dirty="0"/>
              <a:t> </a:t>
            </a:r>
            <a:r>
              <a:rPr sz="2902" dirty="0"/>
              <a:t>Integer</a:t>
            </a:r>
            <a:endParaRPr sz="2902"/>
          </a:p>
        </p:txBody>
      </p:sp>
      <p:sp>
        <p:nvSpPr>
          <p:cNvPr id="4" name="object 4"/>
          <p:cNvSpPr txBox="1"/>
          <p:nvPr/>
        </p:nvSpPr>
        <p:spPr>
          <a:xfrm>
            <a:off x="2176379" y="1172474"/>
            <a:ext cx="4469504" cy="5543449"/>
          </a:xfrm>
          <a:prstGeom prst="rect">
            <a:avLst/>
          </a:prstGeom>
        </p:spPr>
        <p:txBody>
          <a:bodyPr vert="horz" wrap="square" lIns="0" tIns="111133" rIns="0" bIns="0" rtlCol="0">
            <a:spAutoFit/>
          </a:bodyPr>
          <a:lstStyle/>
          <a:p>
            <a:pPr marL="11516">
              <a:spcBef>
                <a:spcPts val="875"/>
              </a:spcBef>
            </a:pPr>
            <a:r>
              <a:rPr sz="1632" spc="-9" dirty="0">
                <a:solidFill>
                  <a:srgbClr val="3333CC"/>
                </a:solidFill>
                <a:latin typeface="Arial Narrow"/>
                <a:cs typeface="Arial Narrow"/>
              </a:rPr>
              <a:t>public final </a:t>
            </a:r>
            <a:r>
              <a:rPr sz="1632" spc="-5" dirty="0">
                <a:solidFill>
                  <a:srgbClr val="3333CC"/>
                </a:solidFill>
                <a:latin typeface="Arial Narrow"/>
                <a:cs typeface="Arial Narrow"/>
              </a:rPr>
              <a:t>class </a:t>
            </a:r>
            <a:r>
              <a:rPr sz="1632" spc="-9" dirty="0">
                <a:latin typeface="Arial Narrow"/>
                <a:cs typeface="Arial Narrow"/>
              </a:rPr>
              <a:t>Integer</a:t>
            </a:r>
            <a:r>
              <a:rPr sz="1632" spc="73" dirty="0">
                <a:latin typeface="Arial Narrow"/>
                <a:cs typeface="Arial Narrow"/>
              </a:rPr>
              <a:t> </a:t>
            </a:r>
            <a:r>
              <a:rPr sz="1632" dirty="0">
                <a:latin typeface="Arial Narrow"/>
                <a:cs typeface="Arial Narrow"/>
              </a:rPr>
              <a:t>{</a:t>
            </a:r>
            <a:endParaRPr sz="1632">
              <a:latin typeface="Arial Narrow"/>
              <a:cs typeface="Arial Narrow"/>
            </a:endParaRPr>
          </a:p>
          <a:p>
            <a:pPr marL="152016" marR="738774">
              <a:lnSpc>
                <a:spcPct val="140000"/>
              </a:lnSpc>
            </a:pPr>
            <a:r>
              <a:rPr sz="1632" spc="-9" dirty="0">
                <a:solidFill>
                  <a:srgbClr val="3333CC"/>
                </a:solidFill>
                <a:latin typeface="Arial Narrow"/>
                <a:cs typeface="Arial Narrow"/>
              </a:rPr>
              <a:t>public </a:t>
            </a:r>
            <a:r>
              <a:rPr sz="1632" spc="-5" dirty="0">
                <a:solidFill>
                  <a:srgbClr val="3333CC"/>
                </a:solidFill>
                <a:latin typeface="Arial Narrow"/>
                <a:cs typeface="Arial Narrow"/>
              </a:rPr>
              <a:t>static </a:t>
            </a:r>
            <a:r>
              <a:rPr sz="1632" spc="-9" dirty="0">
                <a:solidFill>
                  <a:srgbClr val="3333CC"/>
                </a:solidFill>
                <a:latin typeface="Arial Narrow"/>
                <a:cs typeface="Arial Narrow"/>
              </a:rPr>
              <a:t>final </a:t>
            </a:r>
            <a:r>
              <a:rPr sz="1632" spc="-5" dirty="0">
                <a:solidFill>
                  <a:srgbClr val="3333CC"/>
                </a:solidFill>
                <a:latin typeface="Arial Narrow"/>
                <a:cs typeface="Arial Narrow"/>
              </a:rPr>
              <a:t>int </a:t>
            </a:r>
            <a:r>
              <a:rPr sz="1632" spc="-5" dirty="0">
                <a:latin typeface="Arial Narrow"/>
                <a:cs typeface="Arial Narrow"/>
              </a:rPr>
              <a:t>MIN_VALUE=0x80000000;  </a:t>
            </a:r>
            <a:r>
              <a:rPr sz="1632" spc="-9" dirty="0">
                <a:solidFill>
                  <a:srgbClr val="3333CC"/>
                </a:solidFill>
                <a:latin typeface="Arial Narrow"/>
                <a:cs typeface="Arial Narrow"/>
              </a:rPr>
              <a:t>public </a:t>
            </a:r>
            <a:r>
              <a:rPr sz="1632" spc="-5" dirty="0">
                <a:solidFill>
                  <a:srgbClr val="3333CC"/>
                </a:solidFill>
                <a:latin typeface="Arial Narrow"/>
                <a:cs typeface="Arial Narrow"/>
              </a:rPr>
              <a:t>static </a:t>
            </a:r>
            <a:r>
              <a:rPr sz="1632" spc="-9" dirty="0">
                <a:solidFill>
                  <a:srgbClr val="3333CC"/>
                </a:solidFill>
                <a:latin typeface="Arial Narrow"/>
                <a:cs typeface="Arial Narrow"/>
              </a:rPr>
              <a:t>final </a:t>
            </a:r>
            <a:r>
              <a:rPr sz="1632" spc="-5" dirty="0">
                <a:solidFill>
                  <a:srgbClr val="3333CC"/>
                </a:solidFill>
                <a:latin typeface="Arial Narrow"/>
                <a:cs typeface="Arial Narrow"/>
              </a:rPr>
              <a:t>int</a:t>
            </a:r>
            <a:r>
              <a:rPr sz="1632" spc="82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632" spc="-5" dirty="0">
                <a:latin typeface="Arial Narrow"/>
                <a:cs typeface="Arial Narrow"/>
              </a:rPr>
              <a:t>MAX_VALUE=0x7fffffff;</a:t>
            </a:r>
            <a:endParaRPr sz="1632">
              <a:latin typeface="Arial Narrow"/>
              <a:cs typeface="Arial Narrow"/>
            </a:endParaRPr>
          </a:p>
          <a:p>
            <a:pPr marL="152016">
              <a:lnSpc>
                <a:spcPts val="1764"/>
              </a:lnSpc>
              <a:spcBef>
                <a:spcPts val="793"/>
              </a:spcBef>
            </a:pPr>
            <a:r>
              <a:rPr sz="1632" spc="-9" dirty="0">
                <a:solidFill>
                  <a:srgbClr val="3333CC"/>
                </a:solidFill>
                <a:latin typeface="Arial Narrow"/>
                <a:cs typeface="Arial Narrow"/>
              </a:rPr>
              <a:t>public </a:t>
            </a:r>
            <a:r>
              <a:rPr sz="1632" spc="-5" dirty="0">
                <a:solidFill>
                  <a:srgbClr val="3333CC"/>
                </a:solidFill>
                <a:latin typeface="Arial Narrow"/>
                <a:cs typeface="Arial Narrow"/>
              </a:rPr>
              <a:t>static int </a:t>
            </a:r>
            <a:r>
              <a:rPr sz="1632" spc="-5" dirty="0">
                <a:latin typeface="Arial Narrow"/>
                <a:cs typeface="Arial Narrow"/>
              </a:rPr>
              <a:t>parseInt(String</a:t>
            </a:r>
            <a:r>
              <a:rPr sz="1632" spc="100" dirty="0">
                <a:latin typeface="Arial Narrow"/>
                <a:cs typeface="Arial Narrow"/>
              </a:rPr>
              <a:t> </a:t>
            </a:r>
            <a:r>
              <a:rPr sz="1632" dirty="0">
                <a:latin typeface="Arial Narrow"/>
                <a:cs typeface="Arial Narrow"/>
              </a:rPr>
              <a:t>s)</a:t>
            </a:r>
            <a:endParaRPr sz="1632">
              <a:latin typeface="Arial Narrow"/>
              <a:cs typeface="Arial Narrow"/>
            </a:endParaRPr>
          </a:p>
          <a:p>
            <a:pPr marL="557392">
              <a:lnSpc>
                <a:spcPts val="1764"/>
              </a:lnSpc>
            </a:pPr>
            <a:r>
              <a:rPr sz="1632" spc="-5" dirty="0">
                <a:solidFill>
                  <a:srgbClr val="3333CC"/>
                </a:solidFill>
                <a:latin typeface="Arial Narrow"/>
                <a:cs typeface="Arial Narrow"/>
              </a:rPr>
              <a:t>throws </a:t>
            </a:r>
            <a:r>
              <a:rPr sz="1632" spc="-5" dirty="0">
                <a:latin typeface="Arial Narrow"/>
                <a:cs typeface="Arial Narrow"/>
              </a:rPr>
              <a:t>NumberFormatException </a:t>
            </a:r>
            <a:r>
              <a:rPr sz="1632" dirty="0">
                <a:latin typeface="Arial Narrow"/>
                <a:cs typeface="Arial Narrow"/>
              </a:rPr>
              <a:t>{ …</a:t>
            </a:r>
            <a:r>
              <a:rPr sz="1632" spc="36" dirty="0">
                <a:latin typeface="Arial Narrow"/>
                <a:cs typeface="Arial Narrow"/>
              </a:rPr>
              <a:t> </a:t>
            </a:r>
            <a:r>
              <a:rPr sz="1632" dirty="0">
                <a:latin typeface="Arial Narrow"/>
                <a:cs typeface="Arial Narrow"/>
              </a:rPr>
              <a:t>}</a:t>
            </a:r>
            <a:endParaRPr sz="1632">
              <a:latin typeface="Arial Narrow"/>
              <a:cs typeface="Arial Narrow"/>
            </a:endParaRPr>
          </a:p>
          <a:p>
            <a:pPr marL="152016">
              <a:spcBef>
                <a:spcPts val="789"/>
              </a:spcBef>
            </a:pPr>
            <a:r>
              <a:rPr sz="1632" spc="-5" dirty="0">
                <a:solidFill>
                  <a:srgbClr val="3333CC"/>
                </a:solidFill>
                <a:latin typeface="Arial Narrow"/>
                <a:cs typeface="Arial Narrow"/>
              </a:rPr>
              <a:t>private </a:t>
            </a:r>
            <a:r>
              <a:rPr sz="1632" spc="-9" dirty="0">
                <a:solidFill>
                  <a:srgbClr val="3333CC"/>
                </a:solidFill>
                <a:latin typeface="Arial Narrow"/>
                <a:cs typeface="Arial Narrow"/>
              </a:rPr>
              <a:t>final int</a:t>
            </a:r>
            <a:r>
              <a:rPr sz="1632" spc="4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632" spc="-9" dirty="0">
                <a:latin typeface="Arial Narrow"/>
                <a:cs typeface="Arial Narrow"/>
              </a:rPr>
              <a:t>value;</a:t>
            </a:r>
            <a:endParaRPr sz="1632">
              <a:latin typeface="Arial Narrow"/>
              <a:cs typeface="Arial Narrow"/>
            </a:endParaRPr>
          </a:p>
          <a:p>
            <a:pPr marL="294819" marR="2434559" indent="-142803">
              <a:lnSpc>
                <a:spcPts val="2757"/>
              </a:lnSpc>
              <a:spcBef>
                <a:spcPts val="208"/>
              </a:spcBef>
            </a:pPr>
            <a:r>
              <a:rPr sz="1632" spc="-9" dirty="0">
                <a:solidFill>
                  <a:srgbClr val="3333CC"/>
                </a:solidFill>
                <a:latin typeface="Arial Narrow"/>
                <a:cs typeface="Arial Narrow"/>
              </a:rPr>
              <a:t>public </a:t>
            </a:r>
            <a:r>
              <a:rPr sz="1632" spc="-5" dirty="0">
                <a:latin typeface="Arial Narrow"/>
                <a:cs typeface="Arial Narrow"/>
              </a:rPr>
              <a:t>Integer(</a:t>
            </a:r>
            <a:r>
              <a:rPr sz="1632" spc="-5" dirty="0">
                <a:solidFill>
                  <a:srgbClr val="3333CC"/>
                </a:solidFill>
                <a:latin typeface="Arial Narrow"/>
                <a:cs typeface="Arial Narrow"/>
              </a:rPr>
              <a:t>int </a:t>
            </a:r>
            <a:r>
              <a:rPr sz="1632" spc="-5" dirty="0">
                <a:latin typeface="Arial Narrow"/>
                <a:cs typeface="Arial Narrow"/>
              </a:rPr>
              <a:t>value) </a:t>
            </a:r>
            <a:r>
              <a:rPr sz="1632" dirty="0">
                <a:latin typeface="Arial Narrow"/>
                <a:cs typeface="Arial Narrow"/>
              </a:rPr>
              <a:t>{  </a:t>
            </a:r>
            <a:r>
              <a:rPr sz="1632" spc="-5" dirty="0">
                <a:solidFill>
                  <a:srgbClr val="3333CC"/>
                </a:solidFill>
                <a:latin typeface="Arial Narrow"/>
                <a:cs typeface="Arial Narrow"/>
              </a:rPr>
              <a:t>this</a:t>
            </a:r>
            <a:r>
              <a:rPr sz="1632" spc="-5" dirty="0">
                <a:latin typeface="Arial Narrow"/>
                <a:cs typeface="Arial Narrow"/>
              </a:rPr>
              <a:t>.value </a:t>
            </a:r>
            <a:r>
              <a:rPr sz="1632" dirty="0">
                <a:latin typeface="Arial Narrow"/>
                <a:cs typeface="Arial Narrow"/>
              </a:rPr>
              <a:t>=</a:t>
            </a:r>
            <a:r>
              <a:rPr sz="1632" spc="5" dirty="0">
                <a:latin typeface="Arial Narrow"/>
                <a:cs typeface="Arial Narrow"/>
              </a:rPr>
              <a:t> </a:t>
            </a:r>
            <a:r>
              <a:rPr sz="1632" spc="-5" dirty="0">
                <a:latin typeface="Arial Narrow"/>
                <a:cs typeface="Arial Narrow"/>
              </a:rPr>
              <a:t>value;</a:t>
            </a:r>
            <a:endParaRPr sz="1632">
              <a:latin typeface="Arial Narrow"/>
              <a:cs typeface="Arial Narrow"/>
            </a:endParaRPr>
          </a:p>
          <a:p>
            <a:pPr marL="152016">
              <a:spcBef>
                <a:spcPts val="553"/>
              </a:spcBef>
            </a:pPr>
            <a:r>
              <a:rPr sz="1632" dirty="0">
                <a:latin typeface="Arial Narrow"/>
                <a:cs typeface="Arial Narrow"/>
              </a:rPr>
              <a:t>}</a:t>
            </a:r>
            <a:endParaRPr sz="1632">
              <a:latin typeface="Arial Narrow"/>
              <a:cs typeface="Arial Narrow"/>
            </a:endParaRPr>
          </a:p>
          <a:p>
            <a:pPr marL="152016">
              <a:spcBef>
                <a:spcPts val="788"/>
              </a:spcBef>
            </a:pPr>
            <a:r>
              <a:rPr sz="1632" spc="-9" dirty="0">
                <a:solidFill>
                  <a:srgbClr val="3333CC"/>
                </a:solidFill>
                <a:latin typeface="Arial Narrow"/>
                <a:cs typeface="Arial Narrow"/>
              </a:rPr>
              <a:t>public </a:t>
            </a:r>
            <a:r>
              <a:rPr sz="1632" spc="-5" dirty="0">
                <a:latin typeface="Arial Narrow"/>
                <a:cs typeface="Arial Narrow"/>
              </a:rPr>
              <a:t>Integer(String s) </a:t>
            </a:r>
            <a:r>
              <a:rPr sz="1632" spc="-5" dirty="0">
                <a:solidFill>
                  <a:srgbClr val="3333CC"/>
                </a:solidFill>
                <a:latin typeface="Arial Narrow"/>
                <a:cs typeface="Arial Narrow"/>
              </a:rPr>
              <a:t>throws </a:t>
            </a:r>
            <a:r>
              <a:rPr sz="1632" spc="-5" dirty="0">
                <a:latin typeface="Arial Narrow"/>
                <a:cs typeface="Arial Narrow"/>
              </a:rPr>
              <a:t>NumberFormatException</a:t>
            </a:r>
            <a:r>
              <a:rPr sz="1632" spc="113" dirty="0">
                <a:latin typeface="Arial Narrow"/>
                <a:cs typeface="Arial Narrow"/>
              </a:rPr>
              <a:t> </a:t>
            </a:r>
            <a:r>
              <a:rPr sz="1632" dirty="0">
                <a:latin typeface="Arial Narrow"/>
                <a:cs typeface="Arial Narrow"/>
              </a:rPr>
              <a:t>{</a:t>
            </a:r>
            <a:endParaRPr sz="1632">
              <a:latin typeface="Arial Narrow"/>
              <a:cs typeface="Arial Narrow"/>
            </a:endParaRPr>
          </a:p>
          <a:p>
            <a:pPr marL="294819">
              <a:spcBef>
                <a:spcPts val="793"/>
              </a:spcBef>
            </a:pPr>
            <a:r>
              <a:rPr sz="1632" spc="-5" dirty="0">
                <a:solidFill>
                  <a:srgbClr val="3333CC"/>
                </a:solidFill>
                <a:latin typeface="Arial Narrow"/>
                <a:cs typeface="Arial Narrow"/>
              </a:rPr>
              <a:t>this</a:t>
            </a:r>
            <a:r>
              <a:rPr sz="1632" spc="-5" dirty="0">
                <a:latin typeface="Arial Narrow"/>
                <a:cs typeface="Arial Narrow"/>
              </a:rPr>
              <a:t>.value </a:t>
            </a:r>
            <a:r>
              <a:rPr sz="1632" dirty="0">
                <a:latin typeface="Arial Narrow"/>
                <a:cs typeface="Arial Narrow"/>
              </a:rPr>
              <a:t>=</a:t>
            </a:r>
            <a:r>
              <a:rPr sz="1632" spc="23" dirty="0">
                <a:latin typeface="Arial Narrow"/>
                <a:cs typeface="Arial Narrow"/>
              </a:rPr>
              <a:t> </a:t>
            </a:r>
            <a:r>
              <a:rPr sz="1632" spc="-5" dirty="0">
                <a:latin typeface="Arial Narrow"/>
                <a:cs typeface="Arial Narrow"/>
              </a:rPr>
              <a:t>parseInt(s);</a:t>
            </a:r>
            <a:endParaRPr sz="1632">
              <a:latin typeface="Arial Narrow"/>
              <a:cs typeface="Arial Narrow"/>
            </a:endParaRPr>
          </a:p>
          <a:p>
            <a:pPr marL="152016">
              <a:spcBef>
                <a:spcPts val="784"/>
              </a:spcBef>
            </a:pPr>
            <a:r>
              <a:rPr sz="1632" dirty="0">
                <a:latin typeface="Arial Narrow"/>
                <a:cs typeface="Arial Narrow"/>
              </a:rPr>
              <a:t>}</a:t>
            </a:r>
            <a:endParaRPr sz="1632">
              <a:latin typeface="Arial Narrow"/>
              <a:cs typeface="Arial Narrow"/>
            </a:endParaRPr>
          </a:p>
          <a:p>
            <a:pPr marL="294819" marR="2757592" indent="-142803">
              <a:lnSpc>
                <a:spcPts val="2757"/>
              </a:lnSpc>
              <a:spcBef>
                <a:spcPts val="208"/>
              </a:spcBef>
            </a:pPr>
            <a:r>
              <a:rPr sz="1632" spc="-9" dirty="0">
                <a:solidFill>
                  <a:srgbClr val="3333CC"/>
                </a:solidFill>
                <a:latin typeface="Arial Narrow"/>
                <a:cs typeface="Arial Narrow"/>
              </a:rPr>
              <a:t>public </a:t>
            </a:r>
            <a:r>
              <a:rPr sz="1632" spc="-5" dirty="0">
                <a:solidFill>
                  <a:srgbClr val="3333CC"/>
                </a:solidFill>
                <a:latin typeface="Arial Narrow"/>
                <a:cs typeface="Arial Narrow"/>
              </a:rPr>
              <a:t>int </a:t>
            </a:r>
            <a:r>
              <a:rPr sz="1632" spc="-9" dirty="0">
                <a:latin typeface="Arial Narrow"/>
                <a:cs typeface="Arial Narrow"/>
              </a:rPr>
              <a:t>intValue() </a:t>
            </a:r>
            <a:r>
              <a:rPr sz="1632" dirty="0">
                <a:latin typeface="Arial Narrow"/>
                <a:cs typeface="Arial Narrow"/>
              </a:rPr>
              <a:t>{  </a:t>
            </a:r>
            <a:r>
              <a:rPr sz="1632" spc="-5" dirty="0">
                <a:solidFill>
                  <a:srgbClr val="3333CC"/>
                </a:solidFill>
                <a:latin typeface="Arial Narrow"/>
                <a:cs typeface="Arial Narrow"/>
              </a:rPr>
              <a:t>return</a:t>
            </a:r>
            <a:r>
              <a:rPr sz="1632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632" spc="-5" dirty="0">
                <a:latin typeface="Arial Narrow"/>
                <a:cs typeface="Arial Narrow"/>
              </a:rPr>
              <a:t>value;</a:t>
            </a:r>
            <a:endParaRPr sz="1632">
              <a:latin typeface="Arial Narrow"/>
              <a:cs typeface="Arial Narrow"/>
            </a:endParaRPr>
          </a:p>
          <a:p>
            <a:pPr marL="152016">
              <a:spcBef>
                <a:spcPts val="558"/>
              </a:spcBef>
            </a:pPr>
            <a:r>
              <a:rPr sz="1632" dirty="0">
                <a:latin typeface="Arial Narrow"/>
                <a:cs typeface="Arial Narrow"/>
              </a:rPr>
              <a:t>}</a:t>
            </a:r>
            <a:endParaRPr sz="1632">
              <a:latin typeface="Arial Narrow"/>
              <a:cs typeface="Arial Narrow"/>
            </a:endParaRPr>
          </a:p>
          <a:p>
            <a:pPr marL="11516">
              <a:spcBef>
                <a:spcPts val="784"/>
              </a:spcBef>
            </a:pPr>
            <a:r>
              <a:rPr sz="1632" dirty="0">
                <a:latin typeface="Arial Narrow"/>
                <a:cs typeface="Arial Narrow"/>
              </a:rPr>
              <a:t>}</a:t>
            </a:r>
            <a:endParaRPr sz="1632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01993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D17DB38-2AB9-4F35-8755-7B904491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741B1E4-04EA-4962-84DF-818C3306DC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2755" y="2380140"/>
            <a:ext cx="88658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39813" algn="l"/>
              </a:tabLst>
            </a:pP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Дочерний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класс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может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быть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использован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везде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где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используется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родительский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39813" algn="l"/>
              </a:tabLst>
            </a:pPr>
            <a:r>
              <a:rPr kumimoji="0" lang="en-US" altLang="ru-RU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39813" algn="l"/>
              </a:tabLst>
            </a:pP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Если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дочерний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класс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приведен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к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родительскому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то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доступны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039813" algn="l"/>
              </a:tabLst>
            </a:pP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только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методы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родительского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класса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по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типу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ссылки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39813" algn="l"/>
              </a:tabLst>
            </a:pPr>
            <a:r>
              <a:rPr kumimoji="0" lang="en-US" altLang="ru-RU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39813" algn="l"/>
              </a:tabLst>
            </a:pP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Вызывается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реализация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из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дочернего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класса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(@Override)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74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D17DB38-2AB9-4F35-8755-7B904491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741B1E4-04EA-4962-84DF-818C3306DC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2755" y="2380140"/>
            <a:ext cx="88658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39813" algn="l"/>
              </a:tabLst>
            </a:pP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Дочерний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класс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может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быть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использован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везде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где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используется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родительский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39813" algn="l"/>
              </a:tabLst>
            </a:pPr>
            <a:r>
              <a:rPr kumimoji="0" lang="en-US" altLang="ru-RU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39813" algn="l"/>
              </a:tabLst>
            </a:pP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Если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дочерний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класс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приведен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к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родительскому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то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доступны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039813" algn="l"/>
              </a:tabLst>
            </a:pP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только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методы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родительского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класса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по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типу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ссылки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39813" algn="l"/>
              </a:tabLst>
            </a:pPr>
            <a:r>
              <a:rPr kumimoji="0" lang="en-US" altLang="ru-RU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39813" algn="l"/>
              </a:tabLst>
            </a:pP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Вызывается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реализация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из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дочернего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класса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(@Override)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5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F70A1-9308-47D8-9438-D2A54887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5779D-C473-4F73-A4B3-312E61AE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351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B98EC-E82B-4CD8-AA18-C0A5AD40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42AD6-5D69-43BA-AC6B-2AAA1146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175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D17DB38-2AB9-4F35-8755-7B904491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Object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753328-916D-461F-B032-E86021381EF7}"/>
              </a:ext>
            </a:extLst>
          </p:cNvPr>
          <p:cNvSpPr/>
          <p:nvPr/>
        </p:nvSpPr>
        <p:spPr>
          <a:xfrm>
            <a:off x="842128" y="1652696"/>
            <a:ext cx="96876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Object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clone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() 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- создаёт новый объект, не отличающий от клонируемого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boolean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equals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Object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obj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определяет, равен ли один объект другому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void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finalize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вызывается перед удалением неиспользуемого объекта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Class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&lt;?&gt;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getClass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получает класс объекта во время выполнения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int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hashCode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возвращает </a:t>
            </a:r>
            <a:r>
              <a:rPr lang="ru-RU" sz="2000" dirty="0" err="1">
                <a:solidFill>
                  <a:srgbClr val="333333"/>
                </a:solidFill>
                <a:latin typeface="Helvetica" panose="020B0604020202020204" pitchFamily="34" charset="0"/>
              </a:rPr>
              <a:t>хеш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-код, связанный с вызывающим объектом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void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notify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возобновляет выполнение потока, который ожидает вызывающего объекта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void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notifyAll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возобновляет выполнение всех потоков, которые ожидают вызывающего объекта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String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toString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возвращает строку, описывающий объект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void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wait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ожидает другого потока выполнения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void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wait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long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millis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ожидает другого потока выполнения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void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wait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(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long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millis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,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int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sz="20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nanos</a:t>
            </a:r>
            <a:r>
              <a:rPr lang="ru-RU" sz="2000" b="1" dirty="0">
                <a:solidFill>
                  <a:srgbClr val="333333"/>
                </a:solidFill>
                <a:latin typeface="Helvetica" panose="020B0604020202020204" pitchFamily="34" charset="0"/>
              </a:rPr>
              <a:t>)</a:t>
            </a:r>
            <a:r>
              <a:rPr lang="ru-RU" sz="2000" dirty="0">
                <a:solidFill>
                  <a:srgbClr val="333333"/>
                </a:solidFill>
                <a:latin typeface="Helvetica" panose="020B0604020202020204" pitchFamily="34" charset="0"/>
              </a:rPr>
              <a:t> - ожидает другого потока выполнения</a:t>
            </a:r>
            <a:endParaRPr lang="ru-RU" sz="2000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9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829BAA2-F154-416C-A14B-0871B872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hashCode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E3D650-9F5B-4F92-B751-F0C15F8CC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0379" y="2066575"/>
            <a:ext cx="3853299" cy="8886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hash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0;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i = 0; i &lt;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length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i++)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hash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31 *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hash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+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charAt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(i);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8BE9933-6799-42EE-B777-7D450D897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79" y="3182163"/>
            <a:ext cx="3853299" cy="61168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333333"/>
                </a:solidFill>
                <a:latin typeface="Menlo"/>
              </a:rPr>
              <a:t>getClass</a:t>
            </a:r>
            <a:r>
              <a:rPr lang="ru-RU" altLang="ru-RU" dirty="0">
                <a:solidFill>
                  <a:srgbClr val="333333"/>
                </a:solidFill>
                <a:latin typeface="Menlo"/>
              </a:rPr>
              <a:t>().</a:t>
            </a:r>
            <a:r>
              <a:rPr lang="ru-RU" altLang="ru-RU" dirty="0" err="1">
                <a:solidFill>
                  <a:srgbClr val="333333"/>
                </a:solidFill>
                <a:latin typeface="Menlo"/>
              </a:rPr>
              <a:t>getName</a:t>
            </a:r>
            <a:r>
              <a:rPr lang="ru-RU" altLang="ru-RU" dirty="0">
                <a:solidFill>
                  <a:srgbClr val="333333"/>
                </a:solidFill>
                <a:latin typeface="Menlo"/>
              </a:rPr>
              <a:t>() + '@’ + </a:t>
            </a:r>
            <a:br>
              <a:rPr lang="en-US" altLang="ru-RU" dirty="0">
                <a:solidFill>
                  <a:srgbClr val="333333"/>
                </a:solidFill>
                <a:latin typeface="Menlo"/>
              </a:rPr>
            </a:br>
            <a:r>
              <a:rPr lang="en-US" altLang="ru-RU" dirty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ru-RU" altLang="ru-RU" dirty="0" err="1">
                <a:solidFill>
                  <a:srgbClr val="333333"/>
                </a:solidFill>
                <a:latin typeface="Menlo"/>
              </a:rPr>
              <a:t>Integer.toHexString</a:t>
            </a:r>
            <a:r>
              <a:rPr lang="ru-RU" altLang="ru-RU" dirty="0">
                <a:solidFill>
                  <a:srgbClr val="333333"/>
                </a:solidFill>
                <a:latin typeface="Menlo"/>
              </a:rPr>
              <a:t>(</a:t>
            </a:r>
            <a:r>
              <a:rPr lang="ru-RU" altLang="ru-RU" dirty="0" err="1">
                <a:solidFill>
                  <a:srgbClr val="333333"/>
                </a:solidFill>
                <a:latin typeface="Menlo"/>
              </a:rPr>
              <a:t>hashCode</a:t>
            </a:r>
            <a:r>
              <a:rPr lang="ru-RU" altLang="ru-RU" dirty="0">
                <a:solidFill>
                  <a:srgbClr val="333333"/>
                </a:solidFill>
                <a:latin typeface="Menlo"/>
              </a:rPr>
              <a:t>()) </a:t>
            </a:r>
          </a:p>
        </p:txBody>
      </p:sp>
    </p:spTree>
    <p:extLst>
      <p:ext uri="{BB962C8B-B14F-4D97-AF65-F5344CB8AC3E}">
        <p14:creationId xmlns:p14="http://schemas.microsoft.com/office/powerpoint/2010/main" val="259326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829BAA2-F154-416C-A14B-0871B872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equals()</a:t>
            </a:r>
            <a:endParaRPr lang="ru-R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A76CD-60E0-40FD-8BC4-E6608C5A7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85" y="1731358"/>
            <a:ext cx="52413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 User </a:t>
            </a:r>
            <a:endParaRPr kumimoji="0" lang="ru-RU" altLang="ru-RU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 void equals(Object other)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if (other == this)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return true;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 (other == null)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return false;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if (!(other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instanceof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User))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return false;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Courier New" panose="02070309020205020404" pitchFamily="49" charset="0"/>
              </a:rPr>
              <a:t> 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Courier New" panose="02070309020205020404" pitchFamily="49" charset="0"/>
              </a:rPr>
              <a:t> 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User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otherUser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(User) other;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return id == other.id</a:t>
            </a:r>
            <a:r>
              <a:rPr lang="en-US" altLang="ru-RU" sz="800" dirty="0"/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name != null &amp;&amp; 				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name.equals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(other.name);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Courier New" panose="02070309020205020404" pitchFamily="49" charset="0"/>
              </a:rPr>
              <a:t> 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Courier New" panose="02070309020205020404" pitchFamily="49" charset="0"/>
              </a:rPr>
              <a:t> 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D81B717-647C-44BE-9A71-C21E41A4E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92" y="2606896"/>
            <a:ext cx="433947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assert(u1 == u2); assert(u1.equals(u2)); assert(u1 == bob); assert(u1.equals(bob));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85B4EED-F808-4D7C-9314-97B4CEC0FF8E}"/>
              </a:ext>
            </a:extLst>
          </p:cNvPr>
          <p:cNvSpPr/>
          <p:nvPr/>
        </p:nvSpPr>
        <p:spPr>
          <a:xfrm>
            <a:off x="5835192" y="1762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Тестирование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User u1 = new User(1, </a:t>
            </a:r>
            <a:r>
              <a:rPr lang="ru-RU" altLang="ru-RU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en-US" altLang="ru-RU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Bob</a:t>
            </a:r>
            <a:r>
              <a:rPr lang="ru-RU" altLang="ru-RU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en-US" altLang="ru-RU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endParaRPr lang="ru-RU" altLang="ru-RU" sz="1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User u2 = new User(1, </a:t>
            </a:r>
            <a:r>
              <a:rPr lang="ru-RU" altLang="ru-RU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en-US" altLang="ru-RU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Bob</a:t>
            </a:r>
            <a:r>
              <a:rPr lang="ru-RU" altLang="ru-RU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en-US" altLang="ru-RU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 </a:t>
            </a:r>
            <a:br>
              <a:rPr lang="en-US" altLang="ru-RU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en-US" altLang="ru-RU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User bob = u1;</a:t>
            </a:r>
            <a:endParaRPr lang="en-US" altLang="ru-RU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502774" y="6296074"/>
            <a:ext cx="174473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33">
              <a:lnSpc>
                <a:spcPts val="2099"/>
              </a:lnSpc>
            </a:pPr>
            <a:fld id="{81D60167-4931-47E6-BA6A-407CBD079E47}" type="slidenum">
              <a:rPr sz="1814" dirty="0">
                <a:latin typeface="Arial"/>
                <a:cs typeface="Arial"/>
              </a:rPr>
              <a:pPr marL="23033">
                <a:lnSpc>
                  <a:spcPts val="2099"/>
                </a:lnSpc>
              </a:pPr>
              <a:t>5</a:t>
            </a:fld>
            <a:endParaRPr sz="1814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848" y="498659"/>
            <a:ext cx="7542073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Классы </a:t>
            </a:r>
            <a:r>
              <a:rPr spc="-5" dirty="0"/>
              <a:t>и </a:t>
            </a:r>
            <a:r>
              <a:rPr spc="-9" dirty="0"/>
              <a:t>объекты </a:t>
            </a:r>
            <a:r>
              <a:rPr spc="-5" dirty="0"/>
              <a:t>в Java: </a:t>
            </a:r>
            <a:r>
              <a:rPr spc="-9" dirty="0"/>
              <a:t>основные</a:t>
            </a:r>
            <a:r>
              <a:rPr spc="141" dirty="0"/>
              <a:t> </a:t>
            </a:r>
            <a:r>
              <a:rPr spc="-9" dirty="0"/>
              <a:t>сведения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2252" y="1845635"/>
            <a:ext cx="7756853" cy="3190834"/>
          </a:xfrm>
          <a:prstGeom prst="rect">
            <a:avLst/>
          </a:prstGeom>
        </p:spPr>
        <p:txBody>
          <a:bodyPr vert="horz" wrap="square" lIns="0" tIns="104799" rIns="0" bIns="0" rtlCol="0">
            <a:spAutoFit/>
          </a:bodyPr>
          <a:lstStyle/>
          <a:p>
            <a:pPr marL="274089" indent="-262573">
              <a:spcBef>
                <a:spcPts val="825"/>
              </a:spcBef>
              <a:buClr>
                <a:srgbClr val="E76E00"/>
              </a:buClr>
              <a:buFont typeface="Arial"/>
              <a:buChar char="•"/>
              <a:tabLst>
                <a:tab pos="274089" algn="l"/>
              </a:tabLst>
            </a:pPr>
            <a:r>
              <a:rPr sz="2902" dirty="0">
                <a:latin typeface="Arial Narrow"/>
                <a:cs typeface="Arial Narrow"/>
              </a:rPr>
              <a:t>Спецификаторы</a:t>
            </a:r>
            <a:r>
              <a:rPr sz="2902" spc="-32" dirty="0">
                <a:latin typeface="Arial Narrow"/>
                <a:cs typeface="Arial Narrow"/>
              </a:rPr>
              <a:t> </a:t>
            </a:r>
            <a:r>
              <a:rPr sz="2902" spc="-5" dirty="0">
                <a:latin typeface="Arial Narrow"/>
                <a:cs typeface="Arial Narrow"/>
              </a:rPr>
              <a:t>доступа</a:t>
            </a:r>
            <a:endParaRPr sz="2902" dirty="0">
              <a:latin typeface="Arial Narrow"/>
              <a:cs typeface="Arial Narrow"/>
            </a:endParaRPr>
          </a:p>
          <a:p>
            <a:pPr marL="333399">
              <a:spcBef>
                <a:spcPts val="635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Обеспечивают реализацию инкапсуляции </a:t>
            </a:r>
            <a:r>
              <a:rPr sz="2539" spc="-5" dirty="0">
                <a:latin typeface="Arial Narrow"/>
                <a:cs typeface="Arial Narrow"/>
              </a:rPr>
              <a:t>в</a:t>
            </a:r>
            <a:r>
              <a:rPr sz="2539" spc="227" dirty="0">
                <a:latin typeface="Arial Narrow"/>
                <a:cs typeface="Arial Narrow"/>
              </a:rPr>
              <a:t> </a:t>
            </a:r>
            <a:r>
              <a:rPr sz="2539" spc="-9" dirty="0">
                <a:latin typeface="Arial Narrow"/>
                <a:cs typeface="Arial Narrow"/>
              </a:rPr>
              <a:t>Java</a:t>
            </a:r>
            <a:endParaRPr sz="2539" dirty="0">
              <a:latin typeface="Arial Narrow"/>
              <a:cs typeface="Arial Narrow"/>
            </a:endParaRPr>
          </a:p>
          <a:p>
            <a:pPr marL="597123" marR="4607" indent="-264300">
              <a:spcBef>
                <a:spcPts val="644"/>
              </a:spcBef>
            </a:pPr>
            <a:r>
              <a:rPr sz="2267" spc="5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539" spc="-9" dirty="0">
                <a:latin typeface="Arial Narrow"/>
                <a:cs typeface="Arial Narrow"/>
              </a:rPr>
              <a:t>Изменяя спецификаторы, </a:t>
            </a:r>
            <a:r>
              <a:rPr sz="2539" spc="-5" dirty="0">
                <a:latin typeface="Arial Narrow"/>
                <a:cs typeface="Arial Narrow"/>
              </a:rPr>
              <a:t>можно </a:t>
            </a:r>
            <a:r>
              <a:rPr sz="2539" spc="-9" dirty="0">
                <a:latin typeface="Arial Narrow"/>
                <a:cs typeface="Arial Narrow"/>
              </a:rPr>
              <a:t>контролировать область  видимости:</a:t>
            </a:r>
            <a:endParaRPr sz="2539" dirty="0">
              <a:latin typeface="Arial Narrow"/>
              <a:cs typeface="Arial Narrow"/>
            </a:endParaRPr>
          </a:p>
          <a:p>
            <a:pPr marL="704801">
              <a:spcBef>
                <a:spcPts val="816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spc="-5" dirty="0">
                <a:latin typeface="Arial Narrow"/>
                <a:cs typeface="Arial Narrow"/>
              </a:rPr>
              <a:t>полей (переменных, констант </a:t>
            </a:r>
            <a:r>
              <a:rPr sz="2176" dirty="0">
                <a:latin typeface="Arial Narrow"/>
                <a:cs typeface="Arial Narrow"/>
              </a:rPr>
              <a:t>– </a:t>
            </a:r>
            <a:r>
              <a:rPr sz="2176" spc="-5" dirty="0">
                <a:latin typeface="Arial Narrow"/>
                <a:cs typeface="Arial Narrow"/>
              </a:rPr>
              <a:t>членов</a:t>
            </a:r>
            <a:r>
              <a:rPr sz="2176" spc="-181" dirty="0">
                <a:latin typeface="Arial Narrow"/>
                <a:cs typeface="Arial Narrow"/>
              </a:rPr>
              <a:t> </a:t>
            </a:r>
            <a:r>
              <a:rPr sz="2176" spc="-5" dirty="0">
                <a:latin typeface="Arial Narrow"/>
                <a:cs typeface="Arial Narrow"/>
              </a:rPr>
              <a:t>класса)</a:t>
            </a:r>
            <a:endParaRPr sz="2176" dirty="0">
              <a:latin typeface="Arial Narrow"/>
              <a:cs typeface="Arial Narrow"/>
            </a:endParaRPr>
          </a:p>
          <a:p>
            <a:pPr marL="704801">
              <a:spcBef>
                <a:spcPts val="816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dirty="0">
                <a:latin typeface="Arial Narrow"/>
                <a:cs typeface="Arial Narrow"/>
              </a:rPr>
              <a:t>методов </a:t>
            </a:r>
            <a:r>
              <a:rPr sz="2176" spc="-5" dirty="0">
                <a:latin typeface="Arial Narrow"/>
                <a:cs typeface="Arial Narrow"/>
              </a:rPr>
              <a:t>класса </a:t>
            </a:r>
            <a:r>
              <a:rPr sz="2176" dirty="0">
                <a:latin typeface="Arial Narrow"/>
                <a:cs typeface="Arial Narrow"/>
              </a:rPr>
              <a:t>(в </a:t>
            </a:r>
            <a:r>
              <a:rPr sz="2176" spc="-5" dirty="0">
                <a:latin typeface="Arial Narrow"/>
                <a:cs typeface="Arial Narrow"/>
              </a:rPr>
              <a:t>том числе </a:t>
            </a:r>
            <a:r>
              <a:rPr sz="2176" dirty="0">
                <a:latin typeface="Arial Narrow"/>
                <a:cs typeface="Arial Narrow"/>
              </a:rPr>
              <a:t>и</a:t>
            </a:r>
            <a:r>
              <a:rPr sz="2176" spc="-236" dirty="0">
                <a:latin typeface="Arial Narrow"/>
                <a:cs typeface="Arial Narrow"/>
              </a:rPr>
              <a:t> </a:t>
            </a:r>
            <a:r>
              <a:rPr sz="2176" spc="-5" dirty="0">
                <a:latin typeface="Arial Narrow"/>
                <a:cs typeface="Arial Narrow"/>
              </a:rPr>
              <a:t>конструкторов)</a:t>
            </a:r>
            <a:endParaRPr sz="2176" dirty="0">
              <a:latin typeface="Arial Narrow"/>
              <a:cs typeface="Arial Narrow"/>
            </a:endParaRPr>
          </a:p>
          <a:p>
            <a:pPr marL="704801">
              <a:spcBef>
                <a:spcPts val="821"/>
              </a:spcBef>
            </a:pPr>
            <a:r>
              <a:rPr sz="2176" dirty="0">
                <a:solidFill>
                  <a:srgbClr val="E76E00"/>
                </a:solidFill>
                <a:latin typeface="Arial"/>
                <a:cs typeface="Arial"/>
              </a:rPr>
              <a:t>&gt; </a:t>
            </a:r>
            <a:r>
              <a:rPr sz="2176" spc="-5" dirty="0">
                <a:latin typeface="Arial Narrow"/>
                <a:cs typeface="Arial Narrow"/>
              </a:rPr>
              <a:t>самих классов (как элементов</a:t>
            </a:r>
            <a:r>
              <a:rPr sz="2176" spc="-227" dirty="0">
                <a:latin typeface="Arial Narrow"/>
                <a:cs typeface="Arial Narrow"/>
              </a:rPr>
              <a:t> </a:t>
            </a:r>
            <a:r>
              <a:rPr sz="2176" spc="-5" dirty="0">
                <a:latin typeface="Arial Narrow"/>
                <a:cs typeface="Arial Narrow"/>
              </a:rPr>
              <a:t>пакетов)</a:t>
            </a:r>
            <a:endParaRPr sz="2176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7149140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829BAA2-F154-416C-A14B-0871B872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Абстрактный класс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C61FAD2-523F-44B0-A7D9-F51F5D8BB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09904"/>
            <a:ext cx="963904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Определяет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“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каркас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”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поведения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Детали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отданы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дочерним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классам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на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переопределение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, 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а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общее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поведение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вынесено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в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родительский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абстрактный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класс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Создать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экземпляр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такого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класса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нельзя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, 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так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как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его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описание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lang="en-US" altLang="ru-RU" sz="2400" dirty="0" err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неполно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.</a:t>
            </a:r>
            <a:r>
              <a:rPr lang="ru-RU" altLang="ru-RU" sz="240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344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8A7626A-9EB0-4FE7-BB54-20AFACE1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424041-9315-4C52-A25F-ABF2F9A44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6818" y="2790516"/>
            <a:ext cx="79451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39813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определяет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,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что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можно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сделать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с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классом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39813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не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определяет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как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это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сделать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39813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класс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может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реализовывать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несколько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интерфейс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ов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39813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абстракция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реализации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;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39813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обобщение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по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свойству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</a:rPr>
              <a:t>;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21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2AE1400-EC43-4362-8415-6A407E69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как тип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A24C8B-D56E-4BC0-BBE3-AA24894F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63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User implements Comparable,</a:t>
            </a:r>
            <a:r>
              <a:rPr lang="ru-RU" dirty="0"/>
              <a:t> </a:t>
            </a:r>
            <a:r>
              <a:rPr lang="en-US" dirty="0"/>
              <a:t>Serializable { </a:t>
            </a:r>
            <a:br>
              <a:rPr lang="ru-RU" dirty="0"/>
            </a:br>
            <a:r>
              <a:rPr lang="ru-RU" dirty="0"/>
              <a:t>             </a:t>
            </a:r>
            <a:r>
              <a:rPr lang="en-US" dirty="0"/>
              <a:t>/*…*/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User </a:t>
            </a:r>
            <a:r>
              <a:rPr lang="en-US" dirty="0" err="1"/>
              <a:t>user</a:t>
            </a:r>
            <a:r>
              <a:rPr lang="en-US" dirty="0"/>
              <a:t> = </a:t>
            </a:r>
            <a:r>
              <a:rPr lang="en-US" dirty="0" err="1"/>
              <a:t>getUser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Comparable c = (Comparable) user; </a:t>
            </a:r>
          </a:p>
          <a:p>
            <a:pPr marL="0" indent="0">
              <a:buNone/>
            </a:pPr>
            <a:r>
              <a:rPr lang="en-US" dirty="0" err="1"/>
              <a:t>c.compare</a:t>
            </a:r>
            <a:r>
              <a:rPr lang="en-US" dirty="0"/>
              <a:t>(other);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Serializable s = (Serializable) user; </a:t>
            </a:r>
          </a:p>
          <a:p>
            <a:pPr marL="0" indent="0">
              <a:buNone/>
            </a:pPr>
            <a:r>
              <a:rPr lang="en-US" dirty="0" err="1"/>
              <a:t>s.write</a:t>
            </a:r>
            <a:r>
              <a:rPr lang="en-US" dirty="0"/>
              <a:t>();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332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A9FB614A-A2C8-45D2-9E10-8438F033F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Generics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100AB428-BF5D-48DA-B233-7653E04CD905}"/>
              </a:ext>
            </a:extLst>
          </p:cNvPr>
          <p:cNvGrpSpPr>
            <a:grpSpLocks/>
          </p:cNvGrpSpPr>
          <p:nvPr/>
        </p:nvGrpSpPr>
        <p:grpSpPr bwMode="auto">
          <a:xfrm>
            <a:off x="5167314" y="4856166"/>
            <a:ext cx="3995737" cy="1189038"/>
            <a:chOff x="2295" y="3113"/>
            <a:chExt cx="2517" cy="749"/>
          </a:xfrm>
        </p:grpSpPr>
        <p:sp>
          <p:nvSpPr>
            <p:cNvPr id="11272" name="Rectangle 6">
              <a:extLst>
                <a:ext uri="{FF2B5EF4-FFF2-40B4-BE49-F238E27FC236}">
                  <a16:creationId xmlns:a16="http://schemas.microsoft.com/office/drawing/2014/main" id="{E991B214-4E67-4126-BABB-BE169848F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3577"/>
              <a:ext cx="1033" cy="285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anchor="ctr">
              <a:spAutoFit/>
            </a:bodyPr>
            <a:lstStyle>
              <a:lvl1pPr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 eaLnBrk="0" hangingPunct="0"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2000" dirty="0"/>
                <a:t>autoboxing</a:t>
              </a:r>
            </a:p>
          </p:txBody>
        </p:sp>
        <p:sp>
          <p:nvSpPr>
            <p:cNvPr id="11273" name="Line 7">
              <a:extLst>
                <a:ext uri="{FF2B5EF4-FFF2-40B4-BE49-F238E27FC236}">
                  <a16:creationId xmlns:a16="http://schemas.microsoft.com/office/drawing/2014/main" id="{527585C0-7ABA-426F-A980-63A334DFB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5" y="3113"/>
              <a:ext cx="1364" cy="607"/>
            </a:xfrm>
            <a:prstGeom prst="line">
              <a:avLst/>
            </a:prstGeom>
            <a:noFill/>
            <a:ln w="25400">
              <a:solidFill>
                <a:srgbClr val="38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ru-RU"/>
            </a:p>
          </p:txBody>
        </p:sp>
      </p:grpSp>
      <p:sp>
        <p:nvSpPr>
          <p:cNvPr id="935945" name="Rectangle 9">
            <a:extLst>
              <a:ext uri="{FF2B5EF4-FFF2-40B4-BE49-F238E27FC236}">
                <a16:creationId xmlns:a16="http://schemas.microsoft.com/office/drawing/2014/main" id="{7B279785-55A2-450D-B617-849C8AA0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76" y="2424113"/>
            <a:ext cx="81121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old way</a:t>
            </a:r>
            <a:endParaRPr lang="en-US" altLang="ru-RU" sz="1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myIntList1 = </a:t>
            </a:r>
            <a:r>
              <a:rPr lang="en-US" altLang="ru-RU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LinkedList</a:t>
            </a: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US" altLang="ru-RU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1</a:t>
            </a:r>
            <a:endParaRPr lang="en-US" altLang="ru-RU" sz="1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myIntList1.add(</a:t>
            </a:r>
            <a:r>
              <a:rPr lang="en-US" altLang="ru-RU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Integer(0)); </a:t>
            </a:r>
            <a:r>
              <a:rPr lang="en-US" altLang="ru-RU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2</a:t>
            </a:r>
            <a:endParaRPr lang="en-US" altLang="ru-RU" sz="1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 x1 = (Integer) myIntList1.iterator().next(); </a:t>
            </a:r>
            <a:r>
              <a:rPr lang="en-US" altLang="ru-RU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3</a:t>
            </a:r>
          </a:p>
        </p:txBody>
      </p:sp>
      <p:sp>
        <p:nvSpPr>
          <p:cNvPr id="935946" name="Rectangle 10">
            <a:extLst>
              <a:ext uri="{FF2B5EF4-FFF2-40B4-BE49-F238E27FC236}">
                <a16:creationId xmlns:a16="http://schemas.microsoft.com/office/drawing/2014/main" id="{D6B61E9C-4223-40DC-92F2-D349E267F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76" y="3959225"/>
            <a:ext cx="81121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3F7F5F"/>
                </a:solidFill>
                <a:latin typeface="Courier New" panose="02070309020205020404" pitchFamily="49" charset="0"/>
              </a:rPr>
              <a:t>// with generics</a:t>
            </a:r>
            <a:endParaRPr lang="en-US" altLang="ru-RU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List&lt;Integer&gt; myIntList2 = </a:t>
            </a:r>
            <a:r>
              <a:rPr lang="en-US" altLang="ru-RU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 LinkedList&lt;Integer&gt;(); </a:t>
            </a:r>
            <a:r>
              <a:rPr lang="en-US" altLang="ru-RU" sz="1800" b="1">
                <a:solidFill>
                  <a:srgbClr val="3F7F5F"/>
                </a:solidFill>
                <a:latin typeface="Courier New" panose="02070309020205020404" pitchFamily="49" charset="0"/>
              </a:rPr>
              <a:t>// 1’</a:t>
            </a:r>
            <a:endParaRPr lang="en-US" altLang="ru-RU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myIntList2.add(</a:t>
            </a:r>
            <a:r>
              <a:rPr lang="en-US" altLang="ru-RU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 Integer(0)); </a:t>
            </a:r>
            <a:r>
              <a:rPr lang="en-US" altLang="ru-RU" sz="1800" b="1">
                <a:solidFill>
                  <a:srgbClr val="3F7F5F"/>
                </a:solidFill>
                <a:latin typeface="Courier New" panose="02070309020205020404" pitchFamily="49" charset="0"/>
              </a:rPr>
              <a:t>// 2’</a:t>
            </a:r>
            <a:endParaRPr lang="en-US" altLang="ru-RU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Integer x2 = myIntList2.iterator().next(); </a:t>
            </a:r>
            <a:r>
              <a:rPr lang="en-US" altLang="ru-RU" sz="1800" b="1">
                <a:solidFill>
                  <a:srgbClr val="3F7F5F"/>
                </a:solidFill>
                <a:latin typeface="Courier New" panose="02070309020205020404" pitchFamily="49" charset="0"/>
              </a:rPr>
              <a:t>// 3’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087A0-B633-4724-B691-2AA7200A718B}"/>
              </a:ext>
            </a:extLst>
          </p:cNvPr>
          <p:cNvSpPr txBox="1"/>
          <p:nvPr/>
        </p:nvSpPr>
        <p:spPr>
          <a:xfrm>
            <a:off x="2111376" y="1525072"/>
            <a:ext cx="45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Позволяют быть уверенным в типе</a:t>
            </a:r>
          </a:p>
        </p:txBody>
      </p:sp>
    </p:spTree>
    <p:extLst>
      <p:ext uri="{BB962C8B-B14F-4D97-AF65-F5344CB8AC3E}">
        <p14:creationId xmlns:p14="http://schemas.microsoft.com/office/powerpoint/2010/main" val="13608006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45" grpId="0"/>
      <p:bldP spid="93594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3271EA29-51D0-46D7-AF91-2DDB52FC6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3ED1E4-8B6D-42AA-A663-4F55888DD60C}" type="slidenum">
              <a:rPr lang="en-US" altLang="ru-RU" sz="1200"/>
              <a:pPr/>
              <a:t>54</a:t>
            </a:fld>
            <a:endParaRPr lang="en-US" altLang="ru-RU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3B0B42D-3C66-4EE7-9D3E-E17631263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Generics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702375A-D044-43C6-BC85-86ED48A93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6" y="1941513"/>
            <a:ext cx="64103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tabLst>
                <a:tab pos="4429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800" b="1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 List&lt;E&gt; {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 add(E x);</a:t>
            </a:r>
            <a:endParaRPr lang="en-US" altLang="ru-RU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	Iterator&lt;E&gt; iterator();</a:t>
            </a:r>
            <a:endParaRPr lang="en-US" altLang="ru-RU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ru-RU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ru-RU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800" b="1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 Iterator&lt;E&gt; 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	E next();</a:t>
            </a:r>
            <a:endParaRPr lang="en-US" altLang="ru-RU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7F0055"/>
                </a:solidFill>
                <a:latin typeface="Courier New" panose="02070309020205020404" pitchFamily="49" charset="0"/>
              </a:rPr>
              <a:t>	boolean</a:t>
            </a: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 hasNext();</a:t>
            </a:r>
            <a:endParaRPr lang="en-US" altLang="ru-RU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ru-RU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1800" b="1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 Map&lt;K,V&gt; {</a:t>
            </a:r>
            <a:endParaRPr lang="en-US" altLang="ru-RU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	V put(K key, V value);</a:t>
            </a:r>
            <a:endParaRPr lang="en-US" altLang="ru-RU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ru-RU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ru-RU" sz="1800" b="1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E9A1054B-204A-40B8-A1D5-D986FF8A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4" y="1254125"/>
            <a:ext cx="6689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u="sng" dirty="0"/>
              <a:t>Example 1</a:t>
            </a:r>
            <a:r>
              <a:rPr lang="en-US" altLang="ru-RU" b="1" dirty="0"/>
              <a:t> – Defining Generic Types:</a:t>
            </a:r>
          </a:p>
        </p:txBody>
      </p:sp>
    </p:spTree>
    <p:extLst>
      <p:ext uri="{BB962C8B-B14F-4D97-AF65-F5344CB8AC3E}">
        <p14:creationId xmlns:p14="http://schemas.microsoft.com/office/powerpoint/2010/main" val="38871109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E0C982E6-3726-470B-86E8-B51750559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Коллекции </a:t>
            </a:r>
            <a:r>
              <a:rPr lang="en-US" altLang="ru-RU" dirty="0"/>
              <a:t>Java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4231AF60-90D9-461F-8D3F-51A1D08A4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752600"/>
            <a:ext cx="8458200" cy="1143000"/>
          </a:xfrm>
        </p:spPr>
        <p:txBody>
          <a:bodyPr/>
          <a:lstStyle/>
          <a:p>
            <a:r>
              <a:rPr lang="ru-RU" altLang="ru-RU" dirty="0"/>
              <a:t>Иерархия коллекций</a:t>
            </a:r>
            <a:endParaRPr lang="en-US" altLang="ru-RU" dirty="0"/>
          </a:p>
        </p:txBody>
      </p:sp>
      <p:sp>
        <p:nvSpPr>
          <p:cNvPr id="108568" name="Rectangle 24">
            <a:extLst>
              <a:ext uri="{FF2B5EF4-FFF2-40B4-BE49-F238E27FC236}">
                <a16:creationId xmlns:a16="http://schemas.microsoft.com/office/drawing/2014/main" id="{408E5598-B8F2-44ED-9123-39FC7A689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3528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Collection</a:t>
            </a:r>
          </a:p>
        </p:txBody>
      </p:sp>
      <p:sp>
        <p:nvSpPr>
          <p:cNvPr id="108569" name="Rectangle 25">
            <a:extLst>
              <a:ext uri="{FF2B5EF4-FFF2-40B4-BE49-F238E27FC236}">
                <a16:creationId xmlns:a16="http://schemas.microsoft.com/office/drawing/2014/main" id="{575FFFCF-616A-4E0A-BF6C-B9417C8BA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196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Set</a:t>
            </a:r>
          </a:p>
        </p:txBody>
      </p:sp>
      <p:sp>
        <p:nvSpPr>
          <p:cNvPr id="108570" name="Rectangle 26">
            <a:extLst>
              <a:ext uri="{FF2B5EF4-FFF2-40B4-BE49-F238E27FC236}">
                <a16:creationId xmlns:a16="http://schemas.microsoft.com/office/drawing/2014/main" id="{0F8DA465-BE9C-4BB0-87A7-621B7494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96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List</a:t>
            </a:r>
          </a:p>
        </p:txBody>
      </p:sp>
      <p:sp>
        <p:nvSpPr>
          <p:cNvPr id="108571" name="Rectangle 27">
            <a:extLst>
              <a:ext uri="{FF2B5EF4-FFF2-40B4-BE49-F238E27FC236}">
                <a16:creationId xmlns:a16="http://schemas.microsoft.com/office/drawing/2014/main" id="{F2AC6931-6D8C-42CC-B744-A195D20C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4196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Queue</a:t>
            </a:r>
          </a:p>
        </p:txBody>
      </p:sp>
      <p:sp>
        <p:nvSpPr>
          <p:cNvPr id="108575" name="Rectangle 31">
            <a:extLst>
              <a:ext uri="{FF2B5EF4-FFF2-40B4-BE49-F238E27FC236}">
                <a16:creationId xmlns:a16="http://schemas.microsoft.com/office/drawing/2014/main" id="{2F59C1CC-512C-443E-9B6C-75FEB649A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2578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SortedSet</a:t>
            </a:r>
          </a:p>
        </p:txBody>
      </p:sp>
      <p:sp>
        <p:nvSpPr>
          <p:cNvPr id="108578" name="Rectangle 34">
            <a:extLst>
              <a:ext uri="{FF2B5EF4-FFF2-40B4-BE49-F238E27FC236}">
                <a16:creationId xmlns:a16="http://schemas.microsoft.com/office/drawing/2014/main" id="{A4572727-F79F-4848-967C-24C269109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3528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Map</a:t>
            </a:r>
          </a:p>
        </p:txBody>
      </p:sp>
      <p:sp>
        <p:nvSpPr>
          <p:cNvPr id="108579" name="Rectangle 35">
            <a:extLst>
              <a:ext uri="{FF2B5EF4-FFF2-40B4-BE49-F238E27FC236}">
                <a16:creationId xmlns:a16="http://schemas.microsoft.com/office/drawing/2014/main" id="{9D58D3CD-8988-4332-BD15-4DB2A930B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3434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SortedMap</a:t>
            </a:r>
          </a:p>
        </p:txBody>
      </p:sp>
      <p:cxnSp>
        <p:nvCxnSpPr>
          <p:cNvPr id="108580" name="AutoShape 36">
            <a:extLst>
              <a:ext uri="{FF2B5EF4-FFF2-40B4-BE49-F238E27FC236}">
                <a16:creationId xmlns:a16="http://schemas.microsoft.com/office/drawing/2014/main" id="{C6BFBC16-069E-4428-A1DA-2B04DAD61D4C}"/>
              </a:ext>
            </a:extLst>
          </p:cNvPr>
          <p:cNvCxnSpPr>
            <a:cxnSpLocks noChangeShapeType="1"/>
            <a:stCxn id="108578" idx="2"/>
          </p:cNvCxnSpPr>
          <p:nvPr/>
        </p:nvCxnSpPr>
        <p:spPr bwMode="auto">
          <a:xfrm>
            <a:off x="8534400" y="3810000"/>
            <a:ext cx="1588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81" name="AutoShape 37">
            <a:extLst>
              <a:ext uri="{FF2B5EF4-FFF2-40B4-BE49-F238E27FC236}">
                <a16:creationId xmlns:a16="http://schemas.microsoft.com/office/drawing/2014/main" id="{25A10691-79A2-4FE1-AB56-EA84E872C3AA}"/>
              </a:ext>
            </a:extLst>
          </p:cNvPr>
          <p:cNvCxnSpPr>
            <a:cxnSpLocks noChangeShapeType="1"/>
            <a:stCxn id="108569" idx="2"/>
            <a:endCxn id="108575" idx="0"/>
          </p:cNvCxnSpPr>
          <p:nvPr/>
        </p:nvCxnSpPr>
        <p:spPr bwMode="auto">
          <a:xfrm>
            <a:off x="2667000" y="4876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82" name="AutoShape 38">
            <a:extLst>
              <a:ext uri="{FF2B5EF4-FFF2-40B4-BE49-F238E27FC236}">
                <a16:creationId xmlns:a16="http://schemas.microsoft.com/office/drawing/2014/main" id="{77B29014-FCD9-4B2F-B49E-D81CCFF783C1}"/>
              </a:ext>
            </a:extLst>
          </p:cNvPr>
          <p:cNvCxnSpPr>
            <a:cxnSpLocks noChangeShapeType="1"/>
            <a:stCxn id="108568" idx="2"/>
            <a:endCxn id="108570" idx="0"/>
          </p:cNvCxnSpPr>
          <p:nvPr/>
        </p:nvCxnSpPr>
        <p:spPr bwMode="auto">
          <a:xfrm>
            <a:off x="4191000" y="3810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83" name="AutoShape 39">
            <a:extLst>
              <a:ext uri="{FF2B5EF4-FFF2-40B4-BE49-F238E27FC236}">
                <a16:creationId xmlns:a16="http://schemas.microsoft.com/office/drawing/2014/main" id="{EB7E5820-359A-456F-B7FD-DB1E5BA2B5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000" y="4114800"/>
            <a:ext cx="3048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84" name="AutoShape 40">
            <a:extLst>
              <a:ext uri="{FF2B5EF4-FFF2-40B4-BE49-F238E27FC236}">
                <a16:creationId xmlns:a16="http://schemas.microsoft.com/office/drawing/2014/main" id="{7CAA197C-0048-4FC1-B94D-C8E946075D95}"/>
              </a:ext>
            </a:extLst>
          </p:cNvPr>
          <p:cNvCxnSpPr>
            <a:cxnSpLocks noChangeShapeType="1"/>
            <a:stCxn id="108569" idx="0"/>
          </p:cNvCxnSpPr>
          <p:nvPr/>
        </p:nvCxnSpPr>
        <p:spPr bwMode="auto">
          <a:xfrm flipV="1">
            <a:off x="2667000" y="4114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586" name="AutoShape 42">
            <a:extLst>
              <a:ext uri="{FF2B5EF4-FFF2-40B4-BE49-F238E27FC236}">
                <a16:creationId xmlns:a16="http://schemas.microsoft.com/office/drawing/2014/main" id="{AAE33A36-8F8C-4D99-8E1C-AACDF57CC6B9}"/>
              </a:ext>
            </a:extLst>
          </p:cNvPr>
          <p:cNvCxnSpPr>
            <a:cxnSpLocks noChangeShapeType="1"/>
            <a:stCxn id="108571" idx="0"/>
          </p:cNvCxnSpPr>
          <p:nvPr/>
        </p:nvCxnSpPr>
        <p:spPr bwMode="auto">
          <a:xfrm flipV="1">
            <a:off x="5715000" y="4114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5960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7AB8F718-635B-4271-89C7-53DBFE0D7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52389"/>
            <a:ext cx="7302500" cy="1431925"/>
          </a:xfrm>
        </p:spPr>
        <p:txBody>
          <a:bodyPr/>
          <a:lstStyle/>
          <a:p>
            <a:br>
              <a:rPr lang="en-US" altLang="ru-RU" dirty="0"/>
            </a:br>
            <a:r>
              <a:rPr lang="ru-RU" altLang="ru-RU" dirty="0"/>
              <a:t>Интерфейс </a:t>
            </a:r>
            <a:r>
              <a:rPr lang="en-US" altLang="ru-RU" dirty="0"/>
              <a:t>Collection &lt;E&gt;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1B3EF628-38CB-43E7-A83B-3575B6E393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752600"/>
            <a:ext cx="8534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isEmpty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contains (Object element);</a:t>
            </a: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remove (Object element);</a:t>
            </a: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Interface &lt;E&gt; iterator();</a:t>
            </a: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containsAll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(Collection &lt;&gt; C);</a:t>
            </a: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addAll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(Collection &lt;? extends E&gt; C);</a:t>
            </a: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removeAll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(Collection() &gt; C);</a:t>
            </a:r>
            <a:endParaRPr lang="ru-RU" altLang="ru-RU" sz="20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retainAll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 (Collection &lt;?&gt; C);</a:t>
            </a: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void clear();</a:t>
            </a: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Object[ ]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toArray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(); </a:t>
            </a: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&lt;T&gt; T[ ]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toArray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(T[ ]a);</a:t>
            </a:r>
            <a:r>
              <a:rPr lang="en-US" altLang="ru-RU" sz="20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40189978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41877F2C-1892-44A7-B8DD-35D14DBF2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Обход коллекций</a:t>
            </a:r>
            <a:endParaRPr lang="en-US" altLang="ru-RU" dirty="0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B723154-FB81-46B6-BFBB-B08E113FE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1119" y="1450383"/>
            <a:ext cx="8382000" cy="4648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ru-RU" sz="2400" dirty="0"/>
          </a:p>
          <a:p>
            <a:pPr lvl="1">
              <a:lnSpc>
                <a:spcPct val="80000"/>
              </a:lnSpc>
            </a:pPr>
            <a:r>
              <a:rPr lang="en-US" altLang="ru-RU" sz="2000" u="sng" dirty="0"/>
              <a:t>Iterator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static void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loopThrough</a:t>
            </a:r>
            <a:r>
              <a:rPr lang="en-US" altLang="ru-RU" sz="1600" i="1" dirty="0">
                <a:solidFill>
                  <a:schemeClr val="accent2"/>
                </a:solidFill>
              </a:rPr>
              <a:t>(Collection col){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for (Iterator &lt;E&gt;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iter</a:t>
            </a:r>
            <a:r>
              <a:rPr lang="en-US" altLang="ru-RU" sz="1600" i="1" dirty="0">
                <a:solidFill>
                  <a:schemeClr val="accent2"/>
                </a:solidFill>
              </a:rPr>
              <a:t> =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col.iterator</a:t>
            </a:r>
            <a:r>
              <a:rPr lang="en-US" altLang="ru-RU" sz="1600" i="1" dirty="0">
                <a:solidFill>
                  <a:schemeClr val="accent2"/>
                </a:solidFill>
              </a:rPr>
              <a:t>();</a:t>
            </a:r>
            <a:r>
              <a:rPr lang="en-US" altLang="ru-RU" sz="1600" i="1" dirty="0" err="1">
                <a:solidFill>
                  <a:schemeClr val="accent2"/>
                </a:solidFill>
              </a:rPr>
              <a:t>iter.hasnext</a:t>
            </a:r>
            <a:r>
              <a:rPr lang="en-US" altLang="ru-RU" sz="1600" i="1" dirty="0">
                <a:solidFill>
                  <a:schemeClr val="accent2"/>
                </a:solidFill>
              </a:rPr>
              <a:t>())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          Object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obj</a:t>
            </a:r>
            <a:r>
              <a:rPr lang="en-US" altLang="ru-RU" sz="1600" i="1" dirty="0">
                <a:solidFill>
                  <a:schemeClr val="accent2"/>
                </a:solidFill>
              </a:rPr>
              <a:t>=</a:t>
            </a:r>
            <a:r>
              <a:rPr lang="en-US" altLang="ru-RU" sz="1600" i="1" dirty="0" err="1">
                <a:solidFill>
                  <a:schemeClr val="accent2"/>
                </a:solidFill>
              </a:rPr>
              <a:t>iter.next</a:t>
            </a:r>
            <a:r>
              <a:rPr lang="en-US" altLang="ru-RU" sz="1600" i="1" dirty="0">
                <a:solidFill>
                  <a:schemeClr val="accent2"/>
                </a:solidFill>
              </a:rPr>
              <a:t>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}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ru-RU" sz="1600" b="1" i="1" u="sng" dirty="0"/>
          </a:p>
          <a:p>
            <a:pPr lvl="1">
              <a:lnSpc>
                <a:spcPct val="80000"/>
              </a:lnSpc>
            </a:pPr>
            <a:r>
              <a:rPr lang="en-US" altLang="ru-RU" sz="2000" u="sng" dirty="0"/>
              <a:t>For-each</a:t>
            </a:r>
            <a:endParaRPr lang="en-US" altLang="ru-RU" sz="1800" u="sng" dirty="0">
              <a:solidFill>
                <a:schemeClr val="accent2"/>
              </a:solidFill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static void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loopThrough</a:t>
            </a:r>
            <a:r>
              <a:rPr lang="en-US" altLang="ru-RU" sz="1600" i="1" dirty="0">
                <a:solidFill>
                  <a:schemeClr val="accent2"/>
                </a:solidFill>
              </a:rPr>
              <a:t>(Collection col){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for (Object </a:t>
            </a:r>
            <a:r>
              <a:rPr lang="en-US" altLang="ru-RU" i="1" dirty="0" err="1">
                <a:solidFill>
                  <a:schemeClr val="accent2"/>
                </a:solidFill>
              </a:rPr>
              <a:t>obj</a:t>
            </a:r>
            <a:r>
              <a:rPr lang="en-US" altLang="ru-RU" i="1" dirty="0">
                <a:solidFill>
                  <a:schemeClr val="accent2"/>
                </a:solidFill>
              </a:rPr>
              <a:t>: col) {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           //access object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79560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B55F05E5-8872-49A9-B22D-C71F5089F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Set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DFF0434F-A8EA-417D-ABA8-246570EBE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400" dirty="0"/>
              <a:t>Элементы без повторений</a:t>
            </a:r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r>
              <a:rPr lang="ru-RU" altLang="ru-RU" sz="2400" dirty="0"/>
              <a:t>Реализации</a:t>
            </a:r>
            <a:r>
              <a:rPr lang="en-US" altLang="ru-RU" sz="2400" dirty="0"/>
              <a:t>: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D5A4696-6CF0-4F97-8E26-7EA4EF5D4698}"/>
              </a:ext>
            </a:extLst>
          </p:cNvPr>
          <p:cNvGrpSpPr/>
          <p:nvPr/>
        </p:nvGrpSpPr>
        <p:grpSpPr>
          <a:xfrm>
            <a:off x="3657600" y="3138407"/>
            <a:ext cx="5749870" cy="2271792"/>
            <a:chOff x="3429000" y="4038600"/>
            <a:chExt cx="4724400" cy="1371600"/>
          </a:xfrm>
        </p:grpSpPr>
        <p:sp>
          <p:nvSpPr>
            <p:cNvPr id="140301" name="Rectangle 13">
              <a:extLst>
                <a:ext uri="{FF2B5EF4-FFF2-40B4-BE49-F238E27FC236}">
                  <a16:creationId xmlns:a16="http://schemas.microsoft.com/office/drawing/2014/main" id="{A5FF1892-627C-4728-97A6-B645A6CC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0386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2000" dirty="0"/>
                <a:t>Set</a:t>
              </a:r>
            </a:p>
          </p:txBody>
        </p:sp>
        <p:sp>
          <p:nvSpPr>
            <p:cNvPr id="140302" name="Rectangle 14">
              <a:extLst>
                <a:ext uri="{FF2B5EF4-FFF2-40B4-BE49-F238E27FC236}">
                  <a16:creationId xmlns:a16="http://schemas.microsoft.com/office/drawing/2014/main" id="{F4AF304D-ED08-41F0-8F19-92E6BE831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9530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2000"/>
                <a:t>HashSet</a:t>
              </a:r>
            </a:p>
          </p:txBody>
        </p:sp>
        <p:sp>
          <p:nvSpPr>
            <p:cNvPr id="140303" name="Rectangle 15">
              <a:extLst>
                <a:ext uri="{FF2B5EF4-FFF2-40B4-BE49-F238E27FC236}">
                  <a16:creationId xmlns:a16="http://schemas.microsoft.com/office/drawing/2014/main" id="{A2EE77DD-2729-4B8E-A31D-C9106385F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9530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2000"/>
                <a:t>TreeSet</a:t>
              </a:r>
            </a:p>
          </p:txBody>
        </p:sp>
        <p:sp>
          <p:nvSpPr>
            <p:cNvPr id="140304" name="Rectangle 16">
              <a:extLst>
                <a:ext uri="{FF2B5EF4-FFF2-40B4-BE49-F238E27FC236}">
                  <a16:creationId xmlns:a16="http://schemas.microsoft.com/office/drawing/2014/main" id="{6D1CBE0D-625F-4731-8774-2D136A0EE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4953000"/>
              <a:ext cx="1676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ru-RU" sz="2000"/>
                <a:t>LinkedHashSet</a:t>
              </a:r>
            </a:p>
          </p:txBody>
        </p:sp>
        <p:cxnSp>
          <p:nvCxnSpPr>
            <p:cNvPr id="140305" name="AutoShape 17">
              <a:extLst>
                <a:ext uri="{FF2B5EF4-FFF2-40B4-BE49-F238E27FC236}">
                  <a16:creationId xmlns:a16="http://schemas.microsoft.com/office/drawing/2014/main" id="{D9716814-8EA5-41A3-96A2-6BD428BBE614}"/>
                </a:ext>
              </a:extLst>
            </p:cNvPr>
            <p:cNvCxnSpPr>
              <a:cxnSpLocks noChangeShapeType="1"/>
              <a:stCxn id="140302" idx="0"/>
              <a:endCxn id="140301" idx="2"/>
            </p:cNvCxnSpPr>
            <p:nvPr/>
          </p:nvCxnSpPr>
          <p:spPr bwMode="auto">
            <a:xfrm flipV="1">
              <a:off x="4038600" y="4495800"/>
              <a:ext cx="15240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306" name="AutoShape 18">
              <a:extLst>
                <a:ext uri="{FF2B5EF4-FFF2-40B4-BE49-F238E27FC236}">
                  <a16:creationId xmlns:a16="http://schemas.microsoft.com/office/drawing/2014/main" id="{7DCF0A28-0A96-4338-A669-6F4D80713ACB}"/>
                </a:ext>
              </a:extLst>
            </p:cNvPr>
            <p:cNvCxnSpPr>
              <a:cxnSpLocks noChangeShapeType="1"/>
              <a:stCxn id="140303" idx="0"/>
              <a:endCxn id="140301" idx="2"/>
            </p:cNvCxnSpPr>
            <p:nvPr/>
          </p:nvCxnSpPr>
          <p:spPr bwMode="auto">
            <a:xfrm flipV="1">
              <a:off x="5562600" y="44958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307" name="AutoShape 19">
              <a:extLst>
                <a:ext uri="{FF2B5EF4-FFF2-40B4-BE49-F238E27FC236}">
                  <a16:creationId xmlns:a16="http://schemas.microsoft.com/office/drawing/2014/main" id="{CB511794-BAE5-4774-BF5B-8DEAC49D1D12}"/>
                </a:ext>
              </a:extLst>
            </p:cNvPr>
            <p:cNvCxnSpPr>
              <a:cxnSpLocks noChangeShapeType="1"/>
              <a:stCxn id="140304" idx="0"/>
              <a:endCxn id="140301" idx="2"/>
            </p:cNvCxnSpPr>
            <p:nvPr/>
          </p:nvCxnSpPr>
          <p:spPr bwMode="auto">
            <a:xfrm flipH="1" flipV="1">
              <a:off x="5562600" y="4495800"/>
              <a:ext cx="17526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33923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8BE51421-99B2-4A26-9C7F-79BB8E8F5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8596668" cy="831742"/>
          </a:xfrm>
        </p:spPr>
        <p:txBody>
          <a:bodyPr/>
          <a:lstStyle/>
          <a:p>
            <a:r>
              <a:rPr lang="ru-RU" altLang="ru-RU" dirty="0"/>
              <a:t>Пример</a:t>
            </a:r>
            <a:endParaRPr lang="en-US" altLang="ru-RU" dirty="0"/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E0451B29-DD8A-436A-BA66-81CA4933F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344" y="1687891"/>
            <a:ext cx="8596668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dirty="0"/>
              <a:t>Добавление уникальных элементов в коллекцию</a:t>
            </a:r>
            <a:br>
              <a:rPr lang="ru-RU" altLang="ru-RU" dirty="0"/>
            </a:br>
            <a:endParaRPr lang="en-US" altLang="ru-RU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dirty="0"/>
              <a:t>	</a:t>
            </a:r>
            <a:r>
              <a:rPr lang="en-US" altLang="ru-RU" i="1" dirty="0">
                <a:solidFill>
                  <a:schemeClr val="accent2"/>
                </a:solidFill>
              </a:rPr>
              <a:t>Collection &lt;String&gt; </a:t>
            </a:r>
            <a:r>
              <a:rPr lang="en-US" altLang="ru-RU" i="1" dirty="0" err="1">
                <a:solidFill>
                  <a:schemeClr val="accent2"/>
                </a:solidFill>
              </a:rPr>
              <a:t>uniqueString</a:t>
            </a:r>
            <a:r>
              <a:rPr lang="en-US" altLang="ru-RU" i="1" dirty="0">
                <a:solidFill>
                  <a:schemeClr val="accent2"/>
                </a:solidFill>
              </a:rPr>
              <a:t> (Collection&lt;String&gt; c)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Set&lt;String&gt; </a:t>
            </a:r>
            <a:r>
              <a:rPr lang="en-US" altLang="ru-RU" i="1" dirty="0" err="1">
                <a:solidFill>
                  <a:schemeClr val="accent2"/>
                </a:solidFill>
              </a:rPr>
              <a:t>uniqueSetStr</a:t>
            </a:r>
            <a:r>
              <a:rPr lang="en-US" altLang="ru-RU" i="1" dirty="0">
                <a:solidFill>
                  <a:schemeClr val="accent2"/>
                </a:solidFill>
              </a:rPr>
              <a:t> = new </a:t>
            </a:r>
            <a:r>
              <a:rPr lang="en-US" altLang="ru-RU" i="1" dirty="0" err="1">
                <a:solidFill>
                  <a:schemeClr val="accent2"/>
                </a:solidFill>
              </a:rPr>
              <a:t>HashSet</a:t>
            </a:r>
            <a:r>
              <a:rPr lang="en-US" altLang="ru-RU" i="1" dirty="0">
                <a:solidFill>
                  <a:schemeClr val="accent2"/>
                </a:solidFill>
              </a:rPr>
              <a:t>&lt;String&gt;();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for (String </a:t>
            </a:r>
            <a:r>
              <a:rPr lang="en-US" altLang="ru-RU" i="1" dirty="0" err="1">
                <a:solidFill>
                  <a:schemeClr val="accent2"/>
                </a:solidFill>
              </a:rPr>
              <a:t>str</a:t>
            </a:r>
            <a:r>
              <a:rPr lang="en-US" altLang="ru-RU" i="1" dirty="0">
                <a:solidFill>
                  <a:schemeClr val="accent2"/>
                </a:solidFill>
              </a:rPr>
              <a:t>: c)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	if(!</a:t>
            </a:r>
            <a:r>
              <a:rPr lang="en-US" altLang="ru-RU" i="1" dirty="0" err="1">
                <a:solidFill>
                  <a:schemeClr val="accent2"/>
                </a:solidFill>
              </a:rPr>
              <a:t>uniqueStrSet.add</a:t>
            </a:r>
            <a:r>
              <a:rPr lang="en-US" altLang="ru-RU" i="1" dirty="0">
                <a:solidFill>
                  <a:schemeClr val="accent2"/>
                </a:solidFill>
              </a:rPr>
              <a:t>(</a:t>
            </a:r>
            <a:r>
              <a:rPr lang="en-US" altLang="ru-RU" i="1" dirty="0" err="1">
                <a:solidFill>
                  <a:schemeClr val="accent2"/>
                </a:solidFill>
              </a:rPr>
              <a:t>str</a:t>
            </a:r>
            <a:r>
              <a:rPr lang="en-US" altLang="ru-RU" i="1" dirty="0">
                <a:solidFill>
                  <a:schemeClr val="accent2"/>
                </a:solidFill>
              </a:rPr>
              <a:t>)){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		</a:t>
            </a:r>
            <a:r>
              <a:rPr lang="en-US" altLang="ru-RU" i="1" dirty="0" err="1">
                <a:solidFill>
                  <a:schemeClr val="accent2"/>
                </a:solidFill>
              </a:rPr>
              <a:t>System.out.println</a:t>
            </a:r>
            <a:r>
              <a:rPr lang="en-US" altLang="ru-RU" i="1" dirty="0">
                <a:solidFill>
                  <a:schemeClr val="accent2"/>
                </a:solidFill>
              </a:rPr>
              <a:t>(“Duplicate deleted:”+ </a:t>
            </a:r>
            <a:r>
              <a:rPr lang="en-US" altLang="ru-RU" i="1" dirty="0" err="1">
                <a:solidFill>
                  <a:schemeClr val="accent2"/>
                </a:solidFill>
              </a:rPr>
              <a:t>str</a:t>
            </a:r>
            <a:r>
              <a:rPr lang="en-US" altLang="ru-RU" i="1" dirty="0">
                <a:solidFill>
                  <a:schemeClr val="accent2"/>
                </a:solidFill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ru-RU" i="1" dirty="0">
                <a:solidFill>
                  <a:schemeClr val="accent2"/>
                </a:solidFill>
              </a:rPr>
              <a:t>	return </a:t>
            </a:r>
            <a:r>
              <a:rPr lang="en-US" altLang="ru-RU" i="1" dirty="0" err="1">
                <a:solidFill>
                  <a:schemeClr val="accent2"/>
                </a:solidFill>
              </a:rPr>
              <a:t>uniqueStrSet</a:t>
            </a:r>
            <a:r>
              <a:rPr lang="en-US" altLang="ru-RU" i="1" dirty="0">
                <a:solidFill>
                  <a:schemeClr val="accent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1124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24000" y="1"/>
            <a:ext cx="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33">
              <a:lnSpc>
                <a:spcPts val="2099"/>
              </a:lnSpc>
            </a:pPr>
            <a:fld id="{81D60167-4931-47E6-BA6A-407CBD079E47}" type="slidenum">
              <a:rPr dirty="0"/>
              <a:pPr marL="23033">
                <a:lnSpc>
                  <a:spcPts val="2099"/>
                </a:lnSpc>
              </a:pPr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849" y="1058654"/>
            <a:ext cx="7542648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Классы </a:t>
            </a:r>
            <a:r>
              <a:rPr spc="-5" dirty="0"/>
              <a:t>и </a:t>
            </a:r>
            <a:r>
              <a:rPr spc="-9" dirty="0"/>
              <a:t>объекты </a:t>
            </a:r>
            <a:r>
              <a:rPr spc="-5" dirty="0"/>
              <a:t>в Java: основные</a:t>
            </a:r>
            <a:r>
              <a:rPr spc="127" dirty="0"/>
              <a:t> </a:t>
            </a:r>
            <a:r>
              <a:rPr spc="-9" dirty="0"/>
              <a:t>сведения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514" y="1934290"/>
            <a:ext cx="5877957" cy="458807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322458" indent="-310942">
              <a:spcBef>
                <a:spcPts val="95"/>
              </a:spcBef>
              <a:buChar char="•"/>
              <a:tabLst>
                <a:tab pos="321882" algn="l"/>
                <a:tab pos="322458" algn="l"/>
              </a:tabLst>
            </a:pPr>
            <a:r>
              <a:rPr sz="2902" dirty="0">
                <a:latin typeface="Times New Roman"/>
                <a:cs typeface="Times New Roman"/>
              </a:rPr>
              <a:t>Спецификаторы доступа для</a:t>
            </a:r>
            <a:r>
              <a:rPr sz="2902" spc="-103" dirty="0">
                <a:latin typeface="Times New Roman"/>
                <a:cs typeface="Times New Roman"/>
              </a:rPr>
              <a:t> </a:t>
            </a:r>
            <a:r>
              <a:rPr sz="2902" spc="-5" dirty="0">
                <a:latin typeface="Times New Roman"/>
                <a:cs typeface="Times New Roman"/>
              </a:rPr>
              <a:t>полей</a:t>
            </a:r>
            <a:endParaRPr sz="2902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39522"/>
              </p:ext>
            </p:extLst>
          </p:nvPr>
        </p:nvGraphicFramePr>
        <p:xfrm>
          <a:off x="1837821" y="2500492"/>
          <a:ext cx="8131711" cy="2638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8699">
                <a:tc>
                  <a:txBody>
                    <a:bodyPr/>
                    <a:lstStyle/>
                    <a:p>
                      <a:pPr marL="105410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private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226695" indent="-106680">
                        <a:lnSpc>
                          <a:spcPts val="2300"/>
                        </a:lnSpc>
                        <a:spcBef>
                          <a:spcPts val="285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Поле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не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может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быть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использовано нигде  кроме данного класса или его  экземпляра.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328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699">
                <a:tc>
                  <a:txBody>
                    <a:bodyPr/>
                    <a:lstStyle/>
                    <a:p>
                      <a:pPr marL="105410">
                        <a:lnSpc>
                          <a:spcPts val="2525"/>
                        </a:lnSpc>
                      </a:pPr>
                      <a:r>
                        <a:rPr sz="2200" b="1" spc="-10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protected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226695" indent="-106680">
                        <a:lnSpc>
                          <a:spcPct val="801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Поле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не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может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быть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использовано нигде  кроме данного класса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и всех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его  наследников.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345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57">
                <a:tc>
                  <a:txBody>
                    <a:bodyPr/>
                    <a:lstStyle/>
                    <a:p>
                      <a:pPr marL="105410">
                        <a:lnSpc>
                          <a:spcPts val="2530"/>
                        </a:lnSpc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610"/>
                        </a:lnSpc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Поле доступно</a:t>
                      </a:r>
                      <a:r>
                        <a:rPr sz="2200" spc="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отовсюду.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227">
                <a:tc>
                  <a:txBody>
                    <a:bodyPr/>
                    <a:lstStyle/>
                    <a:p>
                      <a:pPr marL="105410">
                        <a:lnSpc>
                          <a:spcPts val="2615"/>
                        </a:lnSpc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Нет</a:t>
                      </a:r>
                      <a:r>
                        <a:rPr sz="22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спецификатора</a:t>
                      </a:r>
                      <a:endParaRPr sz="2200" dirty="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615"/>
                        </a:lnSpc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Поле доступно только из текущего</a:t>
                      </a:r>
                      <a:r>
                        <a:rPr sz="2200" spc="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пакета.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4842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BAC8DCCD-89FE-487A-BAAC-95E72067C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6001" y="549276"/>
            <a:ext cx="7302500" cy="1431925"/>
          </a:xfrm>
        </p:spPr>
        <p:txBody>
          <a:bodyPr/>
          <a:lstStyle/>
          <a:p>
            <a:r>
              <a:rPr lang="ru-RU" altLang="ru-RU" dirty="0"/>
              <a:t>Сравнение реализаций</a:t>
            </a:r>
            <a:endParaRPr lang="en-US" altLang="ru-RU" dirty="0"/>
          </a:p>
        </p:txBody>
      </p:sp>
      <p:graphicFrame>
        <p:nvGraphicFramePr>
          <p:cNvPr id="138306" name="Group 66">
            <a:extLst>
              <a:ext uri="{FF2B5EF4-FFF2-40B4-BE49-F238E27FC236}">
                <a16:creationId xmlns:a16="http://schemas.microsoft.com/office/drawing/2014/main" id="{DB8E0A6E-D9FF-4D73-B1A6-58E3C03D15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8789408"/>
              </p:ext>
            </p:extLst>
          </p:nvPr>
        </p:nvGraphicFramePr>
        <p:xfrm>
          <a:off x="1356101" y="2291167"/>
          <a:ext cx="7772400" cy="2378076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1383653620"/>
                    </a:ext>
                  </a:extLst>
                </a:gridCol>
                <a:gridCol w="1941512">
                  <a:extLst>
                    <a:ext uri="{9D8B030D-6E8A-4147-A177-3AD203B41FA5}">
                      <a16:colId xmlns:a16="http://schemas.microsoft.com/office/drawing/2014/main" val="4088422811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3340780268"/>
                    </a:ext>
                  </a:extLst>
                </a:gridCol>
                <a:gridCol w="1941512">
                  <a:extLst>
                    <a:ext uri="{9D8B030D-6E8A-4147-A177-3AD203B41FA5}">
                      <a16:colId xmlns:a16="http://schemas.microsoft.com/office/drawing/2014/main" val="332158631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HashSet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TreeSet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Linked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HashSet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980824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Storage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Hash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Red-Black 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Hash Table with a 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180577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Performance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Best performance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Slower than HashSet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Little costly than HashSet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692709"/>
                  </a:ext>
                </a:extLst>
              </a:tr>
              <a:tr h="733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Order of Iteration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No guarantee of order of iteration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Order based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Orders elements based on 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134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5978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6609A07-F706-41AF-B451-404C1E901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List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F9861B99-6699-42B2-B4DB-B5FB8731B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0954" y="1823634"/>
            <a:ext cx="8763000" cy="4800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ru-RU" altLang="ru-RU" sz="2000" dirty="0"/>
              <a:t>Индексация</a:t>
            </a:r>
          </a:p>
          <a:p>
            <a:pPr lvl="1">
              <a:lnSpc>
                <a:spcPct val="90000"/>
              </a:lnSpc>
            </a:pPr>
            <a:r>
              <a:rPr lang="ru-RU" altLang="ru-RU" sz="2000" dirty="0"/>
              <a:t>Поиск</a:t>
            </a:r>
            <a:endParaRPr lang="en-US" altLang="ru-RU" sz="2000" dirty="0"/>
          </a:p>
          <a:p>
            <a:pPr lvl="1">
              <a:lnSpc>
                <a:spcPct val="90000"/>
              </a:lnSpc>
            </a:pPr>
            <a:r>
              <a:rPr lang="ru-RU" altLang="ru-RU" sz="2000" dirty="0"/>
              <a:t>Кастомизация обхода</a:t>
            </a:r>
          </a:p>
          <a:p>
            <a:pPr lvl="1">
              <a:lnSpc>
                <a:spcPct val="90000"/>
              </a:lnSpc>
            </a:pPr>
            <a:endParaRPr lang="en-US" altLang="ru-RU" sz="20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Реализации</a:t>
            </a:r>
            <a:endParaRPr lang="en-US" altLang="ru-RU" sz="2000" dirty="0"/>
          </a:p>
          <a:p>
            <a:pPr>
              <a:lnSpc>
                <a:spcPct val="90000"/>
              </a:lnSpc>
            </a:pPr>
            <a:endParaRPr lang="en-US" altLang="ru-RU" sz="2000" dirty="0"/>
          </a:p>
          <a:p>
            <a:pPr>
              <a:lnSpc>
                <a:spcPct val="90000"/>
              </a:lnSpc>
            </a:pPr>
            <a:endParaRPr lang="en-US" altLang="ru-RU" sz="2000" dirty="0"/>
          </a:p>
          <a:p>
            <a:pPr>
              <a:lnSpc>
                <a:spcPct val="90000"/>
              </a:lnSpc>
            </a:pPr>
            <a:endParaRPr lang="en-US" altLang="ru-RU" sz="2000" dirty="0"/>
          </a:p>
          <a:p>
            <a:pPr marL="457200" lvl="1" indent="0">
              <a:lnSpc>
                <a:spcPct val="90000"/>
              </a:lnSpc>
              <a:buNone/>
            </a:pPr>
            <a:endParaRPr lang="ru-RU" altLang="ru-RU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ru-RU" sz="2000" dirty="0" err="1"/>
              <a:t>ArrayList</a:t>
            </a:r>
            <a:r>
              <a:rPr lang="en-US" altLang="ru-RU" sz="2000" dirty="0"/>
              <a:t> </a:t>
            </a:r>
            <a:r>
              <a:rPr lang="ru-RU" altLang="ru-RU" sz="2000" dirty="0"/>
              <a:t>быстрее </a:t>
            </a:r>
            <a:r>
              <a:rPr lang="en-US" altLang="ru-RU" sz="2000" dirty="0"/>
              <a:t> </a:t>
            </a:r>
            <a:r>
              <a:rPr lang="en-US" altLang="ru-RU" sz="2000" dirty="0" err="1"/>
              <a:t>Linkedlist</a:t>
            </a:r>
            <a:r>
              <a:rPr lang="en-US" altLang="ru-RU" sz="2000" dirty="0"/>
              <a:t>.</a:t>
            </a:r>
          </a:p>
        </p:txBody>
      </p:sp>
      <p:sp>
        <p:nvSpPr>
          <p:cNvPr id="111627" name="Rectangle 11">
            <a:extLst>
              <a:ext uri="{FF2B5EF4-FFF2-40B4-BE49-F238E27FC236}">
                <a16:creationId xmlns:a16="http://schemas.microsoft.com/office/drawing/2014/main" id="{6AEF612C-D3F1-496A-9B4A-1962FB22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List</a:t>
            </a:r>
          </a:p>
        </p:txBody>
      </p:sp>
      <p:sp>
        <p:nvSpPr>
          <p:cNvPr id="111628" name="Rectangle 12">
            <a:extLst>
              <a:ext uri="{FF2B5EF4-FFF2-40B4-BE49-F238E27FC236}">
                <a16:creationId xmlns:a16="http://schemas.microsoft.com/office/drawing/2014/main" id="{37B1C50E-72A6-429A-AC5C-7C189FB5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006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Arraylist</a:t>
            </a:r>
          </a:p>
        </p:txBody>
      </p:sp>
      <p:sp>
        <p:nvSpPr>
          <p:cNvPr id="111629" name="Rectangle 13">
            <a:extLst>
              <a:ext uri="{FF2B5EF4-FFF2-40B4-BE49-F238E27FC236}">
                <a16:creationId xmlns:a16="http://schemas.microsoft.com/office/drawing/2014/main" id="{ECFB274B-AECB-43AF-AE56-938CE465B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8006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Vector</a:t>
            </a:r>
          </a:p>
        </p:txBody>
      </p:sp>
      <p:sp>
        <p:nvSpPr>
          <p:cNvPr id="111630" name="Rectangle 14">
            <a:extLst>
              <a:ext uri="{FF2B5EF4-FFF2-40B4-BE49-F238E27FC236}">
                <a16:creationId xmlns:a16="http://schemas.microsoft.com/office/drawing/2014/main" id="{6EEEE66B-BA4F-4650-82B9-073ED6BD3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006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Linkedlist</a:t>
            </a:r>
          </a:p>
        </p:txBody>
      </p:sp>
      <p:cxnSp>
        <p:nvCxnSpPr>
          <p:cNvPr id="111631" name="AutoShape 15">
            <a:extLst>
              <a:ext uri="{FF2B5EF4-FFF2-40B4-BE49-F238E27FC236}">
                <a16:creationId xmlns:a16="http://schemas.microsoft.com/office/drawing/2014/main" id="{2C5F5E1C-D127-4C14-9A13-92AC5C8E11F7}"/>
              </a:ext>
            </a:extLst>
          </p:cNvPr>
          <p:cNvCxnSpPr>
            <a:cxnSpLocks noChangeShapeType="1"/>
            <a:stCxn id="111628" idx="0"/>
            <a:endCxn id="111627" idx="2"/>
          </p:cNvCxnSpPr>
          <p:nvPr/>
        </p:nvCxnSpPr>
        <p:spPr bwMode="auto">
          <a:xfrm flipV="1">
            <a:off x="4572000" y="4343400"/>
            <a:ext cx="1524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632" name="AutoShape 16">
            <a:extLst>
              <a:ext uri="{FF2B5EF4-FFF2-40B4-BE49-F238E27FC236}">
                <a16:creationId xmlns:a16="http://schemas.microsoft.com/office/drawing/2014/main" id="{238D9AAF-1AFF-4E52-AF3A-7FAF5AF113C0}"/>
              </a:ext>
            </a:extLst>
          </p:cNvPr>
          <p:cNvCxnSpPr>
            <a:cxnSpLocks noChangeShapeType="1"/>
            <a:stCxn id="111629" idx="0"/>
            <a:endCxn id="111627" idx="2"/>
          </p:cNvCxnSpPr>
          <p:nvPr/>
        </p:nvCxnSpPr>
        <p:spPr bwMode="auto">
          <a:xfrm flipV="1">
            <a:off x="6096000" y="4343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633" name="AutoShape 17">
            <a:extLst>
              <a:ext uri="{FF2B5EF4-FFF2-40B4-BE49-F238E27FC236}">
                <a16:creationId xmlns:a16="http://schemas.microsoft.com/office/drawing/2014/main" id="{BB06FF57-5732-4F45-8EA9-A27F505B7D8D}"/>
              </a:ext>
            </a:extLst>
          </p:cNvPr>
          <p:cNvCxnSpPr>
            <a:cxnSpLocks noChangeShapeType="1"/>
            <a:stCxn id="111630" idx="0"/>
            <a:endCxn id="111627" idx="2"/>
          </p:cNvCxnSpPr>
          <p:nvPr/>
        </p:nvCxnSpPr>
        <p:spPr bwMode="auto">
          <a:xfrm flipH="1" flipV="1">
            <a:off x="6096000" y="4343400"/>
            <a:ext cx="1524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548798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D813F0DB-74E0-45B3-908D-60E51A3BB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Типовое использование</a:t>
            </a:r>
            <a:endParaRPr lang="en-US" altLang="ru-RU" dirty="0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88A69CD0-BAFF-4D6A-8A90-19281E7B1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altLang="ru-RU" sz="2400" dirty="0"/>
              <a:t>Добавление элементов</a:t>
            </a:r>
            <a:endParaRPr lang="en-US" altLang="ru-RU" sz="2400" dirty="0"/>
          </a:p>
          <a:p>
            <a:pPr lvl="1"/>
            <a:r>
              <a:rPr lang="en-US" altLang="ru-RU" sz="1800" i="1" dirty="0" err="1">
                <a:solidFill>
                  <a:schemeClr val="accent2"/>
                </a:solidFill>
              </a:rPr>
              <a:t>listA.addAll</a:t>
            </a:r>
            <a:r>
              <a:rPr lang="en-US" altLang="ru-RU" sz="1800" i="1" dirty="0">
                <a:solidFill>
                  <a:schemeClr val="accent2"/>
                </a:solidFill>
              </a:rPr>
              <a:t>(</a:t>
            </a:r>
            <a:r>
              <a:rPr lang="en-US" altLang="ru-RU" sz="1800" i="1" dirty="0" err="1">
                <a:solidFill>
                  <a:schemeClr val="accent2"/>
                </a:solidFill>
              </a:rPr>
              <a:t>listB</a:t>
            </a:r>
            <a:r>
              <a:rPr lang="en-US" altLang="ru-RU" sz="1800" i="1" dirty="0">
                <a:solidFill>
                  <a:schemeClr val="accent2"/>
                </a:solidFill>
              </a:rPr>
              <a:t>);</a:t>
            </a:r>
            <a:r>
              <a:rPr lang="en-US" altLang="ru-RU" sz="2000" dirty="0"/>
              <a:t> </a:t>
            </a:r>
            <a:endParaRPr lang="ru-RU" altLang="ru-RU" sz="2000" dirty="0"/>
          </a:p>
          <a:p>
            <a:pPr lvl="1"/>
            <a:endParaRPr lang="ru-RU" altLang="ru-RU" sz="2000" dirty="0"/>
          </a:p>
          <a:p>
            <a:pPr lvl="1"/>
            <a:r>
              <a:rPr lang="ru-RU" altLang="ru-RU" sz="2400" dirty="0"/>
              <a:t>Доступ к элементам</a:t>
            </a:r>
            <a:endParaRPr lang="en-US" altLang="ru-RU" sz="2400" dirty="0"/>
          </a:p>
          <a:p>
            <a:pPr lvl="2">
              <a:buFontTx/>
              <a:buNone/>
            </a:pPr>
            <a:endParaRPr lang="ru-RU" altLang="ru-RU" sz="1600" i="1" dirty="0">
              <a:solidFill>
                <a:schemeClr val="accent2"/>
              </a:solidFill>
            </a:endParaRPr>
          </a:p>
          <a:p>
            <a:pPr lvl="2"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public static&lt;String&gt; void swap(List&lt;String&gt;</a:t>
            </a:r>
            <a:r>
              <a:rPr lang="en-US" altLang="ru-RU" sz="1600" i="1" dirty="0" err="1">
                <a:solidFill>
                  <a:schemeClr val="accent2"/>
                </a:solidFill>
              </a:rPr>
              <a:t>strList</a:t>
            </a:r>
            <a:r>
              <a:rPr lang="en-US" altLang="ru-RU" sz="1600" i="1" dirty="0">
                <a:solidFill>
                  <a:schemeClr val="accent2"/>
                </a:solidFill>
              </a:rPr>
              <a:t>,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int</a:t>
            </a:r>
            <a:r>
              <a:rPr lang="en-US" altLang="ru-RU" sz="1600" i="1" dirty="0">
                <a:solidFill>
                  <a:schemeClr val="accent2"/>
                </a:solidFill>
              </a:rPr>
              <a:t> k,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int</a:t>
            </a:r>
            <a:r>
              <a:rPr lang="en-US" altLang="ru-RU" sz="1600" i="1" dirty="0">
                <a:solidFill>
                  <a:schemeClr val="accent2"/>
                </a:solidFill>
              </a:rPr>
              <a:t> l)</a:t>
            </a:r>
          </a:p>
          <a:p>
            <a:pPr lvl="2"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	{</a:t>
            </a:r>
          </a:p>
          <a:p>
            <a:pPr lvl="2"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   String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strTmp</a:t>
            </a:r>
            <a:r>
              <a:rPr lang="en-US" altLang="ru-RU" sz="1600" i="1" dirty="0">
                <a:solidFill>
                  <a:schemeClr val="accent2"/>
                </a:solidFill>
              </a:rPr>
              <a:t> =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strList.get</a:t>
            </a:r>
            <a:r>
              <a:rPr lang="en-US" altLang="ru-RU" sz="1600" i="1" dirty="0">
                <a:solidFill>
                  <a:schemeClr val="accent2"/>
                </a:solidFill>
              </a:rPr>
              <a:t>(l);</a:t>
            </a:r>
          </a:p>
          <a:p>
            <a:pPr lvl="2"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  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strList.set</a:t>
            </a:r>
            <a:r>
              <a:rPr lang="en-US" altLang="ru-RU" sz="1600" i="1" dirty="0">
                <a:solidFill>
                  <a:schemeClr val="accent2"/>
                </a:solidFill>
              </a:rPr>
              <a:t>(</a:t>
            </a:r>
            <a:r>
              <a:rPr lang="en-US" altLang="ru-RU" sz="1600" i="1" dirty="0" err="1">
                <a:solidFill>
                  <a:schemeClr val="accent2"/>
                </a:solidFill>
              </a:rPr>
              <a:t>k,strList.get</a:t>
            </a:r>
            <a:r>
              <a:rPr lang="en-US" altLang="ru-RU" sz="1600" i="1" dirty="0">
                <a:solidFill>
                  <a:schemeClr val="accent2"/>
                </a:solidFill>
              </a:rPr>
              <a:t>(l));</a:t>
            </a:r>
          </a:p>
          <a:p>
            <a:pPr lvl="2"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   </a:t>
            </a:r>
            <a:r>
              <a:rPr lang="en-US" altLang="ru-RU" sz="1600" i="1" dirty="0" err="1">
                <a:solidFill>
                  <a:schemeClr val="accent2"/>
                </a:solidFill>
              </a:rPr>
              <a:t>strList.set</a:t>
            </a:r>
            <a:r>
              <a:rPr lang="en-US" altLang="ru-RU" sz="1600" i="1" dirty="0">
                <a:solidFill>
                  <a:schemeClr val="accent2"/>
                </a:solidFill>
              </a:rPr>
              <a:t>(</a:t>
            </a:r>
            <a:r>
              <a:rPr lang="en-US" altLang="ru-RU" sz="1600" i="1" dirty="0" err="1">
                <a:solidFill>
                  <a:schemeClr val="accent2"/>
                </a:solidFill>
              </a:rPr>
              <a:t>l,strTmp</a:t>
            </a:r>
            <a:r>
              <a:rPr lang="en-US" altLang="ru-RU" sz="1600" i="1" dirty="0">
                <a:solidFill>
                  <a:schemeClr val="accent2"/>
                </a:solidFill>
              </a:rPr>
              <a:t>);</a:t>
            </a:r>
          </a:p>
          <a:p>
            <a:pPr lvl="2">
              <a:buFontTx/>
              <a:buNone/>
            </a:pPr>
            <a:r>
              <a:rPr lang="en-US" altLang="ru-RU" sz="1600" i="1" dirty="0">
                <a:solidFill>
                  <a:schemeClr val="accent2"/>
                </a:solidFill>
              </a:rPr>
              <a:t>	}	</a:t>
            </a:r>
          </a:p>
        </p:txBody>
      </p:sp>
    </p:spTree>
    <p:extLst>
      <p:ext uri="{BB962C8B-B14F-4D97-AF65-F5344CB8AC3E}">
        <p14:creationId xmlns:p14="http://schemas.microsoft.com/office/powerpoint/2010/main" val="23223177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BC912F7-EFC2-40B0-A68E-F1890CA64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List Iterator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44AF1247-1554-4F0C-9940-8CA50DED2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Итератор </a:t>
            </a:r>
            <a:r>
              <a:rPr lang="en-US" altLang="ru-RU" dirty="0" err="1"/>
              <a:t>ListIterator</a:t>
            </a:r>
            <a:endParaRPr lang="en-US" altLang="ru-RU" dirty="0"/>
          </a:p>
          <a:p>
            <a:pPr lvl="1"/>
            <a:r>
              <a:rPr lang="ru-RU" altLang="ru-RU" dirty="0"/>
              <a:t>Поддерживает перемещение по коллекции в обе стороны</a:t>
            </a:r>
            <a:endParaRPr lang="en-US" altLang="ru-RU" dirty="0"/>
          </a:p>
          <a:p>
            <a:pPr lvl="1"/>
            <a:r>
              <a:rPr lang="ru-RU" altLang="ru-RU" dirty="0"/>
              <a:t>Пример</a:t>
            </a:r>
            <a:endParaRPr lang="en-US" altLang="ru-RU" dirty="0"/>
          </a:p>
          <a:p>
            <a:pPr lvl="1">
              <a:buFontTx/>
              <a:buNone/>
            </a:pPr>
            <a:r>
              <a:rPr lang="en-US" altLang="ru-RU" sz="1800" i="1" dirty="0">
                <a:solidFill>
                  <a:schemeClr val="accent2"/>
                </a:solidFill>
              </a:rPr>
              <a:t>	for(</a:t>
            </a:r>
            <a:r>
              <a:rPr lang="en-US" altLang="ru-RU" sz="1800" i="1" dirty="0" err="1">
                <a:solidFill>
                  <a:schemeClr val="accent2"/>
                </a:solidFill>
              </a:rPr>
              <a:t>ListIterator</a:t>
            </a:r>
            <a:r>
              <a:rPr lang="en-US" altLang="ru-RU" sz="1800" i="1" dirty="0">
                <a:solidFill>
                  <a:schemeClr val="accent2"/>
                </a:solidFill>
              </a:rPr>
              <a:t>&lt;String&gt; </a:t>
            </a:r>
            <a:r>
              <a:rPr lang="en-US" altLang="ru-RU" sz="1800" i="1" dirty="0" err="1">
                <a:solidFill>
                  <a:schemeClr val="accent2"/>
                </a:solidFill>
              </a:rPr>
              <a:t>lIter</a:t>
            </a:r>
            <a:r>
              <a:rPr lang="en-US" altLang="ru-RU" sz="1800" i="1" dirty="0">
                <a:solidFill>
                  <a:schemeClr val="accent2"/>
                </a:solidFill>
              </a:rPr>
              <a:t>=</a:t>
            </a:r>
            <a:r>
              <a:rPr lang="en-US" altLang="ru-RU" sz="1800" i="1" dirty="0" err="1">
                <a:solidFill>
                  <a:schemeClr val="accent2"/>
                </a:solidFill>
              </a:rPr>
              <a:t>strList.listIterator</a:t>
            </a:r>
            <a:r>
              <a:rPr lang="en-US" altLang="ru-RU" sz="1800" i="1" dirty="0">
                <a:solidFill>
                  <a:schemeClr val="accent2"/>
                </a:solidFill>
              </a:rPr>
              <a:t>(</a:t>
            </a:r>
            <a:r>
              <a:rPr lang="en-US" altLang="ru-RU" sz="1800" i="1" dirty="0" err="1">
                <a:solidFill>
                  <a:schemeClr val="accent2"/>
                </a:solidFill>
              </a:rPr>
              <a:t>strList.size</a:t>
            </a:r>
            <a:r>
              <a:rPr lang="en-US" altLang="ru-RU" sz="1800" i="1" dirty="0">
                <a:solidFill>
                  <a:schemeClr val="accent2"/>
                </a:solidFill>
              </a:rPr>
              <a:t>());</a:t>
            </a:r>
            <a:r>
              <a:rPr lang="en-US" altLang="ru-RU" sz="1800" i="1" dirty="0" err="1">
                <a:solidFill>
                  <a:schemeClr val="accent2"/>
                </a:solidFill>
              </a:rPr>
              <a:t>lIter.hasPrevious</a:t>
            </a:r>
            <a:r>
              <a:rPr lang="en-US" altLang="ru-RU" sz="1800" i="1" dirty="0">
                <a:solidFill>
                  <a:schemeClr val="accent2"/>
                </a:solidFill>
              </a:rPr>
              <a:t>())</a:t>
            </a:r>
          </a:p>
          <a:p>
            <a:pPr lvl="1">
              <a:buFontTx/>
              <a:buNone/>
            </a:pPr>
            <a:r>
              <a:rPr lang="en-US" altLang="ru-RU" sz="1800" i="1" dirty="0">
                <a:solidFill>
                  <a:schemeClr val="accent2"/>
                </a:solidFill>
              </a:rPr>
              <a:t>	{</a:t>
            </a:r>
          </a:p>
          <a:p>
            <a:pPr lvl="1">
              <a:buFontTx/>
              <a:buNone/>
            </a:pPr>
            <a:r>
              <a:rPr lang="en-US" altLang="ru-RU" sz="1800" i="1" dirty="0">
                <a:solidFill>
                  <a:schemeClr val="accent2"/>
                </a:solidFill>
              </a:rPr>
              <a:t>   String </a:t>
            </a:r>
            <a:r>
              <a:rPr lang="en-US" altLang="ru-RU" sz="1800" i="1" dirty="0" err="1">
                <a:solidFill>
                  <a:schemeClr val="accent2"/>
                </a:solidFill>
              </a:rPr>
              <a:t>str</a:t>
            </a:r>
            <a:r>
              <a:rPr lang="en-US" altLang="ru-RU" sz="1800" i="1" dirty="0">
                <a:solidFill>
                  <a:schemeClr val="accent2"/>
                </a:solidFill>
              </a:rPr>
              <a:t> = </a:t>
            </a:r>
            <a:r>
              <a:rPr lang="en-US" altLang="ru-RU" sz="1800" i="1" dirty="0" err="1">
                <a:solidFill>
                  <a:schemeClr val="accent2"/>
                </a:solidFill>
              </a:rPr>
              <a:t>lIter.previous</a:t>
            </a:r>
            <a:r>
              <a:rPr lang="en-US" altLang="ru-RU" sz="1800" i="1" dirty="0">
                <a:solidFill>
                  <a:schemeClr val="accent2"/>
                </a:solidFill>
              </a:rPr>
              <a:t>();</a:t>
            </a:r>
          </a:p>
          <a:p>
            <a:pPr lvl="1">
              <a:buFontTx/>
              <a:buNone/>
            </a:pPr>
            <a:r>
              <a:rPr lang="en-US" altLang="ru-RU" sz="1800" i="1" dirty="0">
                <a:solidFill>
                  <a:schemeClr val="accent2"/>
                </a:solidFill>
              </a:rPr>
              <a:t>	}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8592871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2D25C669-450D-4BED-B02A-8201A9C28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Алгоритмы обработки</a:t>
            </a:r>
            <a:endParaRPr lang="en-US" altLang="ru-RU" dirty="0"/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FFAAA218-FCB6-4B17-998A-0C8987D19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sort</a:t>
            </a:r>
            <a:r>
              <a:rPr lang="en-US" altLang="ru-RU" sz="2000"/>
              <a:t>: Uses mergesort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shuffle</a:t>
            </a:r>
            <a:r>
              <a:rPr lang="en-US" altLang="ru-RU" sz="2000"/>
              <a:t>: Randomly shuffles elements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reverse</a:t>
            </a:r>
            <a:r>
              <a:rPr lang="en-US" altLang="ru-RU" sz="2000"/>
              <a:t>: Reverses order of elements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rotate</a:t>
            </a:r>
            <a:r>
              <a:rPr lang="en-US" altLang="ru-RU" sz="2000"/>
              <a:t>: Rotates list by specified number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fill</a:t>
            </a:r>
            <a:r>
              <a:rPr lang="en-US" altLang="ru-RU" sz="2000"/>
              <a:t>: Overwrites every element with specified element.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copy</a:t>
            </a:r>
            <a:r>
              <a:rPr lang="en-US" altLang="ru-RU" sz="2000"/>
              <a:t>: Copies source list into destination.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binarySearch</a:t>
            </a:r>
            <a:r>
              <a:rPr lang="en-US" altLang="ru-RU" sz="2000"/>
              <a:t>: Performs search usng binary search.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indexOfSubList</a:t>
            </a:r>
            <a:r>
              <a:rPr lang="en-US" altLang="ru-RU" sz="2000"/>
              <a:t>: Returns index of first subList found.</a:t>
            </a:r>
          </a:p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lastIndexOfSubList</a:t>
            </a:r>
            <a:r>
              <a:rPr lang="en-US" altLang="ru-RU" sz="2000"/>
              <a:t>: Returns index of the last subList found.</a:t>
            </a:r>
          </a:p>
        </p:txBody>
      </p:sp>
    </p:spTree>
    <p:extLst>
      <p:ext uri="{BB962C8B-B14F-4D97-AF65-F5344CB8AC3E}">
        <p14:creationId xmlns:p14="http://schemas.microsoft.com/office/powerpoint/2010/main" val="16199716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98690FA8-5328-46A8-BF45-F94BDC806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Queue</a:t>
            </a:r>
          </a:p>
        </p:txBody>
      </p:sp>
      <p:graphicFrame>
        <p:nvGraphicFramePr>
          <p:cNvPr id="112686" name="Group 46">
            <a:extLst>
              <a:ext uri="{FF2B5EF4-FFF2-40B4-BE49-F238E27FC236}">
                <a16:creationId xmlns:a16="http://schemas.microsoft.com/office/drawing/2014/main" id="{C57DF5CF-D4D5-4D49-8B0E-66333C50B5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485053"/>
              </p:ext>
            </p:extLst>
          </p:nvPr>
        </p:nvGraphicFramePr>
        <p:xfrm>
          <a:off x="1048719" y="2359617"/>
          <a:ext cx="8056563" cy="2952752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10508289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1566834434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194425607"/>
                    </a:ext>
                  </a:extLst>
                </a:gridCol>
                <a:gridCol w="2265363">
                  <a:extLst>
                    <a:ext uri="{9D8B030D-6E8A-4147-A177-3AD203B41FA5}">
                      <a16:colId xmlns:a16="http://schemas.microsoft.com/office/drawing/2014/main" val="456876689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Throw 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Return Special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546127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Insert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Inserts an elements to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add(obj)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offer(obj)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809331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Remove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Remove head of the queue and return it.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remove()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poll()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352355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Examine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Return the head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element()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ITC Stone Sans Std Semibold" pitchFamily="-11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panose="020B0600070205080204" pitchFamily="34" charset="-128"/>
                        </a:rPr>
                        <a:t>peek()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672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773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E1AC6211-925B-44D7-AC1C-A9F1DDF74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Map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2B6C5C20-EC03-464B-9638-8A694E85A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sz="2000" dirty="0"/>
              <a:t>Базовые операции</a:t>
            </a:r>
            <a:r>
              <a:rPr lang="en-US" altLang="ru-RU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solidFill>
                  <a:schemeClr val="accent2"/>
                </a:solidFill>
              </a:rPr>
              <a:t>Val put (Object key);</a:t>
            </a: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solidFill>
                  <a:schemeClr val="accent2"/>
                </a:solidFill>
              </a:rPr>
              <a:t>Val get (Object key);</a:t>
            </a: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solidFill>
                  <a:schemeClr val="accent2"/>
                </a:solidFill>
              </a:rPr>
              <a:t>Val remove (Object key);</a:t>
            </a:r>
          </a:p>
          <a:p>
            <a:pPr lvl="1">
              <a:lnSpc>
                <a:spcPct val="90000"/>
              </a:lnSpc>
            </a:pPr>
            <a:r>
              <a:rPr lang="en-US" altLang="ru-RU" sz="1800" dirty="0" err="1">
                <a:solidFill>
                  <a:schemeClr val="accent2"/>
                </a:solidFill>
              </a:rPr>
              <a:t>boolean</a:t>
            </a:r>
            <a:r>
              <a:rPr lang="en-US" altLang="ru-RU" sz="1800" dirty="0">
                <a:solidFill>
                  <a:schemeClr val="accent2"/>
                </a:solidFill>
              </a:rPr>
              <a:t> </a:t>
            </a:r>
            <a:r>
              <a:rPr lang="en-US" altLang="ru-RU" sz="1800" dirty="0" err="1">
                <a:solidFill>
                  <a:schemeClr val="accent2"/>
                </a:solidFill>
              </a:rPr>
              <a:t>containsKey</a:t>
            </a:r>
            <a:r>
              <a:rPr lang="en-US" altLang="ru-RU" sz="1800" dirty="0">
                <a:solidFill>
                  <a:schemeClr val="accent2"/>
                </a:solidFill>
              </a:rPr>
              <a:t> (Object key);</a:t>
            </a:r>
          </a:p>
          <a:p>
            <a:pPr lvl="1">
              <a:lnSpc>
                <a:spcPct val="90000"/>
              </a:lnSpc>
            </a:pPr>
            <a:r>
              <a:rPr lang="en-US" altLang="ru-RU" sz="1800" dirty="0" err="1">
                <a:solidFill>
                  <a:schemeClr val="accent2"/>
                </a:solidFill>
              </a:rPr>
              <a:t>boolean</a:t>
            </a:r>
            <a:r>
              <a:rPr lang="en-US" altLang="ru-RU" sz="1800" dirty="0">
                <a:solidFill>
                  <a:schemeClr val="accent2"/>
                </a:solidFill>
              </a:rPr>
              <a:t> </a:t>
            </a:r>
            <a:r>
              <a:rPr lang="en-US" altLang="ru-RU" sz="1800" dirty="0" err="1">
                <a:solidFill>
                  <a:schemeClr val="accent2"/>
                </a:solidFill>
              </a:rPr>
              <a:t>containsValue</a:t>
            </a:r>
            <a:r>
              <a:rPr lang="en-US" altLang="ru-RU" sz="1800" dirty="0">
                <a:solidFill>
                  <a:schemeClr val="accent2"/>
                </a:solidFill>
              </a:rPr>
              <a:t> (Object value);</a:t>
            </a:r>
          </a:p>
          <a:p>
            <a:pPr lvl="1">
              <a:lnSpc>
                <a:spcPct val="90000"/>
              </a:lnSpc>
            </a:pPr>
            <a:r>
              <a:rPr lang="en-US" altLang="ru-RU" sz="1800" dirty="0" err="1">
                <a:solidFill>
                  <a:schemeClr val="accent2"/>
                </a:solidFill>
              </a:rPr>
              <a:t>int</a:t>
            </a:r>
            <a:r>
              <a:rPr lang="en-US" altLang="ru-RU" sz="1800" dirty="0">
                <a:solidFill>
                  <a:schemeClr val="accent2"/>
                </a:solidFill>
              </a:rPr>
              <a:t> size();</a:t>
            </a:r>
          </a:p>
          <a:p>
            <a:pPr lvl="1">
              <a:lnSpc>
                <a:spcPct val="90000"/>
              </a:lnSpc>
            </a:pPr>
            <a:r>
              <a:rPr lang="en-US" altLang="ru-RU" sz="1800" dirty="0" err="1">
                <a:solidFill>
                  <a:schemeClr val="accent2"/>
                </a:solidFill>
              </a:rPr>
              <a:t>boolean</a:t>
            </a:r>
            <a:r>
              <a:rPr lang="en-US" altLang="ru-RU" sz="1800" dirty="0">
                <a:solidFill>
                  <a:schemeClr val="accent2"/>
                </a:solidFill>
              </a:rPr>
              <a:t> </a:t>
            </a:r>
            <a:r>
              <a:rPr lang="en-US" altLang="ru-RU" sz="1800" dirty="0" err="1">
                <a:solidFill>
                  <a:schemeClr val="accent2"/>
                </a:solidFill>
              </a:rPr>
              <a:t>isEmpty</a:t>
            </a:r>
            <a:r>
              <a:rPr lang="en-US" altLang="ru-RU" sz="1800" dirty="0">
                <a:solidFill>
                  <a:schemeClr val="accent2"/>
                </a:solidFill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solidFill>
                  <a:schemeClr val="accent2"/>
                </a:solidFill>
              </a:rPr>
              <a:t>Void </a:t>
            </a:r>
            <a:r>
              <a:rPr lang="en-US" altLang="ru-RU" sz="1800" dirty="0" err="1">
                <a:solidFill>
                  <a:schemeClr val="accent2"/>
                </a:solidFill>
              </a:rPr>
              <a:t>putAll</a:t>
            </a:r>
            <a:r>
              <a:rPr lang="en-US" altLang="ru-RU" sz="1800" dirty="0">
                <a:solidFill>
                  <a:schemeClr val="accent2"/>
                </a:solidFill>
              </a:rPr>
              <a:t>(Map&lt;? extends Key, ? extends Val&gt; map);</a:t>
            </a: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solidFill>
                  <a:schemeClr val="accent2"/>
                </a:solidFill>
              </a:rPr>
              <a:t>void clear();</a:t>
            </a:r>
          </a:p>
        </p:txBody>
      </p:sp>
    </p:spTree>
    <p:extLst>
      <p:ext uri="{BB962C8B-B14F-4D97-AF65-F5344CB8AC3E}">
        <p14:creationId xmlns:p14="http://schemas.microsoft.com/office/powerpoint/2010/main" val="3397269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C6D59296-BC84-4B5F-B950-3055257A3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Операции </a:t>
            </a:r>
            <a:r>
              <a:rPr lang="en-US" altLang="ru-RU" dirty="0"/>
              <a:t>Map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0991A6F2-95B5-46F2-B85A-AB5DF0FB7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86868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ru-RU" altLang="ru-RU" sz="1600" u="sng" dirty="0"/>
              <a:t>Просмотр</a:t>
            </a:r>
            <a:endParaRPr lang="en-US" altLang="ru-RU" sz="1600" u="sng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dirty="0"/>
              <a:t>	</a:t>
            </a:r>
            <a:r>
              <a:rPr lang="en-US" altLang="ru-RU" sz="1400" i="1" dirty="0">
                <a:solidFill>
                  <a:schemeClr val="accent2"/>
                </a:solidFill>
              </a:rPr>
              <a:t>public set&lt;Key&gt; </a:t>
            </a:r>
            <a:r>
              <a:rPr lang="en-US" altLang="ru-RU" sz="1400" i="1" dirty="0" err="1">
                <a:solidFill>
                  <a:schemeClr val="accent2"/>
                </a:solidFill>
              </a:rPr>
              <a:t>keySet</a:t>
            </a:r>
            <a:r>
              <a:rPr lang="en-US" altLang="ru-RU" sz="1400" i="1" dirty="0">
                <a:solidFill>
                  <a:schemeClr val="accent2"/>
                </a:solidFill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i="1" dirty="0">
                <a:solidFill>
                  <a:schemeClr val="accent2"/>
                </a:solidFill>
              </a:rPr>
              <a:t>	public collection&lt;Val&gt; values();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i="1" dirty="0">
                <a:solidFill>
                  <a:schemeClr val="accent2"/>
                </a:solidFill>
              </a:rPr>
              <a:t>	public set&lt;</a:t>
            </a:r>
            <a:r>
              <a:rPr lang="en-US" altLang="ru-RU" sz="1400" i="1" dirty="0" err="1">
                <a:solidFill>
                  <a:schemeClr val="accent2"/>
                </a:solidFill>
              </a:rPr>
              <a:t>Maps.Entry</a:t>
            </a:r>
            <a:r>
              <a:rPr lang="en-US" altLang="ru-RU" sz="1400" i="1" dirty="0">
                <a:solidFill>
                  <a:schemeClr val="accent2"/>
                </a:solidFill>
              </a:rPr>
              <a:t>&lt;</a:t>
            </a:r>
            <a:r>
              <a:rPr lang="en-US" altLang="ru-RU" sz="1400" i="1" dirty="0" err="1">
                <a:solidFill>
                  <a:schemeClr val="accent2"/>
                </a:solidFill>
              </a:rPr>
              <a:t>Key,Val</a:t>
            </a:r>
            <a:r>
              <a:rPr lang="en-US" altLang="ru-RU" sz="1400" i="1" dirty="0">
                <a:solidFill>
                  <a:schemeClr val="accent2"/>
                </a:solidFill>
              </a:rPr>
              <a:t>&gt;&gt; </a:t>
            </a:r>
            <a:r>
              <a:rPr lang="en-US" altLang="ru-RU" sz="1400" i="1" dirty="0" err="1">
                <a:solidFill>
                  <a:schemeClr val="accent2"/>
                </a:solidFill>
              </a:rPr>
              <a:t>entrySet</a:t>
            </a:r>
            <a:r>
              <a:rPr lang="en-US" altLang="ru-RU" sz="1400" i="1" dirty="0">
                <a:solidFill>
                  <a:schemeClr val="accent2"/>
                </a:solidFill>
              </a:rPr>
              <a:t>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1300" i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ru-RU" altLang="ru-RU" sz="1600" i="1" u="sng" dirty="0"/>
              <a:t>Примеры</a:t>
            </a:r>
            <a:endParaRPr lang="en-US" altLang="ru-RU" sz="1400" i="1" u="sng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14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dirty="0"/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i="1" dirty="0"/>
              <a:t>	</a:t>
            </a:r>
            <a:r>
              <a:rPr lang="en-US" altLang="ru-RU" sz="1400" i="1" dirty="0">
                <a:solidFill>
                  <a:schemeClr val="accent2"/>
                </a:solidFill>
              </a:rPr>
              <a:t>for(</a:t>
            </a:r>
            <a:r>
              <a:rPr lang="en-US" altLang="ru-RU" sz="1400" i="1" dirty="0" err="1">
                <a:solidFill>
                  <a:schemeClr val="accent2"/>
                </a:solidFill>
              </a:rPr>
              <a:t>Map.Entry</a:t>
            </a:r>
            <a:r>
              <a:rPr lang="en-US" altLang="ru-RU" sz="1400" i="1" dirty="0">
                <a:solidFill>
                  <a:schemeClr val="accent2"/>
                </a:solidFill>
              </a:rPr>
              <a:t>&lt;?,</a:t>
            </a:r>
            <a:r>
              <a:rPr lang="en-US" altLang="ru-RU" sz="1400" i="1" dirty="0" err="1">
                <a:solidFill>
                  <a:schemeClr val="accent2"/>
                </a:solidFill>
              </a:rPr>
              <a:t>vtype</a:t>
            </a:r>
            <a:r>
              <a:rPr lang="en-US" altLang="ru-RU" sz="1400" i="1" dirty="0">
                <a:solidFill>
                  <a:schemeClr val="accent2"/>
                </a:solidFill>
              </a:rPr>
              <a:t>&gt; </a:t>
            </a:r>
            <a:r>
              <a:rPr lang="en-US" altLang="ru-RU" sz="1400" i="1" dirty="0" err="1">
                <a:solidFill>
                  <a:schemeClr val="accent2"/>
                </a:solidFill>
              </a:rPr>
              <a:t>elem</a:t>
            </a:r>
            <a:r>
              <a:rPr lang="en-US" altLang="ru-RU" sz="1400" i="1" dirty="0">
                <a:solidFill>
                  <a:schemeClr val="accent2"/>
                </a:solidFill>
              </a:rPr>
              <a:t>: </a:t>
            </a:r>
            <a:r>
              <a:rPr lang="en-US" altLang="ru-RU" sz="1400" i="1" dirty="0" err="1">
                <a:solidFill>
                  <a:schemeClr val="accent2"/>
                </a:solidFill>
              </a:rPr>
              <a:t>map.entrySet</a:t>
            </a:r>
            <a:r>
              <a:rPr lang="en-US" altLang="ru-RU" sz="1400" i="1" dirty="0">
                <a:solidFill>
                  <a:schemeClr val="accent2"/>
                </a:solidFill>
              </a:rPr>
              <a:t>())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i="1" dirty="0">
                <a:solidFill>
                  <a:schemeClr val="accent2"/>
                </a:solidFill>
              </a:rPr>
              <a:t>	</a:t>
            </a:r>
            <a:r>
              <a:rPr lang="en-US" altLang="ru-RU" sz="1400" i="1" dirty="0" err="1">
                <a:solidFill>
                  <a:schemeClr val="accent2"/>
                </a:solidFill>
              </a:rPr>
              <a:t>System.out.print</a:t>
            </a:r>
            <a:r>
              <a:rPr lang="en-US" altLang="ru-RU" sz="1400" i="1" dirty="0">
                <a:solidFill>
                  <a:schemeClr val="accent2"/>
                </a:solidFill>
              </a:rPr>
              <a:t>(</a:t>
            </a:r>
            <a:r>
              <a:rPr lang="en-US" altLang="ru-RU" sz="1400" i="1" dirty="0" err="1">
                <a:solidFill>
                  <a:schemeClr val="accent2"/>
                </a:solidFill>
              </a:rPr>
              <a:t>element.getKey</a:t>
            </a:r>
            <a:r>
              <a:rPr lang="en-US" altLang="ru-RU" sz="1400" i="1" dirty="0">
                <a:solidFill>
                  <a:schemeClr val="accent2"/>
                </a:solidFill>
              </a:rPr>
              <a:t>()+”:”+</a:t>
            </a:r>
            <a:r>
              <a:rPr lang="en-US" altLang="ru-RU" sz="1400" i="1" dirty="0" err="1">
                <a:solidFill>
                  <a:schemeClr val="accent2"/>
                </a:solidFill>
              </a:rPr>
              <a:t>element.getValue</a:t>
            </a:r>
            <a:r>
              <a:rPr lang="en-US" altLang="ru-RU" sz="1400" i="1" dirty="0">
                <a:solidFill>
                  <a:schemeClr val="accent2"/>
                </a:solidFill>
              </a:rPr>
              <a:t>());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1200" i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dirty="0"/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dirty="0"/>
              <a:t>	</a:t>
            </a:r>
            <a:r>
              <a:rPr lang="en-US" altLang="ru-RU" sz="1400" i="1" dirty="0">
                <a:solidFill>
                  <a:schemeClr val="accent2"/>
                </a:solidFill>
              </a:rPr>
              <a:t>If(map1.entrySet().</a:t>
            </a:r>
            <a:r>
              <a:rPr lang="en-US" altLang="ru-RU" sz="1400" i="1" dirty="0" err="1">
                <a:solidFill>
                  <a:schemeClr val="accent2"/>
                </a:solidFill>
              </a:rPr>
              <a:t>containsAll</a:t>
            </a:r>
            <a:r>
              <a:rPr lang="en-US" altLang="ru-RU" sz="1400" i="1" dirty="0">
                <a:solidFill>
                  <a:schemeClr val="accent2"/>
                </a:solidFill>
              </a:rPr>
              <a:t>(Map2.entrySet()))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1300" i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dirty="0"/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i="1" dirty="0"/>
              <a:t>	</a:t>
            </a:r>
            <a:r>
              <a:rPr lang="en-US" altLang="ru-RU" sz="1400" i="1" dirty="0">
                <a:solidFill>
                  <a:schemeClr val="accent2"/>
                </a:solidFill>
              </a:rPr>
              <a:t>If(map1.keyset().equals(map2.keyset()))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ru-RU" sz="1300" i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dirty="0"/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400" dirty="0"/>
              <a:t>	</a:t>
            </a:r>
            <a:r>
              <a:rPr lang="en-US" altLang="ru-RU" sz="1400" i="1" dirty="0">
                <a:solidFill>
                  <a:schemeClr val="accent2"/>
                </a:solidFill>
              </a:rPr>
              <a:t>new </a:t>
            </a:r>
            <a:r>
              <a:rPr lang="en-US" altLang="ru-RU" sz="1400" i="1" dirty="0" err="1">
                <a:solidFill>
                  <a:schemeClr val="accent2"/>
                </a:solidFill>
              </a:rPr>
              <a:t>Hashset</a:t>
            </a:r>
            <a:r>
              <a:rPr lang="en-US" altLang="ru-RU" sz="1400" i="1" dirty="0">
                <a:solidFill>
                  <a:schemeClr val="accent2"/>
                </a:solidFill>
              </a:rPr>
              <a:t>&lt;</a:t>
            </a:r>
            <a:r>
              <a:rPr lang="en-US" altLang="ru-RU" sz="1400" i="1" dirty="0" err="1">
                <a:solidFill>
                  <a:schemeClr val="accent2"/>
                </a:solidFill>
              </a:rPr>
              <a:t>Ktype</a:t>
            </a:r>
            <a:r>
              <a:rPr lang="en-US" altLang="ru-RU" sz="1400" i="1" dirty="0">
                <a:solidFill>
                  <a:schemeClr val="accent2"/>
                </a:solidFill>
              </a:rPr>
              <a:t>&gt;(map1.commonkeys.retainAll(map2.keyset());</a:t>
            </a:r>
          </a:p>
        </p:txBody>
      </p:sp>
    </p:spTree>
    <p:extLst>
      <p:ext uri="{BB962C8B-B14F-4D97-AF65-F5344CB8AC3E}">
        <p14:creationId xmlns:p14="http://schemas.microsoft.com/office/powerpoint/2010/main" val="19109228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A31A30CB-00F1-44D3-BE1B-5B77309DC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Реализации </a:t>
            </a:r>
            <a:r>
              <a:rPr lang="en-US" altLang="ru-RU" dirty="0"/>
              <a:t>Map</a:t>
            </a:r>
            <a:endParaRPr lang="en-US" altLang="ru-RU" sz="3400" dirty="0"/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91C39574-9BC3-486E-98F7-60E600256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5908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Map</a:t>
            </a:r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B16EF721-E32F-41E5-8E15-1DDA97CE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814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HashMap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5ABE1D3F-6BEA-495D-9303-71FD17AB4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552" y="3519539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sz="2000"/>
              <a:t>TreeMap</a:t>
            </a:r>
          </a:p>
        </p:txBody>
      </p:sp>
      <p:cxnSp>
        <p:nvCxnSpPr>
          <p:cNvPr id="114696" name="AutoShape 8">
            <a:extLst>
              <a:ext uri="{FF2B5EF4-FFF2-40B4-BE49-F238E27FC236}">
                <a16:creationId xmlns:a16="http://schemas.microsoft.com/office/drawing/2014/main" id="{877B4CA1-48C5-46C7-8CE3-43B029257E08}"/>
              </a:ext>
            </a:extLst>
          </p:cNvPr>
          <p:cNvCxnSpPr>
            <a:cxnSpLocks noChangeShapeType="1"/>
            <a:stCxn id="114693" idx="0"/>
            <a:endCxn id="114692" idx="2"/>
          </p:cNvCxnSpPr>
          <p:nvPr/>
        </p:nvCxnSpPr>
        <p:spPr bwMode="auto">
          <a:xfrm flipV="1">
            <a:off x="3657600" y="3048000"/>
            <a:ext cx="2209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697" name="AutoShape 9">
            <a:extLst>
              <a:ext uri="{FF2B5EF4-FFF2-40B4-BE49-F238E27FC236}">
                <a16:creationId xmlns:a16="http://schemas.microsoft.com/office/drawing/2014/main" id="{F97B2F37-0409-4BC0-A06E-1459C374F870}"/>
              </a:ext>
            </a:extLst>
          </p:cNvPr>
          <p:cNvCxnSpPr>
            <a:cxnSpLocks noChangeShapeType="1"/>
            <a:stCxn id="114694" idx="0"/>
            <a:endCxn id="114692" idx="2"/>
          </p:cNvCxnSpPr>
          <p:nvPr/>
        </p:nvCxnSpPr>
        <p:spPr bwMode="auto">
          <a:xfrm flipH="1" flipV="1">
            <a:off x="5867400" y="3048000"/>
            <a:ext cx="1700752" cy="4715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Объект 4">
            <a:extLst>
              <a:ext uri="{FF2B5EF4-FFF2-40B4-BE49-F238E27FC236}">
                <a16:creationId xmlns:a16="http://schemas.microsoft.com/office/drawing/2014/main" id="{42E3B6B5-01A1-48E3-B9EB-E3BEEEF7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8032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7050631F-23E1-42F4-BAE8-640A0FAE5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SortedSet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EBC4B87F-275B-4B64-B96C-818C3A2CE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458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000">
                <a:solidFill>
                  <a:schemeClr val="accent2"/>
                </a:solidFill>
              </a:rPr>
              <a:t>SortedSet</a:t>
            </a:r>
            <a:r>
              <a:rPr lang="en-US" altLang="ru-RU" sz="2000"/>
              <a:t> stores elements in ascending order as per the natural ordering or as defined by a comparator provided at instantiation time.</a:t>
            </a:r>
          </a:p>
          <a:p>
            <a:pPr>
              <a:lnSpc>
                <a:spcPct val="90000"/>
              </a:lnSpc>
            </a:pPr>
            <a:r>
              <a:rPr lang="en-US" altLang="ru-RU" sz="2000"/>
              <a:t>Also the </a:t>
            </a:r>
            <a:r>
              <a:rPr lang="en-US" altLang="ru-RU" sz="2000">
                <a:solidFill>
                  <a:schemeClr val="accent2"/>
                </a:solidFill>
              </a:rPr>
              <a:t>iterator</a:t>
            </a:r>
            <a:r>
              <a:rPr lang="en-US" altLang="ru-RU" sz="2000"/>
              <a:t> and </a:t>
            </a:r>
            <a:r>
              <a:rPr lang="en-US" altLang="ru-RU" sz="2000">
                <a:solidFill>
                  <a:schemeClr val="accent2"/>
                </a:solidFill>
              </a:rPr>
              <a:t>toArray</a:t>
            </a:r>
            <a:r>
              <a:rPr lang="en-US" altLang="ru-RU" sz="2000"/>
              <a:t> methods iterate and return array in sorted order.</a:t>
            </a:r>
          </a:p>
          <a:p>
            <a:pPr>
              <a:lnSpc>
                <a:spcPct val="90000"/>
              </a:lnSpc>
            </a:pPr>
            <a:r>
              <a:rPr lang="en-US" altLang="ru-RU" sz="2000"/>
              <a:t>Additional Services provided:</a:t>
            </a:r>
          </a:p>
          <a:p>
            <a:pPr lvl="1">
              <a:lnSpc>
                <a:spcPct val="90000"/>
              </a:lnSpc>
            </a:pPr>
            <a:r>
              <a:rPr lang="en-US" altLang="ru-RU" sz="1800">
                <a:solidFill>
                  <a:schemeClr val="accent2"/>
                </a:solidFill>
              </a:rPr>
              <a:t>SortedSet &lt;Element&gt; subSet (Element fromElement, Element toElement);</a:t>
            </a:r>
          </a:p>
          <a:p>
            <a:pPr lvl="1">
              <a:lnSpc>
                <a:spcPct val="90000"/>
              </a:lnSpc>
            </a:pPr>
            <a:r>
              <a:rPr lang="en-US" altLang="ru-RU" sz="1800">
                <a:solidFill>
                  <a:schemeClr val="accent2"/>
                </a:solidFill>
              </a:rPr>
              <a:t>SortedSet &lt;Element&gt; headSet (Element toElement);</a:t>
            </a:r>
          </a:p>
          <a:p>
            <a:pPr lvl="1">
              <a:lnSpc>
                <a:spcPct val="90000"/>
              </a:lnSpc>
            </a:pPr>
            <a:r>
              <a:rPr lang="en-US" altLang="ru-RU" sz="1800">
                <a:solidFill>
                  <a:schemeClr val="accent2"/>
                </a:solidFill>
              </a:rPr>
              <a:t>SortedSet &lt;Element&gt; tailSet (Element fromElement);</a:t>
            </a:r>
          </a:p>
          <a:p>
            <a:pPr lvl="1">
              <a:lnSpc>
                <a:spcPct val="90000"/>
              </a:lnSpc>
            </a:pPr>
            <a:r>
              <a:rPr lang="en-US" altLang="ru-RU" sz="1800">
                <a:solidFill>
                  <a:schemeClr val="accent2"/>
                </a:solidFill>
              </a:rPr>
              <a:t>element first();</a:t>
            </a:r>
          </a:p>
          <a:p>
            <a:pPr lvl="1">
              <a:lnSpc>
                <a:spcPct val="90000"/>
              </a:lnSpc>
            </a:pPr>
            <a:r>
              <a:rPr lang="en-US" altLang="ru-RU" sz="1800">
                <a:solidFill>
                  <a:schemeClr val="accent2"/>
                </a:solidFill>
              </a:rPr>
              <a:t>element last();</a:t>
            </a:r>
          </a:p>
          <a:p>
            <a:pPr lvl="1">
              <a:lnSpc>
                <a:spcPct val="90000"/>
              </a:lnSpc>
            </a:pPr>
            <a:r>
              <a:rPr lang="en-US" altLang="ru-RU" sz="1800">
                <a:solidFill>
                  <a:schemeClr val="accent2"/>
                </a:solidFill>
              </a:rPr>
              <a:t>Comparator &lt;? Super Element&gt; comparator();</a:t>
            </a:r>
          </a:p>
        </p:txBody>
      </p:sp>
    </p:spTree>
    <p:extLst>
      <p:ext uri="{BB962C8B-B14F-4D97-AF65-F5344CB8AC3E}">
        <p14:creationId xmlns:p14="http://schemas.microsoft.com/office/powerpoint/2010/main" val="212065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24000" y="1"/>
            <a:ext cx="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33">
              <a:lnSpc>
                <a:spcPts val="2099"/>
              </a:lnSpc>
            </a:pPr>
            <a:fld id="{81D60167-4931-47E6-BA6A-407CBD079E47}" type="slidenum">
              <a:rPr dirty="0"/>
              <a:pPr marL="23033">
                <a:lnSpc>
                  <a:spcPts val="2099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849" y="1058654"/>
            <a:ext cx="7542648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Классы </a:t>
            </a:r>
            <a:r>
              <a:rPr spc="-5" dirty="0"/>
              <a:t>и </a:t>
            </a:r>
            <a:r>
              <a:rPr spc="-9" dirty="0"/>
              <a:t>объекты </a:t>
            </a:r>
            <a:r>
              <a:rPr spc="-5" dirty="0"/>
              <a:t>в Java: основные</a:t>
            </a:r>
            <a:r>
              <a:rPr spc="127" dirty="0"/>
              <a:t> </a:t>
            </a:r>
            <a:r>
              <a:rPr spc="-9" dirty="0"/>
              <a:t>сведения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6052" y="2177697"/>
            <a:ext cx="8053399" cy="40179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  <a:tabLst>
                <a:tab pos="321882" algn="l"/>
                <a:tab pos="322458" algn="l"/>
              </a:tabLst>
            </a:pPr>
            <a:r>
              <a:rPr sz="2539" spc="-5" dirty="0">
                <a:latin typeface="Times New Roman"/>
                <a:cs typeface="Times New Roman"/>
              </a:rPr>
              <a:t>Спецификаторы </a:t>
            </a:r>
            <a:r>
              <a:rPr sz="2539" spc="-9" dirty="0">
                <a:latin typeface="Times New Roman"/>
                <a:cs typeface="Times New Roman"/>
              </a:rPr>
              <a:t>полей, </a:t>
            </a:r>
            <a:r>
              <a:rPr sz="2539" spc="-5" dirty="0">
                <a:latin typeface="Times New Roman"/>
                <a:cs typeface="Times New Roman"/>
              </a:rPr>
              <a:t>не связанные с правами</a:t>
            </a:r>
            <a:r>
              <a:rPr sz="2539" spc="45" dirty="0">
                <a:latin typeface="Times New Roman"/>
                <a:cs typeface="Times New Roman"/>
              </a:rPr>
              <a:t> </a:t>
            </a:r>
            <a:r>
              <a:rPr sz="2539" spc="-5" dirty="0">
                <a:latin typeface="Times New Roman"/>
                <a:cs typeface="Times New Roman"/>
              </a:rPr>
              <a:t>доступа</a:t>
            </a:r>
            <a:endParaRPr sz="2539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48633"/>
              </p:ext>
            </p:extLst>
          </p:nvPr>
        </p:nvGraphicFramePr>
        <p:xfrm>
          <a:off x="1826052" y="2805293"/>
          <a:ext cx="8132861" cy="3816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4152">
                <a:tc>
                  <a:txBody>
                    <a:bodyPr/>
                    <a:lstStyle/>
                    <a:p>
                      <a:pPr marL="105410">
                        <a:lnSpc>
                          <a:spcPts val="2525"/>
                        </a:lnSpc>
                      </a:pPr>
                      <a:r>
                        <a:rPr sz="2200" b="1" spc="-10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volatile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334010" indent="-106680">
                        <a:lnSpc>
                          <a:spcPts val="2300"/>
                        </a:lnSpc>
                        <a:spcBef>
                          <a:spcPts val="285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Значение этого поля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будет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обновляться  каждый раз при обращении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к</a:t>
                      </a:r>
                      <a:r>
                        <a:rPr sz="2200" spc="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нему.</a:t>
                      </a:r>
                    </a:p>
                    <a:p>
                      <a:pPr marL="212725" marR="106045">
                        <a:lnSpc>
                          <a:spcPct val="80000"/>
                        </a:lnSpc>
                        <a:spcBef>
                          <a:spcPts val="25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Обычно используется при параллельном  исполнении</a:t>
                      </a:r>
                      <a:r>
                        <a:rPr sz="22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программы.</a:t>
                      </a:r>
                      <a:endParaRPr sz="2200" dirty="0">
                        <a:latin typeface="Arial Narrow"/>
                        <a:cs typeface="Arial Narrow"/>
                      </a:endParaRPr>
                    </a:p>
                  </a:txBody>
                  <a:tcPr marL="0" marR="0" marT="328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699">
                <a:tc>
                  <a:txBody>
                    <a:bodyPr/>
                    <a:lstStyle/>
                    <a:p>
                      <a:pPr marL="105410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static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697230" indent="-106680">
                        <a:lnSpc>
                          <a:spcPct val="80100"/>
                        </a:lnSpc>
                        <a:spcBef>
                          <a:spcPts val="300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Поле принадлежит структуре класса.  Одно значение присуще всем  экземплярам..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345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794">
                <a:tc>
                  <a:txBody>
                    <a:bodyPr/>
                    <a:lstStyle/>
                    <a:p>
                      <a:pPr marL="105410">
                        <a:lnSpc>
                          <a:spcPts val="2530"/>
                        </a:lnSpc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final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610"/>
                        </a:lnSpc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Поле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не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может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быть</a:t>
                      </a:r>
                      <a:r>
                        <a:rPr sz="2200" spc="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изменено.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152">
                <a:tc>
                  <a:txBody>
                    <a:bodyPr/>
                    <a:lstStyle/>
                    <a:p>
                      <a:pPr marL="105410">
                        <a:lnSpc>
                          <a:spcPts val="2530"/>
                        </a:lnSpc>
                      </a:pPr>
                      <a:r>
                        <a:rPr sz="2200" b="1" spc="-10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transient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510540" indent="-106680">
                        <a:lnSpc>
                          <a:spcPct val="80000"/>
                        </a:lnSpc>
                        <a:spcBef>
                          <a:spcPts val="305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Поле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не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участвует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в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процессе  сериализации (сохранение состояния  объекта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во внешнюю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память) по  умолчанию.</a:t>
                      </a:r>
                      <a:endParaRPr sz="2200" dirty="0">
                        <a:latin typeface="Arial Narrow"/>
                        <a:cs typeface="Arial Narrow"/>
                      </a:endParaRPr>
                    </a:p>
                  </a:txBody>
                  <a:tcPr marL="0" marR="0" marT="35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7672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E21D61F0-0CAE-45CD-80DA-2095020E9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SortedMap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C45B1E2-9599-45C4-8468-D2BFEA2AA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458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400" dirty="0"/>
              <a:t>Дополнительные возможности</a:t>
            </a:r>
            <a:endParaRPr lang="en-US" altLang="ru-RU" sz="2400" dirty="0"/>
          </a:p>
          <a:p>
            <a:pPr lvl="1">
              <a:lnSpc>
                <a:spcPct val="90000"/>
              </a:lnSpc>
            </a:pPr>
            <a:r>
              <a:rPr lang="en-US" altLang="ru-RU" sz="2000" dirty="0">
                <a:solidFill>
                  <a:schemeClr val="accent2"/>
                </a:solidFill>
              </a:rPr>
              <a:t>Comparator &lt;? super Key&gt; comparator();</a:t>
            </a:r>
          </a:p>
          <a:p>
            <a:pPr lvl="1">
              <a:lnSpc>
                <a:spcPct val="90000"/>
              </a:lnSpc>
            </a:pPr>
            <a:r>
              <a:rPr lang="en-US" altLang="ru-RU" sz="2000" dirty="0" err="1">
                <a:solidFill>
                  <a:schemeClr val="accent2"/>
                </a:solidFill>
              </a:rPr>
              <a:t>SortedMap</a:t>
            </a:r>
            <a:r>
              <a:rPr lang="en-US" altLang="ru-RU" sz="2000" dirty="0">
                <a:solidFill>
                  <a:schemeClr val="accent2"/>
                </a:solidFill>
              </a:rPr>
              <a:t>&lt;Key, Value&gt; </a:t>
            </a:r>
            <a:r>
              <a:rPr lang="en-US" altLang="ru-RU" sz="2000" dirty="0" err="1">
                <a:solidFill>
                  <a:schemeClr val="accent2"/>
                </a:solidFill>
              </a:rPr>
              <a:t>SubMap</a:t>
            </a:r>
            <a:r>
              <a:rPr lang="en-US" altLang="ru-RU" sz="2000" dirty="0">
                <a:solidFill>
                  <a:schemeClr val="accent2"/>
                </a:solidFill>
              </a:rPr>
              <a:t>(Key from, key to);</a:t>
            </a:r>
          </a:p>
          <a:p>
            <a:pPr lvl="1">
              <a:lnSpc>
                <a:spcPct val="90000"/>
              </a:lnSpc>
            </a:pPr>
            <a:r>
              <a:rPr lang="en-US" altLang="ru-RU" sz="2000" dirty="0" err="1">
                <a:solidFill>
                  <a:schemeClr val="accent2"/>
                </a:solidFill>
              </a:rPr>
              <a:t>SortedMap</a:t>
            </a:r>
            <a:r>
              <a:rPr lang="en-US" altLang="ru-RU" sz="2000" dirty="0">
                <a:solidFill>
                  <a:schemeClr val="accent2"/>
                </a:solidFill>
              </a:rPr>
              <a:t>&lt;Key, Value&gt; </a:t>
            </a:r>
            <a:r>
              <a:rPr lang="en-US" altLang="ru-RU" sz="2000" dirty="0" err="1">
                <a:solidFill>
                  <a:schemeClr val="accent2"/>
                </a:solidFill>
              </a:rPr>
              <a:t>headMap</a:t>
            </a:r>
            <a:r>
              <a:rPr lang="en-US" altLang="ru-RU" sz="2000" dirty="0">
                <a:solidFill>
                  <a:schemeClr val="accent2"/>
                </a:solidFill>
              </a:rPr>
              <a:t> (key to);</a:t>
            </a:r>
          </a:p>
          <a:p>
            <a:pPr lvl="1">
              <a:lnSpc>
                <a:spcPct val="90000"/>
              </a:lnSpc>
            </a:pPr>
            <a:r>
              <a:rPr lang="en-US" altLang="ru-RU" sz="2000" dirty="0" err="1">
                <a:solidFill>
                  <a:schemeClr val="accent2"/>
                </a:solidFill>
              </a:rPr>
              <a:t>SortedMap</a:t>
            </a:r>
            <a:r>
              <a:rPr lang="en-US" altLang="ru-RU" sz="2000" dirty="0">
                <a:solidFill>
                  <a:schemeClr val="accent2"/>
                </a:solidFill>
              </a:rPr>
              <a:t>&lt;Key, Value&gt; </a:t>
            </a:r>
            <a:r>
              <a:rPr lang="en-US" altLang="ru-RU" sz="2000" dirty="0" err="1">
                <a:solidFill>
                  <a:schemeClr val="accent2"/>
                </a:solidFill>
              </a:rPr>
              <a:t>tailMap</a:t>
            </a:r>
            <a:r>
              <a:rPr lang="en-US" altLang="ru-RU" sz="2000" dirty="0">
                <a:solidFill>
                  <a:schemeClr val="accent2"/>
                </a:solidFill>
              </a:rPr>
              <a:t>(key from);</a:t>
            </a:r>
          </a:p>
          <a:p>
            <a:pPr lvl="1">
              <a:lnSpc>
                <a:spcPct val="90000"/>
              </a:lnSpc>
            </a:pPr>
            <a:r>
              <a:rPr lang="en-US" altLang="ru-RU" sz="2000" dirty="0">
                <a:solidFill>
                  <a:schemeClr val="accent2"/>
                </a:solidFill>
              </a:rPr>
              <a:t>Key </a:t>
            </a:r>
            <a:r>
              <a:rPr lang="en-US" altLang="ru-RU" sz="2000" dirty="0" err="1">
                <a:solidFill>
                  <a:schemeClr val="accent2"/>
                </a:solidFill>
              </a:rPr>
              <a:t>firstKey</a:t>
            </a:r>
            <a:r>
              <a:rPr lang="en-US" altLang="ru-RU" sz="2000" dirty="0">
                <a:solidFill>
                  <a:schemeClr val="accent2"/>
                </a:solidFill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ru-RU" sz="2000" dirty="0">
                <a:solidFill>
                  <a:schemeClr val="accent2"/>
                </a:solidFill>
              </a:rPr>
              <a:t>Key </a:t>
            </a:r>
            <a:r>
              <a:rPr lang="en-US" altLang="ru-RU" sz="2000" dirty="0" err="1">
                <a:solidFill>
                  <a:schemeClr val="accent2"/>
                </a:solidFill>
              </a:rPr>
              <a:t>lastKey</a:t>
            </a:r>
            <a:r>
              <a:rPr lang="en-US" altLang="ru-RU" sz="2000" dirty="0">
                <a:solidFill>
                  <a:schemeClr val="accent2"/>
                </a:solidFill>
              </a:rPr>
              <a:t>();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9978386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7C6C89EC-7C93-4AE6-9125-E5786F288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ThreadSafety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606932C-FED1-4965-B441-44A6E43FEB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828800"/>
            <a:ext cx="8153400" cy="4419600"/>
          </a:xfrm>
        </p:spPr>
        <p:txBody>
          <a:bodyPr/>
          <a:lstStyle/>
          <a:p>
            <a:r>
              <a:rPr lang="ru-RU" altLang="ru-RU" dirty="0"/>
              <a:t>По умолчанию коллекции </a:t>
            </a:r>
            <a:r>
              <a:rPr lang="ru-RU" altLang="ru-RU" dirty="0" err="1"/>
              <a:t>потоко</a:t>
            </a:r>
            <a:r>
              <a:rPr lang="ru-RU" altLang="ru-RU" b="1" dirty="0" err="1"/>
              <a:t>не</a:t>
            </a:r>
            <a:r>
              <a:rPr lang="ru-RU" altLang="ru-RU" dirty="0" err="1"/>
              <a:t>безопасны</a:t>
            </a:r>
            <a:endParaRPr lang="ru-RU" altLang="ru-RU" dirty="0"/>
          </a:p>
          <a:p>
            <a:endParaRPr lang="ru-RU" altLang="ru-RU" dirty="0"/>
          </a:p>
          <a:p>
            <a:r>
              <a:rPr lang="ru-RU" altLang="ru-RU" dirty="0"/>
              <a:t>Решения</a:t>
            </a:r>
          </a:p>
          <a:p>
            <a:pPr lvl="1"/>
            <a:r>
              <a:rPr lang="en-US" altLang="ru-RU" sz="1500" i="1" dirty="0" err="1">
                <a:solidFill>
                  <a:schemeClr val="accent2"/>
                </a:solidFill>
              </a:rPr>
              <a:t>Collections.synchronizedList</a:t>
            </a:r>
            <a:r>
              <a:rPr lang="en-US" altLang="ru-RU" sz="1500" i="1" dirty="0">
                <a:solidFill>
                  <a:schemeClr val="accent2"/>
                </a:solidFill>
              </a:rPr>
              <a:t> (new </a:t>
            </a:r>
            <a:r>
              <a:rPr lang="en-US" altLang="ru-RU" sz="1500" i="1" dirty="0" err="1">
                <a:solidFill>
                  <a:schemeClr val="accent2"/>
                </a:solidFill>
              </a:rPr>
              <a:t>LinkedList</a:t>
            </a:r>
            <a:r>
              <a:rPr lang="en-US" altLang="ru-RU" sz="1500" i="1" dirty="0">
                <a:solidFill>
                  <a:schemeClr val="accent2"/>
                </a:solidFill>
              </a:rPr>
              <a:t>(…));</a:t>
            </a:r>
            <a:r>
              <a:rPr lang="en-US" altLang="ru-RU" sz="1500" i="1" dirty="0"/>
              <a:t> </a:t>
            </a:r>
          </a:p>
          <a:p>
            <a:endParaRPr lang="en-US" altLang="ru-RU" dirty="0"/>
          </a:p>
          <a:p>
            <a:pPr lvl="1"/>
            <a:r>
              <a:rPr lang="en-US" altLang="ru-RU" sz="1500" i="1" dirty="0" err="1">
                <a:solidFill>
                  <a:schemeClr val="accent2"/>
                </a:solidFill>
              </a:rPr>
              <a:t>Collections.unmodifiableList</a:t>
            </a:r>
            <a:r>
              <a:rPr lang="en-US" altLang="ru-RU" sz="1500" i="1" dirty="0">
                <a:solidFill>
                  <a:schemeClr val="accent2"/>
                </a:solidFill>
              </a:rPr>
              <a:t>(new </a:t>
            </a:r>
            <a:r>
              <a:rPr lang="en-US" altLang="ru-RU" sz="1500" i="1" dirty="0" err="1">
                <a:solidFill>
                  <a:schemeClr val="accent2"/>
                </a:solidFill>
              </a:rPr>
              <a:t>LinkedList</a:t>
            </a:r>
            <a:r>
              <a:rPr lang="en-US" altLang="ru-RU" sz="1500" i="1" dirty="0">
                <a:solidFill>
                  <a:schemeClr val="accent2"/>
                </a:solidFill>
              </a:rPr>
              <a:t>(…));</a:t>
            </a:r>
          </a:p>
          <a:p>
            <a:r>
              <a:rPr lang="en-US" altLang="ru-RU" dirty="0"/>
              <a:t>Fail-safe iterator</a:t>
            </a:r>
            <a:br>
              <a:rPr lang="ru-RU" altLang="ru-RU" dirty="0"/>
            </a:br>
            <a:r>
              <a:rPr lang="ru-RU" altLang="ru-RU" dirty="0"/>
              <a:t>Например, в </a:t>
            </a:r>
            <a:r>
              <a:rPr lang="en-US" dirty="0" err="1"/>
              <a:t>CopyOnWriteArrayList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/>
              <a:t>ConcurrentHashMap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90458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24000" y="1"/>
            <a:ext cx="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33">
              <a:lnSpc>
                <a:spcPts val="2099"/>
              </a:lnSpc>
            </a:pPr>
            <a:fld id="{81D60167-4931-47E6-BA6A-407CBD079E47}" type="slidenum">
              <a:rPr dirty="0"/>
              <a:pPr marL="23033">
                <a:lnSpc>
                  <a:spcPts val="2099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041" y="538610"/>
            <a:ext cx="7542648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Классы </a:t>
            </a:r>
            <a:r>
              <a:rPr spc="-5" dirty="0"/>
              <a:t>и </a:t>
            </a:r>
            <a:r>
              <a:rPr spc="-9" dirty="0"/>
              <a:t>объекты </a:t>
            </a:r>
            <a:r>
              <a:rPr spc="-5" dirty="0"/>
              <a:t>в Java: основные</a:t>
            </a:r>
            <a:r>
              <a:rPr spc="127" dirty="0"/>
              <a:t> </a:t>
            </a:r>
            <a:r>
              <a:rPr spc="-9" dirty="0"/>
              <a:t>сведения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514" y="1934290"/>
            <a:ext cx="6241298" cy="458807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  <a:tabLst>
                <a:tab pos="321882" algn="l"/>
                <a:tab pos="322458" algn="l"/>
              </a:tabLst>
            </a:pPr>
            <a:r>
              <a:rPr sz="2902" dirty="0">
                <a:latin typeface="Times New Roman"/>
                <a:cs typeface="Times New Roman"/>
              </a:rPr>
              <a:t>Спецификаторы доступа для</a:t>
            </a:r>
            <a:r>
              <a:rPr sz="2902" spc="-95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методов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707"/>
              </p:ext>
            </p:extLst>
          </p:nvPr>
        </p:nvGraphicFramePr>
        <p:xfrm>
          <a:off x="1904041" y="2565329"/>
          <a:ext cx="8132861" cy="3340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8699">
                <a:tc>
                  <a:txBody>
                    <a:bodyPr/>
                    <a:lstStyle/>
                    <a:p>
                      <a:pPr marL="105410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private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735330" indent="-106680">
                        <a:lnSpc>
                          <a:spcPts val="2300"/>
                        </a:lnSpc>
                        <a:spcBef>
                          <a:spcPts val="285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Метод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не может быть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использован  ниоткуда кроме данного класса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(его  </a:t>
                      </a:r>
                      <a:r>
                        <a:rPr sz="2200" spc="-10" dirty="0">
                          <a:latin typeface="Arial Narrow"/>
                          <a:cs typeface="Arial Narrow"/>
                        </a:rPr>
                        <a:t>объекта).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328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4152">
                <a:tc>
                  <a:txBody>
                    <a:bodyPr/>
                    <a:lstStyle/>
                    <a:p>
                      <a:pPr marL="105410">
                        <a:lnSpc>
                          <a:spcPts val="2525"/>
                        </a:lnSpc>
                      </a:pPr>
                      <a:r>
                        <a:rPr sz="2200" b="1" spc="-10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protected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685800" indent="-106680">
                        <a:lnSpc>
                          <a:spcPts val="2300"/>
                        </a:lnSpc>
                        <a:spcBef>
                          <a:spcPts val="290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Метод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не может быть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использован  ниоткуда кроме данного класса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(его 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объекта)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и всех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его наследников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(их  </a:t>
                      </a:r>
                      <a:r>
                        <a:rPr sz="2200" spc="-10" dirty="0">
                          <a:latin typeface="Arial Narrow"/>
                          <a:cs typeface="Arial Narrow"/>
                        </a:rPr>
                        <a:t>объектов).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333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247">
                <a:tc>
                  <a:txBody>
                    <a:bodyPr/>
                    <a:lstStyle/>
                    <a:p>
                      <a:pPr marL="105410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1075055" indent="-106680">
                        <a:lnSpc>
                          <a:spcPts val="2310"/>
                        </a:lnSpc>
                        <a:spcBef>
                          <a:spcPts val="280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Метод доступен из любого пакета  (публичный</a:t>
                      </a:r>
                      <a:r>
                        <a:rPr sz="2200" spc="-1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API).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32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247">
                <a:tc>
                  <a:txBody>
                    <a:bodyPr/>
                    <a:lstStyle/>
                    <a:p>
                      <a:pPr marL="105410">
                        <a:lnSpc>
                          <a:spcPts val="2615"/>
                        </a:lnSpc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Нет</a:t>
                      </a:r>
                      <a:r>
                        <a:rPr sz="22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спецификатора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988060" indent="-106680">
                        <a:lnSpc>
                          <a:spcPct val="80000"/>
                        </a:lnSpc>
                        <a:spcBef>
                          <a:spcPts val="309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Метод доступен только из данного  пакета.</a:t>
                      </a:r>
                      <a:endParaRPr sz="2200" dirty="0">
                        <a:latin typeface="Arial Narrow"/>
                        <a:cs typeface="Arial Narrow"/>
                      </a:endParaRPr>
                    </a:p>
                  </a:txBody>
                  <a:tcPr marL="0" marR="0" marT="35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75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2009" y="790846"/>
            <a:ext cx="7542648" cy="1119043"/>
          </a:xfrm>
          <a:prstGeom prst="rect">
            <a:avLst/>
          </a:prstGeom>
        </p:spPr>
        <p:txBody>
          <a:bodyPr vert="horz" wrap="square" lIns="0" tIns="10941" rIns="0" bIns="0" rtlCol="0" anchor="t">
            <a:spAutoFit/>
          </a:bodyPr>
          <a:lstStyle/>
          <a:p>
            <a:pPr marL="11516">
              <a:spcBef>
                <a:spcPts val="86"/>
              </a:spcBef>
            </a:pPr>
            <a:r>
              <a:rPr spc="-9" dirty="0"/>
              <a:t>Классы </a:t>
            </a:r>
            <a:r>
              <a:rPr spc="-5" dirty="0"/>
              <a:t>и </a:t>
            </a:r>
            <a:r>
              <a:rPr spc="-9" dirty="0"/>
              <a:t>объекты </a:t>
            </a:r>
            <a:r>
              <a:rPr spc="-5" dirty="0"/>
              <a:t>в Java: основные</a:t>
            </a:r>
            <a:r>
              <a:rPr spc="127" dirty="0"/>
              <a:t> </a:t>
            </a:r>
            <a:r>
              <a:rPr spc="-9" dirty="0"/>
              <a:t>сведения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4170" y="2105263"/>
            <a:ext cx="8773350" cy="40179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spcBef>
                <a:spcPts val="86"/>
              </a:spcBef>
              <a:tabLst>
                <a:tab pos="321882" algn="l"/>
                <a:tab pos="322458" algn="l"/>
              </a:tabLst>
            </a:pPr>
            <a:r>
              <a:rPr sz="2539" spc="-5" dirty="0">
                <a:latin typeface="Times New Roman"/>
                <a:cs typeface="Times New Roman"/>
              </a:rPr>
              <a:t>Спецификаторы для методов, не связанные с правами  доступа</a:t>
            </a:r>
            <a:endParaRPr sz="2539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04041" y="2897807"/>
          <a:ext cx="8131711" cy="3593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1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247">
                <a:tc>
                  <a:txBody>
                    <a:bodyPr/>
                    <a:lstStyle/>
                    <a:p>
                      <a:pPr marL="105410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final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945515" indent="-106680">
                        <a:lnSpc>
                          <a:spcPts val="2310"/>
                        </a:lnSpc>
                        <a:spcBef>
                          <a:spcPts val="280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Метод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не может быть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перезаписан  (overriden)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в</a:t>
                      </a:r>
                      <a:r>
                        <a:rPr sz="2200" spc="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наследнике.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322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699">
                <a:tc>
                  <a:txBody>
                    <a:bodyPr/>
                    <a:lstStyle/>
                    <a:p>
                      <a:pPr marL="105410">
                        <a:lnSpc>
                          <a:spcPts val="2525"/>
                        </a:lnSpc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static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501015" indent="-106680">
                        <a:lnSpc>
                          <a:spcPct val="80000"/>
                        </a:lnSpc>
                        <a:spcBef>
                          <a:spcPts val="305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Метод принадлежит классу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(то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есть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не 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получает ссылку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на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экземпляр при  вызове)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35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794">
                <a:tc>
                  <a:txBody>
                    <a:bodyPr/>
                    <a:lstStyle/>
                    <a:p>
                      <a:pPr marL="105410">
                        <a:lnSpc>
                          <a:spcPts val="2525"/>
                        </a:lnSpc>
                      </a:pPr>
                      <a:r>
                        <a:rPr sz="2200" b="1" spc="-10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abstract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610"/>
                        </a:lnSpc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Метод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не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имеет</a:t>
                      </a:r>
                      <a:r>
                        <a:rPr sz="2200" spc="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реализации.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247">
                <a:tc>
                  <a:txBody>
                    <a:bodyPr/>
                    <a:lstStyle/>
                    <a:p>
                      <a:pPr marL="105410">
                        <a:lnSpc>
                          <a:spcPts val="2530"/>
                        </a:lnSpc>
                      </a:pPr>
                      <a:r>
                        <a:rPr sz="2200" b="1" spc="-10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synchronized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294640" indent="-106680">
                        <a:lnSpc>
                          <a:spcPct val="80000"/>
                        </a:lnSpc>
                        <a:spcBef>
                          <a:spcPts val="309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Запрещено одновременное выполнение 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метода на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разных потоках.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35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247">
                <a:tc>
                  <a:txBody>
                    <a:bodyPr/>
                    <a:lstStyle/>
                    <a:p>
                      <a:pPr marL="105410">
                        <a:lnSpc>
                          <a:spcPts val="2530"/>
                        </a:lnSpc>
                      </a:pPr>
                      <a:r>
                        <a:rPr sz="22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native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173355" indent="-106680">
                        <a:lnSpc>
                          <a:spcPts val="2300"/>
                        </a:lnSpc>
                        <a:spcBef>
                          <a:spcPts val="290"/>
                        </a:spcBef>
                      </a:pPr>
                      <a:r>
                        <a:rPr sz="2200" spc="-5" dirty="0">
                          <a:latin typeface="Arial Narrow"/>
                          <a:cs typeface="Arial Narrow"/>
                        </a:rPr>
                        <a:t>Метод имеет реализацию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на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языке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С </a:t>
                      </a:r>
                      <a:r>
                        <a:rPr sz="2200" spc="-5" dirty="0">
                          <a:latin typeface="Arial Narrow"/>
                          <a:cs typeface="Arial Narrow"/>
                        </a:rPr>
                        <a:t>или  </a:t>
                      </a:r>
                      <a:r>
                        <a:rPr sz="2200" dirty="0">
                          <a:latin typeface="Arial Narrow"/>
                          <a:cs typeface="Arial Narrow"/>
                        </a:rPr>
                        <a:t>С++.</a:t>
                      </a:r>
                      <a:endParaRPr sz="2200">
                        <a:latin typeface="Arial Narrow"/>
                        <a:cs typeface="Arial Narrow"/>
                      </a:endParaRPr>
                    </a:p>
                  </a:txBody>
                  <a:tcPr marL="0" marR="0" marT="333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59755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3039</Words>
  <Application>Microsoft Office PowerPoint</Application>
  <PresentationFormat>Широкоэкранный</PresentationFormat>
  <Paragraphs>721</Paragraphs>
  <Slides>71</Slides>
  <Notes>2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85" baseType="lpstr">
      <vt:lpstr>ＭＳ Ｐゴシック</vt:lpstr>
      <vt:lpstr>Arial</vt:lpstr>
      <vt:lpstr>Arial Narrow</vt:lpstr>
      <vt:lpstr>Calibri</vt:lpstr>
      <vt:lpstr>Courier New</vt:lpstr>
      <vt:lpstr>Gisha</vt:lpstr>
      <vt:lpstr>Helvetica</vt:lpstr>
      <vt:lpstr>ITC Stone Sans Std Semibold</vt:lpstr>
      <vt:lpstr>Menlo</vt:lpstr>
      <vt:lpstr>Tahoma</vt:lpstr>
      <vt:lpstr>Times New Roman</vt:lpstr>
      <vt:lpstr>Trebuchet MS</vt:lpstr>
      <vt:lpstr>Wingdings 3</vt:lpstr>
      <vt:lpstr>Аспект</vt:lpstr>
      <vt:lpstr>Лекция 2. Основы  ООП в Java. Коллекции.</vt:lpstr>
      <vt:lpstr>Главный класс приложения </vt:lpstr>
      <vt:lpstr>Классы и объекты в Java: основные сведения</vt:lpstr>
      <vt:lpstr>Наследование: классы, суперклассы, подклассы</vt:lpstr>
      <vt:lpstr>Классы и объекты в Java: основные сведения</vt:lpstr>
      <vt:lpstr>Классы и объекты в Java: основные сведения</vt:lpstr>
      <vt:lpstr>Классы и объекты в Java: основные сведения</vt:lpstr>
      <vt:lpstr>Классы и объекты в Java: основные сведения</vt:lpstr>
      <vt:lpstr>Классы и объекты в Java: основные сведения</vt:lpstr>
      <vt:lpstr>Классы и объекты в Java: основные сведения</vt:lpstr>
      <vt:lpstr>Конструктор класса </vt:lpstr>
      <vt:lpstr>Презентация PowerPoint</vt:lpstr>
      <vt:lpstr>Классы и объекты в Java: основные сведения</vt:lpstr>
      <vt:lpstr>Классы и объекты в Java: основные сведения</vt:lpstr>
      <vt:lpstr>Статические поля и методы </vt:lpstr>
      <vt:lpstr>Классы и объекты в Java: основные сведения </vt:lpstr>
      <vt:lpstr>Методы класса  </vt:lpstr>
      <vt:lpstr>Классы и объекты в Java: основные сведения </vt:lpstr>
      <vt:lpstr>Классы и объекты в Java: основные сведения</vt:lpstr>
      <vt:lpstr>Классы и объекты в Java: основные сведения</vt:lpstr>
      <vt:lpstr>Классы и объекты в Java: основные сведения</vt:lpstr>
      <vt:lpstr>Классы и объекты в Java: основные сведения</vt:lpstr>
      <vt:lpstr>Классы и объекты в Java: основные сведения</vt:lpstr>
      <vt:lpstr>Классы и объекты в Java: основные сведения</vt:lpstr>
      <vt:lpstr>Презентация PowerPoint</vt:lpstr>
      <vt:lpstr>Модификатор static</vt:lpstr>
      <vt:lpstr>Классы и объекты в Java: основные сведения</vt:lpstr>
      <vt:lpstr>Класс Object</vt:lpstr>
      <vt:lpstr>Сравнение объектов </vt:lpstr>
      <vt:lpstr>Презентация PowerPoint</vt:lpstr>
      <vt:lpstr>Класс Object</vt:lpstr>
      <vt:lpstr>Класс Object</vt:lpstr>
      <vt:lpstr>Класс Object</vt:lpstr>
      <vt:lpstr>Класс Object</vt:lpstr>
      <vt:lpstr>Класс Object</vt:lpstr>
      <vt:lpstr>Класс Object</vt:lpstr>
      <vt:lpstr>Презентация PowerPoint</vt:lpstr>
      <vt:lpstr>Класс Object</vt:lpstr>
      <vt:lpstr>Класс Object</vt:lpstr>
      <vt:lpstr>Презентация PowerPoint</vt:lpstr>
      <vt:lpstr>Вложенные, внутренние и локальные классы</vt:lpstr>
      <vt:lpstr>Проектирование класса –  на примере класса Integer</vt:lpstr>
      <vt:lpstr>Полиморфизм</vt:lpstr>
      <vt:lpstr>Полиморфизм</vt:lpstr>
      <vt:lpstr>Презентация PowerPoint</vt:lpstr>
      <vt:lpstr>Презентация PowerPoint</vt:lpstr>
      <vt:lpstr>Класс Object</vt:lpstr>
      <vt:lpstr>hashCode()</vt:lpstr>
      <vt:lpstr>equals()</vt:lpstr>
      <vt:lpstr>Абстрактный класс</vt:lpstr>
      <vt:lpstr>Интерфейс</vt:lpstr>
      <vt:lpstr>Интерфейс как тип </vt:lpstr>
      <vt:lpstr>Generics</vt:lpstr>
      <vt:lpstr>Generics</vt:lpstr>
      <vt:lpstr>Коллекции Java</vt:lpstr>
      <vt:lpstr> Интерфейс Collection &lt;E&gt;</vt:lpstr>
      <vt:lpstr>Обход коллекций</vt:lpstr>
      <vt:lpstr>Set</vt:lpstr>
      <vt:lpstr>Пример</vt:lpstr>
      <vt:lpstr>Сравнение реализаций</vt:lpstr>
      <vt:lpstr>List</vt:lpstr>
      <vt:lpstr>Типовое использование</vt:lpstr>
      <vt:lpstr>List Iterator</vt:lpstr>
      <vt:lpstr>Алгоритмы обработки</vt:lpstr>
      <vt:lpstr>Queue</vt:lpstr>
      <vt:lpstr>Map</vt:lpstr>
      <vt:lpstr>Операции Map</vt:lpstr>
      <vt:lpstr>Реализации Map</vt:lpstr>
      <vt:lpstr>SortedSet</vt:lpstr>
      <vt:lpstr>SortedMap</vt:lpstr>
      <vt:lpstr>ThreadSafety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Базовый синтаксис Java</dc:title>
  <dc:creator>Ильин Владимир</dc:creator>
  <cp:lastModifiedBy>Ильин Владимир</cp:lastModifiedBy>
  <cp:revision>33</cp:revision>
  <dcterms:created xsi:type="dcterms:W3CDTF">2017-12-30T10:18:25Z</dcterms:created>
  <dcterms:modified xsi:type="dcterms:W3CDTF">2018-01-06T04:52:30Z</dcterms:modified>
</cp:coreProperties>
</file>