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6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529167" y="2320507"/>
            <a:ext cx="11472000" cy="407870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0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224367" y="1600200"/>
            <a:ext cx="11791951" cy="576000"/>
          </a:xfrm>
        </p:spPr>
        <p:txBody>
          <a:bodyPr tIns="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52998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224366" y="1600200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224366" y="4161215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212741" y="3996708"/>
            <a:ext cx="1176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8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anifest/activity-element.html#config" TargetMode="External"/><Relationship Id="rId2" Type="http://schemas.openxmlformats.org/officeDocument/2006/relationships/hyperlink" Target="https://developer.android.com/guide/topics/manifest/activity-elemen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veloper.android.com/guide/topics/manifest/activity-element.html#theme" TargetMode="External"/><Relationship Id="rId5" Type="http://schemas.openxmlformats.org/officeDocument/2006/relationships/hyperlink" Target="https://developer.android.com/guide/topics/manifest/activity-element.html#screen" TargetMode="External"/><Relationship Id="rId4" Type="http://schemas.openxmlformats.org/officeDocument/2006/relationships/hyperlink" Target="https://developer.android.com/guide/topics/manifest/activity-element.html#labe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 fontScale="90000"/>
          </a:bodyPr>
          <a:lstStyle/>
          <a:p>
            <a:pPr algn="l"/>
            <a:r>
              <a:rPr lang="ru-RU" sz="5600" dirty="0">
                <a:solidFill>
                  <a:srgbClr val="FFFFFF"/>
                </a:solidFill>
              </a:rPr>
              <a:t>Лекция 3. </a:t>
            </a:r>
            <a:br>
              <a:rPr lang="ru-RU" sz="5600" dirty="0">
                <a:solidFill>
                  <a:srgbClr val="FFFFFF"/>
                </a:solidFill>
              </a:rPr>
            </a:br>
            <a:r>
              <a:rPr lang="ru-RU" sz="5600" dirty="0">
                <a:solidFill>
                  <a:srgbClr val="FFFFFF"/>
                </a:solidFill>
              </a:rPr>
              <a:t>Жизненный цикл приложения. Фрагменты </a:t>
            </a:r>
            <a:br>
              <a:rPr lang="ru-RU" sz="5600" dirty="0">
                <a:solidFill>
                  <a:srgbClr val="FFFFFF"/>
                </a:solidFill>
              </a:rPr>
            </a:br>
            <a:endParaRPr lang="ru-RU" sz="56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r>
              <a:rPr lang="ru-RU" dirty="0"/>
              <a:t>Логирование. </a:t>
            </a:r>
            <a:r>
              <a:rPr lang="ru-RU" dirty="0" err="1"/>
              <a:t>Activity</a:t>
            </a:r>
            <a:r>
              <a:rPr lang="ru-RU" dirty="0"/>
              <a:t> и его жизненный цикл. Сохранение состояния. </a:t>
            </a:r>
            <a:br>
              <a:rPr lang="ru-RU" dirty="0"/>
            </a:br>
            <a:r>
              <a:rPr lang="ru-RU" dirty="0" err="1"/>
              <a:t>Intent</a:t>
            </a:r>
            <a:r>
              <a:rPr lang="ru-RU" dirty="0"/>
              <a:t> и </a:t>
            </a:r>
            <a:r>
              <a:rPr lang="ru-RU" dirty="0" err="1"/>
              <a:t>Intent</a:t>
            </a:r>
            <a:r>
              <a:rPr lang="ru-RU" dirty="0"/>
              <a:t> </a:t>
            </a:r>
            <a:r>
              <a:rPr lang="ru-RU" dirty="0" err="1"/>
              <a:t>Filter</a:t>
            </a:r>
            <a:r>
              <a:rPr lang="ru-RU" dirty="0"/>
              <a:t>. Фрагменты. </a:t>
            </a:r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Явные(</a:t>
            </a:r>
            <a:r>
              <a:rPr lang="en-US" dirty="0"/>
              <a:t>Explicit) </a:t>
            </a:r>
            <a:r>
              <a:rPr lang="ru-RU" dirty="0" err="1"/>
              <a:t>интенты</a:t>
            </a:r>
            <a:r>
              <a:rPr lang="ru-RU" dirty="0"/>
              <a:t>:</a:t>
            </a:r>
          </a:p>
          <a:p>
            <a:pPr marL="1200150" lvl="1" indent="-457200">
              <a:buFont typeface="Wingdings" charset="2"/>
              <a:buChar char="§"/>
            </a:pPr>
            <a:r>
              <a:rPr lang="ru-RU" dirty="0"/>
              <a:t>Адресуются конкретному компоненту(с помощью </a:t>
            </a:r>
            <a:r>
              <a:rPr lang="en-US" dirty="0"/>
              <a:t>component name)</a:t>
            </a:r>
          </a:p>
          <a:p>
            <a:pPr marL="1200150" lvl="1" indent="-457200">
              <a:buFont typeface="Wingdings" charset="2"/>
              <a:buChar char="§"/>
            </a:pPr>
            <a:r>
              <a:rPr lang="ru-RU" dirty="0"/>
              <a:t>Обычно используется для запуска внутренних компонентов</a:t>
            </a:r>
          </a:p>
          <a:p>
            <a:r>
              <a:rPr lang="ru-RU" dirty="0"/>
              <a:t>Неявные(</a:t>
            </a:r>
            <a:r>
              <a:rPr lang="en-US" dirty="0"/>
              <a:t>Implicit) </a:t>
            </a:r>
            <a:r>
              <a:rPr lang="ru-RU" dirty="0" err="1"/>
              <a:t>интенты</a:t>
            </a:r>
            <a:r>
              <a:rPr lang="ru-RU" dirty="0"/>
              <a:t>:</a:t>
            </a:r>
          </a:p>
          <a:p>
            <a:pPr marL="1200150" lvl="1" indent="-457200">
              <a:buFont typeface="Wingdings" charset="2"/>
              <a:buChar char="§"/>
            </a:pPr>
            <a:r>
              <a:rPr lang="ru-RU" dirty="0"/>
              <a:t>Не имеют конкретного адресата</a:t>
            </a:r>
          </a:p>
          <a:p>
            <a:pPr marL="1200150" lvl="1" indent="-457200">
              <a:buFont typeface="Wingdings" charset="2"/>
              <a:buChar char="§"/>
            </a:pPr>
            <a:r>
              <a:rPr lang="ru-RU" dirty="0"/>
              <a:t>Обычно используются для для запуска компонентов сторонних приложений</a:t>
            </a:r>
          </a:p>
          <a:p>
            <a:pPr marL="1200150" lvl="1" indent="-457200">
              <a:buFont typeface="Wingdings" charset="2"/>
              <a:buChar char="§"/>
            </a:pPr>
            <a:r>
              <a:rPr lang="ru-RU" dirty="0"/>
              <a:t>Система находит наиболее подходящие компоненты</a:t>
            </a:r>
            <a:r>
              <a:rPr lang="en-US" dirty="0"/>
              <a:t> </a:t>
            </a:r>
            <a:r>
              <a:rPr lang="ru-RU" dirty="0"/>
              <a:t>(или несколько)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10</a:t>
            </a:fld>
            <a:endParaRPr lang="ru-RU"/>
          </a:p>
        </p:txBody>
      </p:sp>
      <p:pic>
        <p:nvPicPr>
          <p:cNvPr id="6" name="Изображение 5" descr="android_inten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1132610"/>
            <a:ext cx="3110345" cy="51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A59FF-70D0-495F-837A-6EBC3915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8F02C-228E-46A6-BF28-C076912B8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ru-RU" dirty="0"/>
              <a:t>Адресуются конкретному компоненту (с помощью </a:t>
            </a:r>
            <a:r>
              <a:rPr lang="en-US" dirty="0"/>
              <a:t>component name)</a:t>
            </a:r>
          </a:p>
          <a:p>
            <a:r>
              <a:rPr lang="ru-RU" dirty="0"/>
              <a:t>Обычно используются для запуска внутренних компонентов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Пример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Intent </a:t>
            </a:r>
            <a:r>
              <a:rPr lang="en-US" dirty="0" err="1">
                <a:latin typeface="Consolas" panose="020B0609020204030204" pitchFamily="49" charset="0"/>
              </a:rPr>
              <a:t>intent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</a:rPr>
              <a:t>Intent(</a:t>
            </a:r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WordsWriter.</a:t>
            </a:r>
            <a:r>
              <a:rPr lang="en-US" b="1" dirty="0" err="1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startActivity</a:t>
            </a:r>
            <a:r>
              <a:rPr lang="en-US" dirty="0">
                <a:latin typeface="Consolas" panose="020B0609020204030204" pitchFamily="49" charset="0"/>
              </a:rPr>
              <a:t>(intent);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8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A59FF-70D0-495F-837A-6EBC3915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intent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8F02C-228E-46A6-BF28-C076912B8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ru-RU" dirty="0"/>
              <a:t>Адресуются конкретному компоненту (с помощью</a:t>
            </a:r>
            <a:r>
              <a:rPr lang="en-US" dirty="0"/>
              <a:t> component name)</a:t>
            </a:r>
          </a:p>
          <a:p>
            <a:r>
              <a:rPr lang="ru-RU" dirty="0"/>
              <a:t>Обычно используются для запуска внутренних компонентов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b="1" dirty="0"/>
              <a:t>Пример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Intent </a:t>
            </a:r>
            <a:r>
              <a:rPr lang="en-US" dirty="0" err="1">
                <a:latin typeface="Consolas" panose="020B0609020204030204" pitchFamily="49" charset="0"/>
              </a:rPr>
              <a:t>intent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</a:rPr>
              <a:t>Intent(</a:t>
            </a:r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WordsWriter.</a:t>
            </a:r>
            <a:r>
              <a:rPr lang="en-US" b="1" dirty="0" err="1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startActivity</a:t>
            </a:r>
            <a:r>
              <a:rPr lang="en-US" dirty="0">
                <a:latin typeface="Consolas" panose="020B0609020204030204" pitchFamily="49" charset="0"/>
              </a:rPr>
              <a:t>(intent);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1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E3FFB-78D2-4DEB-A8FF-70704AC1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результата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F3DBFC-F62A-4780-A8EF-F37E79A0CB14}"/>
              </a:ext>
            </a:extLst>
          </p:cNvPr>
          <p:cNvSpPr/>
          <p:nvPr/>
        </p:nvSpPr>
        <p:spPr>
          <a:xfrm>
            <a:off x="1038224" y="1505278"/>
            <a:ext cx="839152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FFFF"/>
                </a:solidFill>
                <a:latin typeface="HelveticaNeue"/>
              </a:rPr>
              <a:t>14</a:t>
            </a: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Activity 1 (</a:t>
            </a:r>
            <a:r>
              <a:rPr lang="ru-RU" dirty="0">
                <a:solidFill>
                  <a:srgbClr val="000000"/>
                </a:solidFill>
                <a:latin typeface="ArialMT"/>
              </a:rPr>
              <a:t>получатель)</a:t>
            </a:r>
          </a:p>
          <a:p>
            <a:endParaRPr lang="en-US" dirty="0">
              <a:solidFill>
                <a:srgbClr val="000000"/>
              </a:solidFill>
              <a:latin typeface="CourierNew"/>
            </a:endParaRP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Intent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intent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= new Intent(this,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WordsWriter.class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New"/>
              </a:rPr>
              <a:t>startActivityForResult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(intent, 12345);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onActivityResult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code, </a:t>
            </a:r>
            <a:r>
              <a:rPr lang="en-US" dirty="0" err="1">
                <a:solidFill>
                  <a:srgbClr val="000000"/>
                </a:solidFill>
                <a:latin typeface="Courier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 result, Intent data) {</a:t>
            </a:r>
          </a:p>
          <a:p>
            <a:r>
              <a:rPr lang="ru-RU" dirty="0">
                <a:solidFill>
                  <a:srgbClr val="000000"/>
                </a:solidFill>
                <a:latin typeface="CourierNew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if (code == 12345 &amp;&amp; result == RESULT_OK) {</a:t>
            </a:r>
          </a:p>
          <a:p>
            <a:r>
              <a:rPr lang="ru-RU" dirty="0">
                <a:solidFill>
                  <a:srgbClr val="000000"/>
                </a:solidFill>
                <a:latin typeface="CourierNew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urierNew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New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CourierNew"/>
              </a:rPr>
              <a:t>data.hasExtra</a:t>
            </a:r>
            <a:r>
              <a:rPr lang="ru-RU" dirty="0">
                <a:solidFill>
                  <a:srgbClr val="000000"/>
                </a:solidFill>
                <a:latin typeface="CourierNew"/>
              </a:rPr>
              <a:t>("</a:t>
            </a:r>
            <a:r>
              <a:rPr lang="ru-RU" dirty="0" err="1">
                <a:solidFill>
                  <a:srgbClr val="000000"/>
                </a:solidFill>
                <a:latin typeface="CourierNew"/>
              </a:rPr>
              <a:t>result</a:t>
            </a:r>
            <a:r>
              <a:rPr lang="ru-RU" dirty="0">
                <a:solidFill>
                  <a:srgbClr val="000000"/>
                </a:solidFill>
                <a:latin typeface="CourierNew"/>
              </a:rPr>
              <a:t>")) { //что-то делаете }</a:t>
            </a:r>
          </a:p>
          <a:p>
            <a:r>
              <a:rPr lang="ru-RU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urier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Activity 2 (</a:t>
            </a:r>
            <a:r>
              <a:rPr lang="ru-RU" dirty="0">
                <a:solidFill>
                  <a:srgbClr val="000000"/>
                </a:solidFill>
                <a:latin typeface="ArialMT"/>
              </a:rPr>
              <a:t>отправитель)</a:t>
            </a:r>
            <a:endParaRPr lang="ru-RU" dirty="0"/>
          </a:p>
          <a:p>
            <a:endParaRPr lang="ru-RU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CourierNew"/>
              </a:rPr>
              <a:t>Intent data = new Intent();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New"/>
              </a:rPr>
              <a:t>data.putExtra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</a:t>
            </a:r>
            <a:r>
              <a:rPr lang="ru-RU" dirty="0">
                <a:solidFill>
                  <a:srgbClr val="000000"/>
                </a:solidFill>
                <a:latin typeface="CourierNew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result</a:t>
            </a:r>
            <a:r>
              <a:rPr lang="ru-RU" dirty="0">
                <a:solidFill>
                  <a:srgbClr val="000000"/>
                </a:solidFill>
                <a:latin typeface="CourierNew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,</a:t>
            </a:r>
            <a:r>
              <a:rPr lang="ru-RU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"Some result string</a:t>
            </a:r>
            <a:r>
              <a:rPr lang="ru-RU" dirty="0">
                <a:solidFill>
                  <a:srgbClr val="000000"/>
                </a:solidFill>
                <a:latin typeface="CourierNew"/>
              </a:rPr>
              <a:t>");</a:t>
            </a:r>
          </a:p>
          <a:p>
            <a:r>
              <a:rPr lang="en-US" dirty="0" err="1">
                <a:solidFill>
                  <a:srgbClr val="000000"/>
                </a:solidFill>
                <a:latin typeface="CourierNew"/>
              </a:rPr>
              <a:t>setResult</a:t>
            </a:r>
            <a:r>
              <a:rPr lang="en-US" dirty="0">
                <a:solidFill>
                  <a:srgbClr val="000000"/>
                </a:solidFill>
                <a:latin typeface="CourierNew"/>
              </a:rPr>
              <a:t>(RESULT_OK, data);</a:t>
            </a:r>
          </a:p>
        </p:txBody>
      </p:sp>
    </p:spTree>
    <p:extLst>
      <p:ext uri="{BB962C8B-B14F-4D97-AF65-F5344CB8AC3E}">
        <p14:creationId xmlns:p14="http://schemas.microsoft.com/office/powerpoint/2010/main" val="376746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Объявляются в манифесте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Intent </a:t>
            </a:r>
            <a:r>
              <a:rPr lang="ru-RU" dirty="0"/>
              <a:t>должен пройти три теста, чтобы </a:t>
            </a:r>
            <a:r>
              <a:rPr lang="en-US" dirty="0"/>
              <a:t>android </a:t>
            </a:r>
            <a:r>
              <a:rPr lang="ru-RU" dirty="0"/>
              <a:t>отдал его компоненту:</a:t>
            </a:r>
          </a:p>
          <a:p>
            <a:pPr lvl="1"/>
            <a:r>
              <a:rPr lang="en-US" dirty="0"/>
              <a:t>Action test</a:t>
            </a:r>
          </a:p>
          <a:p>
            <a:pPr lvl="1"/>
            <a:r>
              <a:rPr lang="en-US" dirty="0"/>
              <a:t>Category test</a:t>
            </a:r>
          </a:p>
          <a:p>
            <a:pPr lvl="1"/>
            <a:r>
              <a:rPr lang="en-US" dirty="0"/>
              <a:t>Data test</a:t>
            </a:r>
          </a:p>
          <a:p>
            <a:r>
              <a:rPr lang="ru-RU" dirty="0"/>
              <a:t>Если один из тестов не</a:t>
            </a:r>
            <a:r>
              <a:rPr lang="en-US" dirty="0"/>
              <a:t> </a:t>
            </a:r>
            <a:r>
              <a:rPr lang="ru-RU" dirty="0"/>
              <a:t>пройдет – компонент не получит</a:t>
            </a:r>
            <a:r>
              <a:rPr lang="en-US" dirty="0"/>
              <a:t> Intent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14</a:t>
            </a:fld>
            <a:endParaRPr lang="ru-RU"/>
          </a:p>
        </p:txBody>
      </p:sp>
      <p:pic>
        <p:nvPicPr>
          <p:cNvPr id="5" name="Изображение 4" descr="Снимок экрана 2013-09-13 в 20.5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82" y="2048741"/>
            <a:ext cx="8470900" cy="14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0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Fragments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Содержимое 6"/>
          <p:cNvSpPr>
            <a:spLocks noGrp="1"/>
          </p:cNvSpPr>
          <p:nvPr>
            <p:ph sz="half" idx="1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Появился в 3.0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планшеты – большой экран – разумное распределение места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Против фрагментации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Живет в </a:t>
            </a:r>
            <a:r>
              <a:rPr lang="en-US" dirty="0"/>
              <a:t>activity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Представляет собой «кусок» интерфейса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Может быть и без интерфейса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 err="1"/>
              <a:t>Переиспользуемые</a:t>
            </a:r>
            <a:endParaRPr lang="ru-RU" dirty="0"/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Свой </a:t>
            </a:r>
            <a:r>
              <a:rPr lang="en-US" dirty="0"/>
              <a:t>Life Cycle</a:t>
            </a:r>
            <a:endParaRPr lang="ru-RU" dirty="0"/>
          </a:p>
        </p:txBody>
      </p:sp>
      <p:pic>
        <p:nvPicPr>
          <p:cNvPr id="8" name="Изображение 7" descr="fragm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18" y="1158585"/>
            <a:ext cx="5518727" cy="27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40FC06C-00F8-44C6-8959-36803E12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фрагментов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582B36-C468-4FDD-A54D-F81F2943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“гибкого” пользовательского интерфейса, реагирующего на действия пользователя</a:t>
            </a:r>
          </a:p>
          <a:p>
            <a:r>
              <a:rPr lang="ru-RU" dirty="0"/>
              <a:t>Рациональное использование пространства экрана на планшетах, а также в альбомной ориентации устройства;</a:t>
            </a:r>
          </a:p>
          <a:p>
            <a:r>
              <a:rPr lang="ru-RU" dirty="0" err="1"/>
              <a:t>Переиспользование</a:t>
            </a:r>
            <a:r>
              <a:rPr lang="ru-RU" dirty="0"/>
              <a:t> кода и верстки.</a:t>
            </a:r>
          </a:p>
        </p:txBody>
      </p:sp>
    </p:spTree>
    <p:extLst>
      <p:ext uri="{BB962C8B-B14F-4D97-AF65-F5344CB8AC3E}">
        <p14:creationId xmlns:p14="http://schemas.microsoft.com/office/powerpoint/2010/main" val="190142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фрагментами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990291" cy="3880772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dirty="0" err="1"/>
              <a:t>FragmentManager</a:t>
            </a:r>
            <a:endParaRPr lang="en-US" dirty="0"/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Из </a:t>
            </a:r>
            <a:r>
              <a:rPr lang="en-US" dirty="0"/>
              <a:t>activity </a:t>
            </a:r>
            <a:r>
              <a:rPr lang="ru-RU" dirty="0"/>
              <a:t>всегда можно получить </a:t>
            </a:r>
            <a:r>
              <a:rPr lang="en-US" dirty="0"/>
              <a:t>fragment(id </a:t>
            </a:r>
            <a:r>
              <a:rPr lang="ru-RU" dirty="0"/>
              <a:t>или </a:t>
            </a:r>
            <a:r>
              <a:rPr lang="en-US" dirty="0"/>
              <a:t>tag)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Во фрагменте всегда есть ссылка на </a:t>
            </a:r>
            <a:r>
              <a:rPr lang="en-US" dirty="0"/>
              <a:t>activity(</a:t>
            </a:r>
            <a:r>
              <a:rPr lang="en-US" dirty="0" err="1"/>
              <a:t>getActivity</a:t>
            </a:r>
            <a:r>
              <a:rPr lang="en-US" dirty="0"/>
              <a:t>)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Фрагменты можно добавлять, удалять в реальном времени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Транзакции сохраняются в </a:t>
            </a:r>
            <a:r>
              <a:rPr lang="en-US" dirty="0" err="1"/>
              <a:t>backStack</a:t>
            </a:r>
            <a:endParaRPr lang="ru-RU" dirty="0"/>
          </a:p>
          <a:p>
            <a:pPr marL="457200" indent="-457200">
              <a:buFont typeface="Wingdings" charset="2"/>
              <a:buChar char="§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Fragment </a:t>
            </a:r>
            <a:r>
              <a:rPr lang="ru-RU" dirty="0"/>
              <a:t>в </a:t>
            </a:r>
            <a:r>
              <a:rPr lang="en-US" dirty="0"/>
              <a:t>layout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4" name="Изображение 3" descr="Снимок экрана 2013-09-20 в 20.29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319253"/>
            <a:ext cx="9410700" cy="50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6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7C412-B469-4A7F-BE88-68E31F48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FragmentManager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486117-DAF9-4364-97BD-4C0B196BA4B0}"/>
              </a:ext>
            </a:extLst>
          </p:cNvPr>
          <p:cNvSpPr/>
          <p:nvPr/>
        </p:nvSpPr>
        <p:spPr>
          <a:xfrm>
            <a:off x="1000124" y="1740664"/>
            <a:ext cx="7667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MT"/>
              </a:rPr>
              <a:t>Позволяет управлять фрагментами и</a:t>
            </a:r>
            <a:r>
              <a:rPr lang="en-US" dirty="0">
                <a:latin typeface="ArialMT"/>
              </a:rPr>
              <a:t> </a:t>
            </a:r>
            <a:r>
              <a:rPr lang="ru-RU" dirty="0">
                <a:latin typeface="ArialMT"/>
              </a:rPr>
              <a:t>историей фрагментов</a:t>
            </a:r>
            <a:endParaRPr lang="en-US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MT"/>
              </a:rPr>
              <a:t>Позволяет добавить, удалить или</a:t>
            </a:r>
            <a:r>
              <a:rPr lang="en-US" dirty="0">
                <a:latin typeface="ArialMT"/>
              </a:rPr>
              <a:t> </a:t>
            </a:r>
            <a:r>
              <a:rPr lang="ru-RU" dirty="0">
                <a:latin typeface="ArialMT"/>
              </a:rPr>
              <a:t>заменить фрагмент в </a:t>
            </a:r>
            <a:r>
              <a:rPr lang="en-US" dirty="0">
                <a:latin typeface="ArialMT"/>
              </a:rPr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MT"/>
              </a:rPr>
              <a:t>Позволяет работать со стеком</a:t>
            </a:r>
            <a:r>
              <a:rPr lang="en-US" dirty="0">
                <a:latin typeface="ArialMT"/>
              </a:rPr>
              <a:t> </a:t>
            </a:r>
            <a:r>
              <a:rPr lang="ru-RU" dirty="0">
                <a:latin typeface="ArialMT"/>
              </a:rPr>
              <a:t>транзакций фрагментов</a:t>
            </a:r>
            <a:endParaRPr lang="en-US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MT"/>
              </a:rPr>
              <a:t>Вся работа идет через</a:t>
            </a:r>
            <a:r>
              <a:rPr lang="en-US" dirty="0">
                <a:latin typeface="ArialMT"/>
              </a:rPr>
              <a:t> </a:t>
            </a:r>
            <a:r>
              <a:rPr lang="en-US" dirty="0" err="1">
                <a:latin typeface="ArialMT"/>
              </a:rPr>
              <a:t>FragmentTransaction</a:t>
            </a:r>
            <a:endParaRPr lang="en-US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MT"/>
              </a:rPr>
              <a:t>Для того чтобы действие свершилось</a:t>
            </a:r>
            <a:r>
              <a:rPr lang="en-US" dirty="0">
                <a:latin typeface="ArialMT"/>
              </a:rPr>
              <a:t> </a:t>
            </a:r>
            <a:r>
              <a:rPr lang="ru-RU" dirty="0">
                <a:latin typeface="ArialMT"/>
              </a:rPr>
              <a:t>надо вызвать </a:t>
            </a:r>
            <a:r>
              <a:rPr lang="ru-RU" dirty="0" err="1">
                <a:latin typeface="ArialMT"/>
              </a:rPr>
              <a:t>commit</a:t>
            </a:r>
            <a:r>
              <a:rPr lang="ru-RU" dirty="0">
                <a:latin typeface="ArialMT"/>
              </a:rPr>
              <a:t> у транзакции.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2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en-US" dirty="0"/>
              <a:t>Life Cycle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Tasks &amp; Back Stack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Manifest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Save instance state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Intents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2</a:t>
            </a:fld>
            <a:endParaRPr lang="ru-RU"/>
          </a:p>
        </p:txBody>
      </p:sp>
      <p:pic>
        <p:nvPicPr>
          <p:cNvPr id="6" name="Изображение 5" descr="rVnS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98339"/>
            <a:ext cx="4463989" cy="61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EE653-67CF-4884-91C3-D9EE9A9E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в </a:t>
            </a:r>
            <a:r>
              <a:rPr lang="en-US" dirty="0" err="1"/>
              <a:t>SupportLibrary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578E8D-4F7E-4803-A423-C5EF0AAC74A3}"/>
              </a:ext>
            </a:extLst>
          </p:cNvPr>
          <p:cNvSpPr/>
          <p:nvPr/>
        </p:nvSpPr>
        <p:spPr>
          <a:xfrm>
            <a:off x="1209674" y="1798588"/>
            <a:ext cx="79152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Для того чтобы использовать фрагменты из</a:t>
            </a:r>
          </a:p>
          <a:p>
            <a:r>
              <a:rPr lang="ru-RU" sz="2400" dirty="0" err="1">
                <a:latin typeface="ArialMT"/>
              </a:rPr>
              <a:t>Support</a:t>
            </a:r>
            <a:r>
              <a:rPr lang="ru-RU" sz="2400" dirty="0">
                <a:latin typeface="ArialMT"/>
              </a:rPr>
              <a:t> </a:t>
            </a:r>
            <a:r>
              <a:rPr lang="ru-RU" sz="2400" dirty="0" err="1">
                <a:latin typeface="ArialMT"/>
              </a:rPr>
              <a:t>Library</a:t>
            </a:r>
            <a:r>
              <a:rPr lang="ru-RU" sz="2400" dirty="0">
                <a:latin typeface="ArialMT"/>
              </a:rPr>
              <a:t> надо </a:t>
            </a:r>
            <a:r>
              <a:rPr lang="ru-RU" sz="2400" dirty="0" err="1">
                <a:latin typeface="ArialMT"/>
              </a:rPr>
              <a:t>Activity</a:t>
            </a:r>
            <a:r>
              <a:rPr lang="ru-RU" sz="2400" dirty="0">
                <a:latin typeface="ArialMT"/>
              </a:rPr>
              <a:t> наследовать от</a:t>
            </a:r>
          </a:p>
          <a:p>
            <a:r>
              <a:rPr lang="en-US" sz="2400" dirty="0" err="1">
                <a:latin typeface="ArialMT"/>
              </a:rPr>
              <a:t>AppCompatActivity</a:t>
            </a:r>
            <a:endParaRPr lang="en-US" sz="2400" dirty="0">
              <a:latin typeface="ArialMT"/>
            </a:endParaRPr>
          </a:p>
          <a:p>
            <a:endParaRPr lang="en-US" sz="2400" dirty="0">
              <a:latin typeface="ArialMT"/>
            </a:endParaRPr>
          </a:p>
          <a:p>
            <a:r>
              <a:rPr lang="ru-RU" sz="2400" dirty="0">
                <a:latin typeface="ArialMT"/>
              </a:rPr>
              <a:t>Чтобы получить </a:t>
            </a:r>
            <a:r>
              <a:rPr lang="ru-RU" sz="2400" dirty="0" err="1">
                <a:latin typeface="ArialMT"/>
              </a:rPr>
              <a:t>FragmentManager</a:t>
            </a:r>
            <a:r>
              <a:rPr lang="ru-RU" sz="2400" dirty="0">
                <a:latin typeface="ArialMT"/>
              </a:rPr>
              <a:t> надо у </a:t>
            </a:r>
            <a:r>
              <a:rPr lang="ru-RU" sz="2400" dirty="0" err="1">
                <a:latin typeface="ArialMT"/>
              </a:rPr>
              <a:t>activity</a:t>
            </a:r>
            <a:endParaRPr lang="ru-RU" sz="2400" dirty="0">
              <a:latin typeface="ArialMT"/>
            </a:endParaRPr>
          </a:p>
          <a:p>
            <a:r>
              <a:rPr lang="ru-RU" sz="2400" dirty="0">
                <a:latin typeface="ArialMT"/>
              </a:rPr>
              <a:t>вызвать </a:t>
            </a:r>
            <a:r>
              <a:rPr lang="en-US" sz="2400" dirty="0" err="1">
                <a:latin typeface="ArialMT"/>
              </a:rPr>
              <a:t>getSupportFragmentManager</a:t>
            </a:r>
            <a:endParaRPr lang="en-US" sz="2400" dirty="0">
              <a:latin typeface="ArialMT"/>
            </a:endParaRPr>
          </a:p>
          <a:p>
            <a:endParaRPr lang="en-US" sz="2400" dirty="0">
              <a:latin typeface="ArialMT"/>
            </a:endParaRPr>
          </a:p>
          <a:p>
            <a:r>
              <a:rPr lang="ru-RU" sz="2400" dirty="0">
                <a:latin typeface="ArialMT"/>
              </a:rPr>
              <a:t>Нельзя использовать одновременно фрагменты</a:t>
            </a:r>
          </a:p>
          <a:p>
            <a:r>
              <a:rPr lang="ru-RU" sz="2400" dirty="0">
                <a:latin typeface="ArialMT"/>
              </a:rPr>
              <a:t>из </a:t>
            </a:r>
            <a:r>
              <a:rPr lang="ru-RU" sz="2400" dirty="0" err="1">
                <a:latin typeface="ArialMT"/>
              </a:rPr>
              <a:t>support</a:t>
            </a:r>
            <a:r>
              <a:rPr lang="ru-RU" sz="2400" dirty="0">
                <a:latin typeface="ArialMT"/>
              </a:rPr>
              <a:t> </a:t>
            </a:r>
            <a:r>
              <a:rPr lang="ru-RU" sz="2400" dirty="0" err="1">
                <a:latin typeface="ArialMT"/>
              </a:rPr>
              <a:t>library</a:t>
            </a:r>
            <a:r>
              <a:rPr lang="ru-RU" sz="2400" dirty="0">
                <a:latin typeface="ArialMT"/>
              </a:rPr>
              <a:t> и обычные</a:t>
            </a:r>
          </a:p>
          <a:p>
            <a:endParaRPr lang="en-US" sz="2400" dirty="0">
              <a:latin typeface="ArialMT"/>
            </a:endParaRPr>
          </a:p>
          <a:p>
            <a:r>
              <a:rPr lang="ru-RU" sz="2400" dirty="0">
                <a:latin typeface="ArialMT"/>
              </a:rPr>
              <a:t>Во всем остальном код одинаков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783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7AB9-A702-4100-B784-F9A9CA37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фрагмента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E4E9F3-35F5-410D-87D0-E63C003E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35" y="1833197"/>
            <a:ext cx="7939376" cy="33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5E44A-B94D-48DA-BC0C-D224A11F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D08CE4-72C1-45AF-A3C6-12298FAE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1816223"/>
            <a:ext cx="7228375" cy="420614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D20127E-3E93-4DD6-B137-1ADA2E68CA12}"/>
              </a:ext>
            </a:extLst>
          </p:cNvPr>
          <p:cNvSpPr/>
          <p:nvPr/>
        </p:nvSpPr>
        <p:spPr>
          <a:xfrm>
            <a:off x="4000500" y="1719873"/>
            <a:ext cx="6096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MT"/>
              </a:rPr>
              <a:t>Через </a:t>
            </a:r>
            <a:r>
              <a:rPr lang="en-US" dirty="0">
                <a:latin typeface="ArialMT"/>
              </a:rPr>
              <a:t>xml-</a:t>
            </a:r>
            <a:r>
              <a:rPr lang="ru-RU" dirty="0">
                <a:latin typeface="ArialMT"/>
              </a:rPr>
              <a:t>разметку с помощью тега </a:t>
            </a:r>
            <a:r>
              <a:rPr lang="en-US" dirty="0">
                <a:latin typeface="CourierNew"/>
              </a:rPr>
              <a:t>&lt;fragment&gt;</a:t>
            </a:r>
          </a:p>
          <a:p>
            <a:endParaRPr lang="ru-RU" sz="1100" dirty="0">
              <a:latin typeface="ArialMT"/>
            </a:endParaRPr>
          </a:p>
          <a:p>
            <a:r>
              <a:rPr lang="ru-RU" dirty="0" err="1">
                <a:latin typeface="ArialMT"/>
              </a:rPr>
              <a:t>Программно</a:t>
            </a:r>
            <a:r>
              <a:rPr lang="ru-RU" dirty="0">
                <a:latin typeface="ArialMT"/>
              </a:rPr>
              <a:t>, используя </a:t>
            </a:r>
            <a:r>
              <a:rPr lang="en-US" dirty="0" err="1">
                <a:latin typeface="CourierNew"/>
              </a:rPr>
              <a:t>FragmentManager</a:t>
            </a:r>
            <a:endParaRPr lang="en-US" dirty="0">
              <a:latin typeface="CourierNew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48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charset="2"/>
              <a:buChar char="§"/>
            </a:pP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saveInstanceState</a:t>
            </a:r>
            <a:r>
              <a:rPr lang="en-US" dirty="0"/>
              <a:t>)</a:t>
            </a:r>
            <a:endParaRPr lang="ru-RU" dirty="0"/>
          </a:p>
          <a:p>
            <a:pPr lvl="1">
              <a:buFont typeface="Wingdings" charset="2"/>
              <a:buChar char="§"/>
            </a:pPr>
            <a:r>
              <a:rPr lang="ru-RU" dirty="0"/>
              <a:t>Вызывается когда создается </a:t>
            </a:r>
            <a:r>
              <a:rPr lang="en-US" dirty="0"/>
              <a:t>activity</a:t>
            </a:r>
            <a:endParaRPr lang="ru-RU" dirty="0"/>
          </a:p>
          <a:p>
            <a:pPr lvl="1">
              <a:buFont typeface="Wingdings" charset="2"/>
              <a:buChar char="§"/>
            </a:pPr>
            <a:r>
              <a:rPr lang="ru-RU" dirty="0"/>
              <a:t>Получает сохраненное состояние(если оно есть)</a:t>
            </a:r>
          </a:p>
          <a:p>
            <a:pPr lvl="1">
              <a:buFont typeface="Wingdings" charset="2"/>
              <a:buChar char="§"/>
            </a:pPr>
            <a:r>
              <a:rPr lang="ru-RU" dirty="0"/>
              <a:t>Как конструктор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OnResume</a:t>
            </a:r>
            <a:r>
              <a:rPr lang="en-US" dirty="0"/>
              <a:t>()</a:t>
            </a:r>
          </a:p>
          <a:p>
            <a:pPr lvl="1">
              <a:buFont typeface="Wingdings" charset="2"/>
              <a:buChar char="§"/>
            </a:pPr>
            <a:r>
              <a:rPr lang="ru-RU" dirty="0"/>
              <a:t>Вызывается перед тем как </a:t>
            </a:r>
            <a:r>
              <a:rPr lang="en-US" dirty="0"/>
              <a:t>activity </a:t>
            </a:r>
            <a:r>
              <a:rPr lang="ru-RU" dirty="0"/>
              <a:t>станет видимым пользователю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err="1"/>
              <a:t>OnPause</a:t>
            </a:r>
            <a:r>
              <a:rPr lang="en-US" dirty="0"/>
              <a:t>()</a:t>
            </a:r>
          </a:p>
          <a:p>
            <a:pPr lvl="1">
              <a:buFont typeface="Wingdings" charset="2"/>
              <a:buChar char="§"/>
            </a:pPr>
            <a:r>
              <a:rPr lang="ru-RU" dirty="0"/>
              <a:t>Вызывается перед тем как у другой </a:t>
            </a:r>
            <a:r>
              <a:rPr lang="en-US" dirty="0"/>
              <a:t>activity </a:t>
            </a:r>
            <a:r>
              <a:rPr lang="ru-RU" dirty="0"/>
              <a:t>вызовется </a:t>
            </a:r>
            <a:r>
              <a:rPr lang="en-US" dirty="0" err="1"/>
              <a:t>onResume</a:t>
            </a:r>
            <a:r>
              <a:rPr lang="en-US" dirty="0"/>
              <a:t>()</a:t>
            </a:r>
          </a:p>
          <a:p>
            <a:pPr lvl="1">
              <a:buFont typeface="Wingdings" charset="2"/>
              <a:buChar char="§"/>
            </a:pPr>
            <a:r>
              <a:rPr lang="ru-RU" dirty="0"/>
              <a:t>Здесь все завершающие операции</a:t>
            </a:r>
          </a:p>
          <a:p>
            <a:pPr lvl="1">
              <a:buFont typeface="Wingdings" charset="2"/>
              <a:buChar char="§"/>
            </a:pPr>
            <a:r>
              <a:rPr lang="ru-RU" dirty="0"/>
              <a:t>Не делать долгих операций!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err="1"/>
              <a:t>OnStop</a:t>
            </a:r>
            <a:r>
              <a:rPr lang="en-US" dirty="0"/>
              <a:t>()</a:t>
            </a:r>
            <a:endParaRPr lang="ru-RU" dirty="0"/>
          </a:p>
          <a:p>
            <a:pPr lvl="1">
              <a:buFont typeface="Wingdings" charset="2"/>
              <a:buChar char="§"/>
            </a:pPr>
            <a:r>
              <a:rPr lang="ru-RU" dirty="0"/>
              <a:t>Вызывается, когда </a:t>
            </a:r>
            <a:r>
              <a:rPr lang="en-US" dirty="0"/>
              <a:t>activity </a:t>
            </a:r>
            <a:r>
              <a:rPr lang="ru-RU" dirty="0"/>
              <a:t>уже не видима пользователю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onDestroy</a:t>
            </a:r>
            <a:r>
              <a:rPr lang="en-US" dirty="0"/>
              <a:t>()</a:t>
            </a:r>
          </a:p>
          <a:p>
            <a:pPr lvl="1">
              <a:buFont typeface="Wingdings" charset="2"/>
              <a:buChar char="§"/>
            </a:pPr>
            <a:r>
              <a:rPr lang="ru-RU" dirty="0"/>
              <a:t>Вызывается перед уничтожением </a:t>
            </a:r>
            <a:r>
              <a:rPr lang="en-US" dirty="0"/>
              <a:t>activity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ru-RU" dirty="0"/>
          </a:p>
          <a:p>
            <a:pPr>
              <a:buFont typeface="Wingdings" charset="2"/>
              <a:buChar char="§"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Life Cycle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84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&amp; Back Stack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Из </a:t>
            </a:r>
            <a:r>
              <a:rPr lang="en-US" dirty="0"/>
              <a:t>activity </a:t>
            </a:r>
            <a:r>
              <a:rPr lang="ru-RU" dirty="0"/>
              <a:t>можно вызвать другую </a:t>
            </a:r>
            <a:r>
              <a:rPr lang="en-US" dirty="0"/>
              <a:t>activity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Можно вызвать </a:t>
            </a:r>
            <a:r>
              <a:rPr lang="en-US" dirty="0"/>
              <a:t>activity</a:t>
            </a:r>
            <a:r>
              <a:rPr lang="ru-RU" dirty="0"/>
              <a:t> другого приложения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Task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коллекция </a:t>
            </a:r>
            <a:r>
              <a:rPr lang="en-US" dirty="0"/>
              <a:t>activities, </a:t>
            </a:r>
            <a:r>
              <a:rPr lang="ru-RU" dirty="0"/>
              <a:t>которые складываются в стек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Новая </a:t>
            </a:r>
            <a:r>
              <a:rPr lang="en-US" dirty="0"/>
              <a:t>activity </a:t>
            </a:r>
            <a:r>
              <a:rPr lang="ru-RU" dirty="0"/>
              <a:t>пушится в стек, а у предыдущей вызывается </a:t>
            </a:r>
            <a:r>
              <a:rPr lang="en-US" dirty="0" err="1"/>
              <a:t>onStop</a:t>
            </a:r>
            <a:r>
              <a:rPr lang="en-US" dirty="0"/>
              <a:t>()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По кнопке </a:t>
            </a:r>
            <a:r>
              <a:rPr lang="en-US" dirty="0"/>
              <a:t>back </a:t>
            </a:r>
            <a:r>
              <a:rPr lang="ru-RU" dirty="0"/>
              <a:t>верхняя </a:t>
            </a:r>
            <a:r>
              <a:rPr lang="en-US" dirty="0"/>
              <a:t>activity </a:t>
            </a:r>
            <a:r>
              <a:rPr lang="ru-RU" dirty="0"/>
              <a:t>достается из стека и уничтожается, а у </a:t>
            </a:r>
            <a:r>
              <a:rPr lang="en-US" dirty="0"/>
              <a:t>activity </a:t>
            </a:r>
            <a:r>
              <a:rPr lang="ru-RU" dirty="0"/>
              <a:t>под ней вызывается </a:t>
            </a:r>
            <a:r>
              <a:rPr lang="en-US" dirty="0" err="1"/>
              <a:t>onResume</a:t>
            </a:r>
            <a:r>
              <a:rPr lang="en-US" dirty="0"/>
              <a:t>()</a:t>
            </a:r>
            <a:endParaRPr lang="ru-RU" dirty="0"/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Activities </a:t>
            </a:r>
            <a:r>
              <a:rPr lang="ru-RU" dirty="0"/>
              <a:t>в стеке никогда не меняются местами!</a:t>
            </a:r>
          </a:p>
          <a:p>
            <a:pPr marL="457200" indent="-457200">
              <a:buFont typeface="Wingdings" charset="2"/>
              <a:buChar char="§"/>
            </a:pPr>
            <a:endParaRPr lang="ru-RU" dirty="0"/>
          </a:p>
        </p:txBody>
      </p:sp>
      <p:pic>
        <p:nvPicPr>
          <p:cNvPr id="6" name="Изображение 5" descr="diagram_back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23" y="1359477"/>
            <a:ext cx="7835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&amp; Back Stack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69184" y="1466273"/>
            <a:ext cx="4320000" cy="1627910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ru-RU" dirty="0"/>
              <a:t>со всеми  </a:t>
            </a:r>
            <a:r>
              <a:rPr lang="en-US" dirty="0"/>
              <a:t>activities </a:t>
            </a:r>
            <a:r>
              <a:rPr lang="ru-RU" dirty="0"/>
              <a:t>может уйти в </a:t>
            </a:r>
            <a:r>
              <a:rPr lang="en-US" dirty="0"/>
              <a:t>background</a:t>
            </a:r>
          </a:p>
          <a:p>
            <a:pPr marL="457200" indent="-457200">
              <a:buFont typeface="Wingdings" charset="2"/>
              <a:buChar char="§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5</a:t>
            </a:fld>
            <a:endParaRPr lang="ru-RU"/>
          </a:p>
        </p:txBody>
      </p:sp>
      <p:pic>
        <p:nvPicPr>
          <p:cNvPr id="6" name="Изображение 5" descr="diagram_multitas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32" y="1357745"/>
            <a:ext cx="3517900" cy="1879600"/>
          </a:xfrm>
          <a:prstGeom prst="rect">
            <a:avLst/>
          </a:prstGeom>
        </p:spPr>
      </p:pic>
      <p:pic>
        <p:nvPicPr>
          <p:cNvPr id="7" name="Изображение 6" descr="diagram_multiple_instan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86" y="3721100"/>
            <a:ext cx="2603500" cy="246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7183" y="3740728"/>
            <a:ext cx="5749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Так как </a:t>
            </a:r>
            <a:r>
              <a:rPr lang="en-US" sz="2800" b="1" dirty="0"/>
              <a:t>activities</a:t>
            </a:r>
            <a:r>
              <a:rPr lang="ru-RU" sz="2800" b="1" dirty="0"/>
              <a:t> никогда не </a:t>
            </a:r>
          </a:p>
          <a:p>
            <a:r>
              <a:rPr lang="ru-RU" sz="2800" b="1" dirty="0"/>
              <a:t>меняют своего </a:t>
            </a:r>
          </a:p>
          <a:p>
            <a:r>
              <a:rPr lang="ru-RU" sz="2800" b="1" dirty="0"/>
              <a:t>положения в стеке, </a:t>
            </a:r>
          </a:p>
          <a:p>
            <a:r>
              <a:rPr lang="ru-RU" sz="2800" b="1" dirty="0"/>
              <a:t>любая </a:t>
            </a:r>
            <a:r>
              <a:rPr lang="en-US" sz="2800" b="1" dirty="0"/>
              <a:t>activity</a:t>
            </a:r>
            <a:r>
              <a:rPr lang="ru-RU" sz="2800" b="1" dirty="0"/>
              <a:t> может</a:t>
            </a:r>
          </a:p>
          <a:p>
            <a:r>
              <a:rPr lang="ru-RU" sz="2800" b="1" dirty="0"/>
              <a:t>иметь в стеке несколько </a:t>
            </a:r>
            <a:r>
              <a:rPr lang="ru-RU" sz="2800" b="1" dirty="0" err="1"/>
              <a:t>инстансов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7095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in Manifest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618C93-62D5-4601-BE28-FDA96BED7970}"/>
              </a:ext>
            </a:extLst>
          </p:cNvPr>
          <p:cNvSpPr/>
          <p:nvPr/>
        </p:nvSpPr>
        <p:spPr>
          <a:xfrm>
            <a:off x="677334" y="1745734"/>
            <a:ext cx="8972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https://developer.android.com/guide/topics/manifest/activity-element.html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4FA9F1-526B-4C8D-BAB7-F0352D80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2415445"/>
            <a:ext cx="8134350" cy="38804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hlinkClick r:id="rId3"/>
              </a:rPr>
              <a:t>configChanges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mcc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mnc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locale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touchscreen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keyboardHidden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screenLayout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fontScale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uiMode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screenSize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smallestScreenSize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hlinkClick r:id="rId4"/>
              </a:rPr>
              <a:t>label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hlinkClick r:id="rId5"/>
              </a:rPr>
              <a:t>screenOrientation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unspecified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behind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 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landscape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portrait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 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reverseLandscape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reversePortrait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 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sensorLandscape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sensorPortrait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 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userLandscape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userPortrait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 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sensor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fullSensor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nosensor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 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user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fullUser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locked</a:t>
            </a:r>
            <a:r>
              <a:rPr lang="ru-RU" altLang="ru-RU" sz="1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ru-RU" altLang="ru-RU" sz="1200" dirty="0"/>
              <a:t>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hlinkClick r:id="rId6"/>
              </a:rPr>
              <a:t>theme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 . .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0D0DC05-1B7B-4AB1-93F4-22AEC3FF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hlinkClick r:id="rId5"/>
              </a:rPr>
              <a:t>screenOrientation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["unspecified"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"behind"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</a:t>
            </a: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"landscape"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"portrait"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</a:t>
            </a: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"reverseLandscape"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"reversePortrait"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</a:t>
            </a: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"sensorLandscape"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"sensorPortrait"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</a:t>
            </a: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"userLandscape"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"userPortrait"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</a:t>
            </a: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"sensor"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"fullSensor"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"nosensor"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</a:t>
            </a: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"fullUser"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"locked"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0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activity state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4" name="Изображение 3" descr="restore_ins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60" y="1281546"/>
            <a:ext cx="8782316" cy="49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7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instance state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выйти из приложения по кнопке </a:t>
            </a:r>
            <a:r>
              <a:rPr lang="en-US" dirty="0"/>
              <a:t>“Home”</a:t>
            </a:r>
            <a:r>
              <a:rPr lang="ru-RU" dirty="0"/>
              <a:t>, или запустить другую </a:t>
            </a:r>
            <a:r>
              <a:rPr lang="en-US" dirty="0"/>
              <a:t>activity</a:t>
            </a:r>
            <a:r>
              <a:rPr lang="ru-RU" dirty="0"/>
              <a:t>, то предыдущая </a:t>
            </a:r>
            <a:r>
              <a:rPr lang="en-US" dirty="0"/>
              <a:t>activity </a:t>
            </a:r>
            <a:r>
              <a:rPr lang="ru-RU" dirty="0"/>
              <a:t>остается в памяти, поэтому когда (если) вы вернетесь в нее она полностью восстановит свое состояние</a:t>
            </a:r>
          </a:p>
          <a:p>
            <a:r>
              <a:rPr lang="ru-RU" dirty="0"/>
              <a:t>Система может убить </a:t>
            </a:r>
            <a:r>
              <a:rPr lang="en-US" dirty="0"/>
              <a:t>activity </a:t>
            </a:r>
            <a:r>
              <a:rPr lang="ru-RU" dirty="0"/>
              <a:t>в </a:t>
            </a:r>
            <a:r>
              <a:rPr lang="en-US" dirty="0"/>
              <a:t>back stack</a:t>
            </a:r>
            <a:endParaRPr lang="ru-RU" dirty="0"/>
          </a:p>
          <a:p>
            <a:r>
              <a:rPr lang="ru-RU" dirty="0"/>
              <a:t>Пользователь ничего об этом не знает</a:t>
            </a:r>
          </a:p>
          <a:p>
            <a:r>
              <a:rPr lang="en-US" dirty="0" err="1"/>
              <a:t>onSaveInstanceState</a:t>
            </a:r>
            <a:r>
              <a:rPr lang="en-US" dirty="0"/>
              <a:t>(Bundle </a:t>
            </a:r>
            <a:r>
              <a:rPr lang="en-US" dirty="0" err="1"/>
              <a:t>outState</a:t>
            </a:r>
            <a:r>
              <a:rPr lang="en-US" dirty="0"/>
              <a:t>)</a:t>
            </a:r>
          </a:p>
          <a:p>
            <a:r>
              <a:rPr lang="ru-RU" dirty="0"/>
              <a:t>Восстановит только если </a:t>
            </a:r>
            <a:r>
              <a:rPr lang="en-US" dirty="0"/>
              <a:t>activity </a:t>
            </a:r>
            <a:r>
              <a:rPr lang="ru-RU" dirty="0"/>
              <a:t>была убита системой</a:t>
            </a:r>
            <a:r>
              <a:rPr lang="en-US" dirty="0"/>
              <a:t> </a:t>
            </a:r>
            <a:r>
              <a:rPr lang="ru-RU" dirty="0"/>
              <a:t>(кнопка </a:t>
            </a:r>
            <a:r>
              <a:rPr lang="en-US" dirty="0"/>
              <a:t>Back </a:t>
            </a:r>
            <a:r>
              <a:rPr lang="ru-RU" dirty="0"/>
              <a:t>не считается)</a:t>
            </a:r>
          </a:p>
          <a:p>
            <a:r>
              <a:rPr lang="ru-RU" dirty="0"/>
              <a:t>Существует реализация по умолчанию</a:t>
            </a:r>
          </a:p>
          <a:p>
            <a:r>
              <a:rPr lang="ru-RU" dirty="0"/>
              <a:t>Вызовется перед </a:t>
            </a:r>
            <a:r>
              <a:rPr lang="en-US" dirty="0" err="1"/>
              <a:t>onStop</a:t>
            </a:r>
            <a:r>
              <a:rPr lang="en-US" dirty="0"/>
              <a:t>()</a:t>
            </a:r>
          </a:p>
          <a:p>
            <a:r>
              <a:rPr lang="ru-RU" dirty="0"/>
              <a:t>Не использовать для хранения данных!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0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333501"/>
            <a:ext cx="8596668" cy="470786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Сообщение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Объект, содержащий описание запрашиваемой операции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Объект, оповещающий о произошедшем событии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Запуск </a:t>
            </a:r>
            <a:r>
              <a:rPr lang="en-US" dirty="0"/>
              <a:t>activity, service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Бывают явные и неявные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Обычно содержит:</a:t>
            </a:r>
          </a:p>
          <a:p>
            <a:pPr marL="857250" lvl="1" indent="-457200">
              <a:buFont typeface="Wingdings" charset="2"/>
              <a:buChar char="§"/>
            </a:pPr>
            <a:r>
              <a:rPr lang="ru-RU" dirty="0"/>
              <a:t>Название компонента, который должен его обработать(</a:t>
            </a:r>
            <a:r>
              <a:rPr lang="en-US" dirty="0" err="1"/>
              <a:t>com.example.project.app.FreneticActivity</a:t>
            </a:r>
            <a:r>
              <a:rPr lang="ru-RU" dirty="0"/>
              <a:t>)</a:t>
            </a:r>
          </a:p>
          <a:p>
            <a:pPr marL="857250" lvl="1" indent="-457200">
              <a:buFont typeface="Wingdings" charset="2"/>
              <a:buChar char="§"/>
            </a:pPr>
            <a:r>
              <a:rPr lang="en-US" dirty="0"/>
              <a:t>Action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строка, описывающая действие, которое должно произойти или произошло(</a:t>
            </a:r>
            <a:r>
              <a:rPr lang="en-US" dirty="0"/>
              <a:t>Receivers)</a:t>
            </a:r>
          </a:p>
          <a:p>
            <a:pPr marL="857250" lvl="1" indent="-457200">
              <a:buFont typeface="Wingdings" charset="2"/>
              <a:buChar char="§"/>
            </a:pPr>
            <a:r>
              <a:rPr lang="ru-RU" dirty="0"/>
              <a:t>Есть предопределенные и пользовательские </a:t>
            </a:r>
            <a:r>
              <a:rPr lang="en-US" dirty="0"/>
              <a:t>actions </a:t>
            </a:r>
            <a:endParaRPr lang="ru-RU" dirty="0"/>
          </a:p>
          <a:p>
            <a:pPr marL="857250" lvl="1" indent="-457200">
              <a:buFont typeface="Wingdings" charset="2"/>
              <a:buChar char="§"/>
            </a:pPr>
            <a:r>
              <a:rPr lang="en-US" dirty="0"/>
              <a:t>Data </a:t>
            </a:r>
            <a:r>
              <a:rPr lang="ru-RU" dirty="0"/>
              <a:t>– </a:t>
            </a:r>
            <a:r>
              <a:rPr lang="en-US" dirty="0"/>
              <a:t>URI, </a:t>
            </a:r>
            <a:r>
              <a:rPr lang="ru-RU" dirty="0"/>
              <a:t>сильно зависит от </a:t>
            </a:r>
            <a:r>
              <a:rPr lang="en-US" dirty="0"/>
              <a:t>action</a:t>
            </a:r>
          </a:p>
          <a:p>
            <a:pPr marL="857250" lvl="1" indent="-457200">
              <a:buFont typeface="Wingdings" charset="2"/>
              <a:buChar char="§"/>
            </a:pPr>
            <a:r>
              <a:rPr lang="en-US" dirty="0"/>
              <a:t>Category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информация, описывающая вид компонента, который должен обработать </a:t>
            </a:r>
            <a:r>
              <a:rPr lang="en-US" dirty="0"/>
              <a:t>intent(CATEGORY_LAUNCHER)</a:t>
            </a:r>
          </a:p>
          <a:p>
            <a:pPr marL="857250" lvl="1" indent="-457200">
              <a:buFont typeface="Wingdings" charset="2"/>
              <a:buChar char="§"/>
            </a:pPr>
            <a:r>
              <a:rPr lang="en-US" dirty="0"/>
              <a:t>Extras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самые разнообразные данные в виде </a:t>
            </a:r>
            <a:r>
              <a:rPr lang="fi-FI" dirty="0" err="1"/>
              <a:t>Key-value</a:t>
            </a:r>
            <a:r>
              <a:rPr lang="fi-FI" dirty="0"/>
              <a:t> </a:t>
            </a:r>
            <a:r>
              <a:rPr lang="fi-FI" dirty="0" err="1"/>
              <a:t>pairs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9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1088</TotalTime>
  <Words>811</Words>
  <Application>Microsoft Office PowerPoint</Application>
  <PresentationFormat>Широкоэкранный</PresentationFormat>
  <Paragraphs>175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ArialMT</vt:lpstr>
      <vt:lpstr>Calibri</vt:lpstr>
      <vt:lpstr>Consolas</vt:lpstr>
      <vt:lpstr>CourierNew</vt:lpstr>
      <vt:lpstr>HelveticaNeue</vt:lpstr>
      <vt:lpstr>Trebuchet MS</vt:lpstr>
      <vt:lpstr>Wingdings</vt:lpstr>
      <vt:lpstr>Wingdings 3</vt:lpstr>
      <vt:lpstr>Аспект</vt:lpstr>
      <vt:lpstr>Лекция 3.  Жизненный цикл приложения. Фрагменты  </vt:lpstr>
      <vt:lpstr>Activity</vt:lpstr>
      <vt:lpstr>Activity</vt:lpstr>
      <vt:lpstr>Tasks &amp; Back Stack</vt:lpstr>
      <vt:lpstr>Tasks &amp; Back Stack</vt:lpstr>
      <vt:lpstr>Activity in Manifest</vt:lpstr>
      <vt:lpstr>Saving activity state</vt:lpstr>
      <vt:lpstr>Saving instance state</vt:lpstr>
      <vt:lpstr>Intents</vt:lpstr>
      <vt:lpstr>Intents</vt:lpstr>
      <vt:lpstr>Explicit intent</vt:lpstr>
      <vt:lpstr>Implicit intent</vt:lpstr>
      <vt:lpstr>Получение результата</vt:lpstr>
      <vt:lpstr>Intent Filters</vt:lpstr>
      <vt:lpstr>Что такое Fragments</vt:lpstr>
      <vt:lpstr>Сила фрагментов</vt:lpstr>
      <vt:lpstr>Управление фрагментами</vt:lpstr>
      <vt:lpstr>Добавление Fragment в layout</vt:lpstr>
      <vt:lpstr>FragmentManager</vt:lpstr>
      <vt:lpstr>Фрагменты в SupportLibrary</vt:lpstr>
      <vt:lpstr>Жизненный цикл фрагмента</vt:lpstr>
      <vt:lpstr>Внедрение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17</cp:revision>
  <dcterms:created xsi:type="dcterms:W3CDTF">2017-12-30T09:17:57Z</dcterms:created>
  <dcterms:modified xsi:type="dcterms:W3CDTF">2017-12-31T10:41:13Z</dcterms:modified>
</cp:coreProperties>
</file>