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448" r:id="rId3"/>
    <p:sldId id="394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384" r:id="rId15"/>
    <p:sldId id="390" r:id="rId16"/>
    <p:sldId id="392" r:id="rId17"/>
    <p:sldId id="446" r:id="rId18"/>
    <p:sldId id="316" r:id="rId19"/>
    <p:sldId id="447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8CBE2B1-81EB-4639-B22A-7824CD34A2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8B6AC8-C1A5-430C-9725-D177696A5081}" type="slidenum">
              <a:rPr lang="en-US" altLang="ru-RU" sz="1200">
                <a:solidFill>
                  <a:schemeClr val="tx1"/>
                </a:solidFill>
              </a:rPr>
              <a:pPr/>
              <a:t>18</a:t>
            </a:fld>
            <a:endParaRPr lang="en-US" altLang="ru-RU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D9689D8-D414-44EA-BA9B-051CF3671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8" y="746125"/>
            <a:ext cx="6629400" cy="3730625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78EB599-0C3A-4ADE-BF91-3BD75CC5A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ru-RU"/>
          </a:p>
        </p:txBody>
      </p:sp>
    </p:spTree>
    <p:extLst>
      <p:ext uri="{BB962C8B-B14F-4D97-AF65-F5344CB8AC3E}">
        <p14:creationId xmlns:p14="http://schemas.microsoft.com/office/powerpoint/2010/main" val="84652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451B0-5E54-494F-A861-D29F7DFF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33" y="912814"/>
            <a:ext cx="10363200" cy="9921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0D919-ADDA-4CEE-AFA6-FD7D164796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63133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ADE82-4BD2-4371-9F5F-CE79B206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6333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9469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1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3033">
              <a:lnSpc>
                <a:spcPts val="2099"/>
              </a:lnSpc>
            </a:pPr>
            <a:fld id="{81D60167-4931-47E6-BA6A-407CBD079E47}" type="slidenum">
              <a:rPr lang="ru-RU" smtClean="0"/>
              <a:pPr marL="23033">
                <a:lnSpc>
                  <a:spcPts val="2099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98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  <p:sldLayoutId id="2147483670" r:id="rId18"/>
    <p:sldLayoutId id="214748367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83693" cy="164630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3</a:t>
            </a:r>
            <a:r>
              <a:rPr lang="ru-RU" dirty="0"/>
              <a:t>. Основы </a:t>
            </a:r>
            <a:br>
              <a:rPr lang="ru-RU" dirty="0"/>
            </a:br>
            <a:r>
              <a:rPr lang="ru-RU" dirty="0"/>
              <a:t>ООП в </a:t>
            </a:r>
            <a:r>
              <a:rPr lang="en-US" dirty="0"/>
              <a:t>Java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Коллекции.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83692" cy="1298407"/>
          </a:xfrm>
        </p:spPr>
        <p:txBody>
          <a:bodyPr>
            <a:normAutofit/>
          </a:bodyPr>
          <a:lstStyle/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00870" y="1878520"/>
            <a:ext cx="7276043" cy="273699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Формирование </a:t>
            </a:r>
            <a:r>
              <a:rPr sz="2902" dirty="0">
                <a:latin typeface="Arial Narrow"/>
                <a:cs typeface="Arial Narrow"/>
              </a:rPr>
              <a:t>хэш-кода</a:t>
            </a:r>
            <a:r>
              <a:rPr sz="2902" spc="-77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  <a:p>
            <a:pPr marL="597123" marR="162956" indent="-264300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хэш-коды РАВНЫХ </a:t>
            </a:r>
            <a:r>
              <a:rPr sz="2539" spc="-9" dirty="0">
                <a:latin typeface="Arial Narrow"/>
                <a:cs typeface="Arial Narrow"/>
              </a:rPr>
              <a:t>объектов </a:t>
            </a:r>
            <a:r>
              <a:rPr sz="2539" spc="-5" dirty="0">
                <a:latin typeface="Arial Narrow"/>
                <a:cs typeface="Arial Narrow"/>
              </a:rPr>
              <a:t>(с </a:t>
            </a:r>
            <a:r>
              <a:rPr sz="2539" spc="-9" dirty="0">
                <a:latin typeface="Arial Narrow"/>
                <a:cs typeface="Arial Narrow"/>
              </a:rPr>
              <a:t>точки зрения equals)  ДОЛЖНЫ быть</a:t>
            </a:r>
            <a:r>
              <a:rPr sz="2539" spc="45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равны</a:t>
            </a:r>
            <a:endParaRPr sz="2539">
              <a:latin typeface="Arial Narrow"/>
              <a:cs typeface="Arial Narrow"/>
            </a:endParaRPr>
          </a:p>
          <a:p>
            <a:pPr marL="597123" marR="4607" indent="-264300">
              <a:spcBef>
                <a:spcPts val="644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хэш-коды НЕРАВНЫХ </a:t>
            </a:r>
            <a:r>
              <a:rPr sz="2539" spc="-9" dirty="0">
                <a:latin typeface="Arial Narrow"/>
                <a:cs typeface="Arial Narrow"/>
              </a:rPr>
              <a:t>объектов </a:t>
            </a:r>
            <a:r>
              <a:rPr sz="2539" spc="-5" dirty="0">
                <a:latin typeface="Arial Narrow"/>
                <a:cs typeface="Arial Narrow"/>
              </a:rPr>
              <a:t>ПО </a:t>
            </a:r>
            <a:r>
              <a:rPr sz="2539" spc="-9" dirty="0">
                <a:latin typeface="Arial Narrow"/>
                <a:cs typeface="Arial Narrow"/>
              </a:rPr>
              <a:t>ВОЗМОЖНОСТИ  должны различаться</a:t>
            </a:r>
            <a:endParaRPr sz="2539">
              <a:latin typeface="Arial Narrow"/>
              <a:cs typeface="Arial Narrow"/>
            </a:endParaRPr>
          </a:p>
          <a:p>
            <a:pPr marL="333399">
              <a:spcBef>
                <a:spcPts val="630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по </a:t>
            </a:r>
            <a:r>
              <a:rPr sz="2539" spc="-9" dirty="0">
                <a:latin typeface="Arial Narrow"/>
                <a:cs typeface="Arial Narrow"/>
              </a:rPr>
              <a:t>умолчанию </a:t>
            </a:r>
            <a:r>
              <a:rPr sz="2539" spc="-5" dirty="0">
                <a:latin typeface="Arial Narrow"/>
                <a:cs typeface="Arial Narrow"/>
              </a:rPr>
              <a:t>хэш-код </a:t>
            </a:r>
            <a:r>
              <a:rPr sz="2539" spc="-9" dirty="0">
                <a:latin typeface="Arial Narrow"/>
                <a:cs typeface="Arial Narrow"/>
              </a:rPr>
              <a:t>равен адресу</a:t>
            </a:r>
            <a:r>
              <a:rPr sz="2539" spc="145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объекта</a:t>
            </a:r>
            <a:endParaRPr sz="2539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5714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4449272" cy="565046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</a:t>
            </a:r>
            <a:r>
              <a:rPr spc="-36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870" y="1971327"/>
            <a:ext cx="7888140" cy="3292275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274089" marR="251632" indent="-262573">
              <a:spcBef>
                <a:spcPts val="9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toString </a:t>
            </a:r>
            <a:r>
              <a:rPr sz="2902" dirty="0">
                <a:latin typeface="Arial Narrow"/>
                <a:cs typeface="Arial Narrow"/>
              </a:rPr>
              <a:t>– формирование </a:t>
            </a:r>
            <a:r>
              <a:rPr sz="2902" spc="-5" dirty="0">
                <a:latin typeface="Arial Narrow"/>
                <a:cs typeface="Arial Narrow"/>
              </a:rPr>
              <a:t>строкового представления  объекта; по умолчанию </a:t>
            </a:r>
            <a:r>
              <a:rPr sz="2902" dirty="0">
                <a:latin typeface="Arial Narrow"/>
                <a:cs typeface="Arial Narrow"/>
              </a:rPr>
              <a:t>формируется </a:t>
            </a:r>
            <a:r>
              <a:rPr sz="2902" spc="-5" dirty="0">
                <a:latin typeface="Arial Narrow"/>
                <a:cs typeface="Arial Narrow"/>
              </a:rPr>
              <a:t>из адреса  объекта</a:t>
            </a:r>
            <a:endParaRPr sz="2902" dirty="0">
              <a:latin typeface="Arial Narrow"/>
              <a:cs typeface="Arial Narrow"/>
            </a:endParaRPr>
          </a:p>
          <a:p>
            <a:pPr marL="274089" marR="4607" indent="-262573">
              <a:spcBef>
                <a:spcPts val="1179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getClass </a:t>
            </a:r>
            <a:r>
              <a:rPr sz="2902" dirty="0">
                <a:latin typeface="Arial Narrow"/>
                <a:cs typeface="Arial Narrow"/>
              </a:rPr>
              <a:t>– </a:t>
            </a:r>
            <a:r>
              <a:rPr sz="2902" spc="-5" dirty="0">
                <a:latin typeface="Arial Narrow"/>
                <a:cs typeface="Arial Narrow"/>
              </a:rPr>
              <a:t>возвращает объект типа </a:t>
            </a:r>
            <a:r>
              <a:rPr sz="2902" dirty="0">
                <a:latin typeface="Arial Narrow"/>
                <a:cs typeface="Arial Narrow"/>
              </a:rPr>
              <a:t>Class, </a:t>
            </a:r>
            <a:r>
              <a:rPr sz="2902" spc="-5" dirty="0">
                <a:latin typeface="Arial Narrow"/>
                <a:cs typeface="Arial Narrow"/>
              </a:rPr>
              <a:t>имеющий  доступ </a:t>
            </a:r>
            <a:r>
              <a:rPr sz="2902" dirty="0">
                <a:latin typeface="Arial Narrow"/>
                <a:cs typeface="Arial Narrow"/>
              </a:rPr>
              <a:t>к </a:t>
            </a:r>
            <a:r>
              <a:rPr sz="2902" spc="-5" dirty="0">
                <a:latin typeface="Arial Narrow"/>
                <a:cs typeface="Arial Narrow"/>
              </a:rPr>
              <a:t>спискам полей </a:t>
            </a:r>
            <a:r>
              <a:rPr sz="2902" dirty="0">
                <a:latin typeface="Arial Narrow"/>
                <a:cs typeface="Arial Narrow"/>
              </a:rPr>
              <a:t>и методов </a:t>
            </a:r>
            <a:r>
              <a:rPr sz="2902" spc="-5" dirty="0">
                <a:latin typeface="Arial Narrow"/>
                <a:cs typeface="Arial Narrow"/>
              </a:rPr>
              <a:t>данного типа  (Reflection, рефлексия, интроспекция </a:t>
            </a:r>
            <a:r>
              <a:rPr sz="2902" dirty="0">
                <a:latin typeface="Arial Narrow"/>
                <a:cs typeface="Arial Narrow"/>
              </a:rPr>
              <a:t>– </a:t>
            </a:r>
            <a:r>
              <a:rPr sz="2902" spc="-5" dirty="0">
                <a:latin typeface="Arial Narrow"/>
                <a:cs typeface="Arial Narrow"/>
              </a:rPr>
              <a:t>отслеживание  собственной</a:t>
            </a:r>
            <a:r>
              <a:rPr sz="2902" spc="-36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структуры)</a:t>
            </a:r>
            <a:endParaRPr sz="2902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9172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4754072" cy="565046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</a:t>
            </a:r>
            <a:r>
              <a:rPr spc="-36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870" y="1822571"/>
            <a:ext cx="7164911" cy="1655901"/>
          </a:xfrm>
          <a:prstGeom prst="rect">
            <a:avLst/>
          </a:prstGeom>
        </p:spPr>
        <p:txBody>
          <a:bodyPr vert="horz" wrap="square" lIns="0" tIns="160653" rIns="0" bIns="0" rtlCol="0">
            <a:spAutoFit/>
          </a:bodyPr>
          <a:lstStyle/>
          <a:p>
            <a:pPr marL="274089" indent="-262573">
              <a:spcBef>
                <a:spcPts val="126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clone() </a:t>
            </a:r>
            <a:r>
              <a:rPr sz="2902" dirty="0">
                <a:latin typeface="Arial Narrow"/>
                <a:cs typeface="Arial Narrow"/>
              </a:rPr>
              <a:t>– </a:t>
            </a:r>
            <a:r>
              <a:rPr sz="2902" spc="-5" dirty="0">
                <a:latin typeface="Arial Narrow"/>
                <a:cs typeface="Arial Narrow"/>
              </a:rPr>
              <a:t>возвращает копию данного</a:t>
            </a:r>
            <a:r>
              <a:rPr sz="2902" spc="-36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  <a:p>
            <a:pPr marL="274089" marR="4607" indent="-262573">
              <a:spcBef>
                <a:spcPts val="1179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finalize() </a:t>
            </a:r>
            <a:r>
              <a:rPr sz="2902" dirty="0">
                <a:latin typeface="Arial Narrow"/>
                <a:cs typeface="Arial Narrow"/>
              </a:rPr>
              <a:t>– вызывается </a:t>
            </a:r>
            <a:r>
              <a:rPr sz="2902" spc="-5" dirty="0">
                <a:latin typeface="Arial Narrow"/>
                <a:cs typeface="Arial Narrow"/>
              </a:rPr>
              <a:t>сборщиком </a:t>
            </a:r>
            <a:r>
              <a:rPr sz="2902" dirty="0">
                <a:latin typeface="Arial Narrow"/>
                <a:cs typeface="Arial Narrow"/>
              </a:rPr>
              <a:t>мусора </a:t>
            </a:r>
            <a:r>
              <a:rPr sz="2902" spc="-5" dirty="0">
                <a:latin typeface="Arial Narrow"/>
                <a:cs typeface="Arial Narrow"/>
              </a:rPr>
              <a:t>перед  </a:t>
            </a:r>
            <a:r>
              <a:rPr sz="2902" dirty="0">
                <a:latin typeface="Arial Narrow"/>
                <a:cs typeface="Arial Narrow"/>
              </a:rPr>
              <a:t>разрушением</a:t>
            </a:r>
            <a:r>
              <a:rPr sz="2902" spc="-50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775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95928" y="978641"/>
            <a:ext cx="7740154" cy="5257950"/>
          </a:xfrm>
          <a:prstGeom prst="rect">
            <a:avLst/>
          </a:prstGeom>
        </p:spPr>
        <p:txBody>
          <a:bodyPr vert="horz" wrap="square" lIns="0" tIns="97889" rIns="0" bIns="0" rtlCol="0">
            <a:spAutoFit/>
          </a:bodyPr>
          <a:lstStyle/>
          <a:p>
            <a:pPr marL="274089" marR="55279" indent="-262573">
              <a:lnSpc>
                <a:spcPts val="2784"/>
              </a:lnSpc>
              <a:spcBef>
                <a:spcPts val="771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Мы </a:t>
            </a:r>
            <a:r>
              <a:rPr sz="2902" spc="-5" dirty="0">
                <a:latin typeface="Arial Narrow"/>
                <a:cs typeface="Arial Narrow"/>
              </a:rPr>
              <a:t>получаем </a:t>
            </a:r>
            <a:r>
              <a:rPr sz="2902" dirty="0">
                <a:latin typeface="Arial Narrow"/>
                <a:cs typeface="Arial Narrow"/>
              </a:rPr>
              <a:t>возможность создавать массивы  </a:t>
            </a:r>
            <a:r>
              <a:rPr sz="2902" spc="-5" dirty="0">
                <a:latin typeface="Arial Narrow"/>
                <a:cs typeface="Arial Narrow"/>
              </a:rPr>
              <a:t>(контейнеры) из объектов произвольного типа </a:t>
            </a:r>
            <a:r>
              <a:rPr sz="2902" dirty="0">
                <a:latin typeface="Arial Narrow"/>
                <a:cs typeface="Arial Narrow"/>
              </a:rPr>
              <a:t>(на  </a:t>
            </a:r>
            <a:r>
              <a:rPr sz="2902" spc="-5" dirty="0">
                <a:latin typeface="Arial Narrow"/>
                <a:cs typeface="Arial Narrow"/>
              </a:rPr>
              <a:t>самом деле, контейнеры как раз хранят </a:t>
            </a:r>
            <a:r>
              <a:rPr sz="2902" dirty="0">
                <a:latin typeface="Arial Narrow"/>
                <a:cs typeface="Arial Narrow"/>
              </a:rPr>
              <a:t>внутри </a:t>
            </a:r>
            <a:r>
              <a:rPr sz="2902" spc="-5" dirty="0">
                <a:latin typeface="Arial Narrow"/>
                <a:cs typeface="Arial Narrow"/>
              </a:rPr>
              <a:t>себя  </a:t>
            </a:r>
            <a:r>
              <a:rPr sz="2902" dirty="0">
                <a:latin typeface="Arial Narrow"/>
                <a:cs typeface="Arial Narrow"/>
              </a:rPr>
              <a:t>ссылки </a:t>
            </a:r>
            <a:r>
              <a:rPr sz="2902" spc="-5" dirty="0">
                <a:latin typeface="Arial Narrow"/>
                <a:cs typeface="Arial Narrow"/>
              </a:rPr>
              <a:t>типа</a:t>
            </a:r>
            <a:r>
              <a:rPr sz="2902" spc="-59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Object)</a:t>
            </a:r>
            <a:endParaRPr sz="2902" dirty="0">
              <a:latin typeface="Arial Narrow"/>
              <a:cs typeface="Arial Narrow"/>
            </a:endParaRPr>
          </a:p>
          <a:p>
            <a:pPr marL="274089" marR="453169" indent="-262573">
              <a:lnSpc>
                <a:spcPts val="2784"/>
              </a:lnSpc>
              <a:spcBef>
                <a:spcPts val="1183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Мы </a:t>
            </a:r>
            <a:r>
              <a:rPr sz="2902" spc="-5" dirty="0">
                <a:latin typeface="Arial Narrow"/>
                <a:cs typeface="Arial Narrow"/>
              </a:rPr>
              <a:t>получаем </a:t>
            </a:r>
            <a:r>
              <a:rPr sz="2902" dirty="0">
                <a:latin typeface="Arial Narrow"/>
                <a:cs typeface="Arial Narrow"/>
              </a:rPr>
              <a:t>возможность </a:t>
            </a:r>
            <a:r>
              <a:rPr sz="2902" spc="-5" dirty="0">
                <a:latin typeface="Arial Narrow"/>
                <a:cs typeface="Arial Narrow"/>
              </a:rPr>
              <a:t>сравнить два объекта  </a:t>
            </a:r>
            <a:r>
              <a:rPr sz="2902" b="1" spc="-5" dirty="0">
                <a:latin typeface="Arial Narrow"/>
                <a:cs typeface="Arial Narrow"/>
              </a:rPr>
              <a:t>любого типа</a:t>
            </a:r>
            <a:r>
              <a:rPr sz="2902" spc="-5" dirty="0">
                <a:latin typeface="Arial Narrow"/>
                <a:cs typeface="Arial Narrow"/>
              </a:rPr>
              <a:t> </a:t>
            </a:r>
            <a:r>
              <a:rPr sz="2902" dirty="0">
                <a:latin typeface="Arial Narrow"/>
                <a:cs typeface="Arial Narrow"/>
              </a:rPr>
              <a:t>на</a:t>
            </a:r>
            <a:r>
              <a:rPr sz="2902" spc="-36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равенство</a:t>
            </a:r>
            <a:endParaRPr sz="2902" dirty="0">
              <a:latin typeface="Arial Narrow"/>
              <a:cs typeface="Arial Narrow"/>
            </a:endParaRPr>
          </a:p>
          <a:p>
            <a:pPr marL="274089" marR="760080" indent="-262573">
              <a:lnSpc>
                <a:spcPts val="2784"/>
              </a:lnSpc>
              <a:spcBef>
                <a:spcPts val="1179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Мы </a:t>
            </a:r>
            <a:r>
              <a:rPr sz="2902" spc="-5" dirty="0">
                <a:latin typeface="Arial Narrow"/>
                <a:cs typeface="Arial Narrow"/>
              </a:rPr>
              <a:t>получаем </a:t>
            </a:r>
            <a:r>
              <a:rPr sz="2902" dirty="0">
                <a:latin typeface="Arial Narrow"/>
                <a:cs typeface="Arial Narrow"/>
              </a:rPr>
              <a:t>возможность </a:t>
            </a:r>
            <a:r>
              <a:rPr sz="2902" spc="-5" dirty="0">
                <a:latin typeface="Arial Narrow"/>
                <a:cs typeface="Arial Narrow"/>
              </a:rPr>
              <a:t>получить</a:t>
            </a:r>
            <a:r>
              <a:rPr sz="2902" spc="-12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строковое  представление </a:t>
            </a:r>
            <a:r>
              <a:rPr sz="2902" b="1" spc="-5" dirty="0">
                <a:latin typeface="Arial Narrow"/>
                <a:cs typeface="Arial Narrow"/>
              </a:rPr>
              <a:t>любого</a:t>
            </a:r>
            <a:r>
              <a:rPr sz="2902" b="1" spc="-77" dirty="0">
                <a:latin typeface="Arial Narrow"/>
                <a:cs typeface="Arial Narrow"/>
              </a:rPr>
              <a:t> </a:t>
            </a:r>
            <a:r>
              <a:rPr sz="2902" b="1" spc="-5" dirty="0">
                <a:latin typeface="Arial Narrow"/>
                <a:cs typeface="Arial Narrow"/>
              </a:rPr>
              <a:t>объекта</a:t>
            </a:r>
            <a:endParaRPr sz="2902" b="1" dirty="0">
              <a:latin typeface="Arial Narrow"/>
              <a:cs typeface="Arial Narrow"/>
            </a:endParaRPr>
          </a:p>
          <a:p>
            <a:pPr marL="274089" indent="-262573">
              <a:spcBef>
                <a:spcPts val="517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…</a:t>
            </a:r>
          </a:p>
          <a:p>
            <a:pPr marL="274089" indent="-262573">
              <a:spcBef>
                <a:spcPts val="481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То </a:t>
            </a:r>
            <a:r>
              <a:rPr sz="2902" spc="-5" dirty="0">
                <a:latin typeface="Arial Narrow"/>
                <a:cs typeface="Arial Narrow"/>
              </a:rPr>
              <a:t>есть, класс Object содержит </a:t>
            </a:r>
            <a:r>
              <a:rPr sz="2902" b="1" spc="-5" dirty="0">
                <a:latin typeface="Arial Narrow"/>
                <a:cs typeface="Arial Narrow"/>
              </a:rPr>
              <a:t>общие </a:t>
            </a:r>
            <a:r>
              <a:rPr sz="2902" b="1" spc="-5" dirty="0" err="1">
                <a:latin typeface="Arial Narrow"/>
                <a:cs typeface="Arial Narrow"/>
              </a:rPr>
              <a:t>свойства</a:t>
            </a:r>
            <a:r>
              <a:rPr sz="2902" b="1" spc="-77" dirty="0">
                <a:latin typeface="Arial Narrow"/>
                <a:cs typeface="Arial Narrow"/>
              </a:rPr>
              <a:t> </a:t>
            </a:r>
            <a:r>
              <a:rPr sz="2902" b="1" dirty="0" err="1">
                <a:latin typeface="Arial Narrow"/>
                <a:cs typeface="Arial Narrow"/>
              </a:rPr>
              <a:t>всех</a:t>
            </a:r>
            <a:r>
              <a:rPr lang="en-US" sz="2902" b="1" dirty="0">
                <a:latin typeface="Arial Narrow"/>
                <a:cs typeface="Arial Narrow"/>
              </a:rPr>
              <a:t> </a:t>
            </a:r>
            <a:r>
              <a:rPr lang="ru-RU" sz="2902" b="1" spc="-5" dirty="0">
                <a:latin typeface="Arial Narrow"/>
                <a:cs typeface="Arial Narrow"/>
              </a:rPr>
              <a:t>объекто</a:t>
            </a:r>
            <a:r>
              <a:rPr lang="ru-RU" sz="2902" spc="-5" dirty="0">
                <a:latin typeface="Arial Narrow"/>
                <a:cs typeface="Arial Narrow"/>
              </a:rPr>
              <a:t>в</a:t>
            </a:r>
            <a:r>
              <a:rPr lang="ru-RU" sz="2902" spc="-73" dirty="0">
                <a:latin typeface="Arial Narrow"/>
                <a:cs typeface="Arial Narrow"/>
              </a:rPr>
              <a:t> </a:t>
            </a:r>
            <a:r>
              <a:rPr lang="en-US" sz="2902" dirty="0">
                <a:latin typeface="Arial Narrow"/>
                <a:cs typeface="Arial Narrow"/>
              </a:rPr>
              <a:t>Java</a:t>
            </a:r>
          </a:p>
          <a:p>
            <a:pPr marL="274089" indent="-262573">
              <a:spcBef>
                <a:spcPts val="481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endParaRPr sz="2902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5765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829BAA2-F154-416C-A14B-0871B87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класс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C61FAD2-523F-44B0-A7D9-F51F5D8BB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09904"/>
            <a:ext cx="96390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Определяет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“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каркас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”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поведения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Детали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отданы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дочерним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классам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на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переопределение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,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а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общее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поведение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вынесено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в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родительский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абстрактный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класс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Создать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экземпляр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такого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класса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нельзя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,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так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как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его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описание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неполно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.</a:t>
            </a: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34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8A7626A-9EB0-4FE7-BB54-20AFACE1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424041-9315-4C52-A25F-ABF2F9A44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818" y="2790516"/>
            <a:ext cx="79451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определяет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,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что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можно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сделать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с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классом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не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определяет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как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это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сделать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класс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может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реализовывать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несколько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интерфейс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ов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абстракция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реализации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обобщение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по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свойству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2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AE1400-EC43-4362-8415-6A407E69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как тип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24C8B-D56E-4BC0-BBE3-AA24894F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63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User implements Comparable,</a:t>
            </a:r>
            <a:r>
              <a:rPr lang="ru-RU" dirty="0"/>
              <a:t> </a:t>
            </a:r>
            <a:r>
              <a:rPr lang="en-US" dirty="0"/>
              <a:t>Serializable { </a:t>
            </a:r>
            <a:br>
              <a:rPr lang="ru-RU" dirty="0"/>
            </a:br>
            <a:r>
              <a:rPr lang="ru-RU" dirty="0"/>
              <a:t>             </a:t>
            </a:r>
            <a:r>
              <a:rPr lang="en-US" dirty="0"/>
              <a:t>/*…*/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User </a:t>
            </a:r>
            <a:r>
              <a:rPr lang="en-US" dirty="0" err="1"/>
              <a:t>user</a:t>
            </a:r>
            <a:r>
              <a:rPr lang="en-US" dirty="0"/>
              <a:t> = </a:t>
            </a:r>
            <a:r>
              <a:rPr lang="en-US" dirty="0" err="1"/>
              <a:t>getUser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Comparable c = (Comparable) user; </a:t>
            </a:r>
          </a:p>
          <a:p>
            <a:pPr marL="0" indent="0">
              <a:buNone/>
            </a:pPr>
            <a:r>
              <a:rPr lang="en-US" dirty="0" err="1"/>
              <a:t>c.compare</a:t>
            </a:r>
            <a:r>
              <a:rPr lang="en-US" dirty="0"/>
              <a:t>(other);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Serializable s = (Serializable) user; </a:t>
            </a:r>
          </a:p>
          <a:p>
            <a:pPr marL="0" indent="0">
              <a:buNone/>
            </a:pPr>
            <a:r>
              <a:rPr lang="en-US" dirty="0" err="1"/>
              <a:t>s.write</a:t>
            </a:r>
            <a:r>
              <a:rPr lang="en-US" dirty="0"/>
              <a:t>();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33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2AC324A-D724-4933-ADB7-77791D2CE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76FE0DA-9CB3-4A60-A82A-0A3A14C62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7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3271EA29-51D0-46D7-AF91-2DDB52FC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3ED1E4-8B6D-42AA-A663-4F55888DD60C}" type="slidenum">
              <a:rPr lang="en-US" altLang="ru-RU" sz="1200"/>
              <a:pPr/>
              <a:t>18</a:t>
            </a:fld>
            <a:endParaRPr lang="en-US" altLang="ru-RU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3B0B42D-3C66-4EE7-9D3E-E17631263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Generics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702375A-D044-43C6-BC85-86ED48A9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" y="1786194"/>
            <a:ext cx="6954521" cy="424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List&lt;E&gt; {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add(E x);</a:t>
            </a:r>
            <a:endParaRPr lang="en-US" altLang="ru-RU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Iterator&lt;E&gt; iterator();</a:t>
            </a:r>
            <a:endParaRPr lang="en-US" altLang="ru-RU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ru-RU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ru-RU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Iterator&lt;E&gt;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E next();</a:t>
            </a:r>
            <a:endParaRPr lang="en-US" altLang="ru-RU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altLang="ru-RU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Map&lt;K,V&gt; {</a:t>
            </a:r>
            <a:endParaRPr lang="en-US" altLang="ru-RU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V put(K key, V value);</a:t>
            </a:r>
            <a:endParaRPr lang="en-US" altLang="ru-RU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ru-RU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1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2AC324A-D724-4933-ADB7-77791D2CE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76FE0DA-9CB3-4A60-A82A-0A3A14C62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81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5674D-3DEC-4042-AF49-4E939617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3A7618-C966-406A-8325-14BE61CB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559"/>
            <a:ext cx="8781626" cy="43548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Переопределите в каждом из трех классов методы </a:t>
            </a:r>
            <a:r>
              <a:rPr lang="en-US" dirty="0"/>
              <a:t>equals()</a:t>
            </a:r>
            <a:r>
              <a:rPr lang="ru-RU" dirty="0"/>
              <a:t> и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main() </a:t>
            </a:r>
            <a:r>
              <a:rPr lang="ru-RU" dirty="0"/>
              <a:t>создайте массив типа суперкласса и наполните его объектами подклассов. Распечатайте все объекты.</a:t>
            </a:r>
          </a:p>
          <a:p>
            <a:pPr marL="0" indent="0">
              <a:buNone/>
            </a:pPr>
            <a:r>
              <a:rPr lang="ru-RU" dirty="0"/>
              <a:t>Сделайте суперкласс абстрактным. </a:t>
            </a:r>
            <a:r>
              <a:rPr lang="ru-RU"/>
              <a:t>Проверьте, что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64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0C982E6-3726-470B-86E8-B51750559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Коллекции </a:t>
            </a:r>
            <a:r>
              <a:rPr lang="en-US" altLang="ru-RU" dirty="0"/>
              <a:t>Java</a:t>
            </a:r>
          </a:p>
        </p:txBody>
      </p:sp>
      <p:sp>
        <p:nvSpPr>
          <p:cNvPr id="108568" name="Rectangle 24">
            <a:extLst>
              <a:ext uri="{FF2B5EF4-FFF2-40B4-BE49-F238E27FC236}">
                <a16:creationId xmlns:a16="http://schemas.microsoft.com/office/drawing/2014/main" id="{408E5598-B8F2-44ED-9123-39FC7A68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040" y="25527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Collection</a:t>
            </a:r>
          </a:p>
        </p:txBody>
      </p:sp>
      <p:sp>
        <p:nvSpPr>
          <p:cNvPr id="108569" name="Rectangle 25">
            <a:extLst>
              <a:ext uri="{FF2B5EF4-FFF2-40B4-BE49-F238E27FC236}">
                <a16:creationId xmlns:a16="http://schemas.microsoft.com/office/drawing/2014/main" id="{575FFFCF-616A-4E0A-BF6C-B9417C8BA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40" y="36195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Set</a:t>
            </a:r>
          </a:p>
        </p:txBody>
      </p:sp>
      <p:sp>
        <p:nvSpPr>
          <p:cNvPr id="108570" name="Rectangle 26">
            <a:extLst>
              <a:ext uri="{FF2B5EF4-FFF2-40B4-BE49-F238E27FC236}">
                <a16:creationId xmlns:a16="http://schemas.microsoft.com/office/drawing/2014/main" id="{0F8DA465-BE9C-4BB0-87A7-621B7494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040" y="36195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List</a:t>
            </a:r>
          </a:p>
        </p:txBody>
      </p:sp>
      <p:sp>
        <p:nvSpPr>
          <p:cNvPr id="108571" name="Rectangle 27">
            <a:extLst>
              <a:ext uri="{FF2B5EF4-FFF2-40B4-BE49-F238E27FC236}">
                <a16:creationId xmlns:a16="http://schemas.microsoft.com/office/drawing/2014/main" id="{F2AC6931-6D8C-42CC-B744-A195D20C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040" y="36195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Queue</a:t>
            </a:r>
          </a:p>
        </p:txBody>
      </p:sp>
      <p:sp>
        <p:nvSpPr>
          <p:cNvPr id="108575" name="Rectangle 31">
            <a:extLst>
              <a:ext uri="{FF2B5EF4-FFF2-40B4-BE49-F238E27FC236}">
                <a16:creationId xmlns:a16="http://schemas.microsoft.com/office/drawing/2014/main" id="{2F59C1CC-512C-443E-9B6C-75FEB649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40" y="44577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SortedSet</a:t>
            </a:r>
          </a:p>
        </p:txBody>
      </p:sp>
      <p:sp>
        <p:nvSpPr>
          <p:cNvPr id="108578" name="Rectangle 34">
            <a:extLst>
              <a:ext uri="{FF2B5EF4-FFF2-40B4-BE49-F238E27FC236}">
                <a16:creationId xmlns:a16="http://schemas.microsoft.com/office/drawing/2014/main" id="{A4572727-F79F-4848-967C-24C26910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239" y="30099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Map</a:t>
            </a:r>
          </a:p>
        </p:txBody>
      </p:sp>
      <p:sp>
        <p:nvSpPr>
          <p:cNvPr id="108579" name="Rectangle 35">
            <a:extLst>
              <a:ext uri="{FF2B5EF4-FFF2-40B4-BE49-F238E27FC236}">
                <a16:creationId xmlns:a16="http://schemas.microsoft.com/office/drawing/2014/main" id="{9D58D3CD-8988-4332-BD15-4DB2A930B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239" y="40005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SortedMap</a:t>
            </a:r>
          </a:p>
        </p:txBody>
      </p:sp>
      <p:cxnSp>
        <p:nvCxnSpPr>
          <p:cNvPr id="108580" name="AutoShape 36">
            <a:extLst>
              <a:ext uri="{FF2B5EF4-FFF2-40B4-BE49-F238E27FC236}">
                <a16:creationId xmlns:a16="http://schemas.microsoft.com/office/drawing/2014/main" id="{C6BFBC16-069E-4428-A1DA-2B04DAD61D4C}"/>
              </a:ext>
            </a:extLst>
          </p:cNvPr>
          <p:cNvCxnSpPr>
            <a:cxnSpLocks noChangeShapeType="1"/>
            <a:stCxn id="108578" idx="2"/>
          </p:cNvCxnSpPr>
          <p:nvPr/>
        </p:nvCxnSpPr>
        <p:spPr bwMode="auto">
          <a:xfrm>
            <a:off x="7990839" y="3467100"/>
            <a:ext cx="158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1" name="AutoShape 37">
            <a:extLst>
              <a:ext uri="{FF2B5EF4-FFF2-40B4-BE49-F238E27FC236}">
                <a16:creationId xmlns:a16="http://schemas.microsoft.com/office/drawing/2014/main" id="{25A10691-79A2-4FE1-AB56-EA84E872C3AA}"/>
              </a:ext>
            </a:extLst>
          </p:cNvPr>
          <p:cNvCxnSpPr>
            <a:cxnSpLocks noChangeShapeType="1"/>
            <a:stCxn id="108569" idx="2"/>
            <a:endCxn id="108575" idx="0"/>
          </p:cNvCxnSpPr>
          <p:nvPr/>
        </p:nvCxnSpPr>
        <p:spPr bwMode="auto">
          <a:xfrm>
            <a:off x="2199640" y="40767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2" name="AutoShape 38">
            <a:extLst>
              <a:ext uri="{FF2B5EF4-FFF2-40B4-BE49-F238E27FC236}">
                <a16:creationId xmlns:a16="http://schemas.microsoft.com/office/drawing/2014/main" id="{77B29014-FCD9-4B2F-B49E-D81CCFF783C1}"/>
              </a:ext>
            </a:extLst>
          </p:cNvPr>
          <p:cNvCxnSpPr>
            <a:cxnSpLocks noChangeShapeType="1"/>
            <a:stCxn id="108568" idx="2"/>
            <a:endCxn id="108570" idx="0"/>
          </p:cNvCxnSpPr>
          <p:nvPr/>
        </p:nvCxnSpPr>
        <p:spPr bwMode="auto">
          <a:xfrm>
            <a:off x="3723640" y="30099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3" name="AutoShape 39">
            <a:extLst>
              <a:ext uri="{FF2B5EF4-FFF2-40B4-BE49-F238E27FC236}">
                <a16:creationId xmlns:a16="http://schemas.microsoft.com/office/drawing/2014/main" id="{EB7E5820-359A-456F-B7FD-DB1E5BA2B5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99640" y="3314700"/>
            <a:ext cx="3048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4" name="AutoShape 40">
            <a:extLst>
              <a:ext uri="{FF2B5EF4-FFF2-40B4-BE49-F238E27FC236}">
                <a16:creationId xmlns:a16="http://schemas.microsoft.com/office/drawing/2014/main" id="{7CAA197C-0048-4FC1-B94D-C8E946075D95}"/>
              </a:ext>
            </a:extLst>
          </p:cNvPr>
          <p:cNvCxnSpPr>
            <a:cxnSpLocks noChangeShapeType="1"/>
            <a:stCxn id="108569" idx="0"/>
          </p:cNvCxnSpPr>
          <p:nvPr/>
        </p:nvCxnSpPr>
        <p:spPr bwMode="auto">
          <a:xfrm flipV="1">
            <a:off x="2199640" y="33147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6" name="AutoShape 42">
            <a:extLst>
              <a:ext uri="{FF2B5EF4-FFF2-40B4-BE49-F238E27FC236}">
                <a16:creationId xmlns:a16="http://schemas.microsoft.com/office/drawing/2014/main" id="{AAE33A36-8F8C-4D99-8E1C-AACDF57CC6B9}"/>
              </a:ext>
            </a:extLst>
          </p:cNvPr>
          <p:cNvCxnSpPr>
            <a:cxnSpLocks noChangeShapeType="1"/>
            <a:stCxn id="108571" idx="0"/>
          </p:cNvCxnSpPr>
          <p:nvPr/>
        </p:nvCxnSpPr>
        <p:spPr bwMode="auto">
          <a:xfrm flipV="1">
            <a:off x="5247640" y="33147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960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7AB8F718-635B-4271-89C7-53DBFE0D7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52389"/>
            <a:ext cx="7302500" cy="1431925"/>
          </a:xfrm>
        </p:spPr>
        <p:txBody>
          <a:bodyPr/>
          <a:lstStyle/>
          <a:p>
            <a:br>
              <a:rPr lang="en-US" altLang="ru-RU" dirty="0"/>
            </a:br>
            <a:r>
              <a:rPr lang="ru-RU" altLang="ru-RU" dirty="0"/>
              <a:t>Интерфейс </a:t>
            </a:r>
            <a:r>
              <a:rPr lang="en-US" altLang="ru-RU" dirty="0"/>
              <a:t>Collection &lt;E&gt;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1B3EF628-38CB-43E7-A83B-3575B6E393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752600"/>
            <a:ext cx="8534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isEmpty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contains (Object element);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remove (Object element);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Interface &lt;E&gt; iterator();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containsAll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(Collection &lt;&gt; C);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addAll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(Collection &lt;? extends E&gt; C);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removeAll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(Collection() &gt; C);</a:t>
            </a:r>
            <a:endParaRPr lang="ru-RU" altLang="ru-RU" sz="20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retainAll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(Collection &lt;?&gt; C);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void clear();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Object[ ]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toArray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(); 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&lt;T&gt; T[ ]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toArray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(T[ ]a);</a:t>
            </a:r>
            <a:r>
              <a:rPr lang="en-US" altLang="ru-RU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401899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1877F2C-1892-44A7-B8DD-35D14DBF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Обход коллекций</a:t>
            </a:r>
            <a:endParaRPr lang="en-US" altLang="ru-RU" dirty="0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B723154-FB81-46B6-BFBB-B08E113FE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1119" y="1450383"/>
            <a:ext cx="8382000" cy="4648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ru-RU" sz="2400" dirty="0"/>
          </a:p>
          <a:p>
            <a:pPr lvl="1">
              <a:lnSpc>
                <a:spcPct val="80000"/>
              </a:lnSpc>
            </a:pPr>
            <a:r>
              <a:rPr lang="en-US" altLang="ru-RU" sz="2000" u="sng" dirty="0"/>
              <a:t>Iterator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static void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loopThrough</a:t>
            </a:r>
            <a:r>
              <a:rPr lang="en-US" altLang="ru-RU" sz="1600" i="1" dirty="0">
                <a:solidFill>
                  <a:schemeClr val="accent2"/>
                </a:solidFill>
              </a:rPr>
              <a:t>(Collection col){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for (Iterator &lt;E&gt;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iter</a:t>
            </a:r>
            <a:r>
              <a:rPr lang="en-US" altLang="ru-RU" sz="1600" i="1" dirty="0">
                <a:solidFill>
                  <a:schemeClr val="accent2"/>
                </a:solidFill>
              </a:rPr>
              <a:t> =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col.iterator</a:t>
            </a:r>
            <a:r>
              <a:rPr lang="en-US" altLang="ru-RU" sz="1600" i="1" dirty="0">
                <a:solidFill>
                  <a:schemeClr val="accent2"/>
                </a:solidFill>
              </a:rPr>
              <a:t>();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iter.hasnext</a:t>
            </a:r>
            <a:r>
              <a:rPr lang="en-US" altLang="ru-RU" sz="1600" i="1" dirty="0">
                <a:solidFill>
                  <a:schemeClr val="accent2"/>
                </a:solidFill>
              </a:rPr>
              <a:t>())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          Object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obj</a:t>
            </a:r>
            <a:r>
              <a:rPr lang="en-US" altLang="ru-RU" sz="1600" i="1" dirty="0">
                <a:solidFill>
                  <a:schemeClr val="accent2"/>
                </a:solidFill>
              </a:rPr>
              <a:t>=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iter.next</a:t>
            </a:r>
            <a:r>
              <a:rPr lang="en-US" altLang="ru-RU" sz="1600" i="1" dirty="0">
                <a:solidFill>
                  <a:schemeClr val="accent2"/>
                </a:solidFill>
              </a:rPr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ru-RU" sz="1600" b="1" i="1" u="sng" dirty="0"/>
          </a:p>
          <a:p>
            <a:pPr lvl="1">
              <a:lnSpc>
                <a:spcPct val="80000"/>
              </a:lnSpc>
            </a:pPr>
            <a:r>
              <a:rPr lang="en-US" altLang="ru-RU" sz="2000" u="sng" dirty="0"/>
              <a:t>For-each</a:t>
            </a:r>
            <a:endParaRPr lang="en-US" altLang="ru-RU" sz="1800" u="sng" dirty="0">
              <a:solidFill>
                <a:schemeClr val="accent2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static void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loopThrough</a:t>
            </a:r>
            <a:r>
              <a:rPr lang="en-US" altLang="ru-RU" sz="1600" i="1" dirty="0">
                <a:solidFill>
                  <a:schemeClr val="accent2"/>
                </a:solidFill>
              </a:rPr>
              <a:t>(Collection col){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for (Object </a:t>
            </a:r>
            <a:r>
              <a:rPr lang="en-US" altLang="ru-RU" i="1" dirty="0" err="1">
                <a:solidFill>
                  <a:schemeClr val="accent2"/>
                </a:solidFill>
              </a:rPr>
              <a:t>obj</a:t>
            </a:r>
            <a:r>
              <a:rPr lang="en-US" altLang="ru-RU" i="1" dirty="0">
                <a:solidFill>
                  <a:schemeClr val="accent2"/>
                </a:solidFill>
              </a:rPr>
              <a:t>: col) {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           //access object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7956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B55F05E5-8872-49A9-B22D-C71F5089F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Set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FF0434F-A8EA-417D-ABA8-246570EBE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717041"/>
            <a:ext cx="8596668" cy="4324322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2400" dirty="0"/>
              <a:t>Элементы без повторений</a:t>
            </a:r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Реализации</a:t>
            </a:r>
            <a:r>
              <a:rPr lang="en-US" altLang="ru-RU" sz="2400" dirty="0"/>
              <a:t>: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D5A4696-6CF0-4F97-8E26-7EA4EF5D4698}"/>
              </a:ext>
            </a:extLst>
          </p:cNvPr>
          <p:cNvGrpSpPr/>
          <p:nvPr/>
        </p:nvGrpSpPr>
        <p:grpSpPr>
          <a:xfrm>
            <a:off x="3657600" y="3138407"/>
            <a:ext cx="5749870" cy="2271792"/>
            <a:chOff x="3429000" y="4038600"/>
            <a:chExt cx="4724400" cy="1371600"/>
          </a:xfrm>
        </p:grpSpPr>
        <p:sp>
          <p:nvSpPr>
            <p:cNvPr id="140301" name="Rectangle 13">
              <a:extLst>
                <a:ext uri="{FF2B5EF4-FFF2-40B4-BE49-F238E27FC236}">
                  <a16:creationId xmlns:a16="http://schemas.microsoft.com/office/drawing/2014/main" id="{A5FF1892-627C-4728-97A6-B645A6CC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0386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2000" dirty="0"/>
                <a:t>Set</a:t>
              </a:r>
            </a:p>
          </p:txBody>
        </p:sp>
        <p:sp>
          <p:nvSpPr>
            <p:cNvPr id="140302" name="Rectangle 14">
              <a:extLst>
                <a:ext uri="{FF2B5EF4-FFF2-40B4-BE49-F238E27FC236}">
                  <a16:creationId xmlns:a16="http://schemas.microsoft.com/office/drawing/2014/main" id="{F4AF304D-ED08-41F0-8F19-92E6BE831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9530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2000"/>
                <a:t>HashSet</a:t>
              </a:r>
            </a:p>
          </p:txBody>
        </p:sp>
        <p:sp>
          <p:nvSpPr>
            <p:cNvPr id="140303" name="Rectangle 15">
              <a:extLst>
                <a:ext uri="{FF2B5EF4-FFF2-40B4-BE49-F238E27FC236}">
                  <a16:creationId xmlns:a16="http://schemas.microsoft.com/office/drawing/2014/main" id="{A2EE77DD-2729-4B8E-A31D-C9106385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9530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2000"/>
                <a:t>TreeSet</a:t>
              </a:r>
            </a:p>
          </p:txBody>
        </p:sp>
        <p:sp>
          <p:nvSpPr>
            <p:cNvPr id="140304" name="Rectangle 16">
              <a:extLst>
                <a:ext uri="{FF2B5EF4-FFF2-40B4-BE49-F238E27FC236}">
                  <a16:creationId xmlns:a16="http://schemas.microsoft.com/office/drawing/2014/main" id="{6D1CBE0D-625F-4731-8774-2D136A0E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953000"/>
              <a:ext cx="1676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2000"/>
                <a:t>LinkedHashSet</a:t>
              </a:r>
            </a:p>
          </p:txBody>
        </p:sp>
        <p:cxnSp>
          <p:nvCxnSpPr>
            <p:cNvPr id="140305" name="AutoShape 17">
              <a:extLst>
                <a:ext uri="{FF2B5EF4-FFF2-40B4-BE49-F238E27FC236}">
                  <a16:creationId xmlns:a16="http://schemas.microsoft.com/office/drawing/2014/main" id="{D9716814-8EA5-41A3-96A2-6BD428BBE614}"/>
                </a:ext>
              </a:extLst>
            </p:cNvPr>
            <p:cNvCxnSpPr>
              <a:cxnSpLocks noChangeShapeType="1"/>
              <a:stCxn id="140302" idx="0"/>
              <a:endCxn id="140301" idx="2"/>
            </p:cNvCxnSpPr>
            <p:nvPr/>
          </p:nvCxnSpPr>
          <p:spPr bwMode="auto">
            <a:xfrm flipV="1">
              <a:off x="4038600" y="4495800"/>
              <a:ext cx="15240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306" name="AutoShape 18">
              <a:extLst>
                <a:ext uri="{FF2B5EF4-FFF2-40B4-BE49-F238E27FC236}">
                  <a16:creationId xmlns:a16="http://schemas.microsoft.com/office/drawing/2014/main" id="{7DCF0A28-0A96-4338-A669-6F4D80713ACB}"/>
                </a:ext>
              </a:extLst>
            </p:cNvPr>
            <p:cNvCxnSpPr>
              <a:cxnSpLocks noChangeShapeType="1"/>
              <a:stCxn id="140303" idx="0"/>
              <a:endCxn id="140301" idx="2"/>
            </p:cNvCxnSpPr>
            <p:nvPr/>
          </p:nvCxnSpPr>
          <p:spPr bwMode="auto">
            <a:xfrm flipV="1">
              <a:off x="5562600" y="44958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307" name="AutoShape 19">
              <a:extLst>
                <a:ext uri="{FF2B5EF4-FFF2-40B4-BE49-F238E27FC236}">
                  <a16:creationId xmlns:a16="http://schemas.microsoft.com/office/drawing/2014/main" id="{CB511794-BAE5-4774-BF5B-8DEAC49D1D12}"/>
                </a:ext>
              </a:extLst>
            </p:cNvPr>
            <p:cNvCxnSpPr>
              <a:cxnSpLocks noChangeShapeType="1"/>
              <a:stCxn id="140304" idx="0"/>
              <a:endCxn id="140301" idx="2"/>
            </p:cNvCxnSpPr>
            <p:nvPr/>
          </p:nvCxnSpPr>
          <p:spPr bwMode="auto">
            <a:xfrm flipH="1" flipV="1">
              <a:off x="5562600" y="4495800"/>
              <a:ext cx="1752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33923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8BE51421-99B2-4A26-9C7F-79BB8E8F5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831742"/>
          </a:xfrm>
        </p:spPr>
        <p:txBody>
          <a:bodyPr/>
          <a:lstStyle/>
          <a:p>
            <a:r>
              <a:rPr lang="ru-RU" altLang="ru-RU" dirty="0"/>
              <a:t>Пример</a:t>
            </a:r>
            <a:endParaRPr lang="en-US" altLang="ru-RU" dirty="0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E0451B29-DD8A-436A-BA66-81CA4933F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344" y="1687891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Добавление уникальных элементов в коллекцию</a:t>
            </a:r>
            <a:br>
              <a:rPr lang="ru-RU" altLang="ru-RU" dirty="0"/>
            </a:br>
            <a:endParaRPr lang="en-US" altLang="ru-RU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dirty="0"/>
              <a:t>	</a:t>
            </a:r>
            <a:r>
              <a:rPr lang="en-US" altLang="ru-RU" i="1" dirty="0">
                <a:solidFill>
                  <a:schemeClr val="accent2"/>
                </a:solidFill>
              </a:rPr>
              <a:t>Collection &lt;String&gt; </a:t>
            </a:r>
            <a:r>
              <a:rPr lang="en-US" altLang="ru-RU" i="1" dirty="0" err="1">
                <a:solidFill>
                  <a:schemeClr val="accent2"/>
                </a:solidFill>
              </a:rPr>
              <a:t>uniqueString</a:t>
            </a:r>
            <a:r>
              <a:rPr lang="en-US" altLang="ru-RU" i="1" dirty="0">
                <a:solidFill>
                  <a:schemeClr val="accent2"/>
                </a:solidFill>
              </a:rPr>
              <a:t> (Collection&lt;String&gt; c)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Set&lt;String&gt; </a:t>
            </a:r>
            <a:r>
              <a:rPr lang="en-US" altLang="ru-RU" i="1" dirty="0" err="1">
                <a:solidFill>
                  <a:schemeClr val="accent2"/>
                </a:solidFill>
              </a:rPr>
              <a:t>uniqueSetStr</a:t>
            </a:r>
            <a:r>
              <a:rPr lang="en-US" altLang="ru-RU" i="1" dirty="0">
                <a:solidFill>
                  <a:schemeClr val="accent2"/>
                </a:solidFill>
              </a:rPr>
              <a:t> = new </a:t>
            </a:r>
            <a:r>
              <a:rPr lang="en-US" altLang="ru-RU" i="1" dirty="0" err="1">
                <a:solidFill>
                  <a:schemeClr val="accent2"/>
                </a:solidFill>
              </a:rPr>
              <a:t>HashSet</a:t>
            </a:r>
            <a:r>
              <a:rPr lang="en-US" altLang="ru-RU" i="1" dirty="0">
                <a:solidFill>
                  <a:schemeClr val="accent2"/>
                </a:solidFill>
              </a:rPr>
              <a:t>&lt;String&gt;();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for (String </a:t>
            </a:r>
            <a:r>
              <a:rPr lang="en-US" altLang="ru-RU" i="1" dirty="0" err="1">
                <a:solidFill>
                  <a:schemeClr val="accent2"/>
                </a:solidFill>
              </a:rPr>
              <a:t>str</a:t>
            </a:r>
            <a:r>
              <a:rPr lang="en-US" altLang="ru-RU" i="1" dirty="0">
                <a:solidFill>
                  <a:schemeClr val="accent2"/>
                </a:solidFill>
              </a:rPr>
              <a:t>: c)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	if(!</a:t>
            </a:r>
            <a:r>
              <a:rPr lang="en-US" altLang="ru-RU" i="1" dirty="0" err="1">
                <a:solidFill>
                  <a:schemeClr val="accent2"/>
                </a:solidFill>
              </a:rPr>
              <a:t>uniqueStrSet.add</a:t>
            </a:r>
            <a:r>
              <a:rPr lang="en-US" altLang="ru-RU" i="1" dirty="0">
                <a:solidFill>
                  <a:schemeClr val="accent2"/>
                </a:solidFill>
              </a:rPr>
              <a:t>(</a:t>
            </a:r>
            <a:r>
              <a:rPr lang="en-US" altLang="ru-RU" i="1" dirty="0" err="1">
                <a:solidFill>
                  <a:schemeClr val="accent2"/>
                </a:solidFill>
              </a:rPr>
              <a:t>str</a:t>
            </a:r>
            <a:r>
              <a:rPr lang="en-US" altLang="ru-RU" i="1" dirty="0">
                <a:solidFill>
                  <a:schemeClr val="accent2"/>
                </a:solidFill>
              </a:rPr>
              <a:t>)){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		</a:t>
            </a:r>
            <a:r>
              <a:rPr lang="en-US" altLang="ru-RU" i="1" dirty="0" err="1">
                <a:solidFill>
                  <a:schemeClr val="accent2"/>
                </a:solidFill>
              </a:rPr>
              <a:t>System.out.println</a:t>
            </a:r>
            <a:r>
              <a:rPr lang="en-US" altLang="ru-RU" i="1" dirty="0">
                <a:solidFill>
                  <a:schemeClr val="accent2"/>
                </a:solidFill>
              </a:rPr>
              <a:t>(“Duplicate deleted:”+ </a:t>
            </a:r>
            <a:r>
              <a:rPr lang="en-US" altLang="ru-RU" i="1" dirty="0" err="1">
                <a:solidFill>
                  <a:schemeClr val="accent2"/>
                </a:solidFill>
              </a:rPr>
              <a:t>str</a:t>
            </a:r>
            <a:r>
              <a:rPr lang="en-US" altLang="ru-RU" i="1" dirty="0">
                <a:solidFill>
                  <a:schemeClr val="accent2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return </a:t>
            </a:r>
            <a:r>
              <a:rPr lang="en-US" altLang="ru-RU" i="1" dirty="0" err="1">
                <a:solidFill>
                  <a:schemeClr val="accent2"/>
                </a:solidFill>
              </a:rPr>
              <a:t>uniqueStrSet</a:t>
            </a:r>
            <a:r>
              <a:rPr lang="en-US" altLang="ru-RU" i="1" dirty="0">
                <a:solidFill>
                  <a:schemeClr val="accent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124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BAC8DCCD-89FE-487A-BAAC-95E72067C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6001" y="549276"/>
            <a:ext cx="7302500" cy="1431925"/>
          </a:xfrm>
        </p:spPr>
        <p:txBody>
          <a:bodyPr/>
          <a:lstStyle/>
          <a:p>
            <a:r>
              <a:rPr lang="ru-RU" altLang="ru-RU" dirty="0"/>
              <a:t>Сравнение реализаций</a:t>
            </a:r>
            <a:endParaRPr lang="en-US" altLang="ru-RU" dirty="0"/>
          </a:p>
        </p:txBody>
      </p:sp>
      <p:graphicFrame>
        <p:nvGraphicFramePr>
          <p:cNvPr id="138306" name="Group 66">
            <a:extLst>
              <a:ext uri="{FF2B5EF4-FFF2-40B4-BE49-F238E27FC236}">
                <a16:creationId xmlns:a16="http://schemas.microsoft.com/office/drawing/2014/main" id="{DB8E0A6E-D9FF-4D73-B1A6-58E3C03D15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2291744"/>
              </p:ext>
            </p:extLst>
          </p:nvPr>
        </p:nvGraphicFramePr>
        <p:xfrm>
          <a:off x="1091940" y="2178772"/>
          <a:ext cx="9017258" cy="3291840"/>
        </p:xfrm>
        <a:graphic>
          <a:graphicData uri="http://schemas.openxmlformats.org/drawingml/2006/table">
            <a:tbl>
              <a:tblPr/>
              <a:tblGrid>
                <a:gridCol w="2256157">
                  <a:extLst>
                    <a:ext uri="{9D8B030D-6E8A-4147-A177-3AD203B41FA5}">
                      <a16:colId xmlns:a16="http://schemas.microsoft.com/office/drawing/2014/main" val="1383653620"/>
                    </a:ext>
                  </a:extLst>
                </a:gridCol>
                <a:gridCol w="2252472">
                  <a:extLst>
                    <a:ext uri="{9D8B030D-6E8A-4147-A177-3AD203B41FA5}">
                      <a16:colId xmlns:a16="http://schemas.microsoft.com/office/drawing/2014/main" val="4088422811"/>
                    </a:ext>
                  </a:extLst>
                </a:gridCol>
                <a:gridCol w="2256157">
                  <a:extLst>
                    <a:ext uri="{9D8B030D-6E8A-4147-A177-3AD203B41FA5}">
                      <a16:colId xmlns:a16="http://schemas.microsoft.com/office/drawing/2014/main" val="3340780268"/>
                    </a:ext>
                  </a:extLst>
                </a:gridCol>
                <a:gridCol w="2252472">
                  <a:extLst>
                    <a:ext uri="{9D8B030D-6E8A-4147-A177-3AD203B41FA5}">
                      <a16:colId xmlns:a16="http://schemas.microsoft.com/office/drawing/2014/main" val="332158631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HashSet</a:t>
                      </a:r>
                      <a:endParaRPr kumimoji="0" lang="en-US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TreeSet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Linked </a:t>
                      </a:r>
                      <a:r>
                        <a:rPr kumimoji="0" lang="en-US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HashSet</a:t>
                      </a:r>
                      <a:endParaRPr kumimoji="0" lang="en-US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98082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Storage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Red-Black 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 Table with a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180577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Performance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Best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Slower than </a:t>
                      </a:r>
                      <a:r>
                        <a:rPr kumimoji="0" lang="en-US" altLang="ru-R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HashSet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Little costly than </a:t>
                      </a:r>
                      <a:r>
                        <a:rPr kumimoji="0" lang="en-US" altLang="ru-R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HashSet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692709"/>
                  </a:ext>
                </a:extLst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Order of 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No guarantee of order of 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Order based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Orders elements based on 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13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597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6609A07-F706-41AF-B451-404C1E901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List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F9861B99-6699-42B2-B4DB-B5FB8731B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954" y="1823634"/>
            <a:ext cx="8763000" cy="4800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ru-RU" altLang="ru-RU" sz="2000" dirty="0"/>
              <a:t>Индексация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Поиск</a:t>
            </a:r>
            <a:endParaRPr lang="en-US" altLang="ru-RU" sz="2000" dirty="0"/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Кастомизация обхода</a:t>
            </a:r>
          </a:p>
          <a:p>
            <a:pPr lvl="1">
              <a:lnSpc>
                <a:spcPct val="90000"/>
              </a:lnSpc>
            </a:pPr>
            <a:endParaRPr lang="en-US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Реализации</a:t>
            </a:r>
            <a:endParaRPr lang="en-US" altLang="ru-RU" sz="2000" dirty="0"/>
          </a:p>
          <a:p>
            <a:pPr>
              <a:lnSpc>
                <a:spcPct val="90000"/>
              </a:lnSpc>
            </a:pPr>
            <a:endParaRPr lang="en-US" altLang="ru-RU" sz="2000" dirty="0"/>
          </a:p>
          <a:p>
            <a:pPr>
              <a:lnSpc>
                <a:spcPct val="90000"/>
              </a:lnSpc>
            </a:pPr>
            <a:endParaRPr lang="en-US" altLang="ru-RU" sz="2000" dirty="0"/>
          </a:p>
          <a:p>
            <a:pPr>
              <a:lnSpc>
                <a:spcPct val="90000"/>
              </a:lnSpc>
            </a:pPr>
            <a:endParaRPr lang="en-US" altLang="ru-RU" sz="2000" dirty="0"/>
          </a:p>
          <a:p>
            <a:pPr marL="457200" lvl="1" indent="0">
              <a:lnSpc>
                <a:spcPct val="90000"/>
              </a:lnSpc>
              <a:buNone/>
            </a:pPr>
            <a:endParaRPr lang="ru-RU" altLang="ru-RU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ru-RU" sz="2000" dirty="0" err="1"/>
              <a:t>ArrayList</a:t>
            </a:r>
            <a:r>
              <a:rPr lang="en-US" altLang="ru-RU" sz="2000" dirty="0"/>
              <a:t> </a:t>
            </a:r>
            <a:r>
              <a:rPr lang="ru-RU" altLang="ru-RU" sz="2000" dirty="0"/>
              <a:t>быстрее </a:t>
            </a:r>
            <a:r>
              <a:rPr lang="en-US" altLang="ru-RU" sz="2000" dirty="0"/>
              <a:t> </a:t>
            </a:r>
            <a:r>
              <a:rPr lang="en-US" altLang="ru-RU" sz="2000" dirty="0" err="1"/>
              <a:t>Linkedlist</a:t>
            </a:r>
            <a:r>
              <a:rPr lang="en-US" altLang="ru-RU" sz="2000" dirty="0"/>
              <a:t>.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6AEF612C-D3F1-496A-9B4A-1962FB2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List</a:t>
            </a:r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37B1C50E-72A6-429A-AC5C-7C189FB5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00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Arraylist</a:t>
            </a:r>
          </a:p>
        </p:txBody>
      </p:sp>
      <p:sp>
        <p:nvSpPr>
          <p:cNvPr id="111629" name="Rectangle 13">
            <a:extLst>
              <a:ext uri="{FF2B5EF4-FFF2-40B4-BE49-F238E27FC236}">
                <a16:creationId xmlns:a16="http://schemas.microsoft.com/office/drawing/2014/main" id="{ECFB274B-AECB-43AF-AE56-938CE465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00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Vector</a:t>
            </a:r>
          </a:p>
        </p:txBody>
      </p:sp>
      <p:sp>
        <p:nvSpPr>
          <p:cNvPr id="111630" name="Rectangle 14">
            <a:extLst>
              <a:ext uri="{FF2B5EF4-FFF2-40B4-BE49-F238E27FC236}">
                <a16:creationId xmlns:a16="http://schemas.microsoft.com/office/drawing/2014/main" id="{6EEEE66B-BA4F-4650-82B9-073ED6BD3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Linkedlist</a:t>
            </a:r>
          </a:p>
        </p:txBody>
      </p:sp>
      <p:cxnSp>
        <p:nvCxnSpPr>
          <p:cNvPr id="111631" name="AutoShape 15">
            <a:extLst>
              <a:ext uri="{FF2B5EF4-FFF2-40B4-BE49-F238E27FC236}">
                <a16:creationId xmlns:a16="http://schemas.microsoft.com/office/drawing/2014/main" id="{2C5F5E1C-D127-4C14-9A13-92AC5C8E11F7}"/>
              </a:ext>
            </a:extLst>
          </p:cNvPr>
          <p:cNvCxnSpPr>
            <a:cxnSpLocks noChangeShapeType="1"/>
            <a:stCxn id="111628" idx="0"/>
            <a:endCxn id="111627" idx="2"/>
          </p:cNvCxnSpPr>
          <p:nvPr/>
        </p:nvCxnSpPr>
        <p:spPr bwMode="auto">
          <a:xfrm flipV="1">
            <a:off x="4572000" y="4343400"/>
            <a:ext cx="1524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632" name="AutoShape 16">
            <a:extLst>
              <a:ext uri="{FF2B5EF4-FFF2-40B4-BE49-F238E27FC236}">
                <a16:creationId xmlns:a16="http://schemas.microsoft.com/office/drawing/2014/main" id="{238D9AAF-1AFF-4E52-AF3A-7FAF5AF113C0}"/>
              </a:ext>
            </a:extLst>
          </p:cNvPr>
          <p:cNvCxnSpPr>
            <a:cxnSpLocks noChangeShapeType="1"/>
            <a:stCxn id="111629" idx="0"/>
            <a:endCxn id="111627" idx="2"/>
          </p:cNvCxnSpPr>
          <p:nvPr/>
        </p:nvCxnSpPr>
        <p:spPr bwMode="auto">
          <a:xfrm flipV="1">
            <a:off x="6096000" y="4343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633" name="AutoShape 17">
            <a:extLst>
              <a:ext uri="{FF2B5EF4-FFF2-40B4-BE49-F238E27FC236}">
                <a16:creationId xmlns:a16="http://schemas.microsoft.com/office/drawing/2014/main" id="{BB06FF57-5732-4F45-8EA9-A27F505B7D8D}"/>
              </a:ext>
            </a:extLst>
          </p:cNvPr>
          <p:cNvCxnSpPr>
            <a:cxnSpLocks noChangeShapeType="1"/>
            <a:stCxn id="111630" idx="0"/>
            <a:endCxn id="111627" idx="2"/>
          </p:cNvCxnSpPr>
          <p:nvPr/>
        </p:nvCxnSpPr>
        <p:spPr bwMode="auto">
          <a:xfrm flipH="1" flipV="1">
            <a:off x="6096000" y="4343400"/>
            <a:ext cx="1524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487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813F0DB-74E0-45B3-908D-60E51A3BB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Типовое использование</a:t>
            </a:r>
            <a:endParaRPr lang="en-US" altLang="ru-RU" dirty="0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88A69CD0-BAFF-4D6A-8A90-19281E7B1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 sz="2400" dirty="0"/>
              <a:t>Добавление элементов</a:t>
            </a:r>
            <a:endParaRPr lang="en-US" altLang="ru-RU" sz="2400" dirty="0"/>
          </a:p>
          <a:p>
            <a:pPr lvl="1"/>
            <a:r>
              <a:rPr lang="en-US" altLang="ru-RU" sz="1800" i="1" dirty="0" err="1">
                <a:solidFill>
                  <a:schemeClr val="accent2"/>
                </a:solidFill>
              </a:rPr>
              <a:t>listA.addAll</a:t>
            </a:r>
            <a:r>
              <a:rPr lang="en-US" altLang="ru-RU" sz="1800" i="1" dirty="0">
                <a:solidFill>
                  <a:schemeClr val="accent2"/>
                </a:solidFill>
              </a:rPr>
              <a:t>(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listB</a:t>
            </a:r>
            <a:r>
              <a:rPr lang="en-US" altLang="ru-RU" sz="1800" i="1" dirty="0">
                <a:solidFill>
                  <a:schemeClr val="accent2"/>
                </a:solidFill>
              </a:rPr>
              <a:t>);</a:t>
            </a:r>
            <a:r>
              <a:rPr lang="en-US" altLang="ru-RU" sz="2000" dirty="0"/>
              <a:t> </a:t>
            </a:r>
            <a:endParaRPr lang="ru-RU" altLang="ru-RU" sz="2000" dirty="0"/>
          </a:p>
          <a:p>
            <a:pPr lvl="1"/>
            <a:endParaRPr lang="ru-RU" altLang="ru-RU" sz="2000" dirty="0"/>
          </a:p>
          <a:p>
            <a:pPr lvl="1"/>
            <a:r>
              <a:rPr lang="ru-RU" altLang="ru-RU" sz="2400" dirty="0"/>
              <a:t>Доступ к элементам</a:t>
            </a:r>
            <a:endParaRPr lang="en-US" altLang="ru-RU" sz="2400" dirty="0"/>
          </a:p>
          <a:p>
            <a:pPr lvl="2">
              <a:buFontTx/>
              <a:buNone/>
            </a:pPr>
            <a:endParaRPr lang="ru-RU" altLang="ru-RU" sz="1600" i="1" dirty="0">
              <a:solidFill>
                <a:schemeClr val="accent2"/>
              </a:solidFill>
            </a:endParaRP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public static&lt;String&gt; void swap(List&lt;String&gt;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strList</a:t>
            </a:r>
            <a:r>
              <a:rPr lang="en-US" altLang="ru-RU" sz="1600" i="1" dirty="0">
                <a:solidFill>
                  <a:schemeClr val="accent2"/>
                </a:solidFill>
              </a:rPr>
              <a:t>,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int</a:t>
            </a:r>
            <a:r>
              <a:rPr lang="en-US" altLang="ru-RU" sz="1600" i="1" dirty="0">
                <a:solidFill>
                  <a:schemeClr val="accent2"/>
                </a:solidFill>
              </a:rPr>
              <a:t> k,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int</a:t>
            </a:r>
            <a:r>
              <a:rPr lang="en-US" altLang="ru-RU" sz="1600" i="1" dirty="0">
                <a:solidFill>
                  <a:schemeClr val="accent2"/>
                </a:solidFill>
              </a:rPr>
              <a:t> l)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	{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   String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strTmp</a:t>
            </a:r>
            <a:r>
              <a:rPr lang="en-US" altLang="ru-RU" sz="1600" i="1" dirty="0">
                <a:solidFill>
                  <a:schemeClr val="accent2"/>
                </a:solidFill>
              </a:rPr>
              <a:t> =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strList.get</a:t>
            </a:r>
            <a:r>
              <a:rPr lang="en-US" altLang="ru-RU" sz="1600" i="1" dirty="0">
                <a:solidFill>
                  <a:schemeClr val="accent2"/>
                </a:solidFill>
              </a:rPr>
              <a:t>(l);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  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strList.set</a:t>
            </a:r>
            <a:r>
              <a:rPr lang="en-US" altLang="ru-RU" sz="1600" i="1" dirty="0">
                <a:solidFill>
                  <a:schemeClr val="accent2"/>
                </a:solidFill>
              </a:rPr>
              <a:t>(</a:t>
            </a:r>
            <a:r>
              <a:rPr lang="en-US" altLang="ru-RU" sz="1600" i="1" dirty="0" err="1">
                <a:solidFill>
                  <a:schemeClr val="accent2"/>
                </a:solidFill>
              </a:rPr>
              <a:t>k,strList.get</a:t>
            </a:r>
            <a:r>
              <a:rPr lang="en-US" altLang="ru-RU" sz="1600" i="1" dirty="0">
                <a:solidFill>
                  <a:schemeClr val="accent2"/>
                </a:solidFill>
              </a:rPr>
              <a:t>(l));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  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strList.set</a:t>
            </a:r>
            <a:r>
              <a:rPr lang="en-US" altLang="ru-RU" sz="1600" i="1" dirty="0">
                <a:solidFill>
                  <a:schemeClr val="accent2"/>
                </a:solidFill>
              </a:rPr>
              <a:t>(</a:t>
            </a:r>
            <a:r>
              <a:rPr lang="en-US" altLang="ru-RU" sz="1600" i="1" dirty="0" err="1">
                <a:solidFill>
                  <a:schemeClr val="accent2"/>
                </a:solidFill>
              </a:rPr>
              <a:t>l,strTmp</a:t>
            </a:r>
            <a:r>
              <a:rPr lang="en-US" altLang="ru-RU" sz="1600" i="1" dirty="0">
                <a:solidFill>
                  <a:schemeClr val="accent2"/>
                </a:solidFill>
              </a:rPr>
              <a:t>);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232231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BC912F7-EFC2-40B0-A68E-F1890CA64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List Iterator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4AF1247-1554-4F0C-9940-8CA50DED2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Итератор </a:t>
            </a:r>
            <a:r>
              <a:rPr lang="en-US" altLang="ru-RU" dirty="0" err="1"/>
              <a:t>ListIterator</a:t>
            </a:r>
            <a:endParaRPr lang="en-US" altLang="ru-RU" dirty="0"/>
          </a:p>
          <a:p>
            <a:pPr lvl="1"/>
            <a:r>
              <a:rPr lang="ru-RU" altLang="ru-RU" dirty="0"/>
              <a:t>Поддерживает перемещение по коллекции в обе стороны</a:t>
            </a:r>
            <a:endParaRPr lang="en-US" altLang="ru-RU" dirty="0"/>
          </a:p>
          <a:p>
            <a:pPr lvl="1"/>
            <a:r>
              <a:rPr lang="ru-RU" altLang="ru-RU" dirty="0"/>
              <a:t>Пример</a:t>
            </a:r>
            <a:endParaRPr lang="en-US" altLang="ru-RU" dirty="0"/>
          </a:p>
          <a:p>
            <a:pPr lvl="1">
              <a:buFontTx/>
              <a:buNone/>
            </a:pPr>
            <a:r>
              <a:rPr lang="en-US" altLang="ru-RU" sz="1800" i="1" dirty="0">
                <a:solidFill>
                  <a:schemeClr val="accent2"/>
                </a:solidFill>
              </a:rPr>
              <a:t>	for(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ListIterator</a:t>
            </a:r>
            <a:r>
              <a:rPr lang="en-US" altLang="ru-RU" sz="1800" i="1" dirty="0">
                <a:solidFill>
                  <a:schemeClr val="accent2"/>
                </a:solidFill>
              </a:rPr>
              <a:t>&lt;String&gt; 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lIter</a:t>
            </a:r>
            <a:r>
              <a:rPr lang="en-US" altLang="ru-RU" sz="1800" i="1" dirty="0">
                <a:solidFill>
                  <a:schemeClr val="accent2"/>
                </a:solidFill>
              </a:rPr>
              <a:t>=</a:t>
            </a:r>
            <a:r>
              <a:rPr lang="en-US" altLang="ru-RU" sz="1800" i="1" dirty="0" err="1">
                <a:solidFill>
                  <a:schemeClr val="accent2"/>
                </a:solidFill>
              </a:rPr>
              <a:t>strList.listIterator</a:t>
            </a:r>
            <a:r>
              <a:rPr lang="en-US" altLang="ru-RU" sz="1800" i="1" dirty="0">
                <a:solidFill>
                  <a:schemeClr val="accent2"/>
                </a:solidFill>
              </a:rPr>
              <a:t>(</a:t>
            </a:r>
            <a:r>
              <a:rPr lang="en-US" altLang="ru-RU" sz="1800" i="1" dirty="0" err="1">
                <a:solidFill>
                  <a:schemeClr val="accent2"/>
                </a:solidFill>
              </a:rPr>
              <a:t>strList.size</a:t>
            </a:r>
            <a:r>
              <a:rPr lang="en-US" altLang="ru-RU" sz="1800" i="1" dirty="0">
                <a:solidFill>
                  <a:schemeClr val="accent2"/>
                </a:solidFill>
              </a:rPr>
              <a:t>());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lIter.hasPrevious</a:t>
            </a:r>
            <a:r>
              <a:rPr lang="en-US" altLang="ru-RU" sz="1800" i="1" dirty="0">
                <a:solidFill>
                  <a:schemeClr val="accent2"/>
                </a:solidFill>
              </a:rPr>
              <a:t>())</a:t>
            </a:r>
          </a:p>
          <a:p>
            <a:pPr lvl="1">
              <a:buFontTx/>
              <a:buNone/>
            </a:pPr>
            <a:r>
              <a:rPr lang="en-US" altLang="ru-RU" sz="1800" i="1" dirty="0">
                <a:solidFill>
                  <a:schemeClr val="accent2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altLang="ru-RU" sz="1800" i="1" dirty="0">
                <a:solidFill>
                  <a:schemeClr val="accent2"/>
                </a:solidFill>
              </a:rPr>
              <a:t>   String </a:t>
            </a:r>
            <a:r>
              <a:rPr lang="en-US" altLang="ru-RU" sz="1800" i="1" dirty="0" err="1">
                <a:solidFill>
                  <a:schemeClr val="accent2"/>
                </a:solidFill>
              </a:rPr>
              <a:t>str</a:t>
            </a:r>
            <a:r>
              <a:rPr lang="en-US" altLang="ru-RU" sz="1800" i="1" dirty="0">
                <a:solidFill>
                  <a:schemeClr val="accent2"/>
                </a:solidFill>
              </a:rPr>
              <a:t> = 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lIter.previous</a:t>
            </a:r>
            <a:r>
              <a:rPr lang="en-US" altLang="ru-RU" sz="1800" i="1" dirty="0">
                <a:solidFill>
                  <a:schemeClr val="accent2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altLang="ru-RU" sz="1800" i="1" dirty="0">
                <a:solidFill>
                  <a:schemeClr val="accent2"/>
                </a:solidFill>
              </a:rPr>
              <a:t>	}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859287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2D25C669-450D-4BED-B02A-8201A9C28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Алгоритмы обработки</a:t>
            </a:r>
            <a:endParaRPr lang="en-US" altLang="ru-RU" dirty="0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FFAAA218-FCB6-4B17-998A-0C8987D19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sort</a:t>
            </a:r>
            <a:r>
              <a:rPr lang="en-US" altLang="ru-RU" sz="2000"/>
              <a:t>: Uses mergesort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shuffle</a:t>
            </a:r>
            <a:r>
              <a:rPr lang="en-US" altLang="ru-RU" sz="2000"/>
              <a:t>: Randomly shuffles elements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reverse</a:t>
            </a:r>
            <a:r>
              <a:rPr lang="en-US" altLang="ru-RU" sz="2000"/>
              <a:t>: Reverses order of elements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rotate</a:t>
            </a:r>
            <a:r>
              <a:rPr lang="en-US" altLang="ru-RU" sz="2000"/>
              <a:t>: Rotates list by specified number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fill</a:t>
            </a:r>
            <a:r>
              <a:rPr lang="en-US" altLang="ru-RU" sz="2000"/>
              <a:t>: Overwrites every element with specified element.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copy</a:t>
            </a:r>
            <a:r>
              <a:rPr lang="en-US" altLang="ru-RU" sz="2000"/>
              <a:t>: Copies source list into destination.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binarySearch</a:t>
            </a:r>
            <a:r>
              <a:rPr lang="en-US" altLang="ru-RU" sz="2000"/>
              <a:t>: Performs search usng binary search.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indexOfSubList</a:t>
            </a:r>
            <a:r>
              <a:rPr lang="en-US" altLang="ru-RU" sz="2000"/>
              <a:t>: Returns index of first subList found.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lastIndexOfSubList</a:t>
            </a:r>
            <a:r>
              <a:rPr lang="en-US" altLang="ru-RU" sz="2000"/>
              <a:t>: Returns index of the last subList found.</a:t>
            </a:r>
          </a:p>
        </p:txBody>
      </p:sp>
    </p:spTree>
    <p:extLst>
      <p:ext uri="{BB962C8B-B14F-4D97-AF65-F5344CB8AC3E}">
        <p14:creationId xmlns:p14="http://schemas.microsoft.com/office/powerpoint/2010/main" val="161997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D17DB38-2AB9-4F35-8755-7B904491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753328-916D-461F-B032-E86021381EF7}"/>
              </a:ext>
            </a:extLst>
          </p:cNvPr>
          <p:cNvSpPr/>
          <p:nvPr/>
        </p:nvSpPr>
        <p:spPr>
          <a:xfrm>
            <a:off x="842128" y="1652696"/>
            <a:ext cx="96876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Object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clone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 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- создаёт новый объект, не отличающий от клонируемого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boolean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equals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Object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obj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определяет, равен ли один объект другому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finalize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вызывается перед удалением неиспользуемого объекта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Class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&lt;?&gt;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getClass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получает класс объекта во время выполнения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int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hashCode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возвращает </a:t>
            </a:r>
            <a:r>
              <a:rPr lang="ru-RU" sz="2000" dirty="0" err="1">
                <a:solidFill>
                  <a:srgbClr val="333333"/>
                </a:solidFill>
                <a:latin typeface="Helvetica" panose="020B0604020202020204" pitchFamily="34" charset="0"/>
              </a:rPr>
              <a:t>хеш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-код, связанный с вызывающим объектом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notify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возобновляет выполнение потока, который ожидает вызывающего объекта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notifyAll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возобновляет выполнение всех потоков, которые ожидают вызывающего объекта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String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toString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возвращает строку, описывающий объект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wait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ожидает другого потока выполнения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wait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long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millis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ожидает другого потока выполнения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wait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long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millis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,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int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nanos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ожидает другого потока выполнения</a:t>
            </a:r>
            <a:endParaRPr lang="ru-RU" sz="20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9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8690FA8-5328-46A8-BF45-F94BDC806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Queue</a:t>
            </a:r>
          </a:p>
        </p:txBody>
      </p:sp>
      <p:graphicFrame>
        <p:nvGraphicFramePr>
          <p:cNvPr id="112686" name="Group 46">
            <a:extLst>
              <a:ext uri="{FF2B5EF4-FFF2-40B4-BE49-F238E27FC236}">
                <a16:creationId xmlns:a16="http://schemas.microsoft.com/office/drawing/2014/main" id="{C57DF5CF-D4D5-4D49-8B0E-66333C50B5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485053"/>
              </p:ext>
            </p:extLst>
          </p:nvPr>
        </p:nvGraphicFramePr>
        <p:xfrm>
          <a:off x="1048719" y="2359617"/>
          <a:ext cx="8056563" cy="2952752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10508289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566834434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94425607"/>
                    </a:ext>
                  </a:extLst>
                </a:gridCol>
                <a:gridCol w="2265363">
                  <a:extLst>
                    <a:ext uri="{9D8B030D-6E8A-4147-A177-3AD203B41FA5}">
                      <a16:colId xmlns:a16="http://schemas.microsoft.com/office/drawing/2014/main" val="456876689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Throw 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Return Special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46127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Inserts an elements to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add(obj)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offer(obj)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80933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Remove head of the queue and return 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remove()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poll()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352355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Examine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Return the head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element()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peek()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672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77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1AC6211-925B-44D7-AC1C-A9F1DDF74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Map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B6C5C20-EC03-464B-9638-8A694E85A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219201"/>
            <a:ext cx="9045786" cy="48221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Базовые операции</a:t>
            </a:r>
            <a:r>
              <a:rPr lang="en-US" altLang="ru-RU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>
                <a:solidFill>
                  <a:schemeClr val="accent2"/>
                </a:solidFill>
              </a:rPr>
              <a:t>Val put (Object key);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>
                <a:solidFill>
                  <a:schemeClr val="accent2"/>
                </a:solidFill>
              </a:rPr>
              <a:t>Val get (Object key);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>
                <a:solidFill>
                  <a:schemeClr val="accent2"/>
                </a:solidFill>
              </a:rPr>
              <a:t>Val remove (Object key);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 err="1">
                <a:solidFill>
                  <a:schemeClr val="accent2"/>
                </a:solidFill>
              </a:rPr>
              <a:t>boolean</a:t>
            </a:r>
            <a:r>
              <a:rPr lang="en-US" altLang="ru-RU" sz="2400" dirty="0">
                <a:solidFill>
                  <a:schemeClr val="accent2"/>
                </a:solidFill>
              </a:rPr>
              <a:t> </a:t>
            </a:r>
            <a:r>
              <a:rPr lang="en-US" altLang="ru-RU" sz="2400" dirty="0" err="1">
                <a:solidFill>
                  <a:schemeClr val="accent2"/>
                </a:solidFill>
              </a:rPr>
              <a:t>containsKey</a:t>
            </a:r>
            <a:r>
              <a:rPr lang="en-US" altLang="ru-RU" sz="2400" dirty="0">
                <a:solidFill>
                  <a:schemeClr val="accent2"/>
                </a:solidFill>
              </a:rPr>
              <a:t> (Object key);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 err="1">
                <a:solidFill>
                  <a:schemeClr val="accent2"/>
                </a:solidFill>
              </a:rPr>
              <a:t>boolean</a:t>
            </a:r>
            <a:r>
              <a:rPr lang="en-US" altLang="ru-RU" sz="2400" dirty="0">
                <a:solidFill>
                  <a:schemeClr val="accent2"/>
                </a:solidFill>
              </a:rPr>
              <a:t> </a:t>
            </a:r>
            <a:r>
              <a:rPr lang="en-US" altLang="ru-RU" sz="2400" dirty="0" err="1">
                <a:solidFill>
                  <a:schemeClr val="accent2"/>
                </a:solidFill>
              </a:rPr>
              <a:t>containsValue</a:t>
            </a:r>
            <a:r>
              <a:rPr lang="en-US" altLang="ru-RU" sz="2400" dirty="0">
                <a:solidFill>
                  <a:schemeClr val="accent2"/>
                </a:solidFill>
              </a:rPr>
              <a:t> (Object value);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 err="1">
                <a:solidFill>
                  <a:schemeClr val="accent2"/>
                </a:solidFill>
              </a:rPr>
              <a:t>int</a:t>
            </a:r>
            <a:r>
              <a:rPr lang="en-US" altLang="ru-RU" sz="2400" dirty="0">
                <a:solidFill>
                  <a:schemeClr val="accent2"/>
                </a:solidFill>
              </a:rPr>
              <a:t> size();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 err="1">
                <a:solidFill>
                  <a:schemeClr val="accent2"/>
                </a:solidFill>
              </a:rPr>
              <a:t>boolean</a:t>
            </a:r>
            <a:r>
              <a:rPr lang="en-US" altLang="ru-RU" sz="2400" dirty="0">
                <a:solidFill>
                  <a:schemeClr val="accent2"/>
                </a:solidFill>
              </a:rPr>
              <a:t> </a:t>
            </a:r>
            <a:r>
              <a:rPr lang="en-US" altLang="ru-RU" sz="2400" dirty="0" err="1">
                <a:solidFill>
                  <a:schemeClr val="accent2"/>
                </a:solidFill>
              </a:rPr>
              <a:t>isEmpty</a:t>
            </a:r>
            <a:r>
              <a:rPr lang="en-US" altLang="ru-RU" sz="2400" dirty="0">
                <a:solidFill>
                  <a:schemeClr val="accent2"/>
                </a:solidFill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>
                <a:solidFill>
                  <a:schemeClr val="accent2"/>
                </a:solidFill>
              </a:rPr>
              <a:t>Void </a:t>
            </a:r>
            <a:r>
              <a:rPr lang="en-US" altLang="ru-RU" sz="2400" dirty="0" err="1">
                <a:solidFill>
                  <a:schemeClr val="accent2"/>
                </a:solidFill>
              </a:rPr>
              <a:t>putAll</a:t>
            </a:r>
            <a:r>
              <a:rPr lang="en-US" altLang="ru-RU" sz="2400" dirty="0">
                <a:solidFill>
                  <a:schemeClr val="accent2"/>
                </a:solidFill>
              </a:rPr>
              <a:t>(Map&lt;? extends Key, ? extends Val&gt; map);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>
                <a:solidFill>
                  <a:schemeClr val="accent2"/>
                </a:solidFill>
              </a:rPr>
              <a:t>void clear();</a:t>
            </a:r>
          </a:p>
        </p:txBody>
      </p:sp>
    </p:spTree>
    <p:extLst>
      <p:ext uri="{BB962C8B-B14F-4D97-AF65-F5344CB8AC3E}">
        <p14:creationId xmlns:p14="http://schemas.microsoft.com/office/powerpoint/2010/main" val="3397269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C6D59296-BC84-4B5F-B950-3055257A3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Операции </a:t>
            </a:r>
            <a:r>
              <a:rPr lang="en-US" altLang="ru-RU" dirty="0"/>
              <a:t>Map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991A6F2-95B5-46F2-B85A-AB5DF0FB7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6868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ru-RU" altLang="ru-RU" sz="1600" u="sng" dirty="0"/>
              <a:t>Просмотр</a:t>
            </a:r>
            <a:endParaRPr lang="en-US" altLang="ru-RU" sz="1600" u="sng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public set&lt;Key&gt;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keySet</a:t>
            </a:r>
            <a:r>
              <a:rPr lang="en-US" altLang="ru-RU" sz="1400" i="1" dirty="0">
                <a:solidFill>
                  <a:schemeClr val="accent2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>
                <a:solidFill>
                  <a:schemeClr val="accent2"/>
                </a:solidFill>
              </a:rPr>
              <a:t>	public collection&lt;Val&gt; values();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>
                <a:solidFill>
                  <a:schemeClr val="accent2"/>
                </a:solidFill>
              </a:rPr>
              <a:t>	public set&lt;</a:t>
            </a:r>
            <a:r>
              <a:rPr lang="en-US" altLang="ru-RU" sz="1400" i="1" dirty="0" err="1">
                <a:solidFill>
                  <a:schemeClr val="accent2"/>
                </a:solidFill>
              </a:rPr>
              <a:t>Maps.Entry</a:t>
            </a:r>
            <a:r>
              <a:rPr lang="en-US" altLang="ru-RU" sz="1400" i="1" dirty="0">
                <a:solidFill>
                  <a:schemeClr val="accent2"/>
                </a:solidFill>
              </a:rPr>
              <a:t>&lt;</a:t>
            </a:r>
            <a:r>
              <a:rPr lang="en-US" altLang="ru-RU" sz="1400" i="1" dirty="0" err="1">
                <a:solidFill>
                  <a:schemeClr val="accent2"/>
                </a:solidFill>
              </a:rPr>
              <a:t>Key,Val</a:t>
            </a:r>
            <a:r>
              <a:rPr lang="en-US" altLang="ru-RU" sz="1400" i="1" dirty="0">
                <a:solidFill>
                  <a:schemeClr val="accent2"/>
                </a:solidFill>
              </a:rPr>
              <a:t>&gt;&gt;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entrySet</a:t>
            </a:r>
            <a:r>
              <a:rPr lang="en-US" altLang="ru-RU" sz="1400" i="1" dirty="0">
                <a:solidFill>
                  <a:schemeClr val="accent2"/>
                </a:solidFill>
              </a:rPr>
              <a:t>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300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ru-RU" altLang="ru-RU" sz="1600" i="1" u="sng" dirty="0"/>
              <a:t>Примеры</a:t>
            </a:r>
            <a:endParaRPr lang="en-US" altLang="ru-RU" sz="1400" i="1" u="sng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4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for(</a:t>
            </a:r>
            <a:r>
              <a:rPr lang="en-US" altLang="ru-RU" sz="1400" i="1" dirty="0" err="1">
                <a:solidFill>
                  <a:schemeClr val="accent2"/>
                </a:solidFill>
              </a:rPr>
              <a:t>Map.Entry</a:t>
            </a:r>
            <a:r>
              <a:rPr lang="en-US" altLang="ru-RU" sz="1400" i="1" dirty="0">
                <a:solidFill>
                  <a:schemeClr val="accent2"/>
                </a:solidFill>
              </a:rPr>
              <a:t>&lt;?,</a:t>
            </a:r>
            <a:r>
              <a:rPr lang="en-US" altLang="ru-RU" sz="1400" i="1" dirty="0" err="1">
                <a:solidFill>
                  <a:schemeClr val="accent2"/>
                </a:solidFill>
              </a:rPr>
              <a:t>vtype</a:t>
            </a:r>
            <a:r>
              <a:rPr lang="en-US" altLang="ru-RU" sz="1400" i="1" dirty="0">
                <a:solidFill>
                  <a:schemeClr val="accent2"/>
                </a:solidFill>
              </a:rPr>
              <a:t>&gt;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elem</a:t>
            </a:r>
            <a:r>
              <a:rPr lang="en-US" altLang="ru-RU" sz="1400" i="1" dirty="0">
                <a:solidFill>
                  <a:schemeClr val="accent2"/>
                </a:solidFill>
              </a:rPr>
              <a:t>: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map.entrySet</a:t>
            </a:r>
            <a:r>
              <a:rPr lang="en-US" altLang="ru-RU" sz="1400" i="1" dirty="0">
                <a:solidFill>
                  <a:schemeClr val="accent2"/>
                </a:solidFill>
              </a:rPr>
              <a:t>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>
                <a:solidFill>
                  <a:schemeClr val="accent2"/>
                </a:solidFill>
              </a:rPr>
              <a:t>	</a:t>
            </a:r>
            <a:r>
              <a:rPr lang="en-US" altLang="ru-RU" sz="1400" i="1" dirty="0" err="1">
                <a:solidFill>
                  <a:schemeClr val="accent2"/>
                </a:solidFill>
              </a:rPr>
              <a:t>System.out.print</a:t>
            </a:r>
            <a:r>
              <a:rPr lang="en-US" altLang="ru-RU" sz="1400" i="1" dirty="0">
                <a:solidFill>
                  <a:schemeClr val="accent2"/>
                </a:solidFill>
              </a:rPr>
              <a:t>(</a:t>
            </a:r>
            <a:r>
              <a:rPr lang="en-US" altLang="ru-RU" sz="1400" i="1" dirty="0" err="1">
                <a:solidFill>
                  <a:schemeClr val="accent2"/>
                </a:solidFill>
              </a:rPr>
              <a:t>element.getKey</a:t>
            </a:r>
            <a:r>
              <a:rPr lang="en-US" altLang="ru-RU" sz="1400" i="1" dirty="0">
                <a:solidFill>
                  <a:schemeClr val="accent2"/>
                </a:solidFill>
              </a:rPr>
              <a:t>()+”:”+</a:t>
            </a:r>
            <a:r>
              <a:rPr lang="en-US" altLang="ru-RU" sz="1400" i="1" dirty="0" err="1">
                <a:solidFill>
                  <a:schemeClr val="accent2"/>
                </a:solidFill>
              </a:rPr>
              <a:t>element.getValue</a:t>
            </a:r>
            <a:r>
              <a:rPr lang="en-US" altLang="ru-RU" sz="1400" i="1" dirty="0">
                <a:solidFill>
                  <a:schemeClr val="accent2"/>
                </a:solidFill>
              </a:rPr>
              <a:t>());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200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If(map1.entrySet().</a:t>
            </a:r>
            <a:r>
              <a:rPr lang="en-US" altLang="ru-RU" sz="1400" i="1" dirty="0" err="1">
                <a:solidFill>
                  <a:schemeClr val="accent2"/>
                </a:solidFill>
              </a:rPr>
              <a:t>containsAll</a:t>
            </a:r>
            <a:r>
              <a:rPr lang="en-US" altLang="ru-RU" sz="1400" i="1" dirty="0">
                <a:solidFill>
                  <a:schemeClr val="accent2"/>
                </a:solidFill>
              </a:rPr>
              <a:t>(Map2.entrySet()))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300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If(map1.keyset().equals(map2.keyset()))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300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new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Hashset</a:t>
            </a:r>
            <a:r>
              <a:rPr lang="en-US" altLang="ru-RU" sz="1400" i="1" dirty="0">
                <a:solidFill>
                  <a:schemeClr val="accent2"/>
                </a:solidFill>
              </a:rPr>
              <a:t>&lt;</a:t>
            </a:r>
            <a:r>
              <a:rPr lang="en-US" altLang="ru-RU" sz="1400" i="1" dirty="0" err="1">
                <a:solidFill>
                  <a:schemeClr val="accent2"/>
                </a:solidFill>
              </a:rPr>
              <a:t>Ktype</a:t>
            </a:r>
            <a:r>
              <a:rPr lang="en-US" altLang="ru-RU" sz="1400" i="1" dirty="0">
                <a:solidFill>
                  <a:schemeClr val="accent2"/>
                </a:solidFill>
              </a:rPr>
              <a:t>&gt;(map1.commonkeys.retainAll(map2.keyset());</a:t>
            </a:r>
          </a:p>
        </p:txBody>
      </p:sp>
    </p:spTree>
    <p:extLst>
      <p:ext uri="{BB962C8B-B14F-4D97-AF65-F5344CB8AC3E}">
        <p14:creationId xmlns:p14="http://schemas.microsoft.com/office/powerpoint/2010/main" val="1910922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31A30CB-00F1-44D3-BE1B-5B77309DC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9254" y="675640"/>
            <a:ext cx="8596668" cy="1320800"/>
          </a:xfrm>
        </p:spPr>
        <p:txBody>
          <a:bodyPr/>
          <a:lstStyle/>
          <a:p>
            <a:r>
              <a:rPr lang="ru-RU" altLang="ru-RU" dirty="0"/>
              <a:t>Реализации </a:t>
            </a:r>
            <a:r>
              <a:rPr lang="en-US" altLang="ru-RU" dirty="0"/>
              <a:t>Map</a:t>
            </a:r>
            <a:endParaRPr lang="en-US" altLang="ru-RU" sz="3400" dirty="0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91C39574-9BC3-486E-98F7-60E60025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90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Map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B16EF721-E32F-41E5-8E15-1DDA97CE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HashMap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5ABE1D3F-6BEA-495D-9303-71FD17AB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52" y="3519539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TreeMap</a:t>
            </a:r>
          </a:p>
        </p:txBody>
      </p:sp>
      <p:cxnSp>
        <p:nvCxnSpPr>
          <p:cNvPr id="114696" name="AutoShape 8">
            <a:extLst>
              <a:ext uri="{FF2B5EF4-FFF2-40B4-BE49-F238E27FC236}">
                <a16:creationId xmlns:a16="http://schemas.microsoft.com/office/drawing/2014/main" id="{877B4CA1-48C5-46C7-8CE3-43B029257E08}"/>
              </a:ext>
            </a:extLst>
          </p:cNvPr>
          <p:cNvCxnSpPr>
            <a:cxnSpLocks noChangeShapeType="1"/>
            <a:stCxn id="114693" idx="0"/>
            <a:endCxn id="114692" idx="2"/>
          </p:cNvCxnSpPr>
          <p:nvPr/>
        </p:nvCxnSpPr>
        <p:spPr bwMode="auto">
          <a:xfrm flipV="1">
            <a:off x="3657600" y="3048000"/>
            <a:ext cx="2209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7" name="AutoShape 9">
            <a:extLst>
              <a:ext uri="{FF2B5EF4-FFF2-40B4-BE49-F238E27FC236}">
                <a16:creationId xmlns:a16="http://schemas.microsoft.com/office/drawing/2014/main" id="{F97B2F37-0409-4BC0-A06E-1459C374F870}"/>
              </a:ext>
            </a:extLst>
          </p:cNvPr>
          <p:cNvCxnSpPr>
            <a:cxnSpLocks noChangeShapeType="1"/>
            <a:stCxn id="114694" idx="0"/>
            <a:endCxn id="114692" idx="2"/>
          </p:cNvCxnSpPr>
          <p:nvPr/>
        </p:nvCxnSpPr>
        <p:spPr bwMode="auto">
          <a:xfrm flipH="1" flipV="1">
            <a:off x="5867400" y="3048000"/>
            <a:ext cx="1700752" cy="4715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180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050631F-23E1-42F4-BAE8-640A0FAE5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SortedSet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BC4B87F-275B-4B64-B96C-818C3A2CE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SortedSet</a:t>
            </a:r>
            <a:r>
              <a:rPr lang="en-US" altLang="ru-RU" sz="2000"/>
              <a:t> stores elements in ascending order as per the natural ordering or as defined by a comparator provided at instantiation time.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Also the </a:t>
            </a:r>
            <a:r>
              <a:rPr lang="en-US" altLang="ru-RU" sz="2000">
                <a:solidFill>
                  <a:schemeClr val="accent2"/>
                </a:solidFill>
              </a:rPr>
              <a:t>iterator</a:t>
            </a:r>
            <a:r>
              <a:rPr lang="en-US" altLang="ru-RU" sz="2000"/>
              <a:t> and </a:t>
            </a:r>
            <a:r>
              <a:rPr lang="en-US" altLang="ru-RU" sz="2000">
                <a:solidFill>
                  <a:schemeClr val="accent2"/>
                </a:solidFill>
              </a:rPr>
              <a:t>toArray</a:t>
            </a:r>
            <a:r>
              <a:rPr lang="en-US" altLang="ru-RU" sz="2000"/>
              <a:t> methods iterate and return array in sorted order.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Additional Services provided: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SortedSet &lt;Element&gt; subSet (Element fromElement, Element toElement);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SortedSet &lt;Element&gt; headSet (Element toElement);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SortedSet &lt;Element&gt; tailSet (Element fromElement);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element first();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element last();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Comparator &lt;? Super Element&gt; comparator();</a:t>
            </a:r>
          </a:p>
        </p:txBody>
      </p:sp>
    </p:spTree>
    <p:extLst>
      <p:ext uri="{BB962C8B-B14F-4D97-AF65-F5344CB8AC3E}">
        <p14:creationId xmlns:p14="http://schemas.microsoft.com/office/powerpoint/2010/main" val="2120656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E21D61F0-0CAE-45CD-80DA-2095020E9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SortedMap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C45B1E2-9599-45C4-8468-D2BFEA2AA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968248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ru-RU" altLang="ru-RU" sz="3200" dirty="0"/>
              <a:t>Дополнительные возможности</a:t>
            </a:r>
            <a:endParaRPr lang="en-US" altLang="ru-RU" sz="3200" dirty="0"/>
          </a:p>
          <a:p>
            <a:pPr lvl="1">
              <a:lnSpc>
                <a:spcPct val="90000"/>
              </a:lnSpc>
            </a:pPr>
            <a:r>
              <a:rPr lang="en-US" altLang="ru-RU" sz="2800" dirty="0">
                <a:solidFill>
                  <a:schemeClr val="accent2"/>
                </a:solidFill>
              </a:rPr>
              <a:t>Comparator &lt;? super Key&gt; comparator();</a:t>
            </a:r>
          </a:p>
          <a:p>
            <a:pPr lvl="1">
              <a:lnSpc>
                <a:spcPct val="90000"/>
              </a:lnSpc>
            </a:pPr>
            <a:r>
              <a:rPr lang="en-US" altLang="ru-RU" sz="2800" dirty="0" err="1">
                <a:solidFill>
                  <a:schemeClr val="accent2"/>
                </a:solidFill>
              </a:rPr>
              <a:t>SortedMap</a:t>
            </a:r>
            <a:r>
              <a:rPr lang="en-US" altLang="ru-RU" sz="2800" dirty="0">
                <a:solidFill>
                  <a:schemeClr val="accent2"/>
                </a:solidFill>
              </a:rPr>
              <a:t>&lt;Key, Value&gt; </a:t>
            </a:r>
            <a:r>
              <a:rPr lang="en-US" altLang="ru-RU" sz="2800" dirty="0" err="1">
                <a:solidFill>
                  <a:schemeClr val="accent2"/>
                </a:solidFill>
              </a:rPr>
              <a:t>SubMap</a:t>
            </a:r>
            <a:r>
              <a:rPr lang="en-US" altLang="ru-RU" sz="2800" dirty="0">
                <a:solidFill>
                  <a:schemeClr val="accent2"/>
                </a:solidFill>
              </a:rPr>
              <a:t>(Key from, key to);</a:t>
            </a:r>
          </a:p>
          <a:p>
            <a:pPr lvl="1">
              <a:lnSpc>
                <a:spcPct val="90000"/>
              </a:lnSpc>
            </a:pPr>
            <a:r>
              <a:rPr lang="en-US" altLang="ru-RU" sz="2800" dirty="0" err="1">
                <a:solidFill>
                  <a:schemeClr val="accent2"/>
                </a:solidFill>
              </a:rPr>
              <a:t>SortedMap</a:t>
            </a:r>
            <a:r>
              <a:rPr lang="en-US" altLang="ru-RU" sz="2800" dirty="0">
                <a:solidFill>
                  <a:schemeClr val="accent2"/>
                </a:solidFill>
              </a:rPr>
              <a:t>&lt;Key, Value&gt; </a:t>
            </a:r>
            <a:r>
              <a:rPr lang="en-US" altLang="ru-RU" sz="2800" dirty="0" err="1">
                <a:solidFill>
                  <a:schemeClr val="accent2"/>
                </a:solidFill>
              </a:rPr>
              <a:t>headMap</a:t>
            </a:r>
            <a:r>
              <a:rPr lang="en-US" altLang="ru-RU" sz="2800" dirty="0">
                <a:solidFill>
                  <a:schemeClr val="accent2"/>
                </a:solidFill>
              </a:rPr>
              <a:t> (key to);</a:t>
            </a:r>
          </a:p>
          <a:p>
            <a:pPr lvl="1">
              <a:lnSpc>
                <a:spcPct val="90000"/>
              </a:lnSpc>
            </a:pPr>
            <a:r>
              <a:rPr lang="en-US" altLang="ru-RU" sz="2800" dirty="0" err="1">
                <a:solidFill>
                  <a:schemeClr val="accent2"/>
                </a:solidFill>
              </a:rPr>
              <a:t>SortedMap</a:t>
            </a:r>
            <a:r>
              <a:rPr lang="en-US" altLang="ru-RU" sz="2800" dirty="0">
                <a:solidFill>
                  <a:schemeClr val="accent2"/>
                </a:solidFill>
              </a:rPr>
              <a:t>&lt;Key, Value&gt; </a:t>
            </a:r>
            <a:r>
              <a:rPr lang="en-US" altLang="ru-RU" sz="2800" dirty="0" err="1">
                <a:solidFill>
                  <a:schemeClr val="accent2"/>
                </a:solidFill>
              </a:rPr>
              <a:t>tailMap</a:t>
            </a:r>
            <a:r>
              <a:rPr lang="en-US" altLang="ru-RU" sz="2800" dirty="0">
                <a:solidFill>
                  <a:schemeClr val="accent2"/>
                </a:solidFill>
              </a:rPr>
              <a:t>(key from);</a:t>
            </a:r>
          </a:p>
          <a:p>
            <a:pPr lvl="1">
              <a:lnSpc>
                <a:spcPct val="90000"/>
              </a:lnSpc>
            </a:pPr>
            <a:r>
              <a:rPr lang="en-US" altLang="ru-RU" sz="2800" dirty="0">
                <a:solidFill>
                  <a:schemeClr val="accent2"/>
                </a:solidFill>
              </a:rPr>
              <a:t>Key </a:t>
            </a:r>
            <a:r>
              <a:rPr lang="en-US" altLang="ru-RU" sz="2800" dirty="0" err="1">
                <a:solidFill>
                  <a:schemeClr val="accent2"/>
                </a:solidFill>
              </a:rPr>
              <a:t>firstKey</a:t>
            </a:r>
            <a:r>
              <a:rPr lang="en-US" altLang="ru-RU" sz="2800" dirty="0">
                <a:solidFill>
                  <a:schemeClr val="accent2"/>
                </a:solidFill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ru-RU" sz="2800" dirty="0">
                <a:solidFill>
                  <a:schemeClr val="accent2"/>
                </a:solidFill>
              </a:rPr>
              <a:t>Key </a:t>
            </a:r>
            <a:r>
              <a:rPr lang="en-US" altLang="ru-RU" sz="2800" dirty="0" err="1">
                <a:solidFill>
                  <a:schemeClr val="accent2"/>
                </a:solidFill>
              </a:rPr>
              <a:t>lastKey</a:t>
            </a:r>
            <a:r>
              <a:rPr lang="en-US" altLang="ru-RU" sz="2800" dirty="0">
                <a:solidFill>
                  <a:schemeClr val="accent2"/>
                </a:solidFill>
              </a:rPr>
              <a:t>();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997838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C6C89EC-7C93-4AE6-9125-E5786F288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ThreadSafety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606932C-FED1-4965-B441-44A6E43FEB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676400"/>
            <a:ext cx="8153400" cy="4419600"/>
          </a:xfrm>
        </p:spPr>
        <p:txBody>
          <a:bodyPr>
            <a:normAutofit lnSpcReduction="10000"/>
          </a:bodyPr>
          <a:lstStyle/>
          <a:p>
            <a:r>
              <a:rPr lang="ru-RU" altLang="ru-RU" sz="2800" dirty="0"/>
              <a:t>По умолчанию коллекции </a:t>
            </a:r>
            <a:r>
              <a:rPr lang="ru-RU" altLang="ru-RU" sz="2800" dirty="0" err="1"/>
              <a:t>потоко</a:t>
            </a:r>
            <a:r>
              <a:rPr lang="ru-RU" altLang="ru-RU" sz="2800" b="1" dirty="0" err="1"/>
              <a:t>не</a:t>
            </a:r>
            <a:r>
              <a:rPr lang="ru-RU" altLang="ru-RU" sz="2800" dirty="0" err="1"/>
              <a:t>безопасны</a:t>
            </a:r>
            <a:endParaRPr lang="ru-RU" altLang="ru-RU" sz="2800" dirty="0"/>
          </a:p>
          <a:p>
            <a:endParaRPr lang="ru-RU" altLang="ru-RU" sz="2800" dirty="0"/>
          </a:p>
          <a:p>
            <a:r>
              <a:rPr lang="ru-RU" altLang="ru-RU" sz="2800" dirty="0"/>
              <a:t>Решения</a:t>
            </a:r>
          </a:p>
          <a:p>
            <a:pPr lvl="1"/>
            <a:r>
              <a:rPr lang="en-US" altLang="ru-RU" sz="2000" i="1" dirty="0" err="1">
                <a:solidFill>
                  <a:schemeClr val="accent2"/>
                </a:solidFill>
              </a:rPr>
              <a:t>Collections.synchronizedList</a:t>
            </a:r>
            <a:r>
              <a:rPr lang="en-US" altLang="ru-RU" sz="2000" i="1" dirty="0">
                <a:solidFill>
                  <a:schemeClr val="accent2"/>
                </a:solidFill>
              </a:rPr>
              <a:t> (new </a:t>
            </a:r>
            <a:r>
              <a:rPr lang="en-US" altLang="ru-RU" sz="2000" i="1" dirty="0" err="1">
                <a:solidFill>
                  <a:schemeClr val="accent2"/>
                </a:solidFill>
              </a:rPr>
              <a:t>LinkedList</a:t>
            </a:r>
            <a:r>
              <a:rPr lang="en-US" altLang="ru-RU" sz="2000" i="1" dirty="0">
                <a:solidFill>
                  <a:schemeClr val="accent2"/>
                </a:solidFill>
              </a:rPr>
              <a:t>(…));</a:t>
            </a:r>
            <a:r>
              <a:rPr lang="en-US" altLang="ru-RU" sz="2000" i="1" dirty="0"/>
              <a:t> </a:t>
            </a:r>
          </a:p>
          <a:p>
            <a:endParaRPr lang="en-US" altLang="ru-RU" sz="2800" dirty="0"/>
          </a:p>
          <a:p>
            <a:pPr lvl="1"/>
            <a:r>
              <a:rPr lang="en-US" altLang="ru-RU" sz="2000" i="1" dirty="0" err="1">
                <a:solidFill>
                  <a:schemeClr val="accent2"/>
                </a:solidFill>
              </a:rPr>
              <a:t>Collections.unmodifiableList</a:t>
            </a:r>
            <a:r>
              <a:rPr lang="en-US" altLang="ru-RU" sz="2000" i="1" dirty="0">
                <a:solidFill>
                  <a:schemeClr val="accent2"/>
                </a:solidFill>
              </a:rPr>
              <a:t>(new </a:t>
            </a:r>
            <a:r>
              <a:rPr lang="en-US" altLang="ru-RU" sz="2000" i="1" dirty="0" err="1">
                <a:solidFill>
                  <a:schemeClr val="accent2"/>
                </a:solidFill>
              </a:rPr>
              <a:t>LinkedList</a:t>
            </a:r>
            <a:r>
              <a:rPr lang="en-US" altLang="ru-RU" sz="2000" i="1" dirty="0">
                <a:solidFill>
                  <a:schemeClr val="accent2"/>
                </a:solidFill>
              </a:rPr>
              <a:t>(…));</a:t>
            </a:r>
          </a:p>
          <a:p>
            <a:r>
              <a:rPr lang="en-US" altLang="ru-RU" sz="2800" dirty="0"/>
              <a:t>Fail-safe iterator</a:t>
            </a:r>
            <a:br>
              <a:rPr lang="ru-RU" altLang="ru-RU" sz="2800" dirty="0"/>
            </a:br>
            <a:r>
              <a:rPr lang="ru-RU" altLang="ru-RU" sz="2800" dirty="0"/>
              <a:t>Например, в </a:t>
            </a:r>
            <a:r>
              <a:rPr lang="en-US" sz="2800" dirty="0" err="1"/>
              <a:t>CopyOnWriteArrayList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 err="1"/>
              <a:t>ConcurrentHashMap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190458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40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4558" y="3195793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1784558" y="3195793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864608" y="1878520"/>
            <a:ext cx="6549361" cy="1619891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409982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410558" algn="l"/>
              </a:tabLst>
            </a:pPr>
            <a:r>
              <a:rPr sz="2902" dirty="0">
                <a:latin typeface="Arial Narrow"/>
                <a:cs typeface="Arial Narrow"/>
              </a:rPr>
              <a:t>Сравнение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объектов</a:t>
            </a:r>
            <a:endParaRPr sz="2902">
              <a:latin typeface="Arial Narrow"/>
              <a:cs typeface="Arial Narrow"/>
            </a:endParaRPr>
          </a:p>
          <a:p>
            <a:pPr marL="469292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Использование метода equals </a:t>
            </a:r>
            <a:r>
              <a:rPr sz="2539" spc="-5" dirty="0">
                <a:solidFill>
                  <a:srgbClr val="FF0066"/>
                </a:solidFill>
                <a:latin typeface="Arial Narrow"/>
                <a:cs typeface="Arial Narrow"/>
              </a:rPr>
              <a:t>из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класса</a:t>
            </a:r>
            <a:r>
              <a:rPr sz="2539" spc="230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Object</a:t>
            </a:r>
            <a:endParaRPr sz="2539">
              <a:latin typeface="Arial Narrow"/>
              <a:cs typeface="Arial Narrow"/>
            </a:endParaRPr>
          </a:p>
          <a:p>
            <a:pPr marL="11516">
              <a:spcBef>
                <a:spcPts val="2535"/>
              </a:spcBef>
            </a:pP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38316" y="3667692"/>
          <a:ext cx="4065856" cy="109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006">
                <a:tc>
                  <a:txBody>
                    <a:bodyPr/>
                    <a:lstStyle/>
                    <a:p>
                      <a:pPr marR="36195" algn="ctr">
                        <a:lnSpc>
                          <a:spcPts val="207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Test1( 27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9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79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79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79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Test1( 27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7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06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64608" y="5138836"/>
            <a:ext cx="6243026" cy="126940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701922" marR="4607">
              <a:lnSpc>
                <a:spcPct val="150000"/>
              </a:lnSpc>
              <a:spcBef>
                <a:spcPts val="91"/>
              </a:spcBef>
            </a:pPr>
            <a:r>
              <a:rPr sz="1814" b="1" spc="-5" dirty="0">
                <a:latin typeface="Courier New"/>
                <a:cs typeface="Courier New"/>
              </a:rPr>
              <a:t>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(ref2) );  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(ref3)</a:t>
            </a:r>
            <a:r>
              <a:rPr sz="1814" b="1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11516">
              <a:spcBef>
                <a:spcPts val="1084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CBEAE10-958C-4C7C-AF82-10F0A23B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87" y="865084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85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41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4558" y="1639180"/>
            <a:ext cx="4688315" cy="102011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11516">
              <a:spcBef>
                <a:spcPts val="825"/>
              </a:spcBef>
              <a:buClr>
                <a:srgbClr val="E76E00"/>
              </a:buClr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Сравнение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объектов</a:t>
            </a:r>
            <a:endParaRPr sz="2902" dirty="0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Переопределение метода</a:t>
            </a:r>
            <a:r>
              <a:rPr sz="2539" spc="150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equals</a:t>
            </a:r>
            <a:endParaRPr sz="2539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558" y="3036003"/>
            <a:ext cx="8530753" cy="3708272"/>
          </a:xfrm>
          <a:custGeom>
            <a:avLst/>
            <a:gdLst/>
            <a:ahLst/>
            <a:cxnLst/>
            <a:rect l="l" t="t" r="r" b="b"/>
            <a:pathLst>
              <a:path w="9407525" h="4089400">
                <a:moveTo>
                  <a:pt x="0" y="4089400"/>
                </a:moveTo>
                <a:lnTo>
                  <a:pt x="9407525" y="4089400"/>
                </a:lnTo>
                <a:lnTo>
                  <a:pt x="9407525" y="0"/>
                </a:lnTo>
                <a:lnTo>
                  <a:pt x="0" y="0"/>
                </a:lnTo>
                <a:lnTo>
                  <a:pt x="0" y="408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784558" y="3036003"/>
            <a:ext cx="8530753" cy="3245968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1814" b="1" spc="-6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Test2{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7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val;</a:t>
            </a:r>
            <a:endParaRPr sz="1814">
              <a:latin typeface="Courier New"/>
              <a:cs typeface="Courier New"/>
            </a:endParaRPr>
          </a:p>
          <a:p>
            <a:pPr marL="644340" marR="2903274">
              <a:lnSpc>
                <a:spcPts val="3264"/>
              </a:lnSpc>
              <a:spcBef>
                <a:spcPts val="290"/>
              </a:spcBef>
            </a:pP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spc="-5" dirty="0">
                <a:latin typeface="Courier New"/>
                <a:cs typeface="Courier New"/>
              </a:rPr>
              <a:t>val </a:t>
            </a:r>
            <a:r>
              <a:rPr sz="1814" b="1" dirty="0">
                <a:latin typeface="Courier New"/>
                <a:cs typeface="Courier New"/>
              </a:rPr>
              <a:t>) {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.val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latin typeface="Courier New"/>
                <a:cs typeface="Courier New"/>
              </a:rPr>
              <a:t>val; </a:t>
            </a:r>
            <a:r>
              <a:rPr sz="1814" b="1" dirty="0">
                <a:latin typeface="Courier New"/>
                <a:cs typeface="Courier New"/>
              </a:rPr>
              <a:t>}  </a:t>
            </a:r>
            <a:r>
              <a:rPr sz="1814" b="1" spc="-5" dirty="0">
                <a:latin typeface="Courier New"/>
                <a:cs typeface="Courier New"/>
              </a:rPr>
              <a:t>@Override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79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boolean </a:t>
            </a:r>
            <a:r>
              <a:rPr sz="1814" b="1" spc="-5" dirty="0">
                <a:latin typeface="Courier New"/>
                <a:cs typeface="Courier New"/>
              </a:rPr>
              <a:t>equals( Object arg </a:t>
            </a:r>
            <a:r>
              <a:rPr sz="1814" b="1" dirty="0">
                <a:latin typeface="Courier New"/>
                <a:cs typeface="Courier New"/>
              </a:rPr>
              <a:t>)</a:t>
            </a:r>
            <a:r>
              <a:rPr sz="1814" b="1" spc="-5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if( val == ((Test2)arg).val </a:t>
            </a:r>
            <a:r>
              <a:rPr sz="1814" b="1" dirty="0">
                <a:latin typeface="Courier New"/>
                <a:cs typeface="Courier New"/>
              </a:rPr>
              <a:t>)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814" b="1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true;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93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814" b="1" spc="-9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false;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4609" y="6399099"/>
            <a:ext cx="1618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DFFA8D5-D4F2-4A5C-9101-3DFF9A61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54" y="961780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47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42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864608" y="1878520"/>
            <a:ext cx="6991590" cy="171094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409982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410558" algn="l"/>
              </a:tabLst>
            </a:pPr>
            <a:r>
              <a:rPr sz="2902" dirty="0">
                <a:latin typeface="Arial Narrow"/>
                <a:cs typeface="Arial Narrow"/>
              </a:rPr>
              <a:t>Сравнение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объектов</a:t>
            </a:r>
            <a:endParaRPr sz="2902">
              <a:latin typeface="Arial Narrow"/>
              <a:cs typeface="Arial Narrow"/>
            </a:endParaRPr>
          </a:p>
          <a:p>
            <a:pPr marL="469292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Использование переопределенного метода</a:t>
            </a:r>
            <a:r>
              <a:rPr sz="2539" spc="227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equals</a:t>
            </a:r>
            <a:endParaRPr sz="2539">
              <a:latin typeface="Arial Narrow"/>
              <a:cs typeface="Arial Narrow"/>
            </a:endParaRPr>
          </a:p>
          <a:p>
            <a:pPr>
              <a:spcBef>
                <a:spcPts val="23"/>
              </a:spcBef>
            </a:pPr>
            <a:endParaRPr sz="2675">
              <a:latin typeface="Times New Roman"/>
              <a:cs typeface="Times New Roman"/>
            </a:endParaRPr>
          </a:p>
          <a:p>
            <a:pPr marL="11516"/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38316" y="3739785"/>
          <a:ext cx="4065856" cy="109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006">
                <a:tc>
                  <a:txBody>
                    <a:bodyPr/>
                    <a:lstStyle/>
                    <a:p>
                      <a:pPr marR="36195" algn="ctr">
                        <a:lnSpc>
                          <a:spcPts val="207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Test2( 27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9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Test2( 27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06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55591" y="5210699"/>
            <a:ext cx="5552043" cy="84916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50000"/>
              </a:lnSpc>
              <a:spcBef>
                <a:spcPts val="91"/>
              </a:spcBef>
            </a:pPr>
            <a:r>
              <a:rPr sz="1814" b="1" spc="-5" dirty="0">
                <a:latin typeface="Courier New"/>
                <a:cs typeface="Courier New"/>
              </a:rPr>
              <a:t>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(ref2) );  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(ref3)</a:t>
            </a:r>
            <a:r>
              <a:rPr sz="1814" b="1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4609" y="6399099"/>
            <a:ext cx="1618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6046AF9E-0D29-4978-91DB-51FC411C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08" y="837807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3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43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876124" y="1878520"/>
            <a:ext cx="5540527" cy="3809209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398466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399042" algn="l"/>
              </a:tabLst>
            </a:pPr>
            <a:r>
              <a:rPr sz="2902" dirty="0">
                <a:latin typeface="Arial Narrow"/>
                <a:cs typeface="Arial Narrow"/>
              </a:rPr>
              <a:t>Создание </a:t>
            </a:r>
            <a:r>
              <a:rPr sz="2902" spc="-5" dirty="0">
                <a:latin typeface="Arial Narrow"/>
                <a:cs typeface="Arial Narrow"/>
              </a:rPr>
              <a:t>копии</a:t>
            </a:r>
            <a:r>
              <a:rPr sz="2902" spc="-59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  <a:p>
            <a:pPr marL="457775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Переопределение метода</a:t>
            </a:r>
            <a:r>
              <a:rPr sz="2539" spc="159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clone</a:t>
            </a:r>
            <a:endParaRPr sz="2539">
              <a:latin typeface="Arial Narrow"/>
              <a:cs typeface="Arial Narrow"/>
            </a:endParaRPr>
          </a:p>
          <a:p>
            <a:pPr>
              <a:spcBef>
                <a:spcPts val="23"/>
              </a:spcBef>
            </a:pPr>
            <a:endParaRPr sz="26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1814" b="1" spc="-6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Test2{</a:t>
            </a:r>
            <a:endParaRPr sz="1814">
              <a:latin typeface="Courier New"/>
              <a:cs typeface="Courier New"/>
            </a:endParaRPr>
          </a:p>
          <a:p>
            <a:pPr marL="552209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7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val;</a:t>
            </a:r>
            <a:endParaRPr sz="1814">
              <a:latin typeface="Courier New"/>
              <a:cs typeface="Courier New"/>
            </a:endParaRPr>
          </a:p>
          <a:p>
            <a:pPr marL="552209" marR="4607">
              <a:lnSpc>
                <a:spcPct val="150000"/>
              </a:lnSpc>
            </a:pP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spc="-5" dirty="0">
                <a:latin typeface="Courier New"/>
                <a:cs typeface="Courier New"/>
              </a:rPr>
              <a:t>val </a:t>
            </a:r>
            <a:r>
              <a:rPr sz="1814" b="1" dirty="0">
                <a:latin typeface="Courier New"/>
                <a:cs typeface="Courier New"/>
              </a:rPr>
              <a:t>) {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.val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latin typeface="Courier New"/>
                <a:cs typeface="Courier New"/>
              </a:rPr>
              <a:t>val; </a:t>
            </a:r>
            <a:r>
              <a:rPr sz="1814" b="1" dirty="0">
                <a:latin typeface="Courier New"/>
                <a:cs typeface="Courier New"/>
              </a:rPr>
              <a:t>}  </a:t>
            </a:r>
            <a:r>
              <a:rPr sz="1814" b="1" spc="-5" dirty="0">
                <a:latin typeface="Courier New"/>
                <a:cs typeface="Courier New"/>
              </a:rPr>
              <a:t>@Override</a:t>
            </a:r>
            <a:endParaRPr sz="1814">
              <a:latin typeface="Courier New"/>
              <a:cs typeface="Courier New"/>
            </a:endParaRPr>
          </a:p>
          <a:p>
            <a:pPr marL="552209">
              <a:spcBef>
                <a:spcPts val="1093"/>
              </a:spcBef>
              <a:tabLst>
                <a:tab pos="1657779" algn="l"/>
              </a:tabLst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	</a:t>
            </a:r>
            <a:r>
              <a:rPr sz="1814" b="1" spc="-5" dirty="0">
                <a:latin typeface="Courier New"/>
                <a:cs typeface="Courier New"/>
              </a:rPr>
              <a:t>Test2 clone()</a:t>
            </a:r>
            <a:r>
              <a:rPr sz="1814" b="1" spc="-14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05571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 new </a:t>
            </a: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.val</a:t>
            </a:r>
            <a:r>
              <a:rPr sz="1814" b="1" spc="-14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7394" y="5801537"/>
            <a:ext cx="1618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4609" y="6216173"/>
            <a:ext cx="1618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028BB70-B136-453D-9D06-EA3EDD61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30" y="714683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26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4290" y="6274212"/>
            <a:ext cx="280424" cy="29080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814" dirty="0">
                <a:latin typeface="Arial"/>
                <a:cs typeface="Arial"/>
              </a:rPr>
              <a:t>44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869" y="1878520"/>
            <a:ext cx="6709439" cy="102011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Сравнение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объектов</a:t>
            </a:r>
            <a:endParaRPr sz="2902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Использование переопределенного метода</a:t>
            </a:r>
            <a:r>
              <a:rPr sz="2539" spc="227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clone</a:t>
            </a:r>
            <a:endParaRPr sz="2539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558" y="3100783"/>
            <a:ext cx="8530753" cy="2829188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782537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Test2 </a:t>
            </a:r>
            <a:r>
              <a:rPr sz="1814" b="1" dirty="0">
                <a:solidFill>
                  <a:srgbClr val="FF0066"/>
                </a:solidFill>
                <a:latin typeface="Courier New"/>
                <a:cs typeface="Courier New"/>
              </a:rPr>
              <a:t>ref1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dirty="0">
                <a:solidFill>
                  <a:srgbClr val="3333CC"/>
                </a:solidFill>
                <a:latin typeface="Courier New"/>
                <a:cs typeface="Courier New"/>
              </a:rPr>
              <a:t>new </a:t>
            </a: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dirty="0">
                <a:latin typeface="Courier New"/>
                <a:cs typeface="Courier New"/>
              </a:rPr>
              <a:t>27</a:t>
            </a:r>
            <a:r>
              <a:rPr sz="1814" b="1" spc="-27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782537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Test2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ref2</a:t>
            </a:r>
            <a:r>
              <a:rPr sz="1814" b="1" spc="-9" dirty="0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=ref1.clone();</a:t>
            </a:r>
            <a:endParaRPr sz="1814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2811">
              <a:latin typeface="Times New Roman"/>
              <a:cs typeface="Times New Roman"/>
            </a:endParaRPr>
          </a:p>
          <a:p>
            <a:pPr marL="782537" marR="2211717">
              <a:lnSpc>
                <a:spcPct val="150100"/>
              </a:lnSpc>
            </a:pPr>
            <a:r>
              <a:rPr sz="1814" b="1" spc="-5" dirty="0">
                <a:latin typeface="Courier New"/>
                <a:cs typeface="Courier New"/>
              </a:rPr>
              <a:t>System.err.println( ref1==ref2 );  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(ref2)</a:t>
            </a:r>
            <a:r>
              <a:rPr sz="1814" b="1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91555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3590D0D-DFE5-44C4-821E-6D8960F6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643" y="873879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8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45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870" y="1878520"/>
            <a:ext cx="4820178" cy="102011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Создание </a:t>
            </a:r>
            <a:r>
              <a:rPr sz="2902" spc="-5" dirty="0">
                <a:latin typeface="Arial Narrow"/>
                <a:cs typeface="Arial Narrow"/>
              </a:rPr>
              <a:t>копии</a:t>
            </a:r>
            <a:r>
              <a:rPr sz="2902" spc="-59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Переопределение метода</a:t>
            </a:r>
            <a:r>
              <a:rPr sz="2539" spc="159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toString</a:t>
            </a:r>
            <a:endParaRPr sz="2539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784558" y="3267771"/>
            <a:ext cx="8530753" cy="3237120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1814" b="1" spc="-6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Test2{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7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val;</a:t>
            </a:r>
            <a:endParaRPr sz="1814">
              <a:latin typeface="Courier New"/>
              <a:cs typeface="Courier New"/>
            </a:endParaRPr>
          </a:p>
          <a:p>
            <a:pPr marL="644340" marR="2903274">
              <a:lnSpc>
                <a:spcPct val="150000"/>
              </a:lnSpc>
            </a:pP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spc="-5" dirty="0">
                <a:latin typeface="Courier New"/>
                <a:cs typeface="Courier New"/>
              </a:rPr>
              <a:t>val </a:t>
            </a:r>
            <a:r>
              <a:rPr sz="1814" b="1" dirty="0">
                <a:latin typeface="Courier New"/>
                <a:cs typeface="Courier New"/>
              </a:rPr>
              <a:t>) {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.val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latin typeface="Courier New"/>
                <a:cs typeface="Courier New"/>
              </a:rPr>
              <a:t>val; </a:t>
            </a:r>
            <a:r>
              <a:rPr sz="1814" b="1" dirty="0">
                <a:latin typeface="Courier New"/>
                <a:cs typeface="Courier New"/>
              </a:rPr>
              <a:t>}  </a:t>
            </a:r>
            <a:r>
              <a:rPr sz="1814" b="1" spc="-5" dirty="0">
                <a:latin typeface="Courier New"/>
                <a:cs typeface="Courier New"/>
              </a:rPr>
              <a:t>@Override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93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814" b="1" spc="-5" dirty="0">
                <a:latin typeface="Courier New"/>
                <a:cs typeface="Courier New"/>
              </a:rPr>
              <a:t>String toString()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 </a:t>
            </a:r>
            <a:r>
              <a:rPr sz="1814" b="1" spc="-5" dirty="0">
                <a:latin typeface="Courier New"/>
                <a:cs typeface="Courier New"/>
              </a:rPr>
              <a:t>Integer.toString( val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91555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F38CDA-28BA-47B3-B216-A5B906D7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39" y="763313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51662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1287</Words>
  <Application>Microsoft Office PowerPoint</Application>
  <PresentationFormat>Широкоэкранный</PresentationFormat>
  <Paragraphs>351</Paragraphs>
  <Slides>36</Slides>
  <Notes>1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Arial Narrow</vt:lpstr>
      <vt:lpstr>Calibri</vt:lpstr>
      <vt:lpstr>Courier New</vt:lpstr>
      <vt:lpstr>Helvetica</vt:lpstr>
      <vt:lpstr>ITC Stone Sans Std Semibold</vt:lpstr>
      <vt:lpstr>Tahoma</vt:lpstr>
      <vt:lpstr>Times New Roman</vt:lpstr>
      <vt:lpstr>Trebuchet MS</vt:lpstr>
      <vt:lpstr>Wingdings 3</vt:lpstr>
      <vt:lpstr>Аспект</vt:lpstr>
      <vt:lpstr>Лекция 3. Основы  ООП в Java. Коллекции.</vt:lpstr>
      <vt:lpstr>Полиморфизм - задания</vt:lpstr>
      <vt:lpstr>Класс Object</vt:lpstr>
      <vt:lpstr>Класс Object</vt:lpstr>
      <vt:lpstr>Класс Object</vt:lpstr>
      <vt:lpstr>Класс Object</vt:lpstr>
      <vt:lpstr>Класс Object</vt:lpstr>
      <vt:lpstr>Класс Object</vt:lpstr>
      <vt:lpstr>Класс Object</vt:lpstr>
      <vt:lpstr>Презентация PowerPoint</vt:lpstr>
      <vt:lpstr>Класс Object</vt:lpstr>
      <vt:lpstr>Класс Object</vt:lpstr>
      <vt:lpstr>Презентация PowerPoint</vt:lpstr>
      <vt:lpstr>Абстрактный класс</vt:lpstr>
      <vt:lpstr>Интерфейс</vt:lpstr>
      <vt:lpstr>Интерфейс как тип </vt:lpstr>
      <vt:lpstr>Generics</vt:lpstr>
      <vt:lpstr>Generics</vt:lpstr>
      <vt:lpstr>Java Collections</vt:lpstr>
      <vt:lpstr>Коллекции Java</vt:lpstr>
      <vt:lpstr> Интерфейс Collection &lt;E&gt;</vt:lpstr>
      <vt:lpstr>Обход коллекций</vt:lpstr>
      <vt:lpstr>Set</vt:lpstr>
      <vt:lpstr>Пример</vt:lpstr>
      <vt:lpstr>Сравнение реализаций</vt:lpstr>
      <vt:lpstr>List</vt:lpstr>
      <vt:lpstr>Типовое использование</vt:lpstr>
      <vt:lpstr>List Iterator</vt:lpstr>
      <vt:lpstr>Алгоритмы обработки</vt:lpstr>
      <vt:lpstr>Queue</vt:lpstr>
      <vt:lpstr>Map</vt:lpstr>
      <vt:lpstr>Операции Map</vt:lpstr>
      <vt:lpstr>Реализации Map</vt:lpstr>
      <vt:lpstr>SortedSet</vt:lpstr>
      <vt:lpstr>SortedMap</vt:lpstr>
      <vt:lpstr>ThreadSafety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39</cp:revision>
  <dcterms:created xsi:type="dcterms:W3CDTF">2017-12-30T10:18:25Z</dcterms:created>
  <dcterms:modified xsi:type="dcterms:W3CDTF">2018-01-06T12:39:40Z</dcterms:modified>
</cp:coreProperties>
</file>