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90" r:id="rId3"/>
    <p:sldId id="289" r:id="rId4"/>
    <p:sldId id="291" r:id="rId5"/>
    <p:sldId id="293" r:id="rId6"/>
    <p:sldId id="294" r:id="rId7"/>
    <p:sldId id="295" r:id="rId8"/>
    <p:sldId id="296" r:id="rId9"/>
    <p:sldId id="297" r:id="rId10"/>
    <p:sldId id="301" r:id="rId11"/>
    <p:sldId id="298" r:id="rId12"/>
    <p:sldId id="302" r:id="rId13"/>
    <p:sldId id="303" r:id="rId14"/>
    <p:sldId id="304" r:id="rId15"/>
    <p:sldId id="306" r:id="rId16"/>
    <p:sldId id="305" r:id="rId17"/>
    <p:sldId id="309" r:id="rId18"/>
    <p:sldId id="308" r:id="rId19"/>
    <p:sldId id="31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36" autoAdjust="0"/>
    <p:restoredTop sz="94660"/>
  </p:normalViewPr>
  <p:slideViewPr>
    <p:cSldViewPr snapToGrid="0">
      <p:cViewPr varScale="1">
        <p:scale>
          <a:sx n="54" d="100"/>
          <a:sy n="54" d="100"/>
        </p:scale>
        <p:origin x="535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B1FE40-DCA9-46AA-B0B6-270157A0F8B3}" type="datetimeFigureOut">
              <a:rPr lang="ru-RU" smtClean="0"/>
              <a:t>08.01.2018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0FFD0C-EDD4-47A7-A9E1-8D472E49FD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3385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8" name="Shape 5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248121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1" name="Shape 5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584912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953753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2" name="Shape 5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141411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9" name="Shape 5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116401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6" name="Shape 5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362467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3" name="Shape 5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289903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0" name="Shape 5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28661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>
            <a:lvl1pPr>
              <a:defRPr>
                <a:solidFill>
                  <a:srgbClr val="92D050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B5B2E9-6A24-4DA4-B7BB-7BC8424657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ru-RU" sz="5600" dirty="0">
                <a:solidFill>
                  <a:srgbClr val="FFFFFF"/>
                </a:solidFill>
              </a:rPr>
              <a:t>Лекция </a:t>
            </a:r>
            <a:r>
              <a:rPr lang="en-US" sz="5600" dirty="0">
                <a:solidFill>
                  <a:srgbClr val="FFFFFF"/>
                </a:solidFill>
              </a:rPr>
              <a:t>5</a:t>
            </a:r>
            <a:r>
              <a:rPr lang="ru-RU" sz="5600" dirty="0">
                <a:solidFill>
                  <a:srgbClr val="FFFFFF"/>
                </a:solidFill>
              </a:rPr>
              <a:t>. </a:t>
            </a:r>
            <a:br>
              <a:rPr lang="ru-RU" sz="5600" dirty="0">
                <a:solidFill>
                  <a:srgbClr val="FFFFFF"/>
                </a:solidFill>
              </a:rPr>
            </a:br>
            <a:r>
              <a:rPr lang="ru-RU" sz="5600" dirty="0">
                <a:solidFill>
                  <a:srgbClr val="FFFFFF"/>
                </a:solidFill>
              </a:rPr>
              <a:t>Списки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2A72093-2AD6-4F0C-8B0D-26A1F33953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8104" y="3962088"/>
            <a:ext cx="6112077" cy="1186108"/>
          </a:xfrm>
        </p:spPr>
        <p:txBody>
          <a:bodyPr>
            <a:normAutofit/>
          </a:bodyPr>
          <a:lstStyle/>
          <a:p>
            <a:r>
              <a:rPr lang="en-US" dirty="0" err="1"/>
              <a:t>ListVew</a:t>
            </a:r>
            <a:r>
              <a:rPr lang="en-US" dirty="0"/>
              <a:t>, </a:t>
            </a:r>
            <a:r>
              <a:rPr lang="en-US" dirty="0" err="1"/>
              <a:t>RecyclerView</a:t>
            </a:r>
            <a:r>
              <a:rPr lang="ru-RU" dirty="0"/>
              <a:t> </a:t>
            </a:r>
            <a:endParaRPr lang="ru-RU" sz="1400" dirty="0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9857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RecyclerView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3025" y="1667669"/>
            <a:ext cx="5334000" cy="452596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Как и </a:t>
            </a:r>
            <a:r>
              <a:rPr lang="en-US" dirty="0" err="1"/>
              <a:t>ListView</a:t>
            </a:r>
            <a:r>
              <a:rPr lang="en-US" dirty="0"/>
              <a:t> </a:t>
            </a:r>
            <a:r>
              <a:rPr lang="ru-RU" dirty="0"/>
              <a:t>работает с Адаптером</a:t>
            </a:r>
            <a:endParaRPr lang="en-US" dirty="0"/>
          </a:p>
          <a:p>
            <a:endParaRPr lang="en-US" dirty="0"/>
          </a:p>
        </p:txBody>
      </p:sp>
      <p:pic>
        <p:nvPicPr>
          <p:cNvPr id="1028" name="Picture 4" descr="https://developer.android.com/training/material/images/RecyclerVi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2921001"/>
            <a:ext cx="52387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developer.android.com/design/material/images/list_mai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2057400"/>
            <a:ext cx="238125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7067550" y="3048002"/>
            <a:ext cx="1085850" cy="12191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7067550" y="3429000"/>
            <a:ext cx="108585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7067550" y="3848100"/>
            <a:ext cx="1085850" cy="4191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067550" y="4267200"/>
            <a:ext cx="108585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067550" y="4267200"/>
            <a:ext cx="1085850" cy="381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067550" y="4267200"/>
            <a:ext cx="108585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9DE45AE-A78F-4C05-8B01-BAB111FF4503}"/>
              </a:ext>
            </a:extLst>
          </p:cNvPr>
          <p:cNvSpPr/>
          <p:nvPr/>
        </p:nvSpPr>
        <p:spPr>
          <a:xfrm>
            <a:off x="4049736" y="4080596"/>
            <a:ext cx="3017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В основе</a:t>
            </a:r>
            <a:r>
              <a:rPr lang="en-US" dirty="0"/>
              <a:t> </a:t>
            </a:r>
            <a:r>
              <a:rPr lang="ru-RU" dirty="0"/>
              <a:t>обычно </a:t>
            </a:r>
            <a:r>
              <a:rPr lang="en-US" dirty="0" err="1"/>
              <a:t>CardView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093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A4D53E-327F-4711-A90A-09DCDD117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RecyclerView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58B501-5EEA-48E1-B218-4C7175ACF2AA}"/>
              </a:ext>
            </a:extLst>
          </p:cNvPr>
          <p:cNvSpPr txBox="1"/>
          <p:nvPr/>
        </p:nvSpPr>
        <p:spPr>
          <a:xfrm>
            <a:off x="761273" y="1745734"/>
            <a:ext cx="5510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ListView</a:t>
            </a:r>
            <a:r>
              <a:rPr lang="en-US" dirty="0"/>
              <a:t> </a:t>
            </a:r>
            <a:r>
              <a:rPr lang="ru-RU" dirty="0"/>
              <a:t>с обязательным </a:t>
            </a:r>
            <a:r>
              <a:rPr lang="en-US" dirty="0" err="1"/>
              <a:t>ViewHolder</a:t>
            </a:r>
            <a:r>
              <a:rPr lang="en-US" dirty="0"/>
              <a:t>-</a:t>
            </a:r>
            <a:r>
              <a:rPr lang="ru-RU" dirty="0"/>
              <a:t>ом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BBD8B91-0570-4BE7-BEE4-E5CF21634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463" y="2677073"/>
            <a:ext cx="8802410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ru-RU" altLang="ru-RU" sz="2000" b="1" i="0" u="none" strike="noStrike" cap="none" normalizeH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2000" b="1" i="0" u="none" strike="noStrike" cap="none" normalizeH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ViewHolder</a:t>
            </a:r>
            <a:r>
              <a:rPr kumimoji="0" lang="ru-RU" altLang="ru-RU" sz="20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ru-RU" altLang="ru-RU" sz="2000" b="1" i="0" u="none" strike="noStrike" cap="none" normalizeH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RecyclerView.ViewHolder</a:t>
            </a:r>
            <a:r>
              <a:rPr kumimoji="0" lang="ru-RU" altLang="ru-RU" sz="20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ru-RU" altLang="ru-RU" sz="20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kumimoji="0" lang="ru-RU" altLang="ru-RU" sz="20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ru-RU" altLang="ru-RU" sz="20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20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ImageView</a:t>
            </a:r>
            <a:r>
              <a:rPr kumimoji="0" lang="ru-RU" altLang="ru-RU" sz="20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kumimoji="0" lang="ru-RU" altLang="ru-RU" sz="20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20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2000" b="1" i="0" u="none" strike="noStrike" cap="none" normalizeH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ViewHolder</a:t>
            </a:r>
            <a:r>
              <a:rPr kumimoji="0" lang="ru-RU" altLang="ru-RU" sz="20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kumimoji="0" lang="ru-RU" altLang="ru-RU" sz="20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itemView</a:t>
            </a:r>
            <a:r>
              <a:rPr kumimoji="0" lang="ru-RU" altLang="ru-RU" sz="20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20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000" b="1" i="0" u="none" strike="noStrike" cap="none" normalizeH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ru-RU" altLang="ru-RU" sz="20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itemView</a:t>
            </a:r>
            <a:r>
              <a:rPr kumimoji="0" lang="ru-RU" altLang="ru-RU" sz="20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20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000" b="1" i="0" u="none" strike="noStrike" cap="none" normalizeH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ru-RU" altLang="ru-RU" sz="2000" b="1" i="0" u="none" strike="noStrike" cap="none" normalizeH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000" b="0" i="0" u="none" strike="noStrike" cap="none" normalizeH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itemView.findViewById</a:t>
            </a:r>
            <a:r>
              <a:rPr kumimoji="0" lang="ru-RU" altLang="ru-RU" sz="20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ru-RU" altLang="ru-RU" sz="2000" b="1" i="1" u="none" strike="noStrike" cap="none" normalizeH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itemText</a:t>
            </a:r>
            <a:r>
              <a:rPr kumimoji="0" lang="ru-RU" altLang="ru-RU" sz="20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20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000" b="1" i="0" u="none" strike="noStrike" cap="none" normalizeH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kumimoji="0" lang="ru-RU" altLang="ru-RU" sz="2000" b="1" i="0" u="none" strike="noStrike" cap="none" normalizeH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000" b="0" i="0" u="none" strike="noStrike" cap="none" normalizeH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itemView.findViewById</a:t>
            </a:r>
            <a:r>
              <a:rPr kumimoji="0" lang="ru-RU" altLang="ru-RU" sz="20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ru-RU" altLang="ru-RU" sz="2000" b="1" i="1" u="none" strike="noStrike" cap="none" normalizeH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itemImage</a:t>
            </a:r>
            <a:r>
              <a:rPr kumimoji="0" lang="ru-RU" altLang="ru-RU" sz="20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20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20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20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44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15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CardView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Подкласс </a:t>
            </a:r>
            <a:r>
              <a:rPr lang="en-US" sz="3600" dirty="0" err="1"/>
              <a:t>FrameLayout</a:t>
            </a:r>
            <a:r>
              <a:rPr lang="en-US" sz="3600" dirty="0"/>
              <a:t> class </a:t>
            </a:r>
          </a:p>
          <a:p>
            <a:r>
              <a:rPr lang="en-US" sz="3600" dirty="0" err="1"/>
              <a:t>CardView</a:t>
            </a:r>
            <a:r>
              <a:rPr lang="en-US" sz="3600" dirty="0"/>
              <a:t> </a:t>
            </a:r>
            <a:r>
              <a:rPr lang="ru-RU" sz="3600" dirty="0"/>
              <a:t>может иметь тени и закругленные углы</a:t>
            </a:r>
            <a:r>
              <a:rPr lang="en-US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6385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Зависимости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dirty="0"/>
              <a:t>Необходимые зависимости</a:t>
            </a:r>
            <a:endParaRPr lang="en-US" sz="3200" dirty="0"/>
          </a:p>
          <a:p>
            <a:pPr lvl="1"/>
            <a:r>
              <a:rPr lang="en-US" sz="2800" dirty="0"/>
              <a:t>Compile 'com.android.support:recyclerview-v7:25.+'</a:t>
            </a:r>
          </a:p>
          <a:p>
            <a:pPr lvl="1"/>
            <a:r>
              <a:rPr lang="en-US" sz="2800" dirty="0"/>
              <a:t>compile 'com.android.support:cardview-v7:25.+’ </a:t>
            </a:r>
          </a:p>
          <a:p>
            <a:pPr marL="457200" lvl="1" indent="0">
              <a:buNone/>
            </a:pPr>
            <a:endParaRPr lang="en-US" sz="2800" dirty="0"/>
          </a:p>
          <a:p>
            <a:pPr marL="457200" lvl="1" indent="0">
              <a:buNone/>
            </a:pP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80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RecyclerView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88721"/>
            <a:ext cx="9208346" cy="4852642"/>
          </a:xfrm>
        </p:spPr>
        <p:txBody>
          <a:bodyPr>
            <a:normAutofit/>
          </a:bodyPr>
          <a:lstStyle/>
          <a:p>
            <a:r>
              <a:rPr lang="ru-RU" sz="2400" b="1" dirty="0"/>
              <a:t>В разметке</a:t>
            </a:r>
            <a:endParaRPr lang="en-US" sz="2400" b="1" dirty="0"/>
          </a:p>
          <a:p>
            <a:pPr marL="457200" lvl="1" indent="0">
              <a:buNone/>
            </a:pPr>
            <a:r>
              <a:rPr lang="en-US" sz="2100" dirty="0"/>
              <a:t>&lt;android.support.v7.widget.RecyclerView</a:t>
            </a:r>
          </a:p>
          <a:p>
            <a:pPr marL="457200" lvl="1" indent="0">
              <a:buNone/>
            </a:pPr>
            <a:r>
              <a:rPr lang="en-US" sz="2100" dirty="0"/>
              <a:t>        </a:t>
            </a:r>
            <a:r>
              <a:rPr lang="en-US" sz="2100" dirty="0" err="1"/>
              <a:t>android:id</a:t>
            </a:r>
            <a:r>
              <a:rPr lang="en-US" sz="2100" dirty="0"/>
              <a:t>="@+id/list"</a:t>
            </a:r>
          </a:p>
          <a:p>
            <a:pPr marL="457200" lvl="1" indent="0">
              <a:buNone/>
            </a:pPr>
            <a:r>
              <a:rPr lang="en-US" sz="2100" dirty="0"/>
              <a:t>        </a:t>
            </a:r>
            <a:r>
              <a:rPr lang="en-US" sz="2100" dirty="0" err="1"/>
              <a:t>android:layout_width</a:t>
            </a:r>
            <a:r>
              <a:rPr lang="en-US" sz="2100" dirty="0"/>
              <a:t>="</a:t>
            </a:r>
            <a:r>
              <a:rPr lang="en-US" sz="2100" dirty="0" err="1"/>
              <a:t>match_parent</a:t>
            </a:r>
            <a:r>
              <a:rPr lang="en-US" sz="2100" dirty="0"/>
              <a:t>"</a:t>
            </a:r>
          </a:p>
          <a:p>
            <a:pPr marL="457200" lvl="1" indent="0">
              <a:buNone/>
            </a:pPr>
            <a:r>
              <a:rPr lang="en-US" sz="2100" dirty="0"/>
              <a:t>        </a:t>
            </a:r>
            <a:r>
              <a:rPr lang="en-US" sz="2100" dirty="0" err="1"/>
              <a:t>android:layout_height</a:t>
            </a:r>
            <a:r>
              <a:rPr lang="en-US" sz="2100" dirty="0"/>
              <a:t>="</a:t>
            </a:r>
            <a:r>
              <a:rPr lang="en-US" sz="2100" dirty="0" err="1"/>
              <a:t>match_parent</a:t>
            </a:r>
            <a:r>
              <a:rPr lang="en-US" sz="2100" dirty="0"/>
              <a:t>"/&gt;</a:t>
            </a:r>
          </a:p>
          <a:p>
            <a:r>
              <a:rPr lang="ru-RU" sz="2200" b="1" dirty="0"/>
              <a:t>В коде</a:t>
            </a:r>
            <a:endParaRPr lang="en-US" sz="2200" b="1" dirty="0"/>
          </a:p>
          <a:p>
            <a:pPr marL="457200" lvl="1" indent="0">
              <a:buNone/>
            </a:pPr>
            <a:r>
              <a:rPr lang="en-US" sz="1900" dirty="0" err="1"/>
              <a:t>mRecyclerView</a:t>
            </a:r>
            <a:r>
              <a:rPr lang="en-US" sz="1900" dirty="0"/>
              <a:t> = (</a:t>
            </a:r>
            <a:r>
              <a:rPr lang="en-US" sz="1900" dirty="0" err="1"/>
              <a:t>RecyclerView</a:t>
            </a:r>
            <a:r>
              <a:rPr lang="en-US" sz="1900" dirty="0"/>
              <a:t>)</a:t>
            </a:r>
            <a:r>
              <a:rPr lang="en-US" sz="1900" dirty="0" err="1"/>
              <a:t>findViewById</a:t>
            </a:r>
            <a:r>
              <a:rPr lang="en-US" sz="1900" dirty="0"/>
              <a:t>(</a:t>
            </a:r>
            <a:r>
              <a:rPr lang="en-US" sz="1900" dirty="0" err="1"/>
              <a:t>R.id.list</a:t>
            </a:r>
            <a:r>
              <a:rPr lang="en-US" sz="1900" dirty="0"/>
              <a:t>);</a:t>
            </a:r>
          </a:p>
          <a:p>
            <a:pPr marL="457200" lvl="1" indent="0">
              <a:buNone/>
            </a:pPr>
            <a:r>
              <a:rPr lang="en-US" sz="1900" dirty="0" err="1"/>
              <a:t>mRecyclerView.setLayoutManager</a:t>
            </a:r>
            <a:r>
              <a:rPr lang="en-US" sz="1900" dirty="0"/>
              <a:t>(new </a:t>
            </a:r>
            <a:r>
              <a:rPr lang="en-US" sz="1900" dirty="0" err="1"/>
              <a:t>LinearLayoutManager</a:t>
            </a:r>
            <a:r>
              <a:rPr lang="en-US" sz="1900" dirty="0"/>
              <a:t>(this));</a:t>
            </a:r>
          </a:p>
          <a:p>
            <a:pPr marL="457200" lvl="1" indent="0">
              <a:buNone/>
            </a:pPr>
            <a:r>
              <a:rPr lang="en-US" sz="1900" dirty="0" err="1"/>
              <a:t>mRecyclerView.setItemAnimator</a:t>
            </a:r>
            <a:r>
              <a:rPr lang="en-US" sz="1900" dirty="0"/>
              <a:t>(new </a:t>
            </a:r>
            <a:r>
              <a:rPr lang="en-US" sz="1900" dirty="0" err="1"/>
              <a:t>DefaultItemAnimator</a:t>
            </a:r>
            <a:r>
              <a:rPr lang="en-US" sz="1900" dirty="0"/>
              <a:t>());</a:t>
            </a:r>
          </a:p>
          <a:p>
            <a:pPr marL="457200" lvl="1" indent="0">
              <a:buNone/>
            </a:pPr>
            <a:r>
              <a:rPr lang="en-US" sz="1900" i="1" dirty="0" err="1"/>
              <a:t>mAdapter</a:t>
            </a:r>
            <a:r>
              <a:rPr lang="en-US" sz="1900" i="1" dirty="0"/>
              <a:t> = new </a:t>
            </a:r>
            <a:r>
              <a:rPr lang="en-US" sz="1900" i="1" dirty="0" err="1"/>
              <a:t>myAdapter</a:t>
            </a:r>
            <a:r>
              <a:rPr lang="en-US" sz="1900" i="1" dirty="0"/>
              <a:t>(values, </a:t>
            </a:r>
            <a:r>
              <a:rPr lang="en-US" sz="1900" i="1" dirty="0" err="1"/>
              <a:t>R.layout.my_row</a:t>
            </a:r>
            <a:r>
              <a:rPr lang="en-US" sz="1900" i="1" dirty="0"/>
              <a:t>, this);</a:t>
            </a:r>
          </a:p>
          <a:p>
            <a:pPr marL="457200" lvl="1" indent="0">
              <a:buNone/>
            </a:pPr>
            <a:r>
              <a:rPr lang="en-US" sz="1900" dirty="0" err="1"/>
              <a:t>mRecyclerView.setAdapter</a:t>
            </a:r>
            <a:r>
              <a:rPr lang="en-US" sz="1900" dirty="0"/>
              <a:t>(</a:t>
            </a:r>
            <a:r>
              <a:rPr lang="en-US" sz="1900" dirty="0" err="1"/>
              <a:t>mAdapter</a:t>
            </a:r>
            <a:r>
              <a:rPr lang="en-US" sz="19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52121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Recyclerview.Adapter</a:t>
            </a:r>
            <a:r>
              <a:rPr lang="en-US" dirty="0"/>
              <a:t> (</a:t>
            </a:r>
            <a:r>
              <a:rPr lang="en-US" dirty="0" err="1"/>
              <a:t>ViewHolder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public </a:t>
            </a:r>
            <a:r>
              <a:rPr lang="en-US" dirty="0">
                <a:solidFill>
                  <a:srgbClr val="00B050"/>
                </a:solidFill>
              </a:rPr>
              <a:t>static </a:t>
            </a:r>
            <a:r>
              <a:rPr lang="en-US" dirty="0"/>
              <a:t>class </a:t>
            </a:r>
            <a:r>
              <a:rPr lang="en-US" dirty="0" err="1">
                <a:solidFill>
                  <a:srgbClr val="FF0000"/>
                </a:solidFill>
              </a:rPr>
              <a:t>ViewHolder</a:t>
            </a:r>
            <a:r>
              <a:rPr lang="en-US" dirty="0"/>
              <a:t> extends </a:t>
            </a:r>
            <a:r>
              <a:rPr lang="en-US" dirty="0" err="1">
                <a:solidFill>
                  <a:srgbClr val="FF0000"/>
                </a:solidFill>
              </a:rPr>
              <a:t>RecyclerView.ViewHolder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    public </a:t>
            </a:r>
            <a:r>
              <a:rPr lang="en-US" dirty="0" err="1"/>
              <a:t>TextView</a:t>
            </a:r>
            <a:r>
              <a:rPr lang="en-US" dirty="0"/>
              <a:t> </a:t>
            </a:r>
            <a:r>
              <a:rPr lang="en-US" dirty="0" err="1"/>
              <a:t>myName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public </a:t>
            </a:r>
            <a:r>
              <a:rPr lang="en-US" dirty="0" err="1"/>
              <a:t>ImageView</a:t>
            </a:r>
            <a:r>
              <a:rPr lang="en-US" dirty="0"/>
              <a:t> pic;</a:t>
            </a:r>
          </a:p>
          <a:p>
            <a:pPr marL="0" indent="0">
              <a:buNone/>
            </a:pPr>
            <a:r>
              <a:rPr lang="en-US" dirty="0"/>
              <a:t>        public </a:t>
            </a:r>
            <a:r>
              <a:rPr lang="en-US" dirty="0" err="1"/>
              <a:t>ViewHolder</a:t>
            </a:r>
            <a:r>
              <a:rPr lang="en-US" dirty="0"/>
              <a:t>(View </a:t>
            </a:r>
            <a:r>
              <a:rPr lang="en-US" dirty="0" err="1"/>
              <a:t>itemView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      super(</a:t>
            </a:r>
            <a:r>
              <a:rPr lang="en-US" dirty="0" err="1"/>
              <a:t>itemView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myName</a:t>
            </a:r>
            <a:r>
              <a:rPr lang="en-US" dirty="0"/>
              <a:t> = (</a:t>
            </a:r>
            <a:r>
              <a:rPr lang="en-US" dirty="0" err="1"/>
              <a:t>TextView</a:t>
            </a:r>
            <a:r>
              <a:rPr lang="en-US" dirty="0"/>
              <a:t>) </a:t>
            </a:r>
            <a:r>
              <a:rPr lang="en-US" dirty="0" err="1"/>
              <a:t>itemView.findViewById</a:t>
            </a:r>
            <a:r>
              <a:rPr lang="en-US" dirty="0"/>
              <a:t>(</a:t>
            </a:r>
            <a:r>
              <a:rPr lang="en-US" dirty="0" err="1"/>
              <a:t>R.id.Name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    pic= (</a:t>
            </a:r>
            <a:r>
              <a:rPr lang="en-US" dirty="0" err="1"/>
              <a:t>ImageView</a:t>
            </a:r>
            <a:r>
              <a:rPr lang="en-US" dirty="0"/>
              <a:t>)</a:t>
            </a:r>
            <a:r>
              <a:rPr lang="en-US" dirty="0" err="1"/>
              <a:t>itemView.findViewById</a:t>
            </a:r>
            <a:r>
              <a:rPr lang="en-US" dirty="0"/>
              <a:t>(</a:t>
            </a:r>
            <a:r>
              <a:rPr lang="en-US" dirty="0" err="1"/>
              <a:t>R.id.picture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310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Recyclerview.Adapter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1201400" cy="49529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public class </a:t>
            </a:r>
            <a:r>
              <a:rPr lang="en-US" sz="2400" dirty="0" err="1">
                <a:solidFill>
                  <a:srgbClr val="FF0000"/>
                </a:solidFill>
              </a:rPr>
              <a:t>myAdapter</a:t>
            </a:r>
            <a:r>
              <a:rPr lang="en-US" sz="2400" dirty="0"/>
              <a:t> extends </a:t>
            </a:r>
          </a:p>
          <a:p>
            <a:pPr marL="0" indent="0">
              <a:buNone/>
            </a:pPr>
            <a:r>
              <a:rPr lang="en-US" sz="2400" dirty="0"/>
              <a:t>                         </a:t>
            </a:r>
            <a:r>
              <a:rPr lang="en-US" sz="2400" dirty="0" err="1"/>
              <a:t>RecyclerView.Adapter</a:t>
            </a:r>
            <a:r>
              <a:rPr lang="en-US" sz="2400" dirty="0"/>
              <a:t>&lt;</a:t>
            </a:r>
            <a:r>
              <a:rPr lang="en-US" sz="2400" dirty="0" err="1">
                <a:solidFill>
                  <a:srgbClr val="FF0000"/>
                </a:solidFill>
              </a:rPr>
              <a:t>myAdapter.ViewHolder</a:t>
            </a:r>
            <a:r>
              <a:rPr lang="en-US" sz="2400" dirty="0"/>
              <a:t>&gt;{</a:t>
            </a:r>
          </a:p>
          <a:p>
            <a:pPr marL="457200" lvl="1" indent="0">
              <a:buNone/>
            </a:pPr>
            <a:r>
              <a:rPr lang="en-US" sz="2000" dirty="0"/>
              <a:t>private List&lt;String&gt; </a:t>
            </a:r>
            <a:r>
              <a:rPr lang="en-US" sz="2000" dirty="0" err="1"/>
              <a:t>myList</a:t>
            </a:r>
            <a:r>
              <a:rPr lang="en-US" sz="2000" dirty="0"/>
              <a:t>;     </a:t>
            </a:r>
            <a:endParaRPr lang="ru-RU" sz="2000" dirty="0"/>
          </a:p>
          <a:p>
            <a:pPr marL="457200" lvl="1" indent="0">
              <a:buNone/>
            </a:pPr>
            <a:r>
              <a:rPr lang="en-US" sz="2000" dirty="0"/>
              <a:t>private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rowLayout</a:t>
            </a:r>
            <a:r>
              <a:rPr lang="en-US" sz="2000" dirty="0"/>
              <a:t>;    </a:t>
            </a:r>
            <a:endParaRPr lang="ru-RU" sz="2000" dirty="0"/>
          </a:p>
          <a:p>
            <a:pPr marL="457200" lvl="1" indent="0">
              <a:buNone/>
            </a:pPr>
            <a:r>
              <a:rPr lang="en-US" sz="2000" dirty="0"/>
              <a:t>private Context </a:t>
            </a:r>
            <a:r>
              <a:rPr lang="en-US" sz="2000" dirty="0" err="1"/>
              <a:t>mContext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public </a:t>
            </a:r>
            <a:r>
              <a:rPr lang="en-US" sz="2400" dirty="0" err="1"/>
              <a:t>myAdapter</a:t>
            </a:r>
            <a:r>
              <a:rPr lang="en-US" sz="2400" dirty="0"/>
              <a:t>(List&lt;String&gt; </a:t>
            </a:r>
            <a:r>
              <a:rPr lang="en-US" sz="2400" dirty="0" err="1"/>
              <a:t>myList</a:t>
            </a:r>
            <a:r>
              <a:rPr lang="en-US" sz="2400" dirty="0"/>
              <a:t>,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rowLayout</a:t>
            </a:r>
            <a:r>
              <a:rPr lang="en-US" sz="2400" dirty="0"/>
              <a:t>, Context context) {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this.myList</a:t>
            </a:r>
            <a:r>
              <a:rPr lang="en-US" sz="2400" dirty="0"/>
              <a:t> = </a:t>
            </a:r>
            <a:r>
              <a:rPr lang="en-US" sz="2400" dirty="0" err="1"/>
              <a:t>myList</a:t>
            </a:r>
            <a:r>
              <a:rPr lang="en-US" sz="2400" dirty="0"/>
              <a:t>;         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this.rowLayout</a:t>
            </a:r>
            <a:r>
              <a:rPr lang="en-US" sz="2400" dirty="0"/>
              <a:t> = </a:t>
            </a:r>
            <a:r>
              <a:rPr lang="en-US" sz="2400" dirty="0" err="1"/>
              <a:t>rowLayout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/>
              <a:t>	 </a:t>
            </a:r>
            <a:r>
              <a:rPr lang="en-US" sz="2400" dirty="0" err="1"/>
              <a:t>this.mContext</a:t>
            </a:r>
            <a:r>
              <a:rPr lang="en-US" sz="2400" dirty="0"/>
              <a:t> = context;</a:t>
            </a:r>
          </a:p>
          <a:p>
            <a:pPr marL="0" indent="0">
              <a:buNone/>
            </a:pPr>
            <a:r>
              <a:rPr lang="en-US" sz="24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368290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Recyclerview.Adapter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57961"/>
            <a:ext cx="11201400" cy="4952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@Override</a:t>
            </a:r>
          </a:p>
          <a:p>
            <a:pPr marL="0" indent="0">
              <a:buNone/>
            </a:pPr>
            <a:r>
              <a:rPr lang="en-US" sz="2400" dirty="0"/>
              <a:t>    public </a:t>
            </a:r>
            <a:r>
              <a:rPr lang="en-US" sz="2400" dirty="0" err="1"/>
              <a:t>ViewHolder</a:t>
            </a:r>
            <a:r>
              <a:rPr lang="en-US" sz="2400" dirty="0"/>
              <a:t> </a:t>
            </a:r>
            <a:r>
              <a:rPr lang="en-US" sz="2400" dirty="0" err="1"/>
              <a:t>onCreateViewHolder</a:t>
            </a:r>
            <a:r>
              <a:rPr lang="en-US" sz="2400" dirty="0"/>
              <a:t>(</a:t>
            </a:r>
            <a:r>
              <a:rPr lang="en-US" sz="2400" dirty="0" err="1"/>
              <a:t>ViewGroup</a:t>
            </a:r>
            <a:r>
              <a:rPr lang="en-US" sz="2400" dirty="0"/>
              <a:t> </a:t>
            </a:r>
            <a:r>
              <a:rPr lang="en-US" sz="2400" dirty="0" err="1"/>
              <a:t>viewGroup</a:t>
            </a:r>
            <a:r>
              <a:rPr lang="en-US" sz="2400" dirty="0"/>
              <a:t>,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) {</a:t>
            </a:r>
          </a:p>
          <a:p>
            <a:pPr marL="0" indent="0">
              <a:buNone/>
            </a:pPr>
            <a:r>
              <a:rPr lang="en-US" sz="2400" dirty="0"/>
              <a:t>        View v = </a:t>
            </a:r>
            <a:r>
              <a:rPr lang="en-US" sz="2400" dirty="0" err="1"/>
              <a:t>LayoutInflater.from</a:t>
            </a:r>
            <a:r>
              <a:rPr lang="en-US" sz="2400" dirty="0"/>
              <a:t>(</a:t>
            </a:r>
            <a:r>
              <a:rPr lang="en-US" sz="2400" dirty="0" err="1"/>
              <a:t>viewGroup.getContext</a:t>
            </a:r>
            <a:r>
              <a:rPr lang="en-US" sz="2400" dirty="0"/>
              <a:t>()).inflate(</a:t>
            </a:r>
            <a:r>
              <a:rPr lang="en-US" sz="2400" dirty="0" err="1"/>
              <a:t>rowLayout</a:t>
            </a:r>
            <a:r>
              <a:rPr lang="en-US" sz="2400" dirty="0"/>
              <a:t>, </a:t>
            </a:r>
            <a:r>
              <a:rPr lang="en-US" sz="2400" dirty="0" err="1"/>
              <a:t>viewGroup</a:t>
            </a:r>
            <a:r>
              <a:rPr lang="en-US" sz="2400" dirty="0"/>
              <a:t>, false);</a:t>
            </a:r>
          </a:p>
          <a:p>
            <a:pPr marL="0" indent="0">
              <a:buNone/>
            </a:pPr>
            <a:r>
              <a:rPr lang="en-US" sz="2400" dirty="0"/>
              <a:t>       </a:t>
            </a:r>
            <a:r>
              <a:rPr lang="en-US" sz="2400" dirty="0">
                <a:solidFill>
                  <a:srgbClr val="FF0000"/>
                </a:solidFill>
              </a:rPr>
              <a:t> return new </a:t>
            </a:r>
            <a:r>
              <a:rPr lang="en-US" sz="2400" dirty="0" err="1">
                <a:solidFill>
                  <a:srgbClr val="FF0000"/>
                </a:solidFill>
              </a:rPr>
              <a:t>ViewHolder</a:t>
            </a:r>
            <a:r>
              <a:rPr lang="en-US" sz="2400" dirty="0">
                <a:solidFill>
                  <a:srgbClr val="FF0000"/>
                </a:solidFill>
              </a:rPr>
              <a:t>(v);  //</a:t>
            </a:r>
            <a:r>
              <a:rPr lang="ru-RU" sz="2400" dirty="0">
                <a:solidFill>
                  <a:srgbClr val="FF0000"/>
                </a:solidFill>
              </a:rPr>
              <a:t> Самое главное</a:t>
            </a: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/>
              <a:t>    }</a:t>
            </a:r>
          </a:p>
          <a:p>
            <a:pPr marL="0" indent="0">
              <a:buNone/>
            </a:pPr>
            <a:r>
              <a:rPr lang="en-US" sz="2400" dirty="0"/>
              <a:t>@Override</a:t>
            </a:r>
          </a:p>
          <a:p>
            <a:pPr marL="0" indent="0">
              <a:buNone/>
            </a:pPr>
            <a:r>
              <a:rPr lang="en-US" sz="2400" dirty="0"/>
              <a:t>    public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getItemCount</a:t>
            </a:r>
            <a:r>
              <a:rPr lang="en-US" sz="2400" dirty="0"/>
              <a:t>() {</a:t>
            </a:r>
          </a:p>
          <a:p>
            <a:pPr marL="0" indent="0">
              <a:buNone/>
            </a:pPr>
            <a:r>
              <a:rPr lang="en-US" sz="2400" dirty="0"/>
              <a:t>        return </a:t>
            </a:r>
            <a:r>
              <a:rPr lang="en-US" sz="2400" dirty="0" err="1"/>
              <a:t>myList</a:t>
            </a:r>
            <a:r>
              <a:rPr lang="en-US" sz="2400" dirty="0"/>
              <a:t> == null ? 0 : </a:t>
            </a:r>
            <a:r>
              <a:rPr lang="en-US" sz="2400" dirty="0" err="1"/>
              <a:t>myList.size</a:t>
            </a:r>
            <a:r>
              <a:rPr lang="en-US" sz="2400" dirty="0"/>
              <a:t>();</a:t>
            </a:r>
          </a:p>
          <a:p>
            <a:pPr marL="0" indent="0">
              <a:buNone/>
            </a:pPr>
            <a:r>
              <a:rPr lang="en-US" sz="2400" dirty="0"/>
              <a:t>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202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266766" cy="1320800"/>
          </a:xfrm>
        </p:spPr>
        <p:txBody>
          <a:bodyPr/>
          <a:lstStyle/>
          <a:p>
            <a:r>
              <a:rPr lang="en-US" dirty="0" err="1"/>
              <a:t>Recyclerview.Adapter</a:t>
            </a:r>
            <a:r>
              <a:rPr lang="en-US" dirty="0"/>
              <a:t> (</a:t>
            </a:r>
            <a:r>
              <a:rPr lang="en-US" dirty="0" err="1"/>
              <a:t>onBindViewHolder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10386906" cy="60858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@Override</a:t>
            </a:r>
          </a:p>
          <a:p>
            <a:pPr marL="0" indent="0">
              <a:buNone/>
            </a:pPr>
            <a:r>
              <a:rPr lang="en-US" sz="2000" dirty="0"/>
              <a:t>    public void </a:t>
            </a:r>
            <a:r>
              <a:rPr lang="en-US" sz="2000" dirty="0" err="1"/>
              <a:t>onBindViewHolder</a:t>
            </a:r>
            <a:r>
              <a:rPr lang="en-US" sz="2000" dirty="0"/>
              <a:t>(</a:t>
            </a:r>
            <a:r>
              <a:rPr lang="en-US" sz="2000" dirty="0" err="1"/>
              <a:t>ViewHolder</a:t>
            </a:r>
            <a:r>
              <a:rPr lang="en-US" sz="2000" dirty="0"/>
              <a:t> </a:t>
            </a:r>
            <a:r>
              <a:rPr lang="en-US" sz="2000" dirty="0" err="1"/>
              <a:t>viewHolder</a:t>
            </a:r>
            <a:r>
              <a:rPr lang="en-US" sz="2000" dirty="0"/>
              <a:t>,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) {</a:t>
            </a:r>
          </a:p>
          <a:p>
            <a:pPr marL="0" indent="0">
              <a:buNone/>
            </a:pPr>
            <a:r>
              <a:rPr lang="en-US" sz="2000" dirty="0"/>
              <a:t>        String entry = </a:t>
            </a:r>
            <a:r>
              <a:rPr lang="en-US" sz="2000" dirty="0" err="1"/>
              <a:t>myList.get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viewHolder.myName.setText</a:t>
            </a:r>
            <a:r>
              <a:rPr lang="en-US" sz="2000" dirty="0"/>
              <a:t>(entry);</a:t>
            </a:r>
          </a:p>
          <a:p>
            <a:pPr marL="0" indent="0">
              <a:buNone/>
            </a:pPr>
            <a:r>
              <a:rPr lang="en-US" sz="2000" b="1" dirty="0"/>
              <a:t>        </a:t>
            </a:r>
            <a:r>
              <a:rPr lang="en-US" sz="2000" b="1" dirty="0" err="1"/>
              <a:t>viewHolder.myName.setOnClickListener</a:t>
            </a:r>
            <a:r>
              <a:rPr lang="en-US" sz="2000" b="1" dirty="0"/>
              <a:t>(new </a:t>
            </a:r>
            <a:r>
              <a:rPr lang="en-US" sz="2000" b="1" dirty="0" err="1"/>
              <a:t>View.OnClickListener</a:t>
            </a:r>
            <a:r>
              <a:rPr lang="en-US" sz="2000" b="1" dirty="0"/>
              <a:t>()</a:t>
            </a:r>
            <a:r>
              <a:rPr lang="en-US" sz="2000" dirty="0"/>
              <a:t> {</a:t>
            </a:r>
          </a:p>
          <a:p>
            <a:pPr marL="0" indent="0">
              <a:buNone/>
            </a:pPr>
            <a:r>
              <a:rPr lang="en-US" sz="2000" dirty="0"/>
              <a:t>            @Override</a:t>
            </a:r>
          </a:p>
          <a:p>
            <a:pPr marL="0" indent="0">
              <a:buNone/>
            </a:pPr>
            <a:r>
              <a:rPr lang="en-US" sz="2000" dirty="0"/>
              <a:t>            public void </a:t>
            </a:r>
            <a:r>
              <a:rPr lang="en-US" sz="2000" dirty="0" err="1"/>
              <a:t>onClick</a:t>
            </a:r>
            <a:r>
              <a:rPr lang="en-US" sz="2000" dirty="0"/>
              <a:t>(View v) {</a:t>
            </a:r>
          </a:p>
          <a:p>
            <a:pPr marL="0" indent="0">
              <a:buNone/>
            </a:pPr>
            <a:r>
              <a:rPr lang="en-US" sz="2000" dirty="0"/>
              <a:t>                </a:t>
            </a:r>
            <a:r>
              <a:rPr lang="en-US" sz="2000" dirty="0" err="1"/>
              <a:t>TextView</a:t>
            </a:r>
            <a:r>
              <a:rPr lang="en-US" sz="2000" dirty="0"/>
              <a:t> </a:t>
            </a:r>
            <a:r>
              <a:rPr lang="en-US" sz="2000" dirty="0" err="1"/>
              <a:t>tv</a:t>
            </a:r>
            <a:r>
              <a:rPr lang="en-US" sz="2000" dirty="0"/>
              <a:t> = (</a:t>
            </a:r>
            <a:r>
              <a:rPr lang="en-US" sz="2000" dirty="0" err="1"/>
              <a:t>TextView</a:t>
            </a:r>
            <a:r>
              <a:rPr lang="en-US" sz="2000" dirty="0"/>
              <a:t>)v;</a:t>
            </a:r>
          </a:p>
          <a:p>
            <a:pPr marL="0" indent="0">
              <a:buNone/>
            </a:pPr>
            <a:r>
              <a:rPr lang="en-US" sz="2000" dirty="0"/>
              <a:t>                </a:t>
            </a:r>
            <a:r>
              <a:rPr lang="en-US" sz="2000" dirty="0" err="1"/>
              <a:t>Toast.makeText</a:t>
            </a:r>
            <a:r>
              <a:rPr lang="en-US" sz="2000" dirty="0"/>
              <a:t>(</a:t>
            </a:r>
            <a:r>
              <a:rPr lang="en-US" sz="2000" dirty="0" err="1"/>
              <a:t>mContext,tv.getText</a:t>
            </a:r>
            <a:r>
              <a:rPr lang="en-US" sz="2000" dirty="0"/>
              <a:t>(),</a:t>
            </a:r>
            <a:r>
              <a:rPr lang="en-US" sz="2000" dirty="0" err="1"/>
              <a:t>Toast.LENGTH_SHORT</a:t>
            </a:r>
            <a:r>
              <a:rPr lang="en-US" sz="2000" dirty="0"/>
              <a:t>).show();</a:t>
            </a:r>
          </a:p>
          <a:p>
            <a:pPr marL="0" indent="0">
              <a:buNone/>
            </a:pPr>
            <a:r>
              <a:rPr lang="en-US" sz="2000" dirty="0"/>
              <a:t>            }</a:t>
            </a:r>
          </a:p>
          <a:p>
            <a:pPr marL="0" indent="0">
              <a:buNone/>
            </a:pPr>
            <a:r>
              <a:rPr lang="en-US" sz="2000" dirty="0"/>
              <a:t>        });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viewHolder.pic.setImageResource</a:t>
            </a:r>
            <a:r>
              <a:rPr lang="en-US" sz="2000" dirty="0"/>
              <a:t>(</a:t>
            </a:r>
            <a:r>
              <a:rPr lang="en-US" sz="2000" dirty="0" err="1"/>
              <a:t>R.drawable.phone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703332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2A0487-126E-41D3-80E1-E249EEB2E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Изменение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EA10F1-4B4D-4369-975C-DCC956DF3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11230186" cy="3880773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B99A7EC-C60A-4C65-8752-C29376713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1" y="2848404"/>
            <a:ext cx="8390082" cy="19697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Добавить элемент и затем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rgbClr val="303336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200" b="1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mAdapter.notifyItemInserted</a:t>
            </a:r>
            <a:r>
              <a:rPr kumimoji="0" lang="ru-RU" altLang="ru-RU" sz="3200" b="1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(mItems.si</a:t>
            </a:r>
            <a:r>
              <a:rPr kumimoji="0" lang="en-US" altLang="ru-RU" sz="3200" b="1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z</a:t>
            </a:r>
            <a:r>
              <a:rPr kumimoji="0" lang="ru-RU" altLang="ru-RU" sz="3200" b="1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e() - </a:t>
            </a:r>
            <a:r>
              <a:rPr kumimoji="0" lang="ru-RU" altLang="ru-RU" sz="3200" b="1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1</a:t>
            </a:r>
            <a:r>
              <a:rPr kumimoji="0" lang="ru-RU" altLang="ru-RU" sz="3200" b="1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);</a:t>
            </a:r>
            <a:endParaRPr kumimoji="0" lang="ru-RU" altLang="ru-RU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20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Это быстрее чем</a:t>
            </a:r>
            <a:endParaRPr kumimoji="0" lang="ru-RU" altLang="ru-RU" sz="3200" i="0" u="none" strike="noStrike" cap="none" normalizeH="0" baseline="0" dirty="0">
              <a:ln>
                <a:noFill/>
              </a:ln>
              <a:solidFill>
                <a:srgbClr val="303336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200" b="1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mAdapter.notifyDataSetChanged</a:t>
            </a:r>
            <a:r>
              <a:rPr kumimoji="0" lang="ru-RU" altLang="ru-RU" sz="3200" b="1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();</a:t>
            </a:r>
            <a:endParaRPr kumimoji="0" lang="ru-RU" altLang="ru-RU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67367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title"/>
          </p:nvPr>
        </p:nvSpPr>
        <p:spPr>
          <a:xfrm>
            <a:off x="1687585" y="92366"/>
            <a:ext cx="7455828" cy="9171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ru-RU" sz="5600" dirty="0" err="1">
                <a:sym typeface="Arial"/>
              </a:rPr>
              <a:t>ListView</a:t>
            </a:r>
            <a:endParaRPr lang="ru-RU" sz="5600" dirty="0">
              <a:sym typeface="Arial"/>
            </a:endParaRPr>
          </a:p>
        </p:txBody>
      </p:sp>
      <p:sp>
        <p:nvSpPr>
          <p:cNvPr id="511" name="Shape 511"/>
          <p:cNvSpPr txBox="1">
            <a:spLocks noGrp="1"/>
          </p:cNvSpPr>
          <p:nvPr>
            <p:ph type="sldNum" idx="12"/>
          </p:nvPr>
        </p:nvSpPr>
        <p:spPr>
          <a:xfrm>
            <a:off x="8417346" y="6517308"/>
            <a:ext cx="2084388" cy="273174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ru-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>
                <a:buSzPct val="25000"/>
              </a:pPr>
              <a:t>2</a:t>
            </a:fld>
            <a:endParaRPr lang="ru-RU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2" name="Shape 5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14814" y="1299575"/>
            <a:ext cx="2826146" cy="434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Shape 5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66495" y="1299575"/>
            <a:ext cx="2788225" cy="43493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8786542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>
            <a:spLocks noGrp="1"/>
          </p:cNvSpPr>
          <p:nvPr>
            <p:ph type="title"/>
          </p:nvPr>
        </p:nvSpPr>
        <p:spPr>
          <a:xfrm>
            <a:off x="1034443" y="508744"/>
            <a:ext cx="7455828" cy="9171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ru-RU" sz="5600" dirty="0">
                <a:sym typeface="Arial"/>
              </a:rPr>
              <a:t>Паттерн </a:t>
            </a:r>
            <a:r>
              <a:rPr lang="ru-RU" sz="5600" dirty="0" err="1">
                <a:sym typeface="Arial"/>
              </a:rPr>
              <a:t>Adapter</a:t>
            </a:r>
            <a:endParaRPr lang="ru-RU" sz="5600" dirty="0">
              <a:sym typeface="Arial"/>
            </a:endParaRPr>
          </a:p>
        </p:txBody>
      </p:sp>
      <p:sp>
        <p:nvSpPr>
          <p:cNvPr id="504" name="Shape 504"/>
          <p:cNvSpPr txBox="1">
            <a:spLocks noGrp="1"/>
          </p:cNvSpPr>
          <p:nvPr>
            <p:ph type="sldNum" idx="12"/>
          </p:nvPr>
        </p:nvSpPr>
        <p:spPr>
          <a:xfrm>
            <a:off x="8417346" y="6517308"/>
            <a:ext cx="2084388" cy="273174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ru-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>
                <a:buSzPct val="25000"/>
              </a:pPr>
              <a:t>3</a:t>
            </a:fld>
            <a:endParaRPr lang="ru-RU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5" name="Shape 5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41221" y="1605396"/>
            <a:ext cx="7672973" cy="44328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5564845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 txBox="1">
            <a:spLocks noGrp="1"/>
          </p:cNvSpPr>
          <p:nvPr>
            <p:ph type="title"/>
          </p:nvPr>
        </p:nvSpPr>
        <p:spPr>
          <a:xfrm>
            <a:off x="1458985" y="246352"/>
            <a:ext cx="7455828" cy="9171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ru-RU" sz="5600" dirty="0">
                <a:solidFill>
                  <a:srgbClr val="92D050"/>
                </a:solidFill>
                <a:sym typeface="Arial"/>
              </a:rPr>
              <a:t>Адаптер</a:t>
            </a:r>
          </a:p>
        </p:txBody>
      </p:sp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1692275" y="1600201"/>
            <a:ext cx="8820000" cy="4799013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▪"/>
            </a:pPr>
            <a:r>
              <a:rPr lang="ru-RU" sz="28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Childs</a:t>
            </a:r>
            <a:endParaRPr lang="ru-RU" sz="2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900"/>
              </a:spcBef>
              <a:buClr>
                <a:schemeClr val="dk1"/>
              </a:buClr>
              <a:buSzPct val="100000"/>
              <a:buFont typeface="Noto Symbol"/>
              <a:buChar char="▪"/>
            </a:pPr>
            <a:r>
              <a:rPr lang="ru-RU" sz="28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Position</a:t>
            </a:r>
            <a:endParaRPr lang="ru-RU" sz="2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900"/>
              </a:spcBef>
              <a:buClr>
                <a:schemeClr val="dk1"/>
              </a:buClr>
              <a:buSzPct val="100000"/>
              <a:buFont typeface="Noto Symbol"/>
              <a:buChar char="▪"/>
            </a:pPr>
            <a:r>
              <a:rPr lang="ru-RU" sz="28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endParaRPr lang="ru-RU" sz="2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900"/>
              </a:spcBef>
              <a:spcAft>
                <a:spcPts val="300"/>
              </a:spcAft>
              <a:buClr>
                <a:schemeClr val="dk1"/>
              </a:buClr>
              <a:buSzPct val="100000"/>
              <a:buNone/>
            </a:pPr>
            <a:r>
              <a:rPr lang="ru-RU" sz="4000" dirty="0">
                <a:solidFill>
                  <a:srgbClr val="92D050"/>
                </a:solidFill>
                <a:latin typeface="+mj-lt"/>
                <a:ea typeface="+mj-ea"/>
                <a:cs typeface="+mj-cs"/>
                <a:sym typeface="Arial"/>
              </a:rPr>
              <a:t>В</a:t>
            </a:r>
            <a:r>
              <a:rPr lang="en-US" sz="4000" dirty="0" err="1">
                <a:solidFill>
                  <a:srgbClr val="92D050"/>
                </a:solidFill>
                <a:latin typeface="+mj-lt"/>
                <a:ea typeface="+mj-ea"/>
                <a:cs typeface="+mj-cs"/>
                <a:sym typeface="Arial"/>
              </a:rPr>
              <a:t>aseAdapter</a:t>
            </a:r>
            <a:endParaRPr sz="4000" dirty="0">
              <a:solidFill>
                <a:srgbClr val="92D050"/>
              </a:solidFill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520" name="Shape 520"/>
          <p:cNvSpPr txBox="1">
            <a:spLocks noGrp="1"/>
          </p:cNvSpPr>
          <p:nvPr>
            <p:ph type="sldNum" idx="12"/>
          </p:nvPr>
        </p:nvSpPr>
        <p:spPr>
          <a:xfrm>
            <a:off x="8417346" y="6517308"/>
            <a:ext cx="2084388" cy="273174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ru-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>
                <a:buSzPct val="25000"/>
              </a:pPr>
              <a:t>4</a:t>
            </a:fld>
            <a:endParaRPr lang="ru-RU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375AD1D-A346-4398-8A47-1601A94DC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985" y="3859537"/>
            <a:ext cx="6959450" cy="265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218385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 txBox="1">
            <a:spLocks noGrp="1"/>
          </p:cNvSpPr>
          <p:nvPr>
            <p:ph type="title"/>
          </p:nvPr>
        </p:nvSpPr>
        <p:spPr>
          <a:xfrm>
            <a:off x="1687585" y="92366"/>
            <a:ext cx="7455828" cy="9171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ru-RU" b="1" dirty="0" err="1">
                <a:latin typeface="Arial"/>
                <a:ea typeface="Arial"/>
                <a:cs typeface="Arial"/>
                <a:sym typeface="Arial"/>
              </a:rPr>
              <a:t>Recycle</a:t>
            </a:r>
            <a:r>
              <a:rPr lang="ru-RU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b="1" dirty="0" err="1">
                <a:latin typeface="Arial"/>
                <a:ea typeface="Arial"/>
                <a:cs typeface="Arial"/>
                <a:sym typeface="Arial"/>
              </a:rPr>
              <a:t>Bin</a:t>
            </a:r>
            <a:endParaRPr lang="ru-RU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Shape 535"/>
          <p:cNvSpPr txBox="1">
            <a:spLocks noGrp="1"/>
          </p:cNvSpPr>
          <p:nvPr>
            <p:ph type="sldNum" idx="12"/>
          </p:nvPr>
        </p:nvSpPr>
        <p:spPr>
          <a:xfrm>
            <a:off x="8417346" y="6517308"/>
            <a:ext cx="2084388" cy="273174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ru-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>
                <a:buSzPct val="25000"/>
              </a:pPr>
              <a:t>5</a:t>
            </a:fld>
            <a:endParaRPr lang="ru-RU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6" name="Shape 5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52880" y="1187827"/>
            <a:ext cx="8229600" cy="51511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4963572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title"/>
          </p:nvPr>
        </p:nvSpPr>
        <p:spPr>
          <a:xfrm>
            <a:off x="1025979" y="476088"/>
            <a:ext cx="7455828" cy="9171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ru-RU" b="1" dirty="0">
                <a:latin typeface="Arial"/>
                <a:ea typeface="Arial"/>
                <a:cs typeface="Arial"/>
                <a:sym typeface="Arial"/>
              </a:rPr>
              <a:t>Совсем плохо</a:t>
            </a:r>
          </a:p>
        </p:txBody>
      </p:sp>
      <p:sp>
        <p:nvSpPr>
          <p:cNvPr id="542" name="Shape 542"/>
          <p:cNvSpPr txBox="1">
            <a:spLocks noGrp="1"/>
          </p:cNvSpPr>
          <p:nvPr>
            <p:ph type="sldNum" idx="12"/>
          </p:nvPr>
        </p:nvSpPr>
        <p:spPr>
          <a:xfrm>
            <a:off x="8417346" y="6517308"/>
            <a:ext cx="2084388" cy="273174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ru-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>
                <a:buSzPct val="25000"/>
              </a:pPr>
              <a:t>6</a:t>
            </a:fld>
            <a:endParaRPr lang="ru-RU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3" name="Shape 5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5979" y="2066268"/>
            <a:ext cx="9144000" cy="25837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0041273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title"/>
          </p:nvPr>
        </p:nvSpPr>
        <p:spPr>
          <a:xfrm>
            <a:off x="1524000" y="507875"/>
            <a:ext cx="7455828" cy="9171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ru-RU" b="1" dirty="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Оптимизация</a:t>
            </a:r>
          </a:p>
        </p:txBody>
      </p:sp>
      <p:sp>
        <p:nvSpPr>
          <p:cNvPr id="549" name="Shape 549"/>
          <p:cNvSpPr txBox="1">
            <a:spLocks noGrp="1"/>
          </p:cNvSpPr>
          <p:nvPr>
            <p:ph type="sldNum" idx="12"/>
          </p:nvPr>
        </p:nvSpPr>
        <p:spPr>
          <a:xfrm>
            <a:off x="8417346" y="6517308"/>
            <a:ext cx="2084388" cy="273174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ru-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>
                <a:buSzPct val="25000"/>
              </a:pPr>
              <a:t>7</a:t>
            </a:fld>
            <a:endParaRPr lang="ru-RU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0" name="Shape 5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2179448"/>
            <a:ext cx="9144000" cy="29840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4848179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 txBox="1">
            <a:spLocks noGrp="1"/>
          </p:cNvSpPr>
          <p:nvPr>
            <p:ph type="title"/>
          </p:nvPr>
        </p:nvSpPr>
        <p:spPr>
          <a:xfrm>
            <a:off x="1284482" y="447055"/>
            <a:ext cx="7455828" cy="9171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ru-RU" b="1" dirty="0">
                <a:latin typeface="Arial"/>
                <a:ea typeface="Arial"/>
                <a:cs typeface="Arial"/>
                <a:sym typeface="Arial"/>
              </a:rPr>
              <a:t>Совсем хорошо</a:t>
            </a:r>
          </a:p>
        </p:txBody>
      </p:sp>
      <p:sp>
        <p:nvSpPr>
          <p:cNvPr id="556" name="Shape 556"/>
          <p:cNvSpPr txBox="1">
            <a:spLocks noGrp="1"/>
          </p:cNvSpPr>
          <p:nvPr>
            <p:ph type="sldNum" idx="12"/>
          </p:nvPr>
        </p:nvSpPr>
        <p:spPr>
          <a:xfrm>
            <a:off x="8417346" y="6517308"/>
            <a:ext cx="2084388" cy="273174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ru-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>
                <a:buSzPct val="25000"/>
              </a:pPr>
              <a:t>8</a:t>
            </a:fld>
            <a:endParaRPr lang="ru-RU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7" name="Shape 5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4482" y="1249680"/>
            <a:ext cx="7961118" cy="5364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8641834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>
            <a:spLocks noGrp="1"/>
          </p:cNvSpPr>
          <p:nvPr>
            <p:ph type="title"/>
          </p:nvPr>
        </p:nvSpPr>
        <p:spPr>
          <a:xfrm>
            <a:off x="1687585" y="92366"/>
            <a:ext cx="7455828" cy="9171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Benchmark</a:t>
            </a:r>
            <a:endParaRPr lang="ru-RU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Shape 563"/>
          <p:cNvSpPr txBox="1">
            <a:spLocks noGrp="1"/>
          </p:cNvSpPr>
          <p:nvPr>
            <p:ph type="sldNum" idx="12"/>
          </p:nvPr>
        </p:nvSpPr>
        <p:spPr>
          <a:xfrm>
            <a:off x="8417346" y="6517308"/>
            <a:ext cx="2084388" cy="273174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ru-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>
                <a:buSzPct val="25000"/>
              </a:pPr>
              <a:t>9</a:t>
            </a:fld>
            <a:endParaRPr lang="ru-RU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4" name="Shape 5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65253" y="1053265"/>
            <a:ext cx="5876635" cy="56006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4257298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1544</TotalTime>
  <Words>531</Words>
  <Application>Microsoft Office PowerPoint</Application>
  <PresentationFormat>Широкоэкранный</PresentationFormat>
  <Paragraphs>99</Paragraphs>
  <Slides>19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7" baseType="lpstr">
      <vt:lpstr>Arial</vt:lpstr>
      <vt:lpstr>Calibri</vt:lpstr>
      <vt:lpstr>Courier New</vt:lpstr>
      <vt:lpstr>inherit</vt:lpstr>
      <vt:lpstr>Noto Symbol</vt:lpstr>
      <vt:lpstr>Trebuchet MS</vt:lpstr>
      <vt:lpstr>Wingdings 3</vt:lpstr>
      <vt:lpstr>Аспект</vt:lpstr>
      <vt:lpstr>Лекция 5.  Списки</vt:lpstr>
      <vt:lpstr>ListView</vt:lpstr>
      <vt:lpstr>Паттерн Adapter</vt:lpstr>
      <vt:lpstr>Адаптер</vt:lpstr>
      <vt:lpstr>Recycle Bin</vt:lpstr>
      <vt:lpstr>Совсем плохо</vt:lpstr>
      <vt:lpstr>Оптимизация</vt:lpstr>
      <vt:lpstr>Совсем хорошо</vt:lpstr>
      <vt:lpstr>Benchmark</vt:lpstr>
      <vt:lpstr>RecyclerView</vt:lpstr>
      <vt:lpstr>RecyclerView</vt:lpstr>
      <vt:lpstr>CardView</vt:lpstr>
      <vt:lpstr>Зависимости</vt:lpstr>
      <vt:lpstr>RecyclerView</vt:lpstr>
      <vt:lpstr>Recyclerview.Adapter (ViewHolder)</vt:lpstr>
      <vt:lpstr>Recyclerview.Adapter</vt:lpstr>
      <vt:lpstr>Recyclerview.Adapter</vt:lpstr>
      <vt:lpstr>Recyclerview.Adapter (onBindViewHolder)</vt:lpstr>
      <vt:lpstr>Изменение данных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1.  Введение в Android</dc:title>
  <dc:creator>Ильин Владимир</dc:creator>
  <cp:lastModifiedBy>Ильин Владимир</cp:lastModifiedBy>
  <cp:revision>35</cp:revision>
  <dcterms:created xsi:type="dcterms:W3CDTF">2017-12-30T09:17:57Z</dcterms:created>
  <dcterms:modified xsi:type="dcterms:W3CDTF">2018-01-08T18:19:11Z</dcterms:modified>
</cp:coreProperties>
</file>