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288" r:id="rId6"/>
    <p:sldId id="290" r:id="rId7"/>
    <p:sldId id="292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a-net@java.sun.com" TargetMode="External"/><Relationship Id="rId2" Type="http://schemas.openxmlformats.org/officeDocument/2006/relationships/hyperlink" Target="https://tools.ietf.org/html/rfc39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3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3/" TargetMode="External"/><Relationship Id="rId2" Type="http://schemas.openxmlformats.org/officeDocument/2006/relationships/hyperlink" Target="https://tools.ietf.org/html/rfc17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home\av\projects\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r>
              <a:rPr lang="ru-RU" dirty="0"/>
              <a:t>. Основы </a:t>
            </a:r>
            <a:br>
              <a:rPr lang="ru-RU" dirty="0"/>
            </a:br>
            <a:r>
              <a:rPr lang="ru-RU" dirty="0"/>
              <a:t>работы с сетью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 lnSpcReduction="10000"/>
          </a:bodyPr>
          <a:lstStyle/>
          <a:p>
            <a:br>
              <a:rPr lang="ru-RU" dirty="0"/>
            </a:br>
            <a:r>
              <a:rPr lang="ru-RU" dirty="0"/>
              <a:t>Работа с сетью, сокеты.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996B-81B5-4BB4-84E2-C9A5F782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Java.net.URI</a:t>
            </a:r>
            <a:endParaRPr lang="ru-RU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975CFE9D-CAC5-4A91-AD48-66691A9507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1097" y="1432168"/>
            <a:ext cx="8596668" cy="513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>
                <a:solidFill>
                  <a:srgbClr val="3232B2"/>
                </a:solidFill>
                <a:latin typeface="Arial"/>
                <a:cs typeface="Arial"/>
              </a:rPr>
              <a:t>Unif</a:t>
            </a:r>
            <a:r>
              <a:rPr sz="3200" spc="-70" dirty="0">
                <a:solidFill>
                  <a:srgbClr val="3232B2"/>
                </a:solidFill>
                <a:latin typeface="Arial"/>
                <a:cs typeface="Arial"/>
              </a:rPr>
              <a:t>o</a:t>
            </a:r>
            <a:r>
              <a:rPr sz="3200" spc="-35" dirty="0">
                <a:solidFill>
                  <a:srgbClr val="3232B2"/>
                </a:solidFill>
                <a:latin typeface="Arial"/>
                <a:cs typeface="Arial"/>
              </a:rPr>
              <a:t>rm</a:t>
            </a:r>
            <a:r>
              <a:rPr sz="3200" spc="5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3232B2"/>
                </a:solidFill>
                <a:latin typeface="Arial"/>
                <a:cs typeface="Arial"/>
              </a:rPr>
              <a:t>Resource</a:t>
            </a:r>
            <a:r>
              <a:rPr sz="3200" spc="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3232B2"/>
                </a:solidFill>
                <a:latin typeface="Arial"/>
                <a:cs typeface="Arial"/>
              </a:rPr>
              <a:t>Ident</a:t>
            </a:r>
            <a:r>
              <a:rPr lang="en-US" sz="3200" spc="-50" dirty="0">
                <a:solidFill>
                  <a:srgbClr val="3232B2"/>
                </a:solidFill>
                <a:latin typeface="Arial"/>
                <a:cs typeface="Arial"/>
              </a:rPr>
              <a:t>ifi</a:t>
            </a:r>
            <a:r>
              <a:rPr sz="3200" spc="-50" dirty="0">
                <a:solidFill>
                  <a:srgbClr val="3232B2"/>
                </a:solidFill>
                <a:latin typeface="Arial"/>
                <a:cs typeface="Arial"/>
              </a:rPr>
              <a:t>er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u="sng" spc="-90" dirty="0">
                <a:latin typeface="Arial"/>
                <a:cs typeface="Arial"/>
                <a:hlinkClick r:id="rId2"/>
              </a:rPr>
              <a:t>R</a:t>
            </a:r>
            <a:r>
              <a:rPr sz="3200" u="sng" spc="-110" dirty="0">
                <a:latin typeface="Arial"/>
                <a:cs typeface="Arial"/>
                <a:hlinkClick r:id="rId2"/>
              </a:rPr>
              <a:t>F</a:t>
            </a:r>
            <a:r>
              <a:rPr sz="3200" u="sng" spc="-105" dirty="0">
                <a:latin typeface="Arial"/>
                <a:cs typeface="Arial"/>
                <a:hlinkClick r:id="rId2"/>
              </a:rPr>
              <a:t>C</a:t>
            </a:r>
            <a:r>
              <a:rPr sz="3200" u="sng" spc="80" dirty="0">
                <a:latin typeface="Times New Roman"/>
                <a:cs typeface="Times New Roman"/>
                <a:hlinkClick r:id="rId2"/>
              </a:rPr>
              <a:t> </a:t>
            </a:r>
            <a:r>
              <a:rPr sz="3200" u="sng" spc="-75" dirty="0">
                <a:latin typeface="Arial"/>
                <a:cs typeface="Arial"/>
                <a:hlinkClick r:id="rId2"/>
              </a:rPr>
              <a:t>3986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200" spc="-50" dirty="0">
                <a:latin typeface="Arial"/>
                <a:cs typeface="Arial"/>
              </a:rPr>
              <a:t>Прим</a:t>
            </a:r>
            <a:r>
              <a:rPr sz="3200" spc="-65" dirty="0">
                <a:latin typeface="Arial"/>
                <a:cs typeface="Arial"/>
              </a:rPr>
              <a:t>еры:</a:t>
            </a:r>
            <a:endParaRPr sz="32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2400" spc="60" dirty="0">
                <a:latin typeface="Arial"/>
                <a:cs typeface="Arial"/>
                <a:hlinkClick r:id="rId3"/>
              </a:rPr>
              <a:t>mailto:java-net@ja</a:t>
            </a:r>
            <a:r>
              <a:rPr sz="2400" spc="10" dirty="0">
                <a:latin typeface="Arial"/>
                <a:cs typeface="Arial"/>
                <a:hlinkClick r:id="rId3"/>
              </a:rPr>
              <a:t>va.sun.com</a:t>
            </a:r>
            <a:r>
              <a:rPr sz="2400" spc="5" dirty="0">
                <a:latin typeface="Arial"/>
                <a:cs typeface="Arial"/>
              </a:rPr>
              <a:t> </a:t>
            </a:r>
            <a:endParaRPr lang="en-US" sz="2400" spc="5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2400" spc="25" dirty="0">
                <a:latin typeface="Arial"/>
                <a:cs typeface="Arial"/>
              </a:rPr>
              <a:t>urn:isbn:096139210</a:t>
            </a:r>
            <a:r>
              <a:rPr sz="2400" spc="20" dirty="0">
                <a:latin typeface="Arial"/>
                <a:cs typeface="Arial"/>
              </a:rPr>
              <a:t>x</a:t>
            </a:r>
            <a:r>
              <a:rPr lang="en-US" sz="2400" spc="10" dirty="0">
                <a:latin typeface="Arial"/>
                <a:cs typeface="Arial"/>
              </a:rPr>
              <a:t> </a:t>
            </a: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2400" spc="100" dirty="0">
                <a:latin typeface="Arial"/>
                <a:cs typeface="Arial"/>
                <a:hlinkClick r:id="rId4"/>
              </a:rPr>
              <a:t>http://java.sun.co</a:t>
            </a:r>
            <a:r>
              <a:rPr sz="2400" spc="75" dirty="0">
                <a:latin typeface="Arial"/>
                <a:cs typeface="Arial"/>
                <a:hlinkClick r:id="rId4"/>
              </a:rPr>
              <a:t>m/j2se/1.3/docs</a:t>
            </a:r>
            <a:endParaRPr lang="en-US" sz="2400" spc="75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endParaRPr lang="en-US" sz="2400" spc="75" dirty="0"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spcBef>
                <a:spcPts val="175"/>
              </a:spcBef>
              <a:buNone/>
            </a:pPr>
            <a:r>
              <a:rPr sz="3200" spc="-55" dirty="0" err="1">
                <a:latin typeface="Arial"/>
                <a:cs typeface="Arial"/>
              </a:rPr>
              <a:t>Синт</a:t>
            </a:r>
            <a:r>
              <a:rPr sz="3200" spc="-35" dirty="0" err="1">
                <a:latin typeface="Arial"/>
                <a:cs typeface="Arial"/>
              </a:rPr>
              <a:t>а</a:t>
            </a:r>
            <a:r>
              <a:rPr sz="3200" spc="-60" dirty="0" err="1">
                <a:latin typeface="Arial"/>
                <a:cs typeface="Arial"/>
              </a:rPr>
              <a:t>ксические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операции:</a:t>
            </a:r>
            <a:r>
              <a:rPr sz="3200" spc="-35" dirty="0">
                <a:latin typeface="Arial"/>
                <a:cs typeface="Arial"/>
              </a:rPr>
              <a:t> </a:t>
            </a:r>
            <a:endParaRPr lang="en-US" sz="3200" spc="-35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2400" dirty="0" err="1">
                <a:latin typeface="Arial"/>
                <a:cs typeface="Arial"/>
              </a:rPr>
              <a:t>разбор</a:t>
            </a:r>
            <a:r>
              <a:rPr sz="2400" dirty="0">
                <a:latin typeface="Arial"/>
                <a:cs typeface="Arial"/>
              </a:rPr>
              <a:t> на </a:t>
            </a:r>
            <a:r>
              <a:rPr sz="2400" dirty="0" err="1">
                <a:latin typeface="Arial"/>
                <a:cs typeface="Arial"/>
              </a:rPr>
              <a:t>компоненты</a:t>
            </a:r>
            <a:r>
              <a:rPr sz="2400" dirty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  <a:p>
            <a:pPr marL="289560" marR="1337310" indent="-277495">
              <a:lnSpc>
                <a:spcPct val="106400"/>
              </a:lnSpc>
            </a:pPr>
            <a:r>
              <a:rPr lang="en-US" sz="240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esolve</a:t>
            </a:r>
            <a:endParaRPr lang="en-US" sz="2400" dirty="0">
              <a:latin typeface="Arial"/>
              <a:cs typeface="Arial"/>
            </a:endParaRPr>
          </a:p>
          <a:p>
            <a:pPr marL="289560" marR="1337310" indent="-277495">
              <a:lnSpc>
                <a:spcPct val="106400"/>
              </a:lnSpc>
            </a:pPr>
            <a:r>
              <a:rPr sz="2400" dirty="0">
                <a:latin typeface="Arial"/>
                <a:cs typeface="Arial"/>
              </a:rPr>
              <a:t>relativize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6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996B-81B5-4BB4-84E2-C9A5F782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java.net.URL</a:t>
            </a:r>
            <a:endParaRPr lang="ru-RU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975CFE9D-CAC5-4A91-AD48-66691A9507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1097" y="1432168"/>
            <a:ext cx="8596668" cy="4914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30" dirty="0">
                <a:solidFill>
                  <a:srgbClr val="3232B2"/>
                </a:solidFill>
                <a:latin typeface="Arial"/>
                <a:cs typeface="Arial"/>
              </a:rPr>
              <a:t>Unif</a:t>
            </a:r>
            <a:r>
              <a:rPr lang="en-US" sz="3200" spc="-70" dirty="0">
                <a:solidFill>
                  <a:srgbClr val="3232B2"/>
                </a:solidFill>
                <a:latin typeface="Arial"/>
                <a:cs typeface="Arial"/>
              </a:rPr>
              <a:t>o</a:t>
            </a:r>
            <a:r>
              <a:rPr lang="en-US" sz="3200" spc="-35" dirty="0">
                <a:solidFill>
                  <a:srgbClr val="3232B2"/>
                </a:solidFill>
                <a:latin typeface="Arial"/>
                <a:cs typeface="Arial"/>
              </a:rPr>
              <a:t>rm</a:t>
            </a:r>
            <a:r>
              <a:rPr lang="en-US" sz="3200" spc="5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lang="en-US" sz="3200" spc="-90" dirty="0">
                <a:solidFill>
                  <a:srgbClr val="3232B2"/>
                </a:solidFill>
                <a:latin typeface="Arial"/>
                <a:cs typeface="Arial"/>
              </a:rPr>
              <a:t>Resource</a:t>
            </a:r>
            <a:r>
              <a:rPr lang="en-US" sz="3200" spc="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lang="en-US" sz="3200" spc="-50" dirty="0">
                <a:solidFill>
                  <a:srgbClr val="3232B2"/>
                </a:solidFill>
                <a:latin typeface="Arial"/>
                <a:cs typeface="Arial"/>
              </a:rPr>
              <a:t>L</a:t>
            </a:r>
            <a:r>
              <a:rPr lang="en-US" sz="3200" spc="-20" dirty="0">
                <a:solidFill>
                  <a:srgbClr val="3232B2"/>
                </a:solidFill>
                <a:latin typeface="Arial"/>
                <a:cs typeface="Arial"/>
              </a:rPr>
              <a:t>o</a:t>
            </a:r>
            <a:r>
              <a:rPr lang="en-US" sz="3200" spc="-40" dirty="0">
                <a:solidFill>
                  <a:srgbClr val="3232B2"/>
                </a:solidFill>
                <a:latin typeface="Arial"/>
                <a:cs typeface="Arial"/>
              </a:rPr>
              <a:t>cat</a:t>
            </a:r>
            <a:r>
              <a:rPr lang="en-US" sz="3200" spc="-80" dirty="0">
                <a:solidFill>
                  <a:srgbClr val="3232B2"/>
                </a:solidFill>
                <a:latin typeface="Arial"/>
                <a:cs typeface="Arial"/>
              </a:rPr>
              <a:t>o</a:t>
            </a:r>
            <a:r>
              <a:rPr lang="en-US" sz="3200" spc="-5" dirty="0">
                <a:solidFill>
                  <a:srgbClr val="3232B2"/>
                </a:solidFill>
                <a:latin typeface="Arial"/>
                <a:cs typeface="Arial"/>
              </a:rPr>
              <a:t>r</a:t>
            </a:r>
            <a:r>
              <a:rPr lang="en-US" sz="3200" spc="-10" dirty="0">
                <a:latin typeface="Arial"/>
                <a:cs typeface="Arial"/>
              </a:rPr>
              <a:t>,</a:t>
            </a:r>
            <a:r>
              <a:rPr lang="en-US" sz="3200" spc="55" dirty="0">
                <a:latin typeface="Arial"/>
                <a:cs typeface="Arial"/>
              </a:rPr>
              <a:t> </a:t>
            </a:r>
            <a:r>
              <a:rPr lang="en-US" sz="3200" u="sng" spc="-90" dirty="0">
                <a:latin typeface="Arial"/>
                <a:cs typeface="Arial"/>
                <a:hlinkClick r:id="rId2"/>
              </a:rPr>
              <a:t>R</a:t>
            </a:r>
            <a:r>
              <a:rPr lang="en-US" sz="3200" u="sng" spc="-105" dirty="0">
                <a:latin typeface="Arial"/>
                <a:cs typeface="Arial"/>
                <a:hlinkClick r:id="rId2"/>
              </a:rPr>
              <a:t>FC</a:t>
            </a:r>
            <a:r>
              <a:rPr lang="en-US" sz="3200" u="sng" spc="75" dirty="0">
                <a:latin typeface="Times New Roman"/>
                <a:cs typeface="Times New Roman"/>
                <a:hlinkClick r:id="rId2"/>
              </a:rPr>
              <a:t> </a:t>
            </a:r>
            <a:r>
              <a:rPr lang="en-US" sz="3200" u="sng" spc="-75" dirty="0">
                <a:latin typeface="Arial"/>
                <a:cs typeface="Arial"/>
                <a:hlinkClick r:id="rId2"/>
              </a:rPr>
              <a:t>1738</a:t>
            </a:r>
            <a:endParaRPr lang="en-US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3200" spc="-50" dirty="0">
                <a:latin typeface="Arial"/>
                <a:cs typeface="Arial"/>
              </a:rPr>
              <a:t>Прим</a:t>
            </a:r>
            <a:r>
              <a:rPr lang="ru-RU" sz="3200" spc="-65" dirty="0">
                <a:latin typeface="Arial"/>
                <a:cs typeface="Arial"/>
              </a:rPr>
              <a:t>еры:</a:t>
            </a:r>
            <a:endParaRPr lang="ru-RU" sz="32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lang="en-US" sz="2400" spc="100" dirty="0">
                <a:latin typeface="Arial"/>
                <a:cs typeface="Arial"/>
                <a:hlinkClick r:id="rId3"/>
              </a:rPr>
              <a:t>http://java.sun.co</a:t>
            </a:r>
            <a:r>
              <a:rPr lang="en-US" sz="2400" spc="75" dirty="0">
                <a:latin typeface="Arial"/>
                <a:cs typeface="Arial"/>
                <a:hlinkClick r:id="rId3"/>
              </a:rPr>
              <a:t>m/j2se/1.3/</a:t>
            </a:r>
            <a:r>
              <a:rPr lang="en-US" sz="2400" spc="45" dirty="0">
                <a:latin typeface="Arial"/>
                <a:cs typeface="Arial"/>
              </a:rPr>
              <a:t> </a:t>
            </a: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lang="en-US" sz="2400" spc="95" dirty="0">
                <a:latin typeface="Arial"/>
                <a:cs typeface="Arial"/>
                <a:hlinkClick r:id="rId4" action="ppaction://hlinkfile"/>
              </a:rPr>
              <a:t>file://home/av/projects/</a:t>
            </a:r>
            <a:r>
              <a:rPr lang="en-US" sz="2400" spc="95" dirty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95"/>
              </a:spcBef>
              <a:buNone/>
            </a:pPr>
            <a:r>
              <a:rPr lang="ru-RU" sz="3200" spc="-75" dirty="0">
                <a:latin typeface="Arial"/>
                <a:cs typeface="Arial"/>
              </a:rPr>
              <a:t>П</a:t>
            </a:r>
            <a:r>
              <a:rPr lang="ru-RU" sz="3200" spc="-85" dirty="0">
                <a:latin typeface="Arial"/>
                <a:cs typeface="Arial"/>
              </a:rPr>
              <a:t>одде</a:t>
            </a:r>
            <a:r>
              <a:rPr lang="ru-RU" sz="3200" spc="-110" dirty="0">
                <a:latin typeface="Arial"/>
                <a:cs typeface="Arial"/>
              </a:rPr>
              <a:t>р</a:t>
            </a:r>
            <a:r>
              <a:rPr lang="ru-RU" sz="3200" spc="-50" dirty="0">
                <a:latin typeface="Arial"/>
                <a:cs typeface="Arial"/>
              </a:rPr>
              <a:t>живает</a:t>
            </a:r>
            <a:r>
              <a:rPr lang="ru-RU" sz="3200" spc="55" dirty="0">
                <a:latin typeface="Arial"/>
                <a:cs typeface="Arial"/>
              </a:rPr>
              <a:t> </a:t>
            </a:r>
            <a:r>
              <a:rPr lang="ru-RU" sz="3200" spc="-70" dirty="0">
                <a:latin typeface="Arial"/>
                <a:cs typeface="Arial"/>
              </a:rPr>
              <a:t>операции</a:t>
            </a:r>
            <a:r>
              <a:rPr lang="ru-RU" sz="3200" spc="50" dirty="0">
                <a:latin typeface="Arial"/>
                <a:cs typeface="Arial"/>
              </a:rPr>
              <a:t> </a:t>
            </a:r>
            <a:r>
              <a:rPr lang="ru-RU" sz="3200" spc="-55" dirty="0">
                <a:latin typeface="Arial"/>
                <a:cs typeface="Arial"/>
              </a:rPr>
              <a:t>доступа:</a:t>
            </a:r>
            <a:endParaRPr lang="ru-RU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3200" spc="40" dirty="0" err="1">
                <a:latin typeface="PMingLiU"/>
                <a:cs typeface="PMingLiU"/>
              </a:rPr>
              <a:t>op</a:t>
            </a:r>
            <a:r>
              <a:rPr lang="en-US" sz="3200" spc="100" dirty="0" err="1">
                <a:latin typeface="PMingLiU"/>
                <a:cs typeface="PMingLiU"/>
              </a:rPr>
              <a:t>e</a:t>
            </a:r>
            <a:r>
              <a:rPr lang="en-US" sz="3200" spc="40" dirty="0" err="1">
                <a:latin typeface="PMingLiU"/>
                <a:cs typeface="PMingLiU"/>
              </a:rPr>
              <a:t>n</a:t>
            </a:r>
            <a:r>
              <a:rPr lang="en-US" sz="3200" spc="-135" dirty="0" err="1">
                <a:latin typeface="PMingLiU"/>
                <a:cs typeface="PMingLiU"/>
              </a:rPr>
              <a:t>C</a:t>
            </a:r>
            <a:r>
              <a:rPr lang="en-US" sz="3200" spc="40" dirty="0" err="1">
                <a:latin typeface="PMingLiU"/>
                <a:cs typeface="PMingLiU"/>
              </a:rPr>
              <a:t>o</a:t>
            </a:r>
            <a:r>
              <a:rPr lang="en-US" sz="3200" spc="60" dirty="0" err="1">
                <a:latin typeface="PMingLiU"/>
                <a:cs typeface="PMingLiU"/>
              </a:rPr>
              <a:t>nne</a:t>
            </a:r>
            <a:r>
              <a:rPr lang="en-US" sz="3200" spc="185" dirty="0" err="1">
                <a:latin typeface="PMingLiU"/>
                <a:cs typeface="PMingLiU"/>
              </a:rPr>
              <a:t>ct</a:t>
            </a:r>
            <a:r>
              <a:rPr lang="en-US" sz="3200" spc="165" dirty="0" err="1">
                <a:latin typeface="PMingLiU"/>
                <a:cs typeface="PMingLiU"/>
              </a:rPr>
              <a:t>ion</a:t>
            </a:r>
            <a:r>
              <a:rPr lang="en-US" sz="3200" spc="165" dirty="0">
                <a:latin typeface="PMingLiU"/>
                <a:cs typeface="PMingLiU"/>
              </a:rPr>
              <a:t>(</a:t>
            </a:r>
            <a:r>
              <a:rPr lang="en-US" sz="3200" spc="130" dirty="0">
                <a:latin typeface="PMingLiU"/>
                <a:cs typeface="PMingLiU"/>
              </a:rPr>
              <a:t>)</a:t>
            </a:r>
            <a:endParaRPr lang="en-US" sz="32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3200" spc="60" dirty="0" err="1">
                <a:latin typeface="PMingLiU"/>
                <a:cs typeface="PMingLiU"/>
              </a:rPr>
              <a:t>open</a:t>
            </a:r>
            <a:r>
              <a:rPr lang="en-US" sz="3200" spc="70" dirty="0" err="1">
                <a:latin typeface="PMingLiU"/>
                <a:cs typeface="PMingLiU"/>
              </a:rPr>
              <a:t>Stream</a:t>
            </a:r>
            <a:r>
              <a:rPr lang="en-US" sz="3200" spc="215" dirty="0">
                <a:latin typeface="PMingLiU"/>
                <a:cs typeface="PMingLiU"/>
              </a:rPr>
              <a:t>()</a:t>
            </a:r>
            <a:endParaRPr lang="en-US" sz="3200" dirty="0">
              <a:latin typeface="PMingLiU"/>
              <a:cs typeface="PMingLiU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9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9924E-840A-42AF-B027-EF74243D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8D664-2982-41E3-824D-8BB4907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spc="-20" dirty="0">
                <a:latin typeface="Arial"/>
                <a:cs typeface="Arial"/>
              </a:rPr>
              <a:t>Низ</a:t>
            </a:r>
            <a:r>
              <a:rPr lang="ru-RU" sz="2800" spc="-45" dirty="0">
                <a:latin typeface="Arial"/>
                <a:cs typeface="Arial"/>
              </a:rPr>
              <a:t>к</a:t>
            </a:r>
            <a:r>
              <a:rPr lang="ru-RU" sz="2800" spc="-70" dirty="0">
                <a:latin typeface="Arial"/>
                <a:cs typeface="Arial"/>
              </a:rPr>
              <a:t>оуровневый</a:t>
            </a:r>
            <a:r>
              <a:rPr lang="ru-RU" sz="2800" spc="50" dirty="0">
                <a:latin typeface="Arial"/>
                <a:cs typeface="Arial"/>
              </a:rPr>
              <a:t> </a:t>
            </a:r>
            <a:r>
              <a:rPr lang="ru-RU" sz="2800" spc="-25" dirty="0">
                <a:latin typeface="Arial"/>
                <a:cs typeface="Arial"/>
              </a:rPr>
              <a:t>API</a:t>
            </a:r>
            <a:r>
              <a:rPr lang="ru-RU" sz="2800" spc="50" dirty="0">
                <a:latin typeface="Arial"/>
                <a:cs typeface="Arial"/>
              </a:rPr>
              <a:t> </a:t>
            </a:r>
            <a:r>
              <a:rPr lang="ru-RU" sz="2800" spc="-65" dirty="0">
                <a:latin typeface="Arial"/>
                <a:cs typeface="Arial"/>
              </a:rPr>
              <a:t>для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65" dirty="0">
                <a:latin typeface="Arial"/>
                <a:cs typeface="Arial"/>
              </a:rPr>
              <a:t>пересылки</a:t>
            </a:r>
            <a:r>
              <a:rPr lang="ru-RU" sz="2800" spc="50" dirty="0">
                <a:latin typeface="Arial"/>
                <a:cs typeface="Arial"/>
              </a:rPr>
              <a:t> </a:t>
            </a:r>
            <a:r>
              <a:rPr lang="ru-RU" sz="2800" spc="-65" dirty="0">
                <a:latin typeface="Arial"/>
                <a:cs typeface="Arial"/>
              </a:rPr>
              <a:t>бай</a:t>
            </a:r>
            <a:r>
              <a:rPr lang="ru-RU" sz="2800" spc="-60" dirty="0">
                <a:latin typeface="Arial"/>
                <a:cs typeface="Arial"/>
              </a:rPr>
              <a:t>т</a:t>
            </a:r>
            <a:r>
              <a:rPr lang="ru-RU" sz="2800" spc="-75" dirty="0">
                <a:latin typeface="Arial"/>
                <a:cs typeface="Arial"/>
              </a:rPr>
              <a:t>ов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65" dirty="0">
                <a:latin typeface="Arial"/>
                <a:cs typeface="Arial"/>
              </a:rPr>
              <a:t>по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75" dirty="0">
                <a:latin typeface="Arial"/>
                <a:cs typeface="Arial"/>
              </a:rPr>
              <a:t>сет</a:t>
            </a:r>
            <a:r>
              <a:rPr lang="ru-RU" sz="2800" spc="-40" dirty="0">
                <a:latin typeface="Arial"/>
                <a:cs typeface="Arial"/>
              </a:rPr>
              <a:t>и</a:t>
            </a:r>
            <a:endParaRPr lang="ru-RU" sz="2800" dirty="0">
              <a:latin typeface="Arial"/>
              <a:cs typeface="Arial"/>
            </a:endParaRPr>
          </a:p>
          <a:p>
            <a:pPr marR="279400">
              <a:lnSpc>
                <a:spcPct val="215899"/>
              </a:lnSpc>
            </a:pPr>
            <a:r>
              <a:rPr lang="ru-RU" sz="2800" spc="-75" dirty="0">
                <a:latin typeface="Arial"/>
                <a:cs typeface="Arial"/>
              </a:rPr>
              <a:t>П</a:t>
            </a:r>
            <a:r>
              <a:rPr lang="ru-RU" sz="2800" spc="-85" dirty="0">
                <a:latin typeface="Arial"/>
                <a:cs typeface="Arial"/>
              </a:rPr>
              <a:t>одде</a:t>
            </a:r>
            <a:r>
              <a:rPr lang="ru-RU" sz="2800" spc="-110" dirty="0">
                <a:latin typeface="Arial"/>
                <a:cs typeface="Arial"/>
              </a:rPr>
              <a:t>р</a:t>
            </a:r>
            <a:r>
              <a:rPr lang="ru-RU" sz="2800" spc="-35" dirty="0">
                <a:latin typeface="Arial"/>
                <a:cs typeface="Arial"/>
              </a:rPr>
              <a:t>живают</a:t>
            </a:r>
            <a:r>
              <a:rPr lang="ru-RU" sz="2800" spc="-105" dirty="0">
                <a:latin typeface="Arial"/>
                <a:cs typeface="Arial"/>
              </a:rPr>
              <a:t>с</a:t>
            </a:r>
            <a:r>
              <a:rPr lang="ru-RU" sz="2800" spc="-45" dirty="0">
                <a:latin typeface="Arial"/>
                <a:cs typeface="Arial"/>
              </a:rPr>
              <a:t>я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50" dirty="0">
                <a:latin typeface="Arial"/>
                <a:cs typeface="Arial"/>
              </a:rPr>
              <a:t>прот</a:t>
            </a:r>
            <a:r>
              <a:rPr lang="ru-RU" sz="2800" spc="-20" dirty="0">
                <a:latin typeface="Arial"/>
                <a:cs typeface="Arial"/>
              </a:rPr>
              <a:t>о</a:t>
            </a:r>
            <a:r>
              <a:rPr lang="ru-RU" sz="2800" spc="-45" dirty="0">
                <a:latin typeface="Arial"/>
                <a:cs typeface="Arial"/>
              </a:rPr>
              <a:t>к</a:t>
            </a:r>
            <a:r>
              <a:rPr lang="ru-RU" sz="2800" spc="-70" dirty="0">
                <a:latin typeface="Arial"/>
                <a:cs typeface="Arial"/>
              </a:rPr>
              <a:t>олы</a:t>
            </a:r>
            <a:r>
              <a:rPr lang="ru-RU" sz="2800" spc="50" dirty="0">
                <a:latin typeface="Arial"/>
                <a:cs typeface="Arial"/>
              </a:rPr>
              <a:t> </a:t>
            </a:r>
            <a:r>
              <a:rPr lang="ru-RU" sz="2800" spc="-30" dirty="0">
                <a:latin typeface="Arial"/>
                <a:cs typeface="Arial"/>
              </a:rPr>
              <a:t>TCP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40" dirty="0">
                <a:latin typeface="Arial"/>
                <a:cs typeface="Arial"/>
              </a:rPr>
              <a:t>и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40" dirty="0">
                <a:latin typeface="Arial"/>
                <a:cs typeface="Arial"/>
              </a:rPr>
              <a:t>UDP</a:t>
            </a:r>
            <a:r>
              <a:rPr lang="ru-RU" sz="2800" spc="-20" dirty="0">
                <a:latin typeface="Arial"/>
                <a:cs typeface="Arial"/>
              </a:rPr>
              <a:t>. </a:t>
            </a:r>
          </a:p>
          <a:p>
            <a:pPr marL="12700" marR="279400">
              <a:lnSpc>
                <a:spcPct val="215899"/>
              </a:lnSpc>
            </a:pPr>
            <a:r>
              <a:rPr lang="ru-RU" sz="2800" spc="-75" dirty="0">
                <a:latin typeface="Arial"/>
                <a:cs typeface="Arial"/>
              </a:rPr>
              <a:t>П</a:t>
            </a:r>
            <a:r>
              <a:rPr lang="ru-RU" sz="2800" spc="-85" dirty="0">
                <a:latin typeface="Arial"/>
                <a:cs typeface="Arial"/>
              </a:rPr>
              <a:t>одде</a:t>
            </a:r>
            <a:r>
              <a:rPr lang="ru-RU" sz="2800" spc="-110" dirty="0">
                <a:latin typeface="Arial"/>
                <a:cs typeface="Arial"/>
              </a:rPr>
              <a:t>р</a:t>
            </a:r>
            <a:r>
              <a:rPr lang="ru-RU" sz="2800" spc="-50" dirty="0">
                <a:latin typeface="Arial"/>
                <a:cs typeface="Arial"/>
              </a:rPr>
              <a:t>живает</a:t>
            </a:r>
            <a:r>
              <a:rPr lang="ru-RU" sz="2800" spc="-105" dirty="0">
                <a:latin typeface="Arial"/>
                <a:cs typeface="Arial"/>
              </a:rPr>
              <a:t>с</a:t>
            </a:r>
            <a:r>
              <a:rPr lang="ru-RU" sz="2800" spc="-45" dirty="0">
                <a:latin typeface="Arial"/>
                <a:cs typeface="Arial"/>
              </a:rPr>
              <a:t>я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75" dirty="0">
                <a:latin typeface="Arial"/>
                <a:cs typeface="Arial"/>
              </a:rPr>
              <a:t>адресация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50" dirty="0">
                <a:latin typeface="Arial"/>
                <a:cs typeface="Arial"/>
              </a:rPr>
              <a:t>IPv4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45" dirty="0">
                <a:latin typeface="Arial"/>
                <a:cs typeface="Arial"/>
              </a:rPr>
              <a:t>(</a:t>
            </a:r>
            <a:r>
              <a:rPr lang="ru-RU" sz="2800" spc="105" dirty="0">
                <a:latin typeface="PMingLiU"/>
                <a:cs typeface="PMingLiU"/>
              </a:rPr>
              <a:t>213.</a:t>
            </a:r>
            <a:r>
              <a:rPr lang="ru-RU" sz="2800" spc="85" dirty="0">
                <a:latin typeface="PMingLiU"/>
                <a:cs typeface="PMingLiU"/>
              </a:rPr>
              <a:t>180.20</a:t>
            </a:r>
            <a:r>
              <a:rPr lang="ru-RU" sz="2800" spc="40" dirty="0">
                <a:latin typeface="PMingLiU"/>
                <a:cs typeface="PMingLiU"/>
              </a:rPr>
              <a:t>4</a:t>
            </a:r>
            <a:r>
              <a:rPr lang="ru-RU" sz="2800" spc="300" dirty="0">
                <a:latin typeface="PMingLiU"/>
                <a:cs typeface="PMingLiU"/>
              </a:rPr>
              <a:t>.</a:t>
            </a:r>
            <a:r>
              <a:rPr lang="ru-RU" sz="2800" spc="35" dirty="0">
                <a:latin typeface="PMingLiU"/>
                <a:cs typeface="PMingLiU"/>
              </a:rPr>
              <a:t>3</a:t>
            </a:r>
            <a:r>
              <a:rPr lang="ru-RU" sz="2800" spc="50" dirty="0">
                <a:latin typeface="Arial"/>
                <a:cs typeface="Arial"/>
              </a:rPr>
              <a:t>)</a:t>
            </a:r>
            <a:endParaRPr lang="ru-RU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2800" spc="-40" dirty="0">
                <a:latin typeface="Arial"/>
                <a:cs typeface="Arial"/>
              </a:rPr>
              <a:t>и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-50" dirty="0">
                <a:latin typeface="Arial"/>
                <a:cs typeface="Arial"/>
              </a:rPr>
              <a:t>IPv6</a:t>
            </a:r>
            <a:r>
              <a:rPr lang="ru-RU" sz="2800" spc="55" dirty="0">
                <a:latin typeface="Arial"/>
                <a:cs typeface="Arial"/>
              </a:rPr>
              <a:t> </a:t>
            </a:r>
            <a:r>
              <a:rPr lang="ru-RU" sz="2800" spc="50" dirty="0">
                <a:latin typeface="Arial"/>
                <a:cs typeface="Arial"/>
              </a:rPr>
              <a:t>(</a:t>
            </a:r>
            <a:r>
              <a:rPr lang="ru-RU" sz="2800" spc="40" dirty="0">
                <a:latin typeface="PMingLiU"/>
                <a:cs typeface="PMingLiU"/>
              </a:rPr>
              <a:t>20</a:t>
            </a:r>
            <a:r>
              <a:rPr lang="ru-RU" sz="2800" spc="114" dirty="0">
                <a:latin typeface="PMingLiU"/>
                <a:cs typeface="PMingLiU"/>
              </a:rPr>
              <a:t>01:</a:t>
            </a:r>
            <a:r>
              <a:rPr lang="ru-RU" sz="2800" spc="40" dirty="0">
                <a:latin typeface="PMingLiU"/>
                <a:cs typeface="PMingLiU"/>
              </a:rPr>
              <a:t>0db8</a:t>
            </a:r>
            <a:r>
              <a:rPr lang="ru-RU" sz="2800" spc="275" dirty="0">
                <a:latin typeface="PMingLiU"/>
                <a:cs typeface="PMingLiU"/>
              </a:rPr>
              <a:t>:</a:t>
            </a:r>
            <a:r>
              <a:rPr lang="ru-RU" sz="2800" spc="40" dirty="0">
                <a:latin typeface="PMingLiU"/>
                <a:cs typeface="PMingLiU"/>
              </a:rPr>
              <a:t>1</a:t>
            </a:r>
            <a:r>
              <a:rPr lang="ru-RU" sz="2800" spc="114" dirty="0">
                <a:latin typeface="PMingLiU"/>
                <a:cs typeface="PMingLiU"/>
              </a:rPr>
              <a:t>1a3:</a:t>
            </a:r>
            <a:r>
              <a:rPr lang="ru-RU" sz="2800" spc="80" dirty="0">
                <a:latin typeface="PMingLiU"/>
                <a:cs typeface="PMingLiU"/>
              </a:rPr>
              <a:t>09d7:1</a:t>
            </a:r>
            <a:r>
              <a:rPr lang="ru-RU" sz="2800" spc="105" dirty="0">
                <a:latin typeface="PMingLiU"/>
                <a:cs typeface="PMingLiU"/>
              </a:rPr>
              <a:t>f34:8a2</a:t>
            </a:r>
            <a:r>
              <a:rPr lang="ru-RU" sz="2800" spc="110" dirty="0">
                <a:latin typeface="PMingLiU"/>
                <a:cs typeface="PMingLiU"/>
              </a:rPr>
              <a:t>e:07a</a:t>
            </a:r>
            <a:r>
              <a:rPr lang="ru-RU" sz="2800" spc="40" dirty="0">
                <a:latin typeface="PMingLiU"/>
                <a:cs typeface="PMingLiU"/>
              </a:rPr>
              <a:t>0</a:t>
            </a:r>
            <a:r>
              <a:rPr lang="ru-RU" sz="2800" spc="160" dirty="0">
                <a:latin typeface="PMingLiU"/>
                <a:cs typeface="PMingLiU"/>
              </a:rPr>
              <a:t>:7</a:t>
            </a:r>
            <a:r>
              <a:rPr lang="ru-RU" sz="2800" spc="40" dirty="0">
                <a:latin typeface="PMingLiU"/>
                <a:cs typeface="PMingLiU"/>
              </a:rPr>
              <a:t>65</a:t>
            </a:r>
            <a:r>
              <a:rPr lang="ru-RU" sz="2800" spc="25" dirty="0">
                <a:latin typeface="PMingLiU"/>
                <a:cs typeface="PMingLiU"/>
              </a:rPr>
              <a:t>d</a:t>
            </a:r>
            <a:r>
              <a:rPr lang="ru-RU" sz="2800" spc="50" dirty="0">
                <a:latin typeface="Arial"/>
                <a:cs typeface="Arial"/>
              </a:rPr>
              <a:t>)</a:t>
            </a:r>
            <a:endParaRPr lang="ru-RU" sz="2800" dirty="0">
              <a:latin typeface="Arial"/>
              <a:cs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4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3FAE-20C7-43CA-BB9F-D834133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java.net.DatagramSocket</a:t>
            </a:r>
            <a:r>
              <a:rPr lang="en-US" dirty="0"/>
              <a:t> - </a:t>
            </a:r>
            <a:r>
              <a:rPr lang="ru-RU" dirty="0"/>
              <a:t>отправка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FF65B-C1E8-47F5-A9AC-36807A8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51626" cy="3880773"/>
          </a:xfrm>
        </p:spPr>
        <p:txBody>
          <a:bodyPr>
            <a:normAutofit/>
          </a:bodyPr>
          <a:lstStyle/>
          <a:p>
            <a:pPr marL="50165" marR="353695" indent="0">
              <a:lnSpc>
                <a:spcPct val="102600"/>
              </a:lnSpc>
              <a:buNone/>
            </a:pPr>
            <a:r>
              <a:rPr lang="en-US" sz="3200" dirty="0">
                <a:latin typeface="PMingLiU"/>
                <a:cs typeface="PMingLiU"/>
              </a:rPr>
              <a:t>Datagram Socket   s   =   </a:t>
            </a:r>
            <a:r>
              <a:rPr lang="en-US" sz="3200" dirty="0">
                <a:solidFill>
                  <a:srgbClr val="0000FF"/>
                </a:solidFill>
                <a:latin typeface="PMingLiU"/>
                <a:cs typeface="PMingLiU"/>
              </a:rPr>
              <a:t>new   </a:t>
            </a:r>
            <a:r>
              <a:rPr lang="en-US" sz="3200" dirty="0">
                <a:latin typeface="PMingLiU"/>
                <a:cs typeface="PMingLiU"/>
              </a:rPr>
              <a:t>Datagram Socket ())   Datagram Packet   p   =   </a:t>
            </a:r>
            <a:r>
              <a:rPr lang="en-US" sz="3200" dirty="0">
                <a:solidFill>
                  <a:srgbClr val="0000FF"/>
                </a:solidFill>
                <a:latin typeface="PMingLiU"/>
                <a:cs typeface="PMingLiU"/>
              </a:rPr>
              <a:t>new   </a:t>
            </a:r>
            <a:r>
              <a:rPr lang="en-US" sz="3200" dirty="0">
                <a:latin typeface="PMingLiU"/>
                <a:cs typeface="PMingLiU"/>
              </a:rPr>
              <a:t>Datagram Packet (</a:t>
            </a:r>
            <a:r>
              <a:rPr lang="en-US" sz="3200" dirty="0" err="1">
                <a:latin typeface="PMingLiU"/>
                <a:cs typeface="PMingLiU"/>
              </a:rPr>
              <a:t>buf</a:t>
            </a:r>
            <a:r>
              <a:rPr lang="en-US" sz="3200" dirty="0">
                <a:latin typeface="PMingLiU"/>
                <a:cs typeface="PMingLiU"/>
              </a:rPr>
              <a:t> ,   </a:t>
            </a:r>
            <a:r>
              <a:rPr lang="en-US" sz="3200" dirty="0" err="1">
                <a:latin typeface="PMingLiU"/>
                <a:cs typeface="PMingLiU"/>
              </a:rPr>
              <a:t>buf.length</a:t>
            </a:r>
            <a:r>
              <a:rPr lang="en-US" sz="3200" dirty="0">
                <a:latin typeface="PMingLiU"/>
                <a:cs typeface="PMingLiU"/>
              </a:rPr>
              <a:t> ,   remote Address ); </a:t>
            </a:r>
          </a:p>
          <a:p>
            <a:pPr marL="50165" marR="353695" indent="0">
              <a:lnSpc>
                <a:spcPct val="102600"/>
              </a:lnSpc>
              <a:buNone/>
            </a:pPr>
            <a:r>
              <a:rPr lang="en-US" sz="3200" dirty="0">
                <a:latin typeface="PMingLiU"/>
                <a:cs typeface="PMingLiU"/>
              </a:rPr>
              <a:t>s. send ( p);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39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3FAE-20C7-43CA-BB9F-D834133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java.net.DatagramSocket</a:t>
            </a:r>
            <a:r>
              <a:rPr lang="en-US" dirty="0"/>
              <a:t> - </a:t>
            </a:r>
            <a:r>
              <a:rPr lang="ru-RU" dirty="0"/>
              <a:t>получение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FF65B-C1E8-47F5-A9AC-36807A8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61513" cy="3880773"/>
          </a:xfrm>
        </p:spPr>
        <p:txBody>
          <a:bodyPr>
            <a:normAutofit fontScale="92500" lnSpcReduction="20000"/>
          </a:bodyPr>
          <a:lstStyle/>
          <a:p>
            <a:pPr marL="50165" marR="99695" indent="0">
              <a:lnSpc>
                <a:spcPct val="102699"/>
              </a:lnSpc>
              <a:buNone/>
            </a:pPr>
            <a:r>
              <a:rPr lang="en-US" sz="3600" spc="360" dirty="0">
                <a:solidFill>
                  <a:srgbClr val="0000FF"/>
                </a:solidFill>
                <a:latin typeface="PMingLiU"/>
                <a:cs typeface="PMingLiU"/>
              </a:rPr>
              <a:t>t</a:t>
            </a:r>
            <a:r>
              <a:rPr lang="en-US" sz="3600" spc="300" dirty="0">
                <a:solidFill>
                  <a:srgbClr val="0000FF"/>
                </a:solidFill>
                <a:latin typeface="PMingLiU"/>
                <a:cs typeface="PMingLiU"/>
              </a:rPr>
              <a:t>r</a:t>
            </a:r>
            <a:r>
              <a:rPr lang="en-US" sz="3600" spc="40" dirty="0">
                <a:solidFill>
                  <a:srgbClr val="0000FF"/>
                </a:solidFill>
                <a:latin typeface="PMingLiU"/>
                <a:cs typeface="PMingLiU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PMingLiU"/>
                <a:cs typeface="PMingLiU"/>
              </a:rPr>
              <a:t>  </a:t>
            </a:r>
            <a:r>
              <a:rPr lang="en-US" sz="3600" spc="-45" dirty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en-US" sz="3600" spc="215" dirty="0">
                <a:solidFill>
                  <a:schemeClr val="tx1"/>
                </a:solidFill>
                <a:latin typeface="PMingLiU"/>
                <a:cs typeface="PMingLiU"/>
              </a:rPr>
              <a:t>{</a:t>
            </a:r>
          </a:p>
          <a:p>
            <a:pPr marL="450215" marR="99695" lvl="1" indent="0">
              <a:lnSpc>
                <a:spcPct val="102699"/>
              </a:lnSpc>
              <a:buNone/>
            </a:pPr>
            <a:r>
              <a:rPr lang="en-US" sz="3200" spc="-85" dirty="0">
                <a:latin typeface="PMingLiU"/>
                <a:cs typeface="PMingLiU"/>
              </a:rPr>
              <a:t>D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380" dirty="0">
                <a:latin typeface="PMingLiU"/>
                <a:cs typeface="PMingLiU"/>
              </a:rPr>
              <a:t>t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145" dirty="0">
                <a:latin typeface="PMingLiU"/>
                <a:cs typeface="PMingLiU"/>
              </a:rPr>
              <a:t>g</a:t>
            </a:r>
            <a:r>
              <a:rPr lang="en-US" sz="3200" spc="320" dirty="0">
                <a:latin typeface="PMingLiU"/>
                <a:cs typeface="PMingLiU"/>
              </a:rPr>
              <a:t>r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-245" dirty="0">
                <a:latin typeface="PMingLiU"/>
                <a:cs typeface="PMingLiU"/>
              </a:rPr>
              <a:t>m</a:t>
            </a:r>
            <a:r>
              <a:rPr lang="en-US" sz="3200" spc="-180" dirty="0">
                <a:latin typeface="PMingLiU"/>
                <a:cs typeface="PMingLiU"/>
              </a:rPr>
              <a:t> </a:t>
            </a:r>
            <a:r>
              <a:rPr lang="en-US" sz="3200" spc="90" dirty="0">
                <a:latin typeface="PMingLiU"/>
                <a:cs typeface="PMingLiU"/>
              </a:rPr>
              <a:t>S</a:t>
            </a:r>
            <a:r>
              <a:rPr lang="en-US" sz="3200" spc="145" dirty="0">
                <a:latin typeface="PMingLiU"/>
                <a:cs typeface="PMingLiU"/>
              </a:rPr>
              <a:t>o</a:t>
            </a:r>
            <a:r>
              <a:rPr lang="en-US" sz="3200" spc="204" dirty="0">
                <a:latin typeface="PMingLiU"/>
                <a:cs typeface="PMingLiU"/>
              </a:rPr>
              <a:t>c</a:t>
            </a:r>
            <a:r>
              <a:rPr lang="en-US" sz="3200" spc="145" dirty="0">
                <a:latin typeface="PMingLiU"/>
                <a:cs typeface="PMingLiU"/>
              </a:rPr>
              <a:t>k</a:t>
            </a:r>
            <a:r>
              <a:rPr lang="en-US" sz="3200" spc="204" dirty="0">
                <a:latin typeface="PMingLiU"/>
                <a:cs typeface="PMingLiU"/>
              </a:rPr>
              <a:t>e</a:t>
            </a:r>
            <a:r>
              <a:rPr lang="en-US" sz="3200" spc="275" dirty="0">
                <a:latin typeface="PMingLiU"/>
                <a:cs typeface="PMingLiU"/>
              </a:rPr>
              <a:t>t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20" dirty="0">
                <a:latin typeface="PMingLiU"/>
                <a:cs typeface="PMingLiU"/>
              </a:rPr>
              <a:t> </a:t>
            </a:r>
            <a:r>
              <a:rPr lang="en-US" sz="3200" spc="160" dirty="0">
                <a:latin typeface="PMingLiU"/>
                <a:cs typeface="PMingLiU"/>
              </a:rPr>
              <a:t>s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70" dirty="0">
                <a:latin typeface="PMingLiU"/>
                <a:cs typeface="PMingLiU"/>
              </a:rPr>
              <a:t> </a:t>
            </a:r>
            <a:r>
              <a:rPr lang="en-US" sz="3200" spc="-25" dirty="0">
                <a:latin typeface="PMingLiU"/>
                <a:cs typeface="PMingLiU"/>
              </a:rPr>
              <a:t>=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50" dirty="0">
                <a:latin typeface="PMingLiU"/>
                <a:cs typeface="PMingLiU"/>
              </a:rPr>
              <a:t> </a:t>
            </a:r>
            <a:r>
              <a:rPr lang="en-US" sz="3200" spc="125" dirty="0">
                <a:solidFill>
                  <a:srgbClr val="0000FF"/>
                </a:solidFill>
                <a:latin typeface="PMingLiU"/>
                <a:cs typeface="PMingLiU"/>
              </a:rPr>
              <a:t>n</a:t>
            </a:r>
            <a:r>
              <a:rPr lang="en-US" sz="3200" spc="185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lang="en-US" sz="3200" spc="-190" dirty="0">
                <a:solidFill>
                  <a:srgbClr val="0000FF"/>
                </a:solidFill>
                <a:latin typeface="PMingLiU"/>
                <a:cs typeface="PMingLiU"/>
              </a:rPr>
              <a:t>w</a:t>
            </a:r>
            <a:r>
              <a:rPr lang="en-US" sz="3200" dirty="0">
                <a:solidFill>
                  <a:srgbClr val="0000FF"/>
                </a:solidFill>
                <a:latin typeface="PMingLiU"/>
                <a:cs typeface="PMingLiU"/>
              </a:rPr>
              <a:t>  </a:t>
            </a:r>
            <a:r>
              <a:rPr lang="en-US" sz="3200" spc="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lang="en-US" sz="3200" spc="-85" dirty="0">
                <a:latin typeface="PMingLiU"/>
                <a:cs typeface="PMingLiU"/>
              </a:rPr>
              <a:t>D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380" dirty="0">
                <a:latin typeface="PMingLiU"/>
                <a:cs typeface="PMingLiU"/>
              </a:rPr>
              <a:t>t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145" dirty="0">
                <a:latin typeface="PMingLiU"/>
                <a:cs typeface="PMingLiU"/>
              </a:rPr>
              <a:t>g</a:t>
            </a:r>
            <a:r>
              <a:rPr lang="en-US" sz="3200" spc="320" dirty="0">
                <a:latin typeface="PMingLiU"/>
                <a:cs typeface="PMingLiU"/>
              </a:rPr>
              <a:t>r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-245" dirty="0">
                <a:latin typeface="PMingLiU"/>
                <a:cs typeface="PMingLiU"/>
              </a:rPr>
              <a:t>m</a:t>
            </a:r>
            <a:r>
              <a:rPr lang="en-US" sz="3200" spc="-180" dirty="0">
                <a:latin typeface="PMingLiU"/>
                <a:cs typeface="PMingLiU"/>
              </a:rPr>
              <a:t> </a:t>
            </a:r>
            <a:r>
              <a:rPr lang="en-US" sz="3200" spc="90" dirty="0">
                <a:latin typeface="PMingLiU"/>
                <a:cs typeface="PMingLiU"/>
              </a:rPr>
              <a:t>S</a:t>
            </a:r>
            <a:r>
              <a:rPr lang="en-US" sz="3200" spc="145" dirty="0">
                <a:latin typeface="PMingLiU"/>
                <a:cs typeface="PMingLiU"/>
              </a:rPr>
              <a:t>o</a:t>
            </a:r>
            <a:r>
              <a:rPr lang="en-US" sz="3200" spc="204" dirty="0">
                <a:latin typeface="PMingLiU"/>
                <a:cs typeface="PMingLiU"/>
              </a:rPr>
              <a:t>c</a:t>
            </a:r>
            <a:r>
              <a:rPr lang="en-US" sz="3200" spc="145" dirty="0">
                <a:latin typeface="PMingLiU"/>
                <a:cs typeface="PMingLiU"/>
              </a:rPr>
              <a:t>k</a:t>
            </a:r>
            <a:r>
              <a:rPr lang="en-US" sz="3200" spc="204" dirty="0">
                <a:latin typeface="PMingLiU"/>
                <a:cs typeface="PMingLiU"/>
              </a:rPr>
              <a:t>e</a:t>
            </a:r>
            <a:r>
              <a:rPr lang="en-US" sz="3200" spc="275" dirty="0">
                <a:latin typeface="PMingLiU"/>
                <a:cs typeface="PMingLiU"/>
              </a:rPr>
              <a:t>t</a:t>
            </a:r>
            <a:r>
              <a:rPr lang="en-US" sz="3200" spc="-125" dirty="0">
                <a:latin typeface="PMingLiU"/>
                <a:cs typeface="PMingLiU"/>
              </a:rPr>
              <a:t> </a:t>
            </a:r>
            <a:r>
              <a:rPr lang="en-US" sz="3200" spc="215" dirty="0">
                <a:latin typeface="PMingLiU"/>
                <a:cs typeface="PMingLiU"/>
              </a:rPr>
              <a:t>(</a:t>
            </a:r>
            <a:r>
              <a:rPr lang="en-US" sz="3200" spc="-140" dirty="0">
                <a:latin typeface="PMingLiU"/>
                <a:cs typeface="PMingLiU"/>
              </a:rPr>
              <a:t> </a:t>
            </a:r>
            <a:r>
              <a:rPr lang="en-US" sz="3200" spc="125" dirty="0">
                <a:latin typeface="PMingLiU"/>
                <a:cs typeface="PMingLiU"/>
              </a:rPr>
              <a:t>po</a:t>
            </a:r>
            <a:r>
              <a:rPr lang="en-US" sz="3200" spc="300" dirty="0">
                <a:latin typeface="PMingLiU"/>
                <a:cs typeface="PMingLiU"/>
              </a:rPr>
              <a:t>r</a:t>
            </a:r>
            <a:r>
              <a:rPr lang="en-US" sz="3200" spc="275" dirty="0">
                <a:latin typeface="PMingLiU"/>
                <a:cs typeface="PMingLiU"/>
              </a:rPr>
              <a:t>t</a:t>
            </a:r>
            <a:r>
              <a:rPr lang="en-US" sz="3200" spc="-114" dirty="0">
                <a:latin typeface="PMingLiU"/>
                <a:cs typeface="PMingLiU"/>
              </a:rPr>
              <a:t> </a:t>
            </a:r>
            <a:r>
              <a:rPr lang="en-US" sz="3200" spc="300" dirty="0">
                <a:latin typeface="PMingLiU"/>
                <a:cs typeface="PMingLiU"/>
              </a:rPr>
              <a:t>))</a:t>
            </a:r>
            <a:r>
              <a:rPr lang="en-US" sz="3200" spc="60" dirty="0">
                <a:latin typeface="PMingLiU"/>
                <a:cs typeface="PMingLiU"/>
              </a:rPr>
              <a:t>;</a:t>
            </a:r>
            <a:endParaRPr lang="en-US" sz="3200" spc="35" dirty="0">
              <a:latin typeface="PMingLiU"/>
              <a:cs typeface="PMingLiU"/>
            </a:endParaRPr>
          </a:p>
          <a:p>
            <a:pPr marL="450215" marR="99695" lvl="1" indent="0">
              <a:lnSpc>
                <a:spcPct val="102699"/>
              </a:lnSpc>
              <a:buNone/>
            </a:pPr>
            <a:r>
              <a:rPr lang="en-US" sz="3200" spc="125" dirty="0">
                <a:solidFill>
                  <a:srgbClr val="0000FF"/>
                </a:solidFill>
                <a:latin typeface="PMingLiU"/>
                <a:cs typeface="PMingLiU"/>
              </a:rPr>
              <a:t>by</a:t>
            </a:r>
            <a:r>
              <a:rPr lang="en-US" sz="3200" spc="365" dirty="0">
                <a:solidFill>
                  <a:srgbClr val="0000FF"/>
                </a:solidFill>
                <a:latin typeface="PMingLiU"/>
                <a:cs typeface="PMingLiU"/>
              </a:rPr>
              <a:t>t</a:t>
            </a:r>
            <a:r>
              <a:rPr lang="en-US" sz="3200" spc="100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lang="en-US" sz="3200" spc="-12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lang="en-US" sz="3200" spc="290" dirty="0">
                <a:latin typeface="PMingLiU"/>
                <a:cs typeface="PMingLiU"/>
              </a:rPr>
              <a:t>[</a:t>
            </a:r>
            <a:r>
              <a:rPr lang="en-US" sz="3200" spc="215" dirty="0">
                <a:latin typeface="PMingLiU"/>
                <a:cs typeface="PMingLiU"/>
              </a:rPr>
              <a:t>]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25" dirty="0">
                <a:latin typeface="PMingLiU"/>
                <a:cs typeface="PMingLiU"/>
              </a:rPr>
              <a:t> </a:t>
            </a:r>
            <a:r>
              <a:rPr lang="en-US" sz="3200" spc="125" dirty="0" err="1">
                <a:latin typeface="PMingLiU"/>
                <a:cs typeface="PMingLiU"/>
              </a:rPr>
              <a:t>bu</a:t>
            </a:r>
            <a:r>
              <a:rPr lang="en-US" sz="3200" spc="215" dirty="0" err="1">
                <a:latin typeface="PMingLiU"/>
                <a:cs typeface="PMingLiU"/>
              </a:rPr>
              <a:t>f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40" dirty="0">
                <a:latin typeface="PMingLiU"/>
                <a:cs typeface="PMingLiU"/>
              </a:rPr>
              <a:t> </a:t>
            </a:r>
            <a:r>
              <a:rPr lang="en-US" sz="3200" spc="-25" dirty="0">
                <a:latin typeface="PMingLiU"/>
                <a:cs typeface="PMingLiU"/>
              </a:rPr>
              <a:t>=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45" dirty="0">
                <a:latin typeface="PMingLiU"/>
                <a:cs typeface="PMingLiU"/>
              </a:rPr>
              <a:t> </a:t>
            </a:r>
            <a:r>
              <a:rPr lang="en-US" sz="3200" spc="125" dirty="0">
                <a:solidFill>
                  <a:srgbClr val="0000FF"/>
                </a:solidFill>
                <a:latin typeface="PMingLiU"/>
                <a:cs typeface="PMingLiU"/>
              </a:rPr>
              <a:t>n</a:t>
            </a:r>
            <a:r>
              <a:rPr lang="en-US" sz="3200" spc="185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lang="en-US" sz="3200" spc="-190" dirty="0">
                <a:solidFill>
                  <a:srgbClr val="0000FF"/>
                </a:solidFill>
                <a:latin typeface="PMingLiU"/>
                <a:cs typeface="PMingLiU"/>
              </a:rPr>
              <a:t>w</a:t>
            </a:r>
            <a:r>
              <a:rPr lang="en-US" sz="3200" dirty="0">
                <a:solidFill>
                  <a:srgbClr val="0000FF"/>
                </a:solidFill>
                <a:latin typeface="PMingLiU"/>
                <a:cs typeface="PMingLiU"/>
              </a:rPr>
              <a:t>  </a:t>
            </a:r>
            <a:r>
              <a:rPr lang="en-US" sz="3200" spc="-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lang="en-US" sz="3200" spc="125" dirty="0">
                <a:solidFill>
                  <a:srgbClr val="0000FF"/>
                </a:solidFill>
                <a:latin typeface="PMingLiU"/>
                <a:cs typeface="PMingLiU"/>
              </a:rPr>
              <a:t>by</a:t>
            </a:r>
            <a:r>
              <a:rPr lang="en-US" sz="3200" spc="365" dirty="0">
                <a:solidFill>
                  <a:srgbClr val="0000FF"/>
                </a:solidFill>
                <a:latin typeface="PMingLiU"/>
                <a:cs typeface="PMingLiU"/>
              </a:rPr>
              <a:t>t</a:t>
            </a:r>
            <a:r>
              <a:rPr lang="en-US" sz="3200" spc="100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lang="en-US" sz="3200" spc="-10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lang="en-US" sz="3200" spc="215" dirty="0">
                <a:latin typeface="PMingLiU"/>
                <a:cs typeface="PMingLiU"/>
              </a:rPr>
              <a:t>[</a:t>
            </a:r>
            <a:r>
              <a:rPr lang="en-US" sz="3200" spc="-190" dirty="0">
                <a:latin typeface="PMingLiU"/>
                <a:cs typeface="PMingLiU"/>
              </a:rPr>
              <a:t> </a:t>
            </a:r>
            <a:r>
              <a:rPr lang="en-US" sz="3200" spc="140" dirty="0">
                <a:latin typeface="PMingLiU"/>
                <a:cs typeface="PMingLiU"/>
              </a:rPr>
              <a:t>1</a:t>
            </a:r>
            <a:r>
              <a:rPr lang="en-US" sz="3200" spc="130" dirty="0">
                <a:latin typeface="PMingLiU"/>
                <a:cs typeface="PMingLiU"/>
              </a:rPr>
              <a:t>0</a:t>
            </a:r>
            <a:r>
              <a:rPr lang="en-US" sz="3200" spc="140" dirty="0">
                <a:latin typeface="PMingLiU"/>
                <a:cs typeface="PMingLiU"/>
              </a:rPr>
              <a:t>2</a:t>
            </a:r>
            <a:r>
              <a:rPr lang="en-US" sz="3200" spc="40" dirty="0">
                <a:latin typeface="PMingLiU"/>
                <a:cs typeface="PMingLiU"/>
              </a:rPr>
              <a:t>4</a:t>
            </a:r>
            <a:r>
              <a:rPr lang="en-US" sz="3200" spc="-190" dirty="0">
                <a:latin typeface="PMingLiU"/>
                <a:cs typeface="PMingLiU"/>
              </a:rPr>
              <a:t> </a:t>
            </a:r>
            <a:r>
              <a:rPr lang="en-US" sz="3200" spc="315" dirty="0">
                <a:latin typeface="PMingLiU"/>
                <a:cs typeface="PMingLiU"/>
              </a:rPr>
              <a:t>]</a:t>
            </a:r>
            <a:r>
              <a:rPr lang="en-US" sz="3200" spc="275" dirty="0">
                <a:latin typeface="PMingLiU"/>
                <a:cs typeface="PMingLiU"/>
              </a:rPr>
              <a:t>;</a:t>
            </a:r>
            <a:endParaRPr lang="en-US" sz="3200" dirty="0">
              <a:latin typeface="PMingLiU"/>
              <a:cs typeface="PMingLiU"/>
            </a:endParaRPr>
          </a:p>
          <a:p>
            <a:pPr marL="450215" marR="99695" lvl="1" indent="0">
              <a:lnSpc>
                <a:spcPct val="102699"/>
              </a:lnSpc>
              <a:buNone/>
            </a:pPr>
            <a:r>
              <a:rPr lang="en-US" sz="3200" spc="-85" dirty="0">
                <a:latin typeface="PMingLiU"/>
                <a:cs typeface="PMingLiU"/>
              </a:rPr>
              <a:t>D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380" dirty="0">
                <a:latin typeface="PMingLiU"/>
                <a:cs typeface="PMingLiU"/>
              </a:rPr>
              <a:t>t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145" dirty="0">
                <a:latin typeface="PMingLiU"/>
                <a:cs typeface="PMingLiU"/>
              </a:rPr>
              <a:t>g</a:t>
            </a:r>
            <a:r>
              <a:rPr lang="en-US" sz="3200" spc="320" dirty="0">
                <a:latin typeface="PMingLiU"/>
                <a:cs typeface="PMingLiU"/>
              </a:rPr>
              <a:t>r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-245" dirty="0">
                <a:latin typeface="PMingLiU"/>
                <a:cs typeface="PMingLiU"/>
              </a:rPr>
              <a:t>m</a:t>
            </a:r>
            <a:r>
              <a:rPr lang="en-US" sz="3200" spc="-185" dirty="0">
                <a:latin typeface="PMingLiU"/>
                <a:cs typeface="PMingLiU"/>
              </a:rPr>
              <a:t> </a:t>
            </a:r>
            <a:r>
              <a:rPr lang="en-US" sz="3200" spc="90" dirty="0">
                <a:latin typeface="PMingLiU"/>
                <a:cs typeface="PMingLiU"/>
              </a:rPr>
              <a:t>P</a:t>
            </a:r>
            <a:r>
              <a:rPr lang="en-US" sz="3200" spc="204" dirty="0">
                <a:latin typeface="PMingLiU"/>
                <a:cs typeface="PMingLiU"/>
              </a:rPr>
              <a:t>ac</a:t>
            </a:r>
            <a:r>
              <a:rPr lang="en-US" sz="3200" spc="145" dirty="0">
                <a:latin typeface="PMingLiU"/>
                <a:cs typeface="PMingLiU"/>
              </a:rPr>
              <a:t>k</a:t>
            </a:r>
            <a:r>
              <a:rPr lang="en-US" sz="3200" spc="204" dirty="0">
                <a:latin typeface="PMingLiU"/>
                <a:cs typeface="PMingLiU"/>
              </a:rPr>
              <a:t>e</a:t>
            </a:r>
            <a:r>
              <a:rPr lang="en-US" sz="3200" spc="275" dirty="0">
                <a:latin typeface="PMingLiU"/>
                <a:cs typeface="PMingLiU"/>
              </a:rPr>
              <a:t>t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20" dirty="0">
                <a:latin typeface="PMingLiU"/>
                <a:cs typeface="PMingLiU"/>
              </a:rPr>
              <a:t> </a:t>
            </a:r>
            <a:r>
              <a:rPr lang="en-US" sz="3200" spc="40" dirty="0">
                <a:latin typeface="PMingLiU"/>
                <a:cs typeface="PMingLiU"/>
              </a:rPr>
              <a:t>p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70" dirty="0">
                <a:latin typeface="PMingLiU"/>
                <a:cs typeface="PMingLiU"/>
              </a:rPr>
              <a:t> </a:t>
            </a:r>
            <a:r>
              <a:rPr lang="en-US" sz="3200" spc="-25" dirty="0">
                <a:latin typeface="PMingLiU"/>
                <a:cs typeface="PMingLiU"/>
              </a:rPr>
              <a:t>=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45" dirty="0">
                <a:latin typeface="PMingLiU"/>
                <a:cs typeface="PMingLiU"/>
              </a:rPr>
              <a:t> </a:t>
            </a:r>
            <a:r>
              <a:rPr lang="en-US" sz="3200" spc="125" dirty="0">
                <a:solidFill>
                  <a:srgbClr val="0000FF"/>
                </a:solidFill>
                <a:latin typeface="PMingLiU"/>
                <a:cs typeface="PMingLiU"/>
              </a:rPr>
              <a:t>n</a:t>
            </a:r>
            <a:r>
              <a:rPr lang="en-US" sz="3200" spc="185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lang="en-US" sz="3200" spc="-190" dirty="0">
                <a:solidFill>
                  <a:srgbClr val="0000FF"/>
                </a:solidFill>
                <a:latin typeface="PMingLiU"/>
                <a:cs typeface="PMingLiU"/>
              </a:rPr>
              <a:t>w</a:t>
            </a:r>
            <a:r>
              <a:rPr lang="en-US" sz="3200" dirty="0">
                <a:solidFill>
                  <a:srgbClr val="0000FF"/>
                </a:solidFill>
                <a:latin typeface="PMingLiU"/>
                <a:cs typeface="PMingLiU"/>
              </a:rPr>
              <a:t>  </a:t>
            </a:r>
            <a:r>
              <a:rPr lang="en-US" sz="3200" spc="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lang="en-US" sz="3200" spc="-85" dirty="0">
                <a:latin typeface="PMingLiU"/>
                <a:cs typeface="PMingLiU"/>
              </a:rPr>
              <a:t>D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380" dirty="0">
                <a:latin typeface="PMingLiU"/>
                <a:cs typeface="PMingLiU"/>
              </a:rPr>
              <a:t>t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145" dirty="0">
                <a:latin typeface="PMingLiU"/>
                <a:cs typeface="PMingLiU"/>
              </a:rPr>
              <a:t>g</a:t>
            </a:r>
            <a:r>
              <a:rPr lang="en-US" sz="3200" spc="320" dirty="0">
                <a:latin typeface="PMingLiU"/>
                <a:cs typeface="PMingLiU"/>
              </a:rPr>
              <a:t>r</a:t>
            </a:r>
            <a:r>
              <a:rPr lang="en-US" sz="3200" spc="204" dirty="0">
                <a:latin typeface="PMingLiU"/>
                <a:cs typeface="PMingLiU"/>
              </a:rPr>
              <a:t>a</a:t>
            </a:r>
            <a:r>
              <a:rPr lang="en-US" sz="3200" spc="-245" dirty="0">
                <a:latin typeface="PMingLiU"/>
                <a:cs typeface="PMingLiU"/>
              </a:rPr>
              <a:t>m</a:t>
            </a:r>
            <a:r>
              <a:rPr lang="en-US" sz="3200" spc="-185" dirty="0">
                <a:latin typeface="PMingLiU"/>
                <a:cs typeface="PMingLiU"/>
              </a:rPr>
              <a:t> </a:t>
            </a:r>
            <a:r>
              <a:rPr lang="en-US" sz="3200" spc="90" dirty="0">
                <a:latin typeface="PMingLiU"/>
                <a:cs typeface="PMingLiU"/>
              </a:rPr>
              <a:t>P</a:t>
            </a:r>
            <a:r>
              <a:rPr lang="en-US" sz="3200" spc="204" dirty="0">
                <a:latin typeface="PMingLiU"/>
                <a:cs typeface="PMingLiU"/>
              </a:rPr>
              <a:t>ac</a:t>
            </a:r>
            <a:r>
              <a:rPr lang="en-US" sz="3200" spc="145" dirty="0">
                <a:latin typeface="PMingLiU"/>
                <a:cs typeface="PMingLiU"/>
              </a:rPr>
              <a:t>k</a:t>
            </a:r>
            <a:r>
              <a:rPr lang="en-US" sz="3200" spc="204" dirty="0">
                <a:latin typeface="PMingLiU"/>
                <a:cs typeface="PMingLiU"/>
              </a:rPr>
              <a:t>e</a:t>
            </a:r>
            <a:r>
              <a:rPr lang="en-US" sz="3200" spc="275" dirty="0">
                <a:latin typeface="PMingLiU"/>
                <a:cs typeface="PMingLiU"/>
              </a:rPr>
              <a:t>t</a:t>
            </a:r>
            <a:r>
              <a:rPr lang="en-US" sz="3200" spc="-125" dirty="0">
                <a:latin typeface="PMingLiU"/>
                <a:cs typeface="PMingLiU"/>
              </a:rPr>
              <a:t> </a:t>
            </a:r>
            <a:r>
              <a:rPr lang="en-US" sz="3200" spc="215" dirty="0">
                <a:latin typeface="PMingLiU"/>
                <a:cs typeface="PMingLiU"/>
              </a:rPr>
              <a:t>(</a:t>
            </a:r>
            <a:r>
              <a:rPr lang="en-US" sz="3200" spc="180" dirty="0">
                <a:latin typeface="PMingLiU"/>
                <a:cs typeface="PMingLiU"/>
              </a:rPr>
              <a:t> </a:t>
            </a:r>
            <a:r>
              <a:rPr lang="en-US" sz="3200" spc="100" dirty="0" err="1">
                <a:latin typeface="PMingLiU"/>
                <a:cs typeface="PMingLiU"/>
              </a:rPr>
              <a:t>bu</a:t>
            </a:r>
            <a:r>
              <a:rPr lang="en-US" sz="3200" spc="215" dirty="0" err="1">
                <a:latin typeface="PMingLiU"/>
                <a:cs typeface="PMingLiU"/>
              </a:rPr>
              <a:t>f</a:t>
            </a:r>
            <a:r>
              <a:rPr lang="en-US" sz="3200" spc="-95" dirty="0">
                <a:latin typeface="PMingLiU"/>
                <a:cs typeface="PMingLiU"/>
              </a:rPr>
              <a:t> </a:t>
            </a:r>
            <a:r>
              <a:rPr lang="en-US" sz="3200" spc="300" dirty="0">
                <a:latin typeface="PMingLiU"/>
                <a:cs typeface="PMingLiU"/>
              </a:rPr>
              <a:t>,</a:t>
            </a:r>
            <a:r>
              <a:rPr lang="en-US" sz="3200" dirty="0">
                <a:latin typeface="PMingLiU"/>
                <a:cs typeface="PMingLiU"/>
              </a:rPr>
              <a:t>  </a:t>
            </a:r>
            <a:r>
              <a:rPr lang="en-US" sz="3200" spc="-40" dirty="0">
                <a:latin typeface="PMingLiU"/>
                <a:cs typeface="PMingLiU"/>
              </a:rPr>
              <a:t> </a:t>
            </a:r>
            <a:r>
              <a:rPr lang="en-US" sz="3200" spc="125" dirty="0" err="1">
                <a:latin typeface="PMingLiU"/>
                <a:cs typeface="PMingLiU"/>
              </a:rPr>
              <a:t>bu</a:t>
            </a:r>
            <a:r>
              <a:rPr lang="en-US" sz="3200" spc="215" dirty="0" err="1">
                <a:latin typeface="PMingLiU"/>
                <a:cs typeface="PMingLiU"/>
              </a:rPr>
              <a:t>f</a:t>
            </a:r>
            <a:r>
              <a:rPr lang="en-US" sz="3200" spc="-145" dirty="0">
                <a:latin typeface="PMingLiU"/>
                <a:cs typeface="PMingLiU"/>
              </a:rPr>
              <a:t> </a:t>
            </a:r>
            <a:r>
              <a:rPr lang="en-US" sz="3200" spc="300" dirty="0">
                <a:latin typeface="PMingLiU"/>
                <a:cs typeface="PMingLiU"/>
              </a:rPr>
              <a:t>.</a:t>
            </a:r>
            <a:r>
              <a:rPr lang="en-US" sz="3200" spc="-135" dirty="0">
                <a:latin typeface="PMingLiU"/>
                <a:cs typeface="PMingLiU"/>
              </a:rPr>
              <a:t> </a:t>
            </a:r>
            <a:r>
              <a:rPr lang="en-US" sz="3200" spc="370" dirty="0">
                <a:latin typeface="PMingLiU"/>
                <a:cs typeface="PMingLiU"/>
              </a:rPr>
              <a:t>l</a:t>
            </a:r>
            <a:r>
              <a:rPr lang="en-US" sz="3200" spc="195" dirty="0">
                <a:latin typeface="PMingLiU"/>
                <a:cs typeface="PMingLiU"/>
              </a:rPr>
              <a:t>e</a:t>
            </a:r>
            <a:r>
              <a:rPr lang="en-US" sz="3200" spc="130" dirty="0">
                <a:latin typeface="PMingLiU"/>
                <a:cs typeface="PMingLiU"/>
              </a:rPr>
              <a:t>ng</a:t>
            </a:r>
            <a:r>
              <a:rPr lang="en-US" sz="3200" spc="370" dirty="0">
                <a:latin typeface="PMingLiU"/>
                <a:cs typeface="PMingLiU"/>
              </a:rPr>
              <a:t>t</a:t>
            </a:r>
            <a:r>
              <a:rPr lang="en-US" sz="3200" spc="40" dirty="0">
                <a:latin typeface="PMingLiU"/>
                <a:cs typeface="PMingLiU"/>
              </a:rPr>
              <a:t>h</a:t>
            </a:r>
            <a:r>
              <a:rPr lang="en-US" sz="3200" spc="-114" dirty="0">
                <a:latin typeface="PMingLiU"/>
                <a:cs typeface="PMingLiU"/>
              </a:rPr>
              <a:t> </a:t>
            </a:r>
            <a:r>
              <a:rPr lang="en-US" sz="3200" spc="290" dirty="0">
                <a:latin typeface="PMingLiU"/>
                <a:cs typeface="PMingLiU"/>
              </a:rPr>
              <a:t>)</a:t>
            </a:r>
            <a:r>
              <a:rPr lang="en-US" sz="3200" spc="275" dirty="0">
                <a:latin typeface="PMingLiU"/>
                <a:cs typeface="PMingLiU"/>
              </a:rPr>
              <a:t>;</a:t>
            </a:r>
            <a:endParaRPr lang="en-US" sz="3200" dirty="0">
              <a:latin typeface="PMingLiU"/>
              <a:cs typeface="PMingLiU"/>
            </a:endParaRPr>
          </a:p>
          <a:p>
            <a:pPr marL="4826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3600" spc="270" dirty="0">
                <a:latin typeface="PMingLiU"/>
                <a:cs typeface="PMingLiU"/>
              </a:rPr>
              <a:t>	s</a:t>
            </a:r>
            <a:r>
              <a:rPr lang="en-US" sz="3600" spc="300" dirty="0">
                <a:latin typeface="PMingLiU"/>
                <a:cs typeface="PMingLiU"/>
              </a:rPr>
              <a:t>.</a:t>
            </a:r>
            <a:r>
              <a:rPr lang="en-US" sz="3600" spc="-130" dirty="0">
                <a:latin typeface="PMingLiU"/>
                <a:cs typeface="PMingLiU"/>
              </a:rPr>
              <a:t> </a:t>
            </a:r>
            <a:r>
              <a:rPr lang="en-US" sz="3600" spc="305" dirty="0">
                <a:latin typeface="PMingLiU"/>
                <a:cs typeface="PMingLiU"/>
              </a:rPr>
              <a:t>r</a:t>
            </a:r>
            <a:r>
              <a:rPr lang="en-US" sz="3600" spc="200" dirty="0">
                <a:latin typeface="PMingLiU"/>
                <a:cs typeface="PMingLiU"/>
              </a:rPr>
              <a:t>e</a:t>
            </a:r>
            <a:r>
              <a:rPr lang="en-US" sz="3600" spc="195" dirty="0">
                <a:latin typeface="PMingLiU"/>
                <a:cs typeface="PMingLiU"/>
              </a:rPr>
              <a:t>ce</a:t>
            </a:r>
            <a:r>
              <a:rPr lang="en-US" sz="3600" spc="375" dirty="0">
                <a:latin typeface="PMingLiU"/>
                <a:cs typeface="PMingLiU"/>
              </a:rPr>
              <a:t>i</a:t>
            </a:r>
            <a:r>
              <a:rPr lang="en-US" sz="3600" spc="130" dirty="0">
                <a:latin typeface="PMingLiU"/>
                <a:cs typeface="PMingLiU"/>
              </a:rPr>
              <a:t>v</a:t>
            </a:r>
            <a:r>
              <a:rPr lang="en-US" sz="3600" spc="100" dirty="0">
                <a:latin typeface="PMingLiU"/>
                <a:cs typeface="PMingLiU"/>
              </a:rPr>
              <a:t>e</a:t>
            </a:r>
            <a:r>
              <a:rPr lang="en-US" sz="3600" spc="-130" dirty="0">
                <a:latin typeface="PMingLiU"/>
                <a:cs typeface="PMingLiU"/>
              </a:rPr>
              <a:t> </a:t>
            </a:r>
            <a:r>
              <a:rPr lang="en-US" sz="3600" spc="215" dirty="0">
                <a:latin typeface="PMingLiU"/>
                <a:cs typeface="PMingLiU"/>
              </a:rPr>
              <a:t>(</a:t>
            </a:r>
            <a:r>
              <a:rPr lang="en-US" sz="3600" spc="-175" dirty="0">
                <a:latin typeface="PMingLiU"/>
                <a:cs typeface="PMingLiU"/>
              </a:rPr>
              <a:t> </a:t>
            </a:r>
            <a:r>
              <a:rPr lang="en-US" sz="3600" spc="170" dirty="0">
                <a:latin typeface="PMingLiU"/>
                <a:cs typeface="PMingLiU"/>
              </a:rPr>
              <a:t>p</a:t>
            </a:r>
            <a:r>
              <a:rPr lang="en-US" sz="3600" spc="290" dirty="0">
                <a:latin typeface="PMingLiU"/>
                <a:cs typeface="PMingLiU"/>
              </a:rPr>
              <a:t>)</a:t>
            </a:r>
            <a:r>
              <a:rPr lang="en-US" sz="3600" spc="275" dirty="0">
                <a:latin typeface="PMingLiU"/>
                <a:cs typeface="PMingLiU"/>
              </a:rPr>
              <a:t>;</a:t>
            </a:r>
            <a:endParaRPr lang="en-US" sz="3600" dirty="0">
              <a:latin typeface="PMingLiU"/>
              <a:cs typeface="PMingLiU"/>
            </a:endParaRP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sz="3600" spc="60" dirty="0">
                <a:latin typeface="PMingLiU"/>
                <a:cs typeface="PMingLiU"/>
              </a:rPr>
              <a:t>}</a:t>
            </a:r>
            <a:endParaRPr lang="en-US" sz="3600" dirty="0">
              <a:latin typeface="PMingLiU"/>
              <a:cs typeface="PMingLiU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48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3FAE-20C7-43CA-BB9F-D834133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java.net.Socket</a:t>
            </a:r>
            <a:r>
              <a:rPr lang="en-US" dirty="0"/>
              <a:t> - </a:t>
            </a:r>
            <a:r>
              <a:rPr lang="ru-RU" dirty="0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FF65B-C1E8-47F5-A9AC-36807A8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44186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/>
              <a:t>ServerSocket</a:t>
            </a:r>
            <a:r>
              <a:rPr lang="en-US" sz="3200" dirty="0"/>
              <a:t> server = new </a:t>
            </a:r>
            <a:r>
              <a:rPr lang="en-US" sz="3200" dirty="0" err="1"/>
              <a:t>ServerSocket</a:t>
            </a:r>
            <a:r>
              <a:rPr lang="en-US" sz="3200" dirty="0"/>
              <a:t> (11111);</a:t>
            </a:r>
          </a:p>
          <a:p>
            <a:pPr marL="0" indent="0">
              <a:buNone/>
            </a:pPr>
            <a:r>
              <a:rPr lang="en-US" sz="3200" dirty="0"/>
              <a:t>Socket </a:t>
            </a:r>
            <a:r>
              <a:rPr lang="en-US" sz="3200" dirty="0" err="1"/>
              <a:t>socket</a:t>
            </a:r>
            <a:r>
              <a:rPr lang="en-US" sz="3200" dirty="0"/>
              <a:t> = server . accept ();</a:t>
            </a:r>
          </a:p>
          <a:p>
            <a:pPr marL="0" indent="0">
              <a:buNone/>
            </a:pPr>
            <a:r>
              <a:rPr lang="en-US" sz="3200" dirty="0" err="1"/>
              <a:t>InputStream</a:t>
            </a:r>
            <a:r>
              <a:rPr lang="en-US" sz="3200" dirty="0"/>
              <a:t> is = socket . </a:t>
            </a:r>
            <a:r>
              <a:rPr lang="en-US" sz="3200" dirty="0" err="1"/>
              <a:t>getInputStream</a:t>
            </a:r>
            <a:r>
              <a:rPr lang="en-US" sz="3200" dirty="0"/>
              <a:t> ();</a:t>
            </a:r>
          </a:p>
          <a:p>
            <a:pPr marL="0" indent="0">
              <a:buNone/>
            </a:pPr>
            <a:r>
              <a:rPr lang="en-US" sz="3200" dirty="0"/>
              <a:t>is. read ( </a:t>
            </a:r>
            <a:r>
              <a:rPr lang="en-US" sz="3200" dirty="0" err="1"/>
              <a:t>requestBytes</a:t>
            </a:r>
            <a:r>
              <a:rPr lang="en-US" sz="3200" dirty="0"/>
              <a:t> );</a:t>
            </a:r>
          </a:p>
          <a:p>
            <a:pPr marL="0" indent="0">
              <a:buNone/>
            </a:pPr>
            <a:r>
              <a:rPr lang="en-US" sz="3200" dirty="0" err="1"/>
              <a:t>OutputStream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= socket . </a:t>
            </a:r>
            <a:r>
              <a:rPr lang="en-US" sz="3200" dirty="0" err="1"/>
              <a:t>getOutputStream</a:t>
            </a:r>
            <a:r>
              <a:rPr lang="en-US" sz="3200" dirty="0"/>
              <a:t> ();</a:t>
            </a:r>
          </a:p>
          <a:p>
            <a:pPr marL="0" indent="0">
              <a:buNone/>
            </a:pPr>
            <a:r>
              <a:rPr lang="en-US" sz="3200" dirty="0" err="1"/>
              <a:t>os</a:t>
            </a:r>
            <a:r>
              <a:rPr lang="en-US" sz="3200" dirty="0"/>
              <a:t>. write ( </a:t>
            </a:r>
            <a:r>
              <a:rPr lang="en-US" sz="3200" dirty="0" err="1"/>
              <a:t>responseBytes</a:t>
            </a:r>
            <a:r>
              <a:rPr lang="en-US" sz="3200" dirty="0"/>
              <a:t> );</a:t>
            </a:r>
          </a:p>
          <a:p>
            <a:pPr marL="0" indent="0">
              <a:buNone/>
            </a:pPr>
            <a:r>
              <a:rPr lang="en-US" sz="3200" dirty="0" err="1"/>
              <a:t>os</a:t>
            </a:r>
            <a:r>
              <a:rPr lang="en-US" sz="3200" dirty="0"/>
              <a:t>. flush 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1158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3FAE-20C7-43CA-BB9F-D834133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java.net.Socket</a:t>
            </a:r>
            <a:r>
              <a:rPr lang="en-US" dirty="0"/>
              <a:t> - </a:t>
            </a:r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FF65B-C1E8-47F5-A9AC-36807A8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26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Socket </a:t>
            </a:r>
            <a:r>
              <a:rPr lang="en-US" sz="3200" dirty="0" err="1"/>
              <a:t>socket</a:t>
            </a:r>
            <a:r>
              <a:rPr lang="en-US" sz="3200" dirty="0"/>
              <a:t> = new Socket (" localhost ", 11111);</a:t>
            </a:r>
          </a:p>
          <a:p>
            <a:pPr marL="0" indent="0">
              <a:buNone/>
            </a:pPr>
            <a:r>
              <a:rPr lang="en-US" sz="3200" dirty="0" err="1"/>
              <a:t>OutputStream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= socket . </a:t>
            </a:r>
            <a:r>
              <a:rPr lang="en-US" sz="3200" dirty="0" err="1"/>
              <a:t>getOutputStream</a:t>
            </a:r>
            <a:r>
              <a:rPr lang="en-US" sz="3200" dirty="0"/>
              <a:t> ();</a:t>
            </a:r>
          </a:p>
          <a:p>
            <a:pPr marL="0" indent="0">
              <a:buNone/>
            </a:pPr>
            <a:r>
              <a:rPr lang="en-US" sz="3200" dirty="0" err="1"/>
              <a:t>os</a:t>
            </a:r>
            <a:r>
              <a:rPr lang="en-US" sz="3200" dirty="0"/>
              <a:t>. write ( </a:t>
            </a:r>
            <a:r>
              <a:rPr lang="en-US" sz="3200" dirty="0" err="1"/>
              <a:t>requestBytes</a:t>
            </a:r>
            <a:r>
              <a:rPr lang="en-US" sz="3200" dirty="0"/>
              <a:t> );</a:t>
            </a:r>
          </a:p>
          <a:p>
            <a:pPr marL="0" indent="0">
              <a:buNone/>
            </a:pPr>
            <a:r>
              <a:rPr lang="en-US" sz="3200" dirty="0" err="1"/>
              <a:t>os</a:t>
            </a:r>
            <a:r>
              <a:rPr lang="en-US" sz="3200" dirty="0"/>
              <a:t>. flush ();</a:t>
            </a:r>
          </a:p>
          <a:p>
            <a:pPr marL="0" indent="0">
              <a:buNone/>
            </a:pPr>
            <a:r>
              <a:rPr lang="en-US" sz="3200" dirty="0" err="1"/>
              <a:t>InputStream</a:t>
            </a:r>
            <a:r>
              <a:rPr lang="en-US" sz="3200" dirty="0"/>
              <a:t> is = socket . </a:t>
            </a:r>
            <a:r>
              <a:rPr lang="en-US" sz="3200" dirty="0" err="1"/>
              <a:t>getInputStream</a:t>
            </a:r>
            <a:r>
              <a:rPr lang="en-US" sz="3200" dirty="0"/>
              <a:t> ();</a:t>
            </a:r>
          </a:p>
          <a:p>
            <a:pPr marL="0" indent="0">
              <a:buNone/>
            </a:pPr>
            <a:r>
              <a:rPr lang="en-US" sz="3200" dirty="0"/>
              <a:t>is. read ( </a:t>
            </a:r>
            <a:r>
              <a:rPr lang="en-US" sz="3200" dirty="0" err="1"/>
              <a:t>responseBytes</a:t>
            </a:r>
            <a:r>
              <a:rPr lang="en-US" sz="3200" dirty="0"/>
              <a:t> 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610436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302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PMingLiU</vt:lpstr>
      <vt:lpstr>Times New Roman</vt:lpstr>
      <vt:lpstr>Trebuchet MS</vt:lpstr>
      <vt:lpstr>Wingdings 3</vt:lpstr>
      <vt:lpstr>Аспект</vt:lpstr>
      <vt:lpstr>Лекция 5. Основы  работы с сетью</vt:lpstr>
      <vt:lpstr>Java.net.URI</vt:lpstr>
      <vt:lpstr>java.net.URL</vt:lpstr>
      <vt:lpstr>Сокеты</vt:lpstr>
      <vt:lpstr>java.net.DatagramSocket - отправка </vt:lpstr>
      <vt:lpstr>java.net.DatagramSocket - получение </vt:lpstr>
      <vt:lpstr>java.net.Socket - сервер</vt:lpstr>
      <vt:lpstr>java.net.Socket - клиент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48</cp:revision>
  <dcterms:created xsi:type="dcterms:W3CDTF">2017-12-30T10:18:25Z</dcterms:created>
  <dcterms:modified xsi:type="dcterms:W3CDTF">2018-01-09T13:24:57Z</dcterms:modified>
</cp:coreProperties>
</file>