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14" r:id="rId10"/>
    <p:sldId id="267" r:id="rId11"/>
    <p:sldId id="268" r:id="rId12"/>
    <p:sldId id="269" r:id="rId13"/>
    <p:sldId id="273" r:id="rId14"/>
    <p:sldId id="275" r:id="rId15"/>
    <p:sldId id="277" r:id="rId16"/>
    <p:sldId id="278" r:id="rId17"/>
    <p:sldId id="28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8" r:id="rId26"/>
    <p:sldId id="289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1983-467D-4060-A705-8C2B373965CE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D52B-7CCB-4EC4-ACB9-D93470695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223696-CEEC-4489-BAA4-7C5FDE286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5150F-2AF1-4840-AA5E-CBC68CD763AF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4A3A2E6-672A-4082-817B-E19E14C01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6E2A25-2792-4257-A96F-3002F0182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761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25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A231-A087-4692-B0D1-F4FC6CA4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88914"/>
            <a:ext cx="11521017" cy="6302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707CCBFD-4A9C-441A-A51A-5707E0CD93F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39185" y="908050"/>
            <a:ext cx="11713633" cy="54737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BD175-5CE0-439F-B15A-04846E1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933" y="6500814"/>
            <a:ext cx="2844800" cy="312737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72192-921D-4468-99E6-0701662A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217" y="6489700"/>
            <a:ext cx="56642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3617E-3355-45E9-908B-B825E97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017" y="6494464"/>
            <a:ext cx="2844800" cy="319087"/>
          </a:xfrm>
        </p:spPr>
        <p:txBody>
          <a:bodyPr/>
          <a:lstStyle>
            <a:lvl1pPr>
              <a:defRPr/>
            </a:lvl1pPr>
          </a:lstStyle>
          <a:p>
            <a:fld id="{6033722D-309E-4E75-9EDF-0B8BF4B13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779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C7A51-20AD-48FF-9B03-DF8B2F2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2239"/>
            <a:ext cx="1176020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E1ABCD-DB8A-484C-BCE7-AD0A01668D9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25539"/>
            <a:ext cx="10972800" cy="2587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4978F-54CB-4AE6-8132-19319BD2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865564"/>
            <a:ext cx="10972800" cy="2587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F3B4F-3902-4E72-9788-13AE25B14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418" y="6524626"/>
            <a:ext cx="11040533" cy="333375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0744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530F9-7FAB-42B5-8A86-7F2230CF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2239"/>
            <a:ext cx="11760200" cy="642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1712F-9FF1-42D9-A5BE-E4EFA2DD9F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25538"/>
            <a:ext cx="5384800" cy="5327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C40F0-7BF8-440D-9B55-C80857C1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5327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2F2B4-34D7-4B5D-9EE1-AC20081A1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4418" y="6524626"/>
            <a:ext cx="11040533" cy="333375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7333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A005-270E-4F2F-8264-43F11523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20054"/>
            <a:ext cx="8383693" cy="1646302"/>
          </a:xfrm>
        </p:spPr>
        <p:txBody>
          <a:bodyPr/>
          <a:lstStyle/>
          <a:p>
            <a:r>
              <a:rPr lang="ru-RU" dirty="0"/>
              <a:t>Лекция 6. Исключения. Потоки ввода-вывода.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ADF5E-4A4B-493A-B5EF-AE78D80E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3928913"/>
            <a:ext cx="8383692" cy="94788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Исключения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Потоки ввода/вывода.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1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15F2BC2-605E-474C-849A-479F5AC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24639-3CBE-42F5-982D-2CED501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B6105CFF-ED4E-4A8C-9DF1-68F91ACE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Обработка исключений</a:t>
            </a:r>
            <a:endParaRPr lang="en-US" altLang="ru-RU"/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28A1FA4-DCB3-4923-8EF3-EADB07562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310641"/>
            <a:ext cx="8893386" cy="4730722"/>
          </a:xfrm>
        </p:spPr>
        <p:txBody>
          <a:bodyPr>
            <a:normAutofit/>
          </a:bodyPr>
          <a:lstStyle/>
          <a:p>
            <a:r>
              <a:rPr lang="ru-RU" altLang="ru-RU" sz="2000" dirty="0"/>
              <a:t>Все исключения кроме наследников </a:t>
            </a:r>
            <a:r>
              <a:rPr lang="en-US" altLang="ru-RU" sz="2000" dirty="0" err="1">
                <a:solidFill>
                  <a:schemeClr val="tx2"/>
                </a:solidFill>
              </a:rPr>
              <a:t>java.lang.Error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dirty="0" err="1">
                <a:solidFill>
                  <a:schemeClr val="tx2"/>
                </a:solidFill>
              </a:rPr>
              <a:t>java.lang.RuntimeException</a:t>
            </a:r>
            <a:r>
              <a:rPr lang="en-US" altLang="ru-RU" sz="2000" dirty="0"/>
              <a:t> </a:t>
            </a:r>
            <a:r>
              <a:rPr lang="ru-RU" altLang="ru-RU" sz="2000" dirty="0"/>
              <a:t>должны явно обрабатываться</a:t>
            </a:r>
            <a:r>
              <a:rPr lang="en-US" altLang="ru-RU" sz="2000" dirty="0"/>
              <a:t> </a:t>
            </a:r>
            <a:r>
              <a:rPr lang="ru-RU" altLang="ru-RU" sz="2000" dirty="0"/>
              <a:t>одним из двух способов:</a:t>
            </a:r>
          </a:p>
          <a:p>
            <a:pPr lvl="1"/>
            <a:r>
              <a:rPr lang="ru-RU" altLang="ru-RU" sz="2000" dirty="0"/>
              <a:t>Выражение которое может привести к возникновению исключительной ситуации должно быть помещено в </a:t>
            </a:r>
            <a:r>
              <a:rPr lang="en-US" altLang="ru-RU" sz="2000" b="1" dirty="0">
                <a:latin typeface="Courier New" panose="02070309020205020404" pitchFamily="49" charset="0"/>
              </a:rPr>
              <a:t>try – catch</a:t>
            </a:r>
            <a:r>
              <a:rPr lang="en-US" altLang="ru-RU" sz="2000" dirty="0"/>
              <a:t> </a:t>
            </a:r>
            <a:r>
              <a:rPr lang="ru-RU" altLang="ru-RU" sz="2000" dirty="0"/>
              <a:t>блок, который перехватит данное исключение</a:t>
            </a:r>
          </a:p>
          <a:p>
            <a:pPr lvl="1"/>
            <a:r>
              <a:rPr lang="ru-RU" altLang="ru-RU" sz="2000" dirty="0"/>
              <a:t>Метод содержащий выражение которое может привести к возникновению исключительной ситуации должен в объявлении </a:t>
            </a:r>
            <a:r>
              <a:rPr lang="en-US" altLang="ru-RU" sz="2000" b="1" dirty="0">
                <a:latin typeface="Courier New" panose="02070309020205020404" pitchFamily="49" charset="0"/>
              </a:rPr>
              <a:t>throws</a:t>
            </a:r>
            <a:r>
              <a:rPr lang="en-US" altLang="ru-RU" sz="2000" dirty="0"/>
              <a:t> </a:t>
            </a:r>
            <a:r>
              <a:rPr lang="ru-RU" altLang="ru-RU" sz="2000" dirty="0"/>
              <a:t>содержать совместимый тип исключения (такой-же тип либо суперкласс данного исключения)</a:t>
            </a:r>
          </a:p>
          <a:p>
            <a:r>
              <a:rPr lang="ru-RU" altLang="ru-RU" sz="2000" dirty="0"/>
              <a:t>Исключение прерывает нормальную последовательность исполнения выражений и приводит к передачи управления вверх по стеку вызовов методов вплоть до точки перехвата исключения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24532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3C2E7D81-C4E8-4C39-AE74-0928CE8D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01BA158-84A7-4A7F-A73A-F9D4000C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3A2DCCC-D897-4B6E-A2FD-6EBBDA50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CD0D-0E48-47A9-BE74-06BEFAA002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E44490C7-2AF5-45B9-BBF2-775F14490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try – catch – finally</a:t>
            </a:r>
          </a:p>
        </p:txBody>
      </p:sp>
      <p:sp>
        <p:nvSpPr>
          <p:cNvPr id="612356" name="Text Box 4">
            <a:extLst>
              <a:ext uri="{FF2B5EF4-FFF2-40B4-BE49-F238E27FC236}">
                <a16:creationId xmlns:a16="http://schemas.microsoft.com/office/drawing/2014/main" id="{9E727BD8-E287-4ED0-85E2-0BCE41F6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86" y="1621762"/>
            <a:ext cx="3657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 dirty="0">
                <a:solidFill>
                  <a:schemeClr val="tx2"/>
                </a:solidFill>
              </a:rPr>
              <a:t>try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</a:t>
            </a:r>
            <a:r>
              <a:rPr lang="en-US" altLang="ru-RU" sz="2000" dirty="0" err="1">
                <a:solidFill>
                  <a:schemeClr val="tx2"/>
                </a:solidFill>
              </a:rPr>
              <a:t>ChildException</a:t>
            </a:r>
            <a:r>
              <a:rPr lang="en-US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 err="1">
                <a:solidFill>
                  <a:schemeClr val="tx2"/>
                </a:solidFill>
              </a:rPr>
              <a:t>ce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</a:t>
            </a:r>
            <a:r>
              <a:rPr lang="en-US" altLang="ru-RU" sz="2000" dirty="0" err="1">
                <a:solidFill>
                  <a:schemeClr val="tx2"/>
                </a:solidFill>
              </a:rPr>
              <a:t>ParentException</a:t>
            </a:r>
            <a:r>
              <a:rPr lang="en-US" altLang="ru-RU" sz="2000" dirty="0">
                <a:solidFill>
                  <a:schemeClr val="tx2"/>
                </a:solidFill>
              </a:rPr>
              <a:t> </a:t>
            </a:r>
            <a:r>
              <a:rPr lang="en-US" altLang="ru-RU" sz="2000" dirty="0" err="1">
                <a:solidFill>
                  <a:schemeClr val="tx2"/>
                </a:solidFill>
              </a:rPr>
              <a:t>pe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(Exception ex) { 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catch (Throwable </a:t>
            </a:r>
            <a:r>
              <a:rPr lang="en-US" altLang="ru-RU" sz="2000" dirty="0" err="1">
                <a:solidFill>
                  <a:schemeClr val="tx2"/>
                </a:solidFill>
              </a:rPr>
              <a:t>thr</a:t>
            </a:r>
            <a:r>
              <a:rPr lang="en-US" altLang="ru-RU" sz="2000" dirty="0">
                <a:solidFill>
                  <a:schemeClr val="tx2"/>
                </a:solidFill>
              </a:rPr>
              <a:t>)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 finally {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   …</a:t>
            </a:r>
          </a:p>
          <a:p>
            <a:r>
              <a:rPr lang="en-US" altLang="ru-RU" sz="2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88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D02F5A1-C608-4811-BFCF-6EE8215E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945EB-2A0D-4503-B44A-E20E3624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8C3C0-9964-4A69-BE44-624EB69B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06FB-BE52-42D4-98FD-C0AEA361D2B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2255F19A-3710-4481-81B7-9A3E912BE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Пример</a:t>
            </a:r>
            <a:endParaRPr lang="en-US" altLang="ru-RU" dirty="0"/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86FCCD61-CBB3-4E72-9542-155909B95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430675"/>
            <a:ext cx="8596668" cy="43162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try {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... 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throw new Exception 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Description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...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 catch (Exception e)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Exception caught: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+e);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e.getMessage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e.printStackTrace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(); //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На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System.err</a:t>
            </a:r>
            <a:endParaRPr lang="ru-RU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e.printStackTrace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);// 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PrintStream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throw e; //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Повторная генерация исключения</a:t>
            </a:r>
            <a:endParaRPr lang="en-US" altLang="ru-RU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 finally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//do something there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finally block</a:t>
            </a:r>
            <a:r>
              <a:rPr lang="ru-RU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4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B799770-6FFF-4333-9D40-D9E8111348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54214" y="2852738"/>
            <a:ext cx="8281987" cy="863600"/>
          </a:xfrm>
        </p:spPr>
        <p:txBody>
          <a:bodyPr/>
          <a:lstStyle/>
          <a:p>
            <a:pPr algn="ctr"/>
            <a:r>
              <a:rPr lang="ru-RU" altLang="ru-RU"/>
              <a:t>Ввод-вывод</a:t>
            </a:r>
          </a:p>
        </p:txBody>
      </p:sp>
    </p:spTree>
    <p:extLst>
      <p:ext uri="{BB962C8B-B14F-4D97-AF65-F5344CB8AC3E}">
        <p14:creationId xmlns:p14="http://schemas.microsoft.com/office/powerpoint/2010/main" val="273904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D11C5-DD2A-419A-B56C-CD6919DD9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B90616C-0D5F-44FE-84BE-7C0C3F95B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Ввод-вывод в </a:t>
            </a:r>
            <a:r>
              <a:rPr lang="en-US" altLang="ru-RU" sz="3500"/>
              <a:t>Java</a:t>
            </a:r>
            <a:endParaRPr lang="ru-RU" altLang="ru-RU" sz="3500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992536C-BA98-49C5-BFA1-D608F399DC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49120" y="1407318"/>
            <a:ext cx="8229600" cy="2581275"/>
          </a:xfrm>
        </p:spPr>
        <p:txBody>
          <a:bodyPr>
            <a:normAutofit/>
          </a:bodyPr>
          <a:lstStyle/>
          <a:p>
            <a:r>
              <a:rPr lang="ru-RU" altLang="ru-RU" sz="3200" dirty="0"/>
              <a:t>Потоки ввода-вывода</a:t>
            </a:r>
          </a:p>
          <a:p>
            <a:r>
              <a:rPr lang="ru-RU" altLang="ru-RU" sz="3200" dirty="0"/>
              <a:t>Пакет </a:t>
            </a:r>
            <a:r>
              <a:rPr lang="en-US" altLang="ru-RU" sz="3200" dirty="0">
                <a:solidFill>
                  <a:srgbClr val="0000CC"/>
                </a:solidFill>
              </a:rPr>
              <a:t>java.io</a:t>
            </a:r>
            <a:endParaRPr lang="ru-RU" altLang="ru-RU" sz="3200" dirty="0">
              <a:solidFill>
                <a:srgbClr val="0000CC"/>
              </a:solidFill>
            </a:endParaRPr>
          </a:p>
        </p:txBody>
      </p:sp>
      <p:graphicFrame>
        <p:nvGraphicFramePr>
          <p:cNvPr id="106509" name="Object 13">
            <a:extLst>
              <a:ext uri="{FF2B5EF4-FFF2-40B4-BE49-F238E27FC236}">
                <a16:creationId xmlns:a16="http://schemas.microsoft.com/office/drawing/2014/main" id="{B7B6430C-1CBA-4B78-9142-D123ACE352A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8665793"/>
              </p:ext>
            </p:extLst>
          </p:nvPr>
        </p:nvGraphicFramePr>
        <p:xfrm>
          <a:off x="1737360" y="3009899"/>
          <a:ext cx="82296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4171569" imgH="931545" progId="Visio.Drawing.11">
                  <p:embed/>
                </p:oleObj>
              </mc:Choice>
              <mc:Fallback>
                <p:oleObj name="Visio" r:id="rId3" imgW="4171569" imgH="931545" progId="Visio.Drawing.11">
                  <p:embed/>
                  <p:pic>
                    <p:nvPicPr>
                      <p:cNvPr id="106509" name="Object 13">
                        <a:extLst>
                          <a:ext uri="{FF2B5EF4-FFF2-40B4-BE49-F238E27FC236}">
                            <a16:creationId xmlns:a16="http://schemas.microsoft.com/office/drawing/2014/main" id="{B7B6430C-1CBA-4B78-9142-D123ACE35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360" y="3009899"/>
                        <a:ext cx="8229600" cy="195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7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1CB1D-D78E-4F16-A15A-9C51F21BA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7D14A989-CDE0-4234-A79A-2F703D23E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440" y="446882"/>
            <a:ext cx="11760200" cy="642937"/>
          </a:xfrm>
        </p:spPr>
        <p:txBody>
          <a:bodyPr/>
          <a:lstStyle/>
          <a:p>
            <a:r>
              <a:rPr lang="ru-RU" altLang="ru-RU" sz="3500" dirty="0"/>
              <a:t>Виды потоков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1FAF31BE-D1CA-449D-A061-F7905F0108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4418" y="1765618"/>
            <a:ext cx="5384800" cy="5327650"/>
          </a:xfrm>
        </p:spPr>
        <p:txBody>
          <a:bodyPr/>
          <a:lstStyle/>
          <a:p>
            <a:r>
              <a:rPr lang="ru-RU" altLang="ru-RU" dirty="0">
                <a:cs typeface="Arial" panose="020B0604020202020204" pitchFamily="34" charset="0"/>
              </a:rPr>
              <a:t>Направление</a:t>
            </a:r>
          </a:p>
          <a:p>
            <a:pPr lvl="1"/>
            <a:r>
              <a:rPr lang="ru-RU" altLang="ru-RU" dirty="0">
                <a:cs typeface="Arial" panose="020B0604020202020204" pitchFamily="34" charset="0"/>
              </a:rPr>
              <a:t>Ввод</a:t>
            </a:r>
          </a:p>
          <a:p>
            <a:pPr lvl="1"/>
            <a:r>
              <a:rPr lang="ru-RU" altLang="ru-RU" dirty="0">
                <a:cs typeface="Arial" panose="020B0604020202020204" pitchFamily="34" charset="0"/>
              </a:rPr>
              <a:t>Вывод</a:t>
            </a:r>
          </a:p>
          <a:p>
            <a:pPr lvl="1"/>
            <a:endParaRPr lang="ru-RU" altLang="ru-RU" dirty="0"/>
          </a:p>
          <a:p>
            <a:r>
              <a:rPr lang="ru-RU" altLang="ru-RU" dirty="0"/>
              <a:t>Содержимое</a:t>
            </a:r>
          </a:p>
          <a:p>
            <a:pPr lvl="1"/>
            <a:r>
              <a:rPr lang="ru-RU" altLang="ru-RU" dirty="0"/>
              <a:t>Байтовые</a:t>
            </a:r>
            <a:endParaRPr lang="ru-RU" altLang="ru-RU" dirty="0">
              <a:cs typeface="Arial" panose="020B0604020202020204" pitchFamily="34" charset="0"/>
            </a:endParaRPr>
          </a:p>
          <a:p>
            <a:pPr lvl="1"/>
            <a:r>
              <a:rPr lang="ru-RU" altLang="ru-RU" dirty="0">
                <a:cs typeface="Arial" panose="020B0604020202020204" pitchFamily="34" charset="0"/>
              </a:rPr>
              <a:t>Символьные</a:t>
            </a:r>
            <a:endParaRPr lang="ru-RU" altLang="ru-RU" dirty="0"/>
          </a:p>
        </p:txBody>
      </p:sp>
      <p:graphicFrame>
        <p:nvGraphicFramePr>
          <p:cNvPr id="257030" name="Object 6">
            <a:extLst>
              <a:ext uri="{FF2B5EF4-FFF2-40B4-BE49-F238E27FC236}">
                <a16:creationId xmlns:a16="http://schemas.microsoft.com/office/drawing/2014/main" id="{EB2AEA7B-FB6A-4698-8590-9E592A6C889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0" y="1585913"/>
          <a:ext cx="40386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2596896" imgH="2191512" progId="Visio.Drawing.11">
                  <p:embed/>
                </p:oleObj>
              </mc:Choice>
              <mc:Fallback>
                <p:oleObj name="Visio" r:id="rId3" imgW="2596896" imgH="2191512" progId="Visio.Drawing.11">
                  <p:embed/>
                  <p:pic>
                    <p:nvPicPr>
                      <p:cNvPr id="257030" name="Object 6">
                        <a:extLst>
                          <a:ext uri="{FF2B5EF4-FFF2-40B4-BE49-F238E27FC236}">
                            <a16:creationId xmlns:a16="http://schemas.microsoft.com/office/drawing/2014/main" id="{EB2AEA7B-FB6A-4698-8590-9E592A6C8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85913"/>
                        <a:ext cx="4038600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26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>
            <a:extLst>
              <a:ext uri="{FF2B5EF4-FFF2-40B4-BE49-F238E27FC236}">
                <a16:creationId xmlns:a16="http://schemas.microsoft.com/office/drawing/2014/main" id="{FF9CF094-3B07-4C57-A058-2C3055EA6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Классы потоков</a:t>
            </a:r>
          </a:p>
        </p:txBody>
      </p:sp>
      <p:graphicFrame>
        <p:nvGraphicFramePr>
          <p:cNvPr id="262175" name="Group 31">
            <a:extLst>
              <a:ext uri="{FF2B5EF4-FFF2-40B4-BE49-F238E27FC236}">
                <a16:creationId xmlns:a16="http://schemas.microsoft.com/office/drawing/2014/main" id="{58A5ECD7-079C-46B0-81FE-9998F652F7E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04767424"/>
              </p:ext>
            </p:extLst>
          </p:nvPr>
        </p:nvGraphicFramePr>
        <p:xfrm>
          <a:off x="1981200" y="1125539"/>
          <a:ext cx="7587006" cy="407805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945903693"/>
                    </a:ext>
                  </a:extLst>
                </a:gridCol>
                <a:gridCol w="2780907">
                  <a:extLst>
                    <a:ext uri="{9D8B030D-6E8A-4147-A177-3AD203B41FA5}">
                      <a16:colId xmlns:a16="http://schemas.microsoft.com/office/drawing/2014/main" val="892544484"/>
                    </a:ext>
                  </a:extLst>
                </a:gridCol>
                <a:gridCol w="3129699">
                  <a:extLst>
                    <a:ext uri="{9D8B030D-6E8A-4147-A177-3AD203B41FA5}">
                      <a16:colId xmlns:a16="http://schemas.microsoft.com/office/drawing/2014/main" val="2297444285"/>
                    </a:ext>
                  </a:extLst>
                </a:gridCol>
              </a:tblGrid>
              <a:tr h="1359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Байтовый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Символьный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158596"/>
                  </a:ext>
                </a:extLst>
              </a:tr>
              <a:tr h="13585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Ввод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InputStream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691"/>
                  </a:ext>
                </a:extLst>
              </a:tr>
              <a:tr h="13597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Вывод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OutputStream</a:t>
                      </a:r>
                      <a:endParaRPr kumimoji="0" lang="ru-RU" altLang="ru-RU" sz="2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rgbClr val="F2EC00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</a:rPr>
                        <a:t>Writer</a:t>
                      </a:r>
                      <a:endParaRPr kumimoji="0" lang="ru-RU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35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2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BE65958D-858D-4209-BEB9-C8F0F7816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>
                <a:sym typeface="Wingdings" panose="05000000000000000000" pitchFamily="2" charset="2"/>
              </a:rPr>
              <a:t>Байтовый</a:t>
            </a:r>
            <a:r>
              <a:rPr lang="ru-RU" altLang="ru-RU" sz="3500"/>
              <a:t> поток </a:t>
            </a:r>
            <a:r>
              <a:rPr lang="ru-RU" altLang="ru-RU" sz="3500">
                <a:sym typeface="Wingdings" panose="05000000000000000000" pitchFamily="2" charset="2"/>
              </a:rPr>
              <a:t> с</a:t>
            </a:r>
            <a:r>
              <a:rPr lang="ru-RU" altLang="ru-RU" sz="3500"/>
              <a:t>имвольный 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20E5D992-5A3A-428F-B535-5419B13E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4000" baseline="-25000" dirty="0"/>
              <a:t>При чтении возможно преобразование байтового потока в символьный, с указанием кодировки</a:t>
            </a:r>
          </a:p>
          <a:p>
            <a:r>
              <a:rPr lang="ru-RU" altLang="ru-RU" sz="4000" baseline="-25000" dirty="0"/>
              <a:t>Класс </a:t>
            </a:r>
            <a:r>
              <a:rPr lang="en-US" altLang="ru-RU" sz="4000" baseline="-25000" dirty="0" err="1">
                <a:solidFill>
                  <a:srgbClr val="0000CC"/>
                </a:solidFill>
              </a:rPr>
              <a:t>InputStreamReader</a:t>
            </a:r>
            <a:endParaRPr lang="en-US" altLang="ru-RU" sz="4000" baseline="-25000" dirty="0">
              <a:solidFill>
                <a:srgbClr val="0000CC"/>
              </a:solidFill>
            </a:endParaRPr>
          </a:p>
          <a:p>
            <a:pPr lvl="1"/>
            <a:r>
              <a:rPr lang="en-US" altLang="ru-RU" sz="3600" baseline="-25000" dirty="0" err="1">
                <a:solidFill>
                  <a:srgbClr val="0000CC"/>
                </a:solidFill>
              </a:rPr>
              <a:t>InputStreamReader</a:t>
            </a:r>
            <a:r>
              <a:rPr lang="en-US" altLang="ru-RU" sz="3600" baseline="-25000" dirty="0">
                <a:solidFill>
                  <a:srgbClr val="0000CC"/>
                </a:solidFill>
              </a:rPr>
              <a:t>(</a:t>
            </a:r>
            <a:r>
              <a:rPr lang="en-US" altLang="ru-RU" sz="3600" baseline="-25000" dirty="0" err="1">
                <a:solidFill>
                  <a:srgbClr val="0000CC"/>
                </a:solidFill>
              </a:rPr>
              <a:t>InputStream</a:t>
            </a:r>
            <a:r>
              <a:rPr lang="en-US" altLang="ru-RU" sz="3600" baseline="-25000" dirty="0">
                <a:solidFill>
                  <a:srgbClr val="0000CC"/>
                </a:solidFill>
              </a:rPr>
              <a:t>, encoding)</a:t>
            </a:r>
            <a:endParaRPr lang="ru-RU" altLang="ru-RU" sz="3600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7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72907D-3508-41B2-A4DD-929C6D216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7D70C8CA-D55B-4653-B824-B588CF3D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Исключительные ситуации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EA8C3EF2-766E-49A2-810B-85634B697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595121"/>
            <a:ext cx="8596668" cy="4446242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Класс </a:t>
            </a:r>
            <a:r>
              <a:rPr lang="en-US" altLang="ru-RU" sz="2400" dirty="0" err="1">
                <a:solidFill>
                  <a:srgbClr val="0000CC"/>
                </a:solidFill>
              </a:rPr>
              <a:t>IOException</a:t>
            </a:r>
            <a:endParaRPr lang="en-US" altLang="ru-RU" sz="2400" dirty="0">
              <a:solidFill>
                <a:srgbClr val="0000CC"/>
              </a:solidFill>
            </a:endParaRPr>
          </a:p>
          <a:p>
            <a:pPr lvl="1"/>
            <a:r>
              <a:rPr lang="ru-RU" altLang="ru-RU" sz="2000" dirty="0"/>
              <a:t>Корень иерархии исключений ввода-вывода</a:t>
            </a:r>
          </a:p>
          <a:p>
            <a:pPr lvl="1"/>
            <a:r>
              <a:rPr lang="ru-RU" altLang="ru-RU" sz="2000" dirty="0"/>
              <a:t>Бросается всеми операциями ввода/вывода</a:t>
            </a:r>
            <a:endParaRPr lang="en-US" altLang="ru-RU" sz="2000" dirty="0"/>
          </a:p>
          <a:p>
            <a:r>
              <a:rPr lang="ru-RU" altLang="ru-RU" sz="2400" dirty="0"/>
              <a:t>Класс </a:t>
            </a:r>
            <a:r>
              <a:rPr lang="en-US" altLang="ru-RU" sz="2400" dirty="0" err="1">
                <a:solidFill>
                  <a:srgbClr val="0000CC"/>
                </a:solidFill>
              </a:rPr>
              <a:t>EOFException</a:t>
            </a:r>
            <a:endParaRPr lang="en-US" altLang="ru-RU" sz="2400" dirty="0">
              <a:solidFill>
                <a:srgbClr val="0000CC"/>
              </a:solidFill>
            </a:endParaRPr>
          </a:p>
          <a:p>
            <a:pPr lvl="1"/>
            <a:r>
              <a:rPr lang="ru-RU" altLang="ru-RU" sz="2000" dirty="0"/>
              <a:t>Достигнут конец потока</a:t>
            </a:r>
          </a:p>
          <a:p>
            <a:r>
              <a:rPr lang="ru-RU" altLang="ru-RU" sz="2400" dirty="0"/>
              <a:t>Класс </a:t>
            </a:r>
            <a:r>
              <a:rPr lang="en-US" altLang="ru-RU" sz="2400" dirty="0" err="1">
                <a:solidFill>
                  <a:srgbClr val="0000CC"/>
                </a:solidFill>
              </a:rPr>
              <a:t>FileNotFoundException</a:t>
            </a:r>
            <a:endParaRPr lang="en-US" altLang="ru-RU" sz="2400" dirty="0">
              <a:solidFill>
                <a:srgbClr val="0000CC"/>
              </a:solidFill>
            </a:endParaRPr>
          </a:p>
          <a:p>
            <a:pPr lvl="1"/>
            <a:r>
              <a:rPr lang="ru-RU" altLang="ru-RU" sz="2000" dirty="0"/>
              <a:t>Файл не найден</a:t>
            </a:r>
          </a:p>
          <a:p>
            <a:r>
              <a:rPr lang="ru-RU" altLang="ru-RU" sz="2400" dirty="0"/>
              <a:t>Класс </a:t>
            </a:r>
            <a:r>
              <a:rPr lang="en-US" altLang="ru-RU" sz="2400" dirty="0" err="1">
                <a:solidFill>
                  <a:srgbClr val="0000CC"/>
                </a:solidFill>
              </a:rPr>
              <a:t>UnsupportedEncodingException</a:t>
            </a:r>
            <a:endParaRPr lang="en-US" altLang="ru-RU" sz="2400" dirty="0">
              <a:solidFill>
                <a:srgbClr val="0000CC"/>
              </a:solidFill>
            </a:endParaRPr>
          </a:p>
          <a:p>
            <a:pPr lvl="1"/>
            <a:r>
              <a:rPr lang="ru-RU" altLang="ru-RU" sz="2000" dirty="0"/>
              <a:t>Неизвестная кодировка</a:t>
            </a:r>
          </a:p>
        </p:txBody>
      </p:sp>
    </p:spTree>
    <p:extLst>
      <p:ext uri="{BB962C8B-B14F-4D97-AF65-F5344CB8AC3E}">
        <p14:creationId xmlns:p14="http://schemas.microsoft.com/office/powerpoint/2010/main" val="237274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5ADC19-12DF-43DE-A617-83E31BD96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AC06CB3A-9A24-4189-A239-5932CD46E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Потоки ввода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F7A5A910-06D5-4EEC-BD90-C7165828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513841"/>
            <a:ext cx="8596668" cy="4527522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Основные операции</a:t>
            </a:r>
          </a:p>
          <a:p>
            <a:pPr lvl="1"/>
            <a:r>
              <a:rPr lang="en-US" altLang="ru-RU" sz="2000" dirty="0" err="1">
                <a:solidFill>
                  <a:srgbClr val="0000CC"/>
                </a:solidFill>
              </a:rPr>
              <a:t>int</a:t>
            </a:r>
            <a:r>
              <a:rPr lang="en-US" altLang="ru-RU" sz="2000" dirty="0">
                <a:solidFill>
                  <a:srgbClr val="0000CC"/>
                </a:solidFill>
              </a:rPr>
              <a:t> read()</a:t>
            </a:r>
            <a:r>
              <a:rPr lang="en-US" altLang="ru-RU" sz="2000" dirty="0"/>
              <a:t> —</a:t>
            </a:r>
            <a:r>
              <a:rPr lang="ru-RU" altLang="ru-RU" sz="2000" dirty="0"/>
              <a:t> чтение элемента</a:t>
            </a:r>
            <a:endParaRPr lang="en-US" altLang="ru-RU" sz="2000" dirty="0"/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read(T[] v)</a:t>
            </a:r>
            <a:r>
              <a:rPr lang="ru-RU" altLang="ru-RU" sz="2000" dirty="0"/>
              <a:t>, </a:t>
            </a:r>
            <a:r>
              <a:rPr lang="en-US" altLang="ru-RU" sz="2000" dirty="0">
                <a:solidFill>
                  <a:srgbClr val="0000CC"/>
                </a:solidFill>
              </a:rPr>
              <a:t>read(T[] v, off, </a:t>
            </a:r>
            <a:r>
              <a:rPr lang="en-US" altLang="ru-RU" sz="2000" dirty="0" err="1">
                <a:solidFill>
                  <a:srgbClr val="0000CC"/>
                </a:solidFill>
              </a:rPr>
              <a:t>len</a:t>
            </a:r>
            <a:r>
              <a:rPr lang="en-US" altLang="ru-RU" sz="2000" dirty="0">
                <a:solidFill>
                  <a:srgbClr val="0000CC"/>
                </a:solidFill>
              </a:rPr>
              <a:t>)</a:t>
            </a:r>
            <a:r>
              <a:rPr lang="ru-RU" altLang="ru-RU" sz="2000" dirty="0">
                <a:solidFill>
                  <a:srgbClr val="0000CC"/>
                </a:solidFill>
              </a:rPr>
              <a:t> </a:t>
            </a:r>
            <a:r>
              <a:rPr lang="en-US" altLang="ru-RU" sz="2000" dirty="0"/>
              <a:t>—</a:t>
            </a:r>
            <a:r>
              <a:rPr lang="ru-RU" altLang="ru-RU" sz="2000" dirty="0"/>
              <a:t> чтение элементов в массив</a:t>
            </a:r>
          </a:p>
          <a:p>
            <a:r>
              <a:rPr lang="ru-RU" altLang="ru-RU" sz="2400" dirty="0"/>
              <a:t>Дополнительные операции</a:t>
            </a:r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skip(n)</a:t>
            </a:r>
            <a:r>
              <a:rPr lang="en-US" altLang="ru-RU" sz="2000" dirty="0"/>
              <a:t> — </a:t>
            </a:r>
            <a:r>
              <a:rPr lang="ru-RU" altLang="ru-RU" sz="2000" dirty="0"/>
              <a:t>пропуск </a:t>
            </a:r>
            <a:r>
              <a:rPr lang="en-US" altLang="ru-RU" sz="2000" dirty="0">
                <a:solidFill>
                  <a:srgbClr val="0000CC"/>
                </a:solidFill>
              </a:rPr>
              <a:t>n</a:t>
            </a:r>
            <a:r>
              <a:rPr lang="ru-RU" altLang="ru-RU" sz="2000" dirty="0"/>
              <a:t> элементов</a:t>
            </a:r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close()</a:t>
            </a:r>
            <a:r>
              <a:rPr lang="ru-RU" altLang="ru-RU" sz="2000" dirty="0"/>
              <a:t> — закрытие потока</a:t>
            </a:r>
            <a:endParaRPr lang="en-US" altLang="ru-RU" sz="2000" dirty="0"/>
          </a:p>
          <a:p>
            <a:r>
              <a:rPr lang="ru-RU" altLang="ru-RU" sz="2400" dirty="0"/>
              <a:t>Пометки и возвраты</a:t>
            </a:r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mark(limit)</a:t>
            </a:r>
            <a:r>
              <a:rPr lang="en-US" altLang="ru-RU" sz="2000" dirty="0"/>
              <a:t> — </a:t>
            </a:r>
            <a:r>
              <a:rPr lang="ru-RU" altLang="ru-RU" sz="2000" dirty="0"/>
              <a:t>пометка текущей позиции</a:t>
            </a:r>
            <a:endParaRPr lang="en-US" altLang="ru-RU" sz="2000" dirty="0"/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reset()</a:t>
            </a:r>
            <a:r>
              <a:rPr lang="ru-RU" altLang="ru-RU" sz="2000" dirty="0"/>
              <a:t> </a:t>
            </a:r>
            <a:r>
              <a:rPr lang="en-US" altLang="ru-RU" sz="2000" dirty="0"/>
              <a:t>— </a:t>
            </a:r>
            <a:r>
              <a:rPr lang="ru-RU" altLang="ru-RU" sz="2000" dirty="0"/>
              <a:t>возврат к помеченной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66663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661C8-3D40-4FA8-B97C-E69DB178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F93-4246-4DEA-B340-6AB9C550EE2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DDE29E36-D7D4-495C-A64F-6C5720BE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Причины возникновения исключений</a:t>
            </a:r>
            <a:endParaRPr lang="en-US" altLang="ru-RU" dirty="0"/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4C81590A-BCF0-4073-866E-FDE09D5F9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7016" y="1340774"/>
            <a:ext cx="9670264" cy="5598506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Ошибочная ситуация синхронно обработанная </a:t>
            </a:r>
            <a:r>
              <a:rPr lang="en-US" altLang="ru-RU" sz="2400" dirty="0"/>
              <a:t>JVM </a:t>
            </a:r>
            <a:r>
              <a:rPr lang="ru-RU" altLang="ru-RU" sz="2400" dirty="0"/>
              <a:t>во время вычисления выражения:</a:t>
            </a:r>
            <a:r>
              <a:rPr lang="en-US" altLang="ru-RU" sz="2400" dirty="0"/>
              <a:t> </a:t>
            </a:r>
          </a:p>
          <a:p>
            <a:pPr lvl="1"/>
            <a:r>
              <a:rPr lang="ru-RU" altLang="ru-RU" sz="2400" dirty="0"/>
              <a:t>Выражение нарушает нормальную семантику языка (деление на ноль и т.д.) </a:t>
            </a:r>
          </a:p>
          <a:p>
            <a:pPr lvl="1"/>
            <a:r>
              <a:rPr lang="ru-RU" altLang="ru-RU" sz="2400" dirty="0"/>
              <a:t>Ошибка во время загрузки или связывания части программы</a:t>
            </a:r>
          </a:p>
          <a:p>
            <a:pPr lvl="1"/>
            <a:r>
              <a:rPr lang="ru-RU" altLang="ru-RU" sz="2400" dirty="0"/>
              <a:t>Нехватка ресурсов (недостаток памяти и др.)</a:t>
            </a:r>
            <a:r>
              <a:rPr lang="en-US" altLang="ru-RU" sz="2400" dirty="0"/>
              <a:t> </a:t>
            </a:r>
            <a:endParaRPr lang="ru-RU" altLang="ru-RU" sz="2400" dirty="0"/>
          </a:p>
          <a:p>
            <a:pPr lvl="1">
              <a:buNone/>
            </a:pPr>
            <a:r>
              <a:rPr lang="ru-RU" altLang="ru-RU" sz="2400" dirty="0"/>
              <a:t>Эти исключения не вызываются в предопределенной точке программы.</a:t>
            </a:r>
            <a:r>
              <a:rPr lang="en-US" altLang="ru-RU" sz="2400" dirty="0"/>
              <a:t> </a:t>
            </a:r>
          </a:p>
          <a:p>
            <a:r>
              <a:rPr lang="ru-RU" altLang="ru-RU" sz="2400" dirty="0"/>
              <a:t>Вызов оператора </a:t>
            </a:r>
            <a:r>
              <a:rPr lang="en-US" altLang="ru-RU" sz="2400" b="1" dirty="0">
                <a:latin typeface="Courier New" panose="02070309020205020404" pitchFamily="49" charset="0"/>
              </a:rPr>
              <a:t>throw</a:t>
            </a:r>
            <a:r>
              <a:rPr lang="en-US" altLang="ru-RU" sz="2400" dirty="0"/>
              <a:t> </a:t>
            </a:r>
            <a:endParaRPr lang="ru-RU" altLang="ru-RU" sz="2400" dirty="0"/>
          </a:p>
          <a:p>
            <a:pPr lvl="1"/>
            <a:r>
              <a:rPr lang="ru-RU" altLang="ru-RU" sz="2400" dirty="0"/>
              <a:t>внутренняя ошибка в виртуальной машине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82261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759E9304-0444-4644-905A-79D0A7685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Потоки вывода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2BF16168-DAD5-4630-ACAF-4F7D2BC6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9455" y="1711960"/>
            <a:ext cx="8832426" cy="4547842"/>
          </a:xfrm>
        </p:spPr>
        <p:txBody>
          <a:bodyPr>
            <a:normAutofit/>
          </a:bodyPr>
          <a:lstStyle/>
          <a:p>
            <a:r>
              <a:rPr lang="ru-RU" altLang="ru-RU" sz="2800" dirty="0"/>
              <a:t>Основные операции</a:t>
            </a:r>
          </a:p>
          <a:p>
            <a:pPr lvl="1"/>
            <a:r>
              <a:rPr lang="en-US" altLang="ru-RU" sz="2400" dirty="0">
                <a:solidFill>
                  <a:srgbClr val="0000CC"/>
                </a:solidFill>
              </a:rPr>
              <a:t>write(</a:t>
            </a:r>
            <a:r>
              <a:rPr lang="en-US" altLang="ru-RU" sz="2400" dirty="0" err="1">
                <a:solidFill>
                  <a:srgbClr val="0000CC"/>
                </a:solidFill>
              </a:rPr>
              <a:t>int</a:t>
            </a:r>
            <a:r>
              <a:rPr lang="en-US" altLang="ru-RU" sz="2400" dirty="0">
                <a:solidFill>
                  <a:srgbClr val="0000CC"/>
                </a:solidFill>
              </a:rPr>
              <a:t> v)</a:t>
            </a:r>
            <a:r>
              <a:rPr lang="en-US" altLang="ru-RU" sz="2400" dirty="0"/>
              <a:t> —</a:t>
            </a:r>
            <a:r>
              <a:rPr lang="ru-RU" altLang="ru-RU" sz="2400" dirty="0"/>
              <a:t> запись элемента</a:t>
            </a:r>
            <a:endParaRPr lang="en-US" altLang="ru-RU" sz="2400" dirty="0"/>
          </a:p>
          <a:p>
            <a:pPr lvl="1"/>
            <a:r>
              <a:rPr lang="en-US" altLang="ru-RU" sz="2400" dirty="0">
                <a:solidFill>
                  <a:srgbClr val="0000CC"/>
                </a:solidFill>
              </a:rPr>
              <a:t>write(T[] v)</a:t>
            </a:r>
            <a:r>
              <a:rPr lang="en-US" altLang="ru-RU" sz="2400" dirty="0"/>
              <a:t> —</a:t>
            </a:r>
            <a:r>
              <a:rPr lang="ru-RU" altLang="ru-RU" sz="2400" dirty="0"/>
              <a:t> запись массива элементов</a:t>
            </a:r>
          </a:p>
          <a:p>
            <a:pPr lvl="1"/>
            <a:r>
              <a:rPr lang="en-US" altLang="ru-RU" sz="2400" dirty="0">
                <a:solidFill>
                  <a:srgbClr val="0000CC"/>
                </a:solidFill>
              </a:rPr>
              <a:t>write(T[] v, off, </a:t>
            </a:r>
            <a:r>
              <a:rPr lang="en-US" altLang="ru-RU" sz="2400" dirty="0" err="1">
                <a:solidFill>
                  <a:srgbClr val="0000CC"/>
                </a:solidFill>
              </a:rPr>
              <a:t>len</a:t>
            </a:r>
            <a:r>
              <a:rPr lang="en-US" altLang="ru-RU" sz="2400" dirty="0">
                <a:solidFill>
                  <a:srgbClr val="0000CC"/>
                </a:solidFill>
              </a:rPr>
              <a:t>)</a:t>
            </a:r>
            <a:r>
              <a:rPr lang="en-US" altLang="ru-RU" sz="2400" dirty="0"/>
              <a:t> —</a:t>
            </a:r>
            <a:r>
              <a:rPr lang="ru-RU" altLang="ru-RU" sz="2400" dirty="0"/>
              <a:t> запись части массива</a:t>
            </a:r>
            <a:endParaRPr lang="en-US" altLang="ru-RU" sz="2400" dirty="0"/>
          </a:p>
          <a:p>
            <a:r>
              <a:rPr lang="ru-RU" altLang="ru-RU" sz="2800" dirty="0"/>
              <a:t>Дополнительные операции</a:t>
            </a:r>
          </a:p>
          <a:p>
            <a:pPr lvl="1"/>
            <a:r>
              <a:rPr lang="en-US" altLang="ru-RU" sz="2400" dirty="0">
                <a:solidFill>
                  <a:srgbClr val="0000CC"/>
                </a:solidFill>
              </a:rPr>
              <a:t>flush()</a:t>
            </a:r>
            <a:r>
              <a:rPr lang="en-US" altLang="ru-RU" sz="2400" dirty="0"/>
              <a:t> — </a:t>
            </a:r>
            <a:r>
              <a:rPr lang="ru-RU" altLang="ru-RU" sz="2400" dirty="0"/>
              <a:t>запись буфера</a:t>
            </a:r>
          </a:p>
          <a:p>
            <a:pPr lvl="1"/>
            <a:r>
              <a:rPr lang="en-US" altLang="ru-RU" sz="2400" dirty="0">
                <a:solidFill>
                  <a:srgbClr val="0000CC"/>
                </a:solidFill>
              </a:rPr>
              <a:t>close()</a:t>
            </a:r>
            <a:r>
              <a:rPr lang="ru-RU" altLang="ru-RU" sz="2400" dirty="0"/>
              <a:t> — закрытие потока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28941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E06C76-1A4A-49C9-8536-A92E60288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A8211970-5806-4E36-A06A-DFD6448B7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Блочное копирование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2DB374EF-E068-4957-AA1B-613CEF05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442721"/>
            <a:ext cx="8944186" cy="4598642"/>
          </a:xfrm>
        </p:spPr>
        <p:txBody>
          <a:bodyPr>
            <a:normAutofit lnSpcReduction="10000"/>
          </a:bodyPr>
          <a:lstStyle/>
          <a:p>
            <a:r>
              <a:rPr lang="ru-RU" altLang="ru-RU" sz="2600" dirty="0"/>
              <a:t>Процедура копирования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void copy(</a:t>
            </a:r>
            <a:r>
              <a:rPr lang="en-US" altLang="ru-RU" sz="2200" dirty="0" err="1">
                <a:solidFill>
                  <a:srgbClr val="0000CC"/>
                </a:solidFill>
              </a:rPr>
              <a:t>InputStream</a:t>
            </a:r>
            <a:r>
              <a:rPr lang="en-US" altLang="ru-RU" sz="2200" dirty="0">
                <a:solidFill>
                  <a:srgbClr val="0000CC"/>
                </a:solidFill>
              </a:rPr>
              <a:t> is, </a:t>
            </a:r>
            <a:r>
              <a:rPr lang="en-US" altLang="ru-RU" sz="2200" dirty="0" err="1">
                <a:solidFill>
                  <a:srgbClr val="0000CC"/>
                </a:solidFill>
              </a:rPr>
              <a:t>OutputStream</a:t>
            </a:r>
            <a:r>
              <a:rPr lang="en-US" altLang="ru-RU" sz="2200" dirty="0">
                <a:solidFill>
                  <a:srgbClr val="0000CC"/>
                </a:solidFill>
              </a:rPr>
              <a:t> </a:t>
            </a:r>
            <a:r>
              <a:rPr lang="en-US" altLang="ru-RU" sz="2200" dirty="0" err="1">
                <a:solidFill>
                  <a:srgbClr val="0000CC"/>
                </a:solidFill>
              </a:rPr>
              <a:t>os</a:t>
            </a:r>
            <a:r>
              <a:rPr lang="en-US" altLang="ru-RU" sz="2200" dirty="0">
                <a:solidFill>
                  <a:srgbClr val="0000CC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throws </a:t>
            </a:r>
            <a:r>
              <a:rPr lang="en-US" altLang="ru-RU" sz="2200" dirty="0" err="1">
                <a:solidFill>
                  <a:srgbClr val="0000CC"/>
                </a:solidFill>
              </a:rPr>
              <a:t>IOException</a:t>
            </a:r>
            <a:endParaRPr lang="en-US" altLang="ru-RU" sz="2200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byte[] b = new byte[1024];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</a:t>
            </a:r>
            <a:r>
              <a:rPr lang="en-US" altLang="ru-RU" sz="2200" dirty="0" err="1">
                <a:solidFill>
                  <a:srgbClr val="0000CC"/>
                </a:solidFill>
              </a:rPr>
              <a:t>int</a:t>
            </a:r>
            <a:r>
              <a:rPr lang="en-US" altLang="ru-RU" sz="2200" dirty="0">
                <a:solidFill>
                  <a:srgbClr val="0000CC"/>
                </a:solidFill>
              </a:rPr>
              <a:t>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while ((c = </a:t>
            </a:r>
            <a:r>
              <a:rPr lang="en-US" altLang="ru-RU" sz="2200" dirty="0" err="1">
                <a:solidFill>
                  <a:srgbClr val="0000CC"/>
                </a:solidFill>
              </a:rPr>
              <a:t>is.read</a:t>
            </a:r>
            <a:r>
              <a:rPr lang="en-US" altLang="ru-RU" sz="2200" dirty="0">
                <a:solidFill>
                  <a:srgbClr val="0000CC"/>
                </a:solidFill>
              </a:rPr>
              <a:t>(b)) &gt;= 0)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 err="1">
                <a:solidFill>
                  <a:srgbClr val="0000CC"/>
                </a:solidFill>
              </a:rPr>
              <a:t>os.write</a:t>
            </a:r>
            <a:r>
              <a:rPr lang="en-US" altLang="ru-RU" sz="2200" dirty="0">
                <a:solidFill>
                  <a:srgbClr val="0000CC"/>
                </a:solidFill>
              </a:rPr>
              <a:t>(b, 0, c);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   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}</a:t>
            </a:r>
            <a:endParaRPr lang="en-US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0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BA14-1483-47B8-928B-BEAE047A1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418775AB-AC07-44BD-913D-27362800E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405420"/>
            <a:ext cx="11760200" cy="642937"/>
          </a:xfrm>
        </p:spPr>
        <p:txBody>
          <a:bodyPr/>
          <a:lstStyle/>
          <a:p>
            <a:r>
              <a:rPr lang="ru-RU" altLang="ru-RU" sz="3500" dirty="0"/>
              <a:t>Классы файлового ввода-вывода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9841603A-6445-4078-8FC6-311E26B3A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25539"/>
            <a:ext cx="8229600" cy="2581275"/>
          </a:xfrm>
        </p:spPr>
        <p:txBody>
          <a:bodyPr/>
          <a:lstStyle/>
          <a:p>
            <a:r>
              <a:rPr lang="ru-RU" altLang="ru-RU"/>
              <a:t>Классы </a:t>
            </a:r>
            <a:r>
              <a:rPr lang="en-US" altLang="ru-RU">
                <a:solidFill>
                  <a:srgbClr val="0000CC"/>
                </a:solidFill>
              </a:rPr>
              <a:t>File*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FileInputStream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FileOutputStream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FileReader</a:t>
            </a:r>
          </a:p>
          <a:p>
            <a:pPr lvl="1"/>
            <a:r>
              <a:rPr lang="en-US" altLang="ru-RU">
                <a:solidFill>
                  <a:srgbClr val="0000CC"/>
                </a:solidFill>
              </a:rPr>
              <a:t>FileWriter</a:t>
            </a:r>
            <a:endParaRPr lang="en-US" altLang="ru-RU"/>
          </a:p>
        </p:txBody>
      </p:sp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id="{D1771573-965F-4BEE-A445-418D56FD025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5224516"/>
              </p:ext>
            </p:extLst>
          </p:nvPr>
        </p:nvGraphicFramePr>
        <p:xfrm>
          <a:off x="2308225" y="3144462"/>
          <a:ext cx="75755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2908457" imgH="931591" progId="Visio.Drawing.11">
                  <p:embed/>
                </p:oleObj>
              </mc:Choice>
              <mc:Fallback>
                <p:oleObj name="Visio" r:id="rId3" imgW="2908457" imgH="931591" progId="Visio.Drawing.11">
                  <p:embed/>
                  <p:pic>
                    <p:nvPicPr>
                      <p:cNvPr id="270343" name="Object 7">
                        <a:extLst>
                          <a:ext uri="{FF2B5EF4-FFF2-40B4-BE49-F238E27FC236}">
                            <a16:creationId xmlns:a16="http://schemas.microsoft.com/office/drawing/2014/main" id="{D1771573-965F-4BEE-A445-418D56FD0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144462"/>
                        <a:ext cx="7575550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158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F1057CC-717C-4A10-9FDA-184A18220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Создание файловых потоков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1A18FF9-86D7-42BC-A40B-F822C874B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5494" y="1971040"/>
            <a:ext cx="8596668" cy="3880773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Для символьных потоков используется кодировка по умолчанию</a:t>
            </a:r>
            <a:endParaRPr lang="en-US" altLang="ru-RU" sz="2400" dirty="0"/>
          </a:p>
          <a:p>
            <a:r>
              <a:rPr lang="ru-RU" altLang="ru-RU" sz="2400" dirty="0"/>
              <a:t>Для ввода</a:t>
            </a:r>
            <a:r>
              <a:rPr lang="en-US" altLang="ru-RU" sz="2400" dirty="0"/>
              <a:t>/</a:t>
            </a:r>
            <a:r>
              <a:rPr lang="ru-RU" altLang="ru-RU" sz="2400" dirty="0"/>
              <a:t>вывода</a:t>
            </a:r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File(File file)</a:t>
            </a:r>
            <a:r>
              <a:rPr lang="en-US" altLang="ru-RU" sz="2000" dirty="0"/>
              <a:t> —</a:t>
            </a:r>
            <a:r>
              <a:rPr lang="ru-RU" altLang="ru-RU" sz="2000" dirty="0"/>
              <a:t> по дескриптору</a:t>
            </a:r>
            <a:endParaRPr lang="en-US" altLang="ru-RU" sz="2000" dirty="0"/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File(String file)</a:t>
            </a:r>
            <a:r>
              <a:rPr lang="en-US" altLang="ru-RU" sz="2000" dirty="0"/>
              <a:t> —</a:t>
            </a:r>
            <a:r>
              <a:rPr lang="ru-RU" altLang="ru-RU" sz="2000" dirty="0"/>
              <a:t> по имени</a:t>
            </a:r>
          </a:p>
          <a:p>
            <a:r>
              <a:rPr lang="ru-RU" altLang="ru-RU" sz="2400" dirty="0"/>
              <a:t>Для дописывания</a:t>
            </a:r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File(File </a:t>
            </a:r>
            <a:r>
              <a:rPr lang="en-US" altLang="ru-RU" sz="2000" dirty="0" err="1">
                <a:solidFill>
                  <a:srgbClr val="0000CC"/>
                </a:solidFill>
              </a:rPr>
              <a:t>file</a:t>
            </a:r>
            <a:r>
              <a:rPr lang="en-US" altLang="ru-RU" sz="2000" dirty="0">
                <a:solidFill>
                  <a:srgbClr val="0000CC"/>
                </a:solidFill>
              </a:rPr>
              <a:t>, </a:t>
            </a:r>
            <a:r>
              <a:rPr lang="en-US" altLang="ru-RU" sz="2000" dirty="0" err="1">
                <a:solidFill>
                  <a:srgbClr val="0000CC"/>
                </a:solidFill>
              </a:rPr>
              <a:t>boolean</a:t>
            </a:r>
            <a:r>
              <a:rPr lang="en-US" altLang="ru-RU" sz="2000" dirty="0">
                <a:solidFill>
                  <a:srgbClr val="0000CC"/>
                </a:solidFill>
              </a:rPr>
              <a:t> append)</a:t>
            </a:r>
            <a:r>
              <a:rPr lang="en-US" altLang="ru-RU" sz="2000" dirty="0"/>
              <a:t> —</a:t>
            </a:r>
            <a:r>
              <a:rPr lang="ru-RU" altLang="ru-RU" sz="2000" dirty="0"/>
              <a:t> по дескриптору</a:t>
            </a:r>
            <a:endParaRPr lang="en-US" altLang="ru-RU" sz="2000" dirty="0"/>
          </a:p>
          <a:p>
            <a:pPr lvl="1"/>
            <a:r>
              <a:rPr lang="en-US" altLang="ru-RU" sz="2000" dirty="0">
                <a:solidFill>
                  <a:srgbClr val="0000CC"/>
                </a:solidFill>
              </a:rPr>
              <a:t>File(String file, </a:t>
            </a:r>
            <a:r>
              <a:rPr lang="en-US" altLang="ru-RU" sz="2000" dirty="0" err="1">
                <a:solidFill>
                  <a:srgbClr val="0000CC"/>
                </a:solidFill>
              </a:rPr>
              <a:t>boolean</a:t>
            </a:r>
            <a:r>
              <a:rPr lang="en-US" altLang="ru-RU" sz="2000" dirty="0">
                <a:solidFill>
                  <a:srgbClr val="0000CC"/>
                </a:solidFill>
              </a:rPr>
              <a:t> append)</a:t>
            </a:r>
            <a:r>
              <a:rPr lang="en-US" altLang="ru-RU" sz="2000" dirty="0"/>
              <a:t> —</a:t>
            </a:r>
            <a:r>
              <a:rPr lang="ru-RU" altLang="ru-RU" sz="2000" dirty="0"/>
              <a:t> по имени</a:t>
            </a:r>
          </a:p>
        </p:txBody>
      </p:sp>
    </p:spTree>
    <p:extLst>
      <p:ext uri="{BB962C8B-B14F-4D97-AF65-F5344CB8AC3E}">
        <p14:creationId xmlns:p14="http://schemas.microsoft.com/office/powerpoint/2010/main" val="145170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A0FC85AE-84F3-4A66-B601-7511257E5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преобразования регистра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35EDC536-8A8F-4933-819B-C34AAC1BA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727200"/>
            <a:ext cx="8690186" cy="4517362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Файл </a:t>
            </a:r>
            <a:r>
              <a:rPr lang="en-US" altLang="ru-RU" sz="2400" dirty="0">
                <a:solidFill>
                  <a:srgbClr val="0000CC"/>
                </a:solidFill>
              </a:rPr>
              <a:t>input.txt</a:t>
            </a:r>
            <a:r>
              <a:rPr lang="ru-RU" altLang="ru-RU" sz="2400" dirty="0"/>
              <a:t> копируется в </a:t>
            </a:r>
            <a:r>
              <a:rPr lang="en-US" altLang="ru-RU" sz="2400" dirty="0">
                <a:solidFill>
                  <a:srgbClr val="0000CC"/>
                </a:solidFill>
              </a:rPr>
              <a:t>output.txt</a:t>
            </a:r>
            <a:r>
              <a:rPr lang="ru-RU" altLang="ru-RU" sz="2400" dirty="0"/>
              <a:t> с изменением регистра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CC"/>
                </a:solidFill>
              </a:rPr>
              <a:t>Reader </a:t>
            </a:r>
            <a:r>
              <a:rPr lang="en-US" altLang="ru-RU" sz="2000" dirty="0" err="1">
                <a:solidFill>
                  <a:srgbClr val="0000CC"/>
                </a:solidFill>
              </a:rPr>
              <a:t>reader</a:t>
            </a:r>
            <a:r>
              <a:rPr lang="en-US" altLang="ru-RU" sz="2000" dirty="0">
                <a:solidFill>
                  <a:srgbClr val="0000CC"/>
                </a:solidFill>
              </a:rPr>
              <a:t> = new </a:t>
            </a:r>
            <a:r>
              <a:rPr lang="en-US" altLang="ru-RU" sz="2000" dirty="0" err="1">
                <a:solidFill>
                  <a:srgbClr val="0000CC"/>
                </a:solidFill>
              </a:rPr>
              <a:t>FileReader</a:t>
            </a:r>
            <a:r>
              <a:rPr lang="en-US" altLang="ru-RU" sz="2000" dirty="0">
                <a:solidFill>
                  <a:srgbClr val="0000CC"/>
                </a:solidFill>
              </a:rPr>
              <a:t>("</a:t>
            </a:r>
            <a:r>
              <a:rPr lang="en-US" altLang="ru-RU" sz="2000" b="1" dirty="0">
                <a:solidFill>
                  <a:srgbClr val="0000CC"/>
                </a:solidFill>
              </a:rPr>
              <a:t>input.txt</a:t>
            </a:r>
            <a:r>
              <a:rPr lang="en-US" altLang="ru-RU" sz="2000" dirty="0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CC"/>
                </a:solidFill>
              </a:rPr>
              <a:t>Writer </a:t>
            </a:r>
            <a:r>
              <a:rPr lang="en-US" altLang="ru-RU" sz="2000" dirty="0" err="1">
                <a:solidFill>
                  <a:srgbClr val="0000CC"/>
                </a:solidFill>
              </a:rPr>
              <a:t>writer</a:t>
            </a:r>
            <a:r>
              <a:rPr lang="en-US" altLang="ru-RU" sz="2000" dirty="0">
                <a:solidFill>
                  <a:srgbClr val="0000CC"/>
                </a:solidFill>
              </a:rPr>
              <a:t> = new </a:t>
            </a:r>
            <a:r>
              <a:rPr lang="en-US" altLang="ru-RU" sz="2000" dirty="0" err="1">
                <a:solidFill>
                  <a:srgbClr val="0000CC"/>
                </a:solidFill>
              </a:rPr>
              <a:t>FileWriter</a:t>
            </a:r>
            <a:r>
              <a:rPr lang="en-US" altLang="ru-RU" sz="2000" dirty="0">
                <a:solidFill>
                  <a:srgbClr val="0000CC"/>
                </a:solidFill>
              </a:rPr>
              <a:t>("</a:t>
            </a:r>
            <a:r>
              <a:rPr lang="en-US" altLang="ru-RU" sz="2000" b="1" dirty="0">
                <a:solidFill>
                  <a:srgbClr val="0000CC"/>
                </a:solidFill>
              </a:rPr>
              <a:t>output.txt</a:t>
            </a:r>
            <a:r>
              <a:rPr lang="en-US" altLang="ru-RU" sz="2000" dirty="0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 err="1">
                <a:solidFill>
                  <a:srgbClr val="0000CC"/>
                </a:solidFill>
              </a:rPr>
              <a:t>int</a:t>
            </a:r>
            <a:r>
              <a:rPr lang="en-US" altLang="ru-RU" sz="2000" dirty="0">
                <a:solidFill>
                  <a:srgbClr val="0000CC"/>
                </a:solidFill>
              </a:rPr>
              <a:t>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CC"/>
                </a:solidFill>
              </a:rPr>
              <a:t>while ((c = </a:t>
            </a:r>
            <a:r>
              <a:rPr lang="en-US" altLang="ru-RU" sz="2000" dirty="0" err="1">
                <a:solidFill>
                  <a:srgbClr val="0000CC"/>
                </a:solidFill>
              </a:rPr>
              <a:t>reader.read</a:t>
            </a:r>
            <a:r>
              <a:rPr lang="en-US" altLang="ru-RU" sz="2000" dirty="0">
                <a:solidFill>
                  <a:srgbClr val="0000CC"/>
                </a:solidFill>
              </a:rPr>
              <a:t>()) &gt;= 0)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CC"/>
                </a:solidFill>
              </a:rPr>
              <a:t>    </a:t>
            </a:r>
            <a:r>
              <a:rPr lang="en-US" altLang="ru-RU" sz="2000" dirty="0" err="1">
                <a:solidFill>
                  <a:srgbClr val="0000CC"/>
                </a:solidFill>
              </a:rPr>
              <a:t>writer.write</a:t>
            </a:r>
            <a:r>
              <a:rPr lang="en-US" altLang="ru-RU" sz="2000" dirty="0">
                <a:solidFill>
                  <a:srgbClr val="0000CC"/>
                </a:solidFill>
              </a:rPr>
              <a:t>(</a:t>
            </a:r>
            <a:r>
              <a:rPr lang="en-US" altLang="ru-RU" sz="2000" dirty="0" err="1">
                <a:solidFill>
                  <a:srgbClr val="0000CC"/>
                </a:solidFill>
              </a:rPr>
              <a:t>Character.toUpperCase</a:t>
            </a:r>
            <a:r>
              <a:rPr lang="en-US" altLang="ru-RU" sz="2000" dirty="0">
                <a:solidFill>
                  <a:srgbClr val="0000CC"/>
                </a:solidFill>
              </a:rPr>
              <a:t>((char) c));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CC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 err="1">
                <a:solidFill>
                  <a:srgbClr val="0000CC"/>
                </a:solidFill>
              </a:rPr>
              <a:t>reader.close</a:t>
            </a:r>
            <a:r>
              <a:rPr lang="en-US" altLang="ru-RU" sz="2000" dirty="0">
                <a:solidFill>
                  <a:srgbClr val="0000CC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000" dirty="0" err="1">
                <a:solidFill>
                  <a:srgbClr val="0000CC"/>
                </a:solidFill>
              </a:rPr>
              <a:t>writer.close</a:t>
            </a:r>
            <a:r>
              <a:rPr lang="en-US" altLang="ru-RU" sz="2000" dirty="0">
                <a:solidFill>
                  <a:srgbClr val="0000CC"/>
                </a:solidFill>
              </a:rPr>
              <a:t>();</a:t>
            </a:r>
            <a:endParaRPr lang="en-US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5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458AD-5B27-478B-AEEA-F052C21E6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D1901E7F-2D54-4203-9FAF-AA0AD4ACF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>
                <a:sym typeface="Wingdings" panose="05000000000000000000" pitchFamily="2" charset="2"/>
              </a:rPr>
              <a:t>Символьный </a:t>
            </a:r>
            <a:r>
              <a:rPr lang="ru-RU" altLang="ru-RU" sz="3500"/>
              <a:t>поток </a:t>
            </a:r>
            <a:r>
              <a:rPr lang="ru-RU" altLang="ru-RU" sz="3500">
                <a:sym typeface="Wingdings" panose="05000000000000000000" pitchFamily="2" charset="2"/>
              </a:rPr>
              <a:t> байтовый</a:t>
            </a:r>
            <a:endParaRPr lang="ru-RU" altLang="ru-RU" sz="3500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EAE8A96E-37DB-4FCF-ABE0-BCDE348E5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 dirty="0"/>
              <a:t>При записи возможно преобразование символьного потока в байтовый, с указанием кодировки</a:t>
            </a:r>
          </a:p>
          <a:p>
            <a:r>
              <a:rPr lang="ru-RU" altLang="ru-RU" sz="2800" dirty="0"/>
              <a:t>Класс </a:t>
            </a:r>
            <a:r>
              <a:rPr lang="en-US" altLang="ru-RU" sz="2800" dirty="0" err="1">
                <a:solidFill>
                  <a:srgbClr val="0000CC"/>
                </a:solidFill>
              </a:rPr>
              <a:t>OutputStreamWriter</a:t>
            </a:r>
            <a:endParaRPr lang="en-US" altLang="ru-RU" sz="2800" dirty="0">
              <a:solidFill>
                <a:srgbClr val="0000CC"/>
              </a:solidFill>
            </a:endParaRPr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OutputStreamWriter</a:t>
            </a:r>
            <a:r>
              <a:rPr lang="en-US" altLang="ru-RU" sz="2400" dirty="0">
                <a:solidFill>
                  <a:srgbClr val="0000CC"/>
                </a:solidFill>
              </a:rPr>
              <a:t>(</a:t>
            </a:r>
            <a:r>
              <a:rPr lang="en-US" altLang="ru-RU" sz="2400" dirty="0" err="1">
                <a:solidFill>
                  <a:srgbClr val="0000CC"/>
                </a:solidFill>
              </a:rPr>
              <a:t>OutputStream</a:t>
            </a:r>
            <a:r>
              <a:rPr lang="en-US" altLang="ru-RU" sz="2400" dirty="0">
                <a:solidFill>
                  <a:srgbClr val="0000CC"/>
                </a:solidFill>
              </a:rPr>
              <a:t>, encoding)</a:t>
            </a:r>
            <a:endParaRPr lang="ru-RU" altLang="ru-RU" sz="2400" dirty="0">
              <a:solidFill>
                <a:srgbClr val="0000CC"/>
              </a:solidFill>
            </a:endParaRPr>
          </a:p>
          <a:p>
            <a:pPr lvl="1"/>
            <a:endParaRPr lang="ru-RU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90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DC2EFB-DD82-4B8C-A9C5-B49335AA9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FD9BDC79-9CDD-48C1-817C-70C7E57D3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Пример</a:t>
            </a:r>
            <a:r>
              <a:rPr lang="en-US" altLang="ru-RU" sz="3500"/>
              <a:t>:</a:t>
            </a:r>
            <a:r>
              <a:rPr lang="ru-RU" altLang="ru-RU" sz="3500"/>
              <a:t> перекодирование файла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DF5626AC-E50F-4606-A50E-B896A880F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432561"/>
            <a:ext cx="8730826" cy="4608802"/>
          </a:xfrm>
        </p:spPr>
        <p:txBody>
          <a:bodyPr>
            <a:normAutofit/>
          </a:bodyPr>
          <a:lstStyle/>
          <a:p>
            <a:r>
              <a:rPr lang="ru-RU" altLang="ru-RU" sz="2600" dirty="0"/>
              <a:t>Файл </a:t>
            </a:r>
            <a:r>
              <a:rPr lang="en-US" altLang="ru-RU" sz="2600" dirty="0">
                <a:solidFill>
                  <a:srgbClr val="0000CC"/>
                </a:solidFill>
              </a:rPr>
              <a:t>input.txt</a:t>
            </a:r>
            <a:r>
              <a:rPr lang="ru-RU" altLang="ru-RU" sz="2600" dirty="0"/>
              <a:t> копируется в </a:t>
            </a:r>
            <a:r>
              <a:rPr lang="en-US" altLang="ru-RU" sz="2600" dirty="0">
                <a:solidFill>
                  <a:srgbClr val="0000CC"/>
                </a:solidFill>
              </a:rPr>
              <a:t>output.txt</a:t>
            </a:r>
            <a:r>
              <a:rPr lang="ru-RU" altLang="ru-RU" sz="2600" dirty="0"/>
              <a:t> с изменением кодировки с </a:t>
            </a:r>
            <a:r>
              <a:rPr lang="en-US" altLang="ru-RU" sz="2600" dirty="0">
                <a:solidFill>
                  <a:srgbClr val="0000CC"/>
                </a:solidFill>
              </a:rPr>
              <a:t>Cp1251</a:t>
            </a:r>
            <a:r>
              <a:rPr lang="en-US" altLang="ru-RU" sz="2600" dirty="0"/>
              <a:t> </a:t>
            </a:r>
            <a:r>
              <a:rPr lang="ru-RU" altLang="ru-RU" sz="2600" dirty="0"/>
              <a:t>на </a:t>
            </a:r>
            <a:r>
              <a:rPr lang="en-US" altLang="ru-RU" sz="2600" dirty="0">
                <a:solidFill>
                  <a:srgbClr val="0000CC"/>
                </a:solidFill>
              </a:rPr>
              <a:t>Cp866</a:t>
            </a:r>
            <a:endParaRPr lang="ru-RU" altLang="ru-RU" sz="2600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Reader </a:t>
            </a:r>
            <a:r>
              <a:rPr lang="en-US" altLang="ru-RU" sz="2200" dirty="0" err="1">
                <a:solidFill>
                  <a:srgbClr val="0000CC"/>
                </a:solidFill>
              </a:rPr>
              <a:t>reader</a:t>
            </a:r>
            <a:r>
              <a:rPr lang="en-US" altLang="ru-RU" sz="2200" dirty="0">
                <a:solidFill>
                  <a:srgbClr val="0000CC"/>
                </a:solidFill>
              </a:rPr>
              <a:t> = new </a:t>
            </a:r>
            <a:r>
              <a:rPr lang="en-US" altLang="ru-RU" sz="2200" dirty="0" err="1">
                <a:solidFill>
                  <a:srgbClr val="0000CC"/>
                </a:solidFill>
              </a:rPr>
              <a:t>InputStreamReader</a:t>
            </a:r>
            <a:r>
              <a:rPr lang="en-US" altLang="ru-RU" sz="2200" dirty="0">
                <a:solidFill>
                  <a:srgbClr val="0000CC"/>
                </a:solidFill>
              </a:rPr>
              <a:t>(</a:t>
            </a:r>
            <a:endParaRPr lang="ru-RU" altLang="ru-RU" sz="2200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>
                <a:solidFill>
                  <a:srgbClr val="0000CC"/>
                </a:solidFill>
              </a:rPr>
              <a:t>new </a:t>
            </a:r>
            <a:r>
              <a:rPr lang="en-US" altLang="ru-RU" sz="2200" dirty="0" err="1">
                <a:solidFill>
                  <a:srgbClr val="0000CC"/>
                </a:solidFill>
              </a:rPr>
              <a:t>FileInputStream</a:t>
            </a:r>
            <a:r>
              <a:rPr lang="en-US" altLang="ru-RU" sz="2200" dirty="0">
                <a:solidFill>
                  <a:srgbClr val="0000CC"/>
                </a:solidFill>
              </a:rPr>
              <a:t>("</a:t>
            </a:r>
            <a:r>
              <a:rPr lang="en-US" altLang="ru-RU" sz="2200" b="1" dirty="0">
                <a:solidFill>
                  <a:srgbClr val="0000CC"/>
                </a:solidFill>
              </a:rPr>
              <a:t>input.txt</a:t>
            </a:r>
            <a:r>
              <a:rPr lang="en-US" altLang="ru-RU" sz="2200" dirty="0">
                <a:solidFill>
                  <a:srgbClr val="0000CC"/>
                </a:solidFill>
              </a:rPr>
              <a:t>"), "</a:t>
            </a:r>
            <a:r>
              <a:rPr lang="en-US" altLang="ru-RU" sz="2200" b="1" dirty="0">
                <a:solidFill>
                  <a:srgbClr val="0000CC"/>
                </a:solidFill>
              </a:rPr>
              <a:t>Cp1251</a:t>
            </a:r>
            <a:r>
              <a:rPr lang="en-US" altLang="ru-RU" sz="2200" dirty="0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Writer </a:t>
            </a:r>
            <a:r>
              <a:rPr lang="en-US" altLang="ru-RU" sz="2200" dirty="0" err="1">
                <a:solidFill>
                  <a:srgbClr val="0000CC"/>
                </a:solidFill>
              </a:rPr>
              <a:t>writer</a:t>
            </a:r>
            <a:r>
              <a:rPr lang="en-US" altLang="ru-RU" sz="2200" dirty="0">
                <a:solidFill>
                  <a:srgbClr val="0000CC"/>
                </a:solidFill>
              </a:rPr>
              <a:t> = new </a:t>
            </a:r>
            <a:r>
              <a:rPr lang="en-US" altLang="ru-RU" sz="2200" dirty="0" err="1">
                <a:solidFill>
                  <a:srgbClr val="0000CC"/>
                </a:solidFill>
              </a:rPr>
              <a:t>OutputStreamWriter</a:t>
            </a:r>
            <a:r>
              <a:rPr lang="en-US" altLang="ru-RU" sz="2200" dirty="0">
                <a:solidFill>
                  <a:srgbClr val="0000CC"/>
                </a:solidFill>
              </a:rPr>
              <a:t>(</a:t>
            </a:r>
            <a:endParaRPr lang="ru-RU" altLang="ru-RU" sz="2200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ru-RU" altLang="ru-RU" sz="2200" dirty="0">
                <a:solidFill>
                  <a:srgbClr val="0000CC"/>
                </a:solidFill>
              </a:rPr>
              <a:t>        </a:t>
            </a:r>
            <a:r>
              <a:rPr lang="en-US" altLang="ru-RU" sz="2200" dirty="0">
                <a:solidFill>
                  <a:srgbClr val="0000CC"/>
                </a:solidFill>
              </a:rPr>
              <a:t>new </a:t>
            </a:r>
            <a:r>
              <a:rPr lang="en-US" altLang="ru-RU" sz="2200" dirty="0" err="1">
                <a:solidFill>
                  <a:srgbClr val="0000CC"/>
                </a:solidFill>
              </a:rPr>
              <a:t>FileOutputStream</a:t>
            </a:r>
            <a:r>
              <a:rPr lang="en-US" altLang="ru-RU" sz="2200" dirty="0">
                <a:solidFill>
                  <a:srgbClr val="0000CC"/>
                </a:solidFill>
              </a:rPr>
              <a:t>("</a:t>
            </a:r>
            <a:r>
              <a:rPr lang="en-US" altLang="ru-RU" sz="2200" b="1" dirty="0">
                <a:solidFill>
                  <a:srgbClr val="0000CC"/>
                </a:solidFill>
              </a:rPr>
              <a:t>output.txt</a:t>
            </a:r>
            <a:r>
              <a:rPr lang="en-US" altLang="ru-RU" sz="2200" dirty="0">
                <a:solidFill>
                  <a:srgbClr val="0000CC"/>
                </a:solidFill>
              </a:rPr>
              <a:t>"), "</a:t>
            </a:r>
            <a:r>
              <a:rPr lang="en-US" altLang="ru-RU" sz="2200" b="1" dirty="0">
                <a:solidFill>
                  <a:srgbClr val="0000CC"/>
                </a:solidFill>
              </a:rPr>
              <a:t>Cp866</a:t>
            </a:r>
            <a:r>
              <a:rPr lang="en-US" altLang="ru-RU" sz="2200" dirty="0">
                <a:solidFill>
                  <a:srgbClr val="0000CC"/>
                </a:solidFill>
              </a:rPr>
              <a:t>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 err="1">
                <a:solidFill>
                  <a:srgbClr val="0000CC"/>
                </a:solidFill>
              </a:rPr>
              <a:t>int</a:t>
            </a:r>
            <a:r>
              <a:rPr lang="en-US" altLang="ru-RU" sz="2200" dirty="0">
                <a:solidFill>
                  <a:srgbClr val="0000CC"/>
                </a:solidFill>
              </a:rPr>
              <a:t> c =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>
                <a:solidFill>
                  <a:srgbClr val="0000CC"/>
                </a:solidFill>
              </a:rPr>
              <a:t>while ((c = </a:t>
            </a:r>
            <a:r>
              <a:rPr lang="en-US" altLang="ru-RU" sz="2200" dirty="0" err="1">
                <a:solidFill>
                  <a:srgbClr val="0000CC"/>
                </a:solidFill>
              </a:rPr>
              <a:t>reader.read</a:t>
            </a:r>
            <a:r>
              <a:rPr lang="en-US" altLang="ru-RU" sz="2200" dirty="0">
                <a:solidFill>
                  <a:srgbClr val="0000CC"/>
                </a:solidFill>
              </a:rPr>
              <a:t>()) &gt;= 0) </a:t>
            </a:r>
            <a:r>
              <a:rPr lang="en-US" altLang="ru-RU" sz="2200" dirty="0" err="1">
                <a:solidFill>
                  <a:srgbClr val="0000CC"/>
                </a:solidFill>
              </a:rPr>
              <a:t>writer.write</a:t>
            </a:r>
            <a:r>
              <a:rPr lang="en-US" altLang="ru-RU" sz="2200" dirty="0">
                <a:solidFill>
                  <a:srgbClr val="0000CC"/>
                </a:solidFill>
              </a:rPr>
              <a:t>(c);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 err="1">
                <a:solidFill>
                  <a:srgbClr val="0000CC"/>
                </a:solidFill>
              </a:rPr>
              <a:t>reader.close</a:t>
            </a:r>
            <a:r>
              <a:rPr lang="en-US" altLang="ru-RU" sz="2200" dirty="0">
                <a:solidFill>
                  <a:srgbClr val="0000CC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ru-RU" sz="2200" dirty="0" err="1">
                <a:solidFill>
                  <a:srgbClr val="0000CC"/>
                </a:solidFill>
              </a:rPr>
              <a:t>writer.close</a:t>
            </a:r>
            <a:r>
              <a:rPr lang="en-US" altLang="ru-RU" sz="2200" dirty="0">
                <a:solidFill>
                  <a:srgbClr val="0000CC"/>
                </a:solidFill>
              </a:rPr>
              <a:t>();</a:t>
            </a:r>
            <a:endParaRPr lang="en-US" alt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1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797210-0B04-4209-8C45-6D31FE8B2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91D47F22-22FB-4FF2-956D-65B46659B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Эмуляция чтения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ED306AC0-EBCD-4516-B5FE-6A9545C37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/>
              <a:t>Чтение производится из буфера в памяти, передаваемого конструктору</a:t>
            </a:r>
          </a:p>
          <a:p>
            <a:r>
              <a:rPr lang="ru-RU" altLang="ru-RU" sz="2800" dirty="0"/>
              <a:t>Классы</a:t>
            </a:r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ByteArrayInputStream</a:t>
            </a:r>
            <a:r>
              <a:rPr lang="en-US" altLang="ru-RU" sz="2400" dirty="0"/>
              <a:t> – </a:t>
            </a:r>
            <a:r>
              <a:rPr lang="ru-RU" altLang="ru-RU" sz="2400" dirty="0"/>
              <a:t>чтение из массива байт</a:t>
            </a:r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CharArrayReader</a:t>
            </a:r>
            <a:r>
              <a:rPr lang="ru-RU" altLang="ru-RU" sz="2400" dirty="0"/>
              <a:t> – чтение из массива символов</a:t>
            </a:r>
            <a:endParaRPr lang="en-US" altLang="ru-RU" sz="2400" dirty="0"/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StringReader</a:t>
            </a:r>
            <a:r>
              <a:rPr lang="ru-RU" altLang="ru-RU" sz="2400" dirty="0"/>
              <a:t> – чтение из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7019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37696-5FE6-4C28-A090-CBB80722F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53CC54D1-5357-4918-8FCA-A63E7E993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500"/>
              <a:t>Эмуляция записи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1FAE6E1E-0B56-48F0-93D2-37A6F4228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78466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altLang="ru-RU" sz="2800" dirty="0"/>
              <a:t>Запись производится в буфер в памяти, который доступен в любое время</a:t>
            </a:r>
          </a:p>
          <a:p>
            <a:r>
              <a:rPr lang="ru-RU" altLang="ru-RU" sz="2800" dirty="0"/>
              <a:t>Классы</a:t>
            </a:r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ByteArrayOutputStream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запись в массив байт (</a:t>
            </a:r>
            <a:r>
              <a:rPr lang="en-US" altLang="ru-RU" sz="2400" dirty="0" err="1">
                <a:solidFill>
                  <a:srgbClr val="0000CC"/>
                </a:solidFill>
              </a:rPr>
              <a:t>toByteArray</a:t>
            </a:r>
            <a:r>
              <a:rPr lang="en-US" altLang="ru-RU" sz="2400" dirty="0">
                <a:solidFill>
                  <a:srgbClr val="0000CC"/>
                </a:solidFill>
              </a:rPr>
              <a:t>()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CharArrayWriter</a:t>
            </a:r>
            <a:r>
              <a:rPr lang="ru-RU" altLang="ru-RU" sz="2400" dirty="0"/>
              <a:t> – запись в массив символов</a:t>
            </a:r>
            <a:r>
              <a:rPr lang="en-US" altLang="ru-RU" sz="2400" dirty="0"/>
              <a:t> </a:t>
            </a:r>
            <a:r>
              <a:rPr lang="ru-RU" altLang="ru-RU" sz="2400" dirty="0"/>
              <a:t>(</a:t>
            </a:r>
            <a:r>
              <a:rPr lang="en-US" altLang="ru-RU" sz="2400" dirty="0" err="1">
                <a:solidFill>
                  <a:srgbClr val="0000CC"/>
                </a:solidFill>
              </a:rPr>
              <a:t>toString</a:t>
            </a:r>
            <a:r>
              <a:rPr lang="en-US" altLang="ru-RU" sz="2400" dirty="0">
                <a:solidFill>
                  <a:srgbClr val="0000CC"/>
                </a:solidFill>
              </a:rPr>
              <a:t>()</a:t>
            </a:r>
            <a:r>
              <a:rPr lang="en-US" altLang="ru-RU" sz="2400" dirty="0"/>
              <a:t>, </a:t>
            </a:r>
            <a:r>
              <a:rPr lang="en-US" altLang="ru-RU" sz="2400" dirty="0" err="1">
                <a:solidFill>
                  <a:srgbClr val="0000CC"/>
                </a:solidFill>
              </a:rPr>
              <a:t>toCharArray</a:t>
            </a:r>
            <a:r>
              <a:rPr lang="en-US" altLang="ru-RU" sz="2400" dirty="0">
                <a:solidFill>
                  <a:srgbClr val="0000CC"/>
                </a:solidFill>
              </a:rPr>
              <a:t>()</a:t>
            </a:r>
            <a:r>
              <a:rPr lang="en-US" altLang="ru-RU" sz="2400" dirty="0"/>
              <a:t>)</a:t>
            </a:r>
          </a:p>
          <a:p>
            <a:pPr lvl="1"/>
            <a:r>
              <a:rPr lang="en-US" altLang="ru-RU" sz="2400" dirty="0" err="1">
                <a:solidFill>
                  <a:srgbClr val="0000CC"/>
                </a:solidFill>
              </a:rPr>
              <a:t>StringWriter</a:t>
            </a:r>
            <a:r>
              <a:rPr lang="ru-RU" altLang="ru-RU" sz="2400" dirty="0"/>
              <a:t> – запись в </a:t>
            </a:r>
            <a:r>
              <a:rPr lang="en-US" altLang="ru-RU" sz="2400" dirty="0" err="1">
                <a:solidFill>
                  <a:srgbClr val="0000CC"/>
                </a:solidFill>
              </a:rPr>
              <a:t>StringBuffer</a:t>
            </a:r>
            <a:r>
              <a:rPr lang="en-US" altLang="ru-RU" sz="2400" dirty="0"/>
              <a:t> (</a:t>
            </a:r>
            <a:r>
              <a:rPr lang="en-US" altLang="ru-RU" sz="2400" dirty="0" err="1">
                <a:solidFill>
                  <a:srgbClr val="0000CC"/>
                </a:solidFill>
              </a:rPr>
              <a:t>toString</a:t>
            </a:r>
            <a:r>
              <a:rPr lang="en-US" altLang="ru-RU" sz="2400" dirty="0">
                <a:solidFill>
                  <a:srgbClr val="0000CC"/>
                </a:solidFill>
              </a:rPr>
              <a:t>()</a:t>
            </a:r>
            <a:r>
              <a:rPr lang="en-US" altLang="ru-RU" sz="2400" dirty="0"/>
              <a:t>, </a:t>
            </a:r>
            <a:r>
              <a:rPr lang="en-US" altLang="ru-RU" sz="2400" dirty="0" err="1">
                <a:solidFill>
                  <a:srgbClr val="0000CC"/>
                </a:solidFill>
              </a:rPr>
              <a:t>toStringBuffer</a:t>
            </a:r>
            <a:r>
              <a:rPr lang="en-US" altLang="ru-RU" sz="2400" dirty="0">
                <a:solidFill>
                  <a:srgbClr val="0000CC"/>
                </a:solidFill>
              </a:rPr>
              <a:t>()</a:t>
            </a:r>
            <a:r>
              <a:rPr lang="en-US" altLang="ru-RU" sz="2400" dirty="0"/>
              <a:t>)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2486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21BD260-4BA6-4EDF-84A1-CC7C7BEE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61675-C02E-4A55-932C-AF6BD1D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DA8-30BD-4331-A5AB-A0EBCD5F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239-72A8-4985-B287-62E38F0619A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09" name="Rectangle 9">
            <a:extLst>
              <a:ext uri="{FF2B5EF4-FFF2-40B4-BE49-F238E27FC236}">
                <a16:creationId xmlns:a16="http://schemas.microsoft.com/office/drawing/2014/main" id="{1239ED64-6B2F-45F1-8108-01AA68D0A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Иерархия базовых исключений</a:t>
            </a:r>
          </a:p>
        </p:txBody>
      </p:sp>
      <p:pic>
        <p:nvPicPr>
          <p:cNvPr id="614410" name="Picture 10">
            <a:extLst>
              <a:ext uri="{FF2B5EF4-FFF2-40B4-BE49-F238E27FC236}">
                <a16:creationId xmlns:a16="http://schemas.microsoft.com/office/drawing/2014/main" id="{433A7306-340E-4B7E-B75A-8F536BD22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271" y="943706"/>
            <a:ext cx="8559529" cy="588381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691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ата 3">
            <a:extLst>
              <a:ext uri="{FF2B5EF4-FFF2-40B4-BE49-F238E27FC236}">
                <a16:creationId xmlns:a16="http://schemas.microsoft.com/office/drawing/2014/main" id="{6B29439E-D766-49F4-A728-CC00097D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06EE146D-9156-4945-A6F5-B70D112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F4277815-6479-4BB4-83FC-0F9D5C3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072AF-9725-45D0-8CE4-0E6F42F113B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4C3D374C-996D-4FC5-9E37-02CB22AA2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 </a:t>
            </a:r>
            <a:r>
              <a:rPr lang="en-US" altLang="ru-RU"/>
              <a:t>java.lang.Throwable</a:t>
            </a:r>
            <a:endParaRPr lang="ru-RU" altLang="ru-RU"/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714EA0AA-17B3-44C5-B03E-955E6D257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090" y="1377925"/>
            <a:ext cx="8596668" cy="3880773"/>
          </a:xfrm>
        </p:spPr>
        <p:txBody>
          <a:bodyPr/>
          <a:lstStyle/>
          <a:p>
            <a:r>
              <a:rPr lang="ru-RU" altLang="ru-RU" dirty="0"/>
              <a:t>Базовый класс для всех классов исключений и ошибок, объект которого содержит информацию о стеке исполнения потока</a:t>
            </a:r>
          </a:p>
          <a:p>
            <a:r>
              <a:rPr lang="ru-RU" altLang="ru-RU" dirty="0"/>
              <a:t>Конструкторы:</a:t>
            </a:r>
          </a:p>
          <a:p>
            <a:endParaRPr lang="ru-RU" altLang="ru-RU" dirty="0"/>
          </a:p>
        </p:txBody>
      </p:sp>
      <p:graphicFrame>
        <p:nvGraphicFramePr>
          <p:cNvPr id="617500" name="Group 28">
            <a:extLst>
              <a:ext uri="{FF2B5EF4-FFF2-40B4-BE49-F238E27FC236}">
                <a16:creationId xmlns:a16="http://schemas.microsoft.com/office/drawing/2014/main" id="{8FFBFC4E-3501-484B-80DF-48479CEF94DB}"/>
              </a:ext>
            </a:extLst>
          </p:cNvPr>
          <p:cNvGraphicFramePr>
            <a:graphicFrameLocks noGrp="1"/>
          </p:cNvGraphicFramePr>
          <p:nvPr/>
        </p:nvGraphicFramePr>
        <p:xfrm>
          <a:off x="1847851" y="2565401"/>
          <a:ext cx="8569325" cy="3846196"/>
        </p:xfrm>
        <a:graphic>
          <a:graphicData uri="http://schemas.openxmlformats.org/drawingml/2006/table">
            <a:tbl>
              <a:tblPr/>
              <a:tblGrid>
                <a:gridCol w="3311525">
                  <a:extLst>
                    <a:ext uri="{9D8B030D-6E8A-4147-A177-3AD203B41FA5}">
                      <a16:colId xmlns:a16="http://schemas.microsoft.com/office/drawing/2014/main" val="8815943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43242332"/>
                    </a:ext>
                  </a:extLst>
                </a:gridCol>
              </a:tblGrid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на основе информации о стеке текущего потока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68235"/>
                  </a:ext>
                </a:extLst>
              </a:tr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Throwable(String message)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на основе информации о стеке текущего потока плюс позволяет задать текст сообщения об ошибке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82663"/>
                  </a:ext>
                </a:extLst>
              </a:tr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Throwable(Throwable cause)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новый объект – обертку вокруг другого объекта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Throwable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Стек вызовов заполняется на основе информации о стеке текущего потока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92973"/>
                  </a:ext>
                </a:extLst>
              </a:tr>
              <a:tr h="871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Throwable(String message, Throwable cause)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Создает объект-обертку с возможностью переопределения сообщения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2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CDC7C7A5-ED61-41B5-BF45-651FD57B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4934-A1AD-43CA-AFE9-F39D4A8E33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321A6846-2E06-410A-9B7D-03F5056EF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/>
              <a:t>Класс </a:t>
            </a:r>
            <a:r>
              <a:rPr lang="en-US" altLang="ru-RU" sz="2800"/>
              <a:t>java.lang.Throwable (</a:t>
            </a:r>
            <a:r>
              <a:rPr lang="ru-RU" altLang="ru-RU" sz="2800"/>
              <a:t>полезные методы</a:t>
            </a:r>
            <a:r>
              <a:rPr lang="en-US" altLang="ru-RU" sz="2800"/>
              <a:t>)</a:t>
            </a:r>
            <a:endParaRPr lang="ru-RU" altLang="ru-RU" sz="2800"/>
          </a:p>
        </p:txBody>
      </p:sp>
      <p:graphicFrame>
        <p:nvGraphicFramePr>
          <p:cNvPr id="618546" name="Group 50">
            <a:extLst>
              <a:ext uri="{FF2B5EF4-FFF2-40B4-BE49-F238E27FC236}">
                <a16:creationId xmlns:a16="http://schemas.microsoft.com/office/drawing/2014/main" id="{3538066B-208E-48DC-818C-9D0FFE5AD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3389" y="908050"/>
          <a:ext cx="8785225" cy="5477129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3912153392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264925010"/>
                    </a:ext>
                  </a:extLst>
                </a:gridCol>
              </a:tblGrid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getMessage()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getLocalizedMessage()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текст сообщения об ошибке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068391"/>
                  </a:ext>
                </a:extLst>
              </a:tr>
              <a:tr h="1116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printStackTrace(PrintStream 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printStackTrace(PrintWriter s)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Выводит информацию о стеке вызовов на момент возникновения ошибки. Распечатка ведется на стандартный поток ошибок или в указанный поток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42217"/>
                  </a:ext>
                </a:extLst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native Throwable fillInStackTrace()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Заполняет информацию о стеке вызовов для текущего потока в объект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Throwable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 возвращает ссылку на этот-же объект.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Используется конструкторами.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9577"/>
                  </a:ext>
                </a:extLst>
              </a:tr>
              <a:tr h="91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initCause(Throwable cause)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Throwable getCause()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Манипуляция с объектом-источником (для оберток)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38189"/>
                  </a:ext>
                </a:extLst>
              </a:tr>
              <a:tr h="1063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StackTraceElement[ ] getStackTrace()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setStackTrace(StackTraceElement[ ] stackTrace)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Позволяет работать с элементами стека вызовов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8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3">
            <a:extLst>
              <a:ext uri="{FF2B5EF4-FFF2-40B4-BE49-F238E27FC236}">
                <a16:creationId xmlns:a16="http://schemas.microsoft.com/office/drawing/2014/main" id="{CC74498D-3200-4A4A-B41A-B0146477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8" name="Нижний колонтитул 4">
            <a:extLst>
              <a:ext uri="{FF2B5EF4-FFF2-40B4-BE49-F238E27FC236}">
                <a16:creationId xmlns:a16="http://schemas.microsoft.com/office/drawing/2014/main" id="{25BCB05F-FD49-4625-9B48-43008C58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C0D46701-8082-459B-B4BE-BFB9EA27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D037-532C-4E70-888F-9525E49A5CF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A3C571A6-3292-41DB-B82B-43F5253CC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396874"/>
            <a:ext cx="11521017" cy="630237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Класс </a:t>
            </a:r>
            <a:r>
              <a:rPr lang="en-US" altLang="ru-RU" dirty="0" err="1"/>
              <a:t>java.lang.StackTraceElement</a:t>
            </a:r>
            <a:endParaRPr lang="ru-RU" altLang="ru-RU" dirty="0"/>
          </a:p>
        </p:txBody>
      </p:sp>
      <p:graphicFrame>
        <p:nvGraphicFramePr>
          <p:cNvPr id="621603" name="Group 35">
            <a:extLst>
              <a:ext uri="{FF2B5EF4-FFF2-40B4-BE49-F238E27FC236}">
                <a16:creationId xmlns:a16="http://schemas.microsoft.com/office/drawing/2014/main" id="{4F6B1E88-CB5E-429B-9318-9ED7CE91B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188111"/>
              </p:ext>
            </p:extLst>
          </p:nvPr>
        </p:nvGraphicFramePr>
        <p:xfrm>
          <a:off x="683428" y="1396397"/>
          <a:ext cx="8785225" cy="4098544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835713708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196139139"/>
                    </a:ext>
                  </a:extLst>
                </a:gridCol>
              </a:tblGrid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getClassName()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getFileName()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getLineNumber()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getMethodName()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Выдают информацию о точке вызова (исходный файл, строка в нем, имя класса, имя метода).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Для того чтобы информация была доступна, код должен быть откомпилирован с включенной отладочной информацией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791546"/>
                  </a:ext>
                </a:extLst>
              </a:tr>
              <a:tr h="1116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int hashCode()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boolean equals(Object obj)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String toString()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Перегруженные методы класса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Object 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обеспечивающие сравнение двух объектов типа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StackTraceElement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а также строковое представление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13316"/>
                  </a:ext>
                </a:extLst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boolean isNativeMethod()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Возвращает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если вызван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native 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метод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7C16D61-E381-493E-8816-460DB2D9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683193-2994-4BF4-A8A7-219FC376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E4EF6-BA64-49B5-AA71-B1BD5B2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F92B-B3FF-41AD-A010-B97041CCAA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3B15EFE2-A026-4C37-BA11-D9EA9662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Error, Exception, RuntimeException</a:t>
            </a:r>
            <a:endParaRPr lang="ru-RU" altLang="ru-RU"/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C5C9C119-0405-4C72-9D0B-A83912FFF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550989"/>
            <a:ext cx="9360746" cy="485549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ru-RU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java.lang.Error</a:t>
            </a:r>
            <a:r>
              <a:rPr lang="en-US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dirty="0"/>
              <a:t>– </a:t>
            </a:r>
            <a:r>
              <a:rPr lang="ru-RU" altLang="ru-RU" sz="2400" dirty="0"/>
              <a:t>ошибки работы виртуальной машины </a:t>
            </a:r>
            <a:r>
              <a:rPr lang="en-US" altLang="ru-RU" sz="2400" dirty="0"/>
              <a:t>java. </a:t>
            </a:r>
            <a:r>
              <a:rPr lang="ru-RU" altLang="ru-RU" sz="2400" dirty="0"/>
              <a:t>Выбрасываются самой виртуальной машиной и сигнализируют о серьезных проблемах. </a:t>
            </a:r>
          </a:p>
          <a:p>
            <a:pPr>
              <a:lnSpc>
                <a:spcPct val="120000"/>
              </a:lnSpc>
            </a:pPr>
            <a:r>
              <a:rPr lang="ru-RU" altLang="ru-RU" sz="2400" dirty="0"/>
              <a:t> </a:t>
            </a:r>
            <a:r>
              <a:rPr lang="en-US" altLang="ru-RU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java.lang.Exception</a:t>
            </a:r>
            <a:r>
              <a:rPr lang="en-US" altLang="ru-RU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– </a:t>
            </a:r>
            <a:r>
              <a:rPr lang="ru-RU" altLang="ru-RU" sz="2400" dirty="0"/>
              <a:t>базовый класс для исключений библиотеки и разрабатываемых приложений. Обычные исключения должны наследоваться от этого класса</a:t>
            </a:r>
          </a:p>
          <a:p>
            <a:pPr>
              <a:lnSpc>
                <a:spcPct val="120000"/>
              </a:lnSpc>
            </a:pPr>
            <a:r>
              <a:rPr lang="en-US" altLang="ru-RU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java.lang.RuntimeException</a:t>
            </a:r>
            <a:r>
              <a:rPr lang="en-US" altLang="ru-RU" sz="2400" dirty="0"/>
              <a:t> – </a:t>
            </a:r>
            <a:r>
              <a:rPr lang="ru-RU" altLang="ru-RU" sz="2400" dirty="0"/>
              <a:t>специальный класс исключений, наследников которого не обязательно перехватывать с помощью</a:t>
            </a:r>
            <a:r>
              <a:rPr lang="ru-RU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try-catch</a:t>
            </a:r>
            <a:r>
              <a:rPr lang="en-US" altLang="ru-RU" sz="2400" dirty="0"/>
              <a:t> </a:t>
            </a:r>
            <a:r>
              <a:rPr lang="ru-RU" altLang="ru-RU" sz="2400" dirty="0"/>
              <a:t>и декларировать в </a:t>
            </a:r>
            <a:r>
              <a:rPr lang="en-US" altLang="ru-RU" sz="2400" b="1" dirty="0">
                <a:latin typeface="Courier New" panose="02070309020205020404" pitchFamily="49" charset="0"/>
              </a:rPr>
              <a:t>throws </a:t>
            </a:r>
            <a:endParaRPr lang="ru-RU" altLang="ru-RU" sz="2400" dirty="0"/>
          </a:p>
          <a:p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32278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8CD7189-030A-43D0-9AEC-E76E4C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BC08E-882F-4696-8B84-953F695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F6364036-891C-49AF-AF3C-141EFD277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2859"/>
            <a:ext cx="8458200" cy="792163"/>
          </a:xfrm>
        </p:spPr>
        <p:txBody>
          <a:bodyPr>
            <a:normAutofit/>
          </a:bodyPr>
          <a:lstStyle/>
          <a:p>
            <a:r>
              <a:rPr lang="ru-RU" altLang="ru-RU" sz="3200" dirty="0"/>
              <a:t>Основные</a:t>
            </a:r>
            <a:r>
              <a:rPr lang="en-US" altLang="ru-RU" sz="3200" dirty="0"/>
              <a:t> </a:t>
            </a:r>
            <a:r>
              <a:rPr lang="ru-RU" altLang="ru-RU" sz="3200" dirty="0"/>
              <a:t>исключения</a:t>
            </a:r>
            <a:endParaRPr lang="en-US" altLang="ru-RU" sz="3200" dirty="0"/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C70BCA09-A88A-46B1-B7E4-EC675AC83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060450"/>
            <a:ext cx="8534400" cy="5105400"/>
          </a:xfrm>
        </p:spPr>
        <p:txBody>
          <a:bodyPr>
            <a:normAutofit/>
          </a:bodyPr>
          <a:lstStyle/>
          <a:p>
            <a:r>
              <a:rPr lang="en-US" altLang="ru-RU" sz="2400" b="1" dirty="0" err="1">
                <a:solidFill>
                  <a:schemeClr val="tx2"/>
                </a:solidFill>
              </a:rPr>
              <a:t>OutOfMemoryError</a:t>
            </a:r>
            <a:r>
              <a:rPr lang="en-US" altLang="ru-RU" sz="2400" dirty="0"/>
              <a:t> </a:t>
            </a:r>
            <a:r>
              <a:rPr lang="ru-RU" altLang="ru-RU" sz="2400" dirty="0"/>
              <a:t>во время создания объекта (объекта – класса, массива, временного объекта при конкатенации строк)</a:t>
            </a:r>
            <a:r>
              <a:rPr lang="en-US" altLang="ru-RU" sz="2400" dirty="0"/>
              <a:t> </a:t>
            </a:r>
            <a:endParaRPr lang="ru-RU" altLang="ru-RU" sz="2400" dirty="0"/>
          </a:p>
          <a:p>
            <a:r>
              <a:rPr lang="en-US" altLang="ru-RU" sz="2400" b="1" dirty="0" err="1">
                <a:solidFill>
                  <a:schemeClr val="tx2"/>
                </a:solidFill>
              </a:rPr>
              <a:t>NegativeArraySizeException</a:t>
            </a:r>
            <a:r>
              <a:rPr lang="en-US" altLang="ru-RU" sz="2400" dirty="0"/>
              <a:t> </a:t>
            </a:r>
            <a:r>
              <a:rPr lang="ru-RU" altLang="ru-RU" sz="2400" dirty="0"/>
              <a:t>во время создания объекта – массива.</a:t>
            </a:r>
            <a:r>
              <a:rPr lang="en-US" altLang="ru-RU" sz="2400" dirty="0"/>
              <a:t> </a:t>
            </a:r>
            <a:endParaRPr lang="ru-RU" altLang="ru-RU" sz="2400" dirty="0"/>
          </a:p>
          <a:p>
            <a:r>
              <a:rPr lang="en-US" altLang="ru-RU" sz="2400" b="1" dirty="0" err="1">
                <a:solidFill>
                  <a:schemeClr val="tx2"/>
                </a:solidFill>
              </a:rPr>
              <a:t>NullPointerException</a:t>
            </a:r>
            <a:r>
              <a:rPr lang="en-US" altLang="ru-RU" sz="2400" dirty="0"/>
              <a:t> </a:t>
            </a:r>
            <a:r>
              <a:rPr lang="ru-RU" altLang="ru-RU" sz="2400" dirty="0"/>
              <a:t>во время использования (доступ к полю или вызов метода) ссылки</a:t>
            </a:r>
            <a:r>
              <a:rPr lang="en-US" altLang="ru-RU" sz="2400" dirty="0"/>
              <a:t> </a:t>
            </a:r>
            <a:r>
              <a:rPr lang="ru-RU" altLang="ru-RU" sz="2400" dirty="0"/>
              <a:t>или выражения результатом которого является ссылочный тип, имеющего значение </a:t>
            </a:r>
            <a:r>
              <a:rPr lang="en-US" altLang="ru-RU" sz="2400" dirty="0"/>
              <a:t>null</a:t>
            </a:r>
            <a:endParaRPr lang="ru-RU" altLang="ru-RU" sz="2400" dirty="0"/>
          </a:p>
          <a:p>
            <a:r>
              <a:rPr lang="en-US" altLang="ru-RU" sz="2400" b="1" dirty="0" err="1">
                <a:solidFill>
                  <a:schemeClr val="tx2"/>
                </a:solidFill>
              </a:rPr>
              <a:t>NullPointerException</a:t>
            </a:r>
            <a:r>
              <a:rPr lang="en-US" altLang="ru-RU" sz="2400" dirty="0"/>
              <a:t> </a:t>
            </a:r>
            <a:r>
              <a:rPr lang="ru-RU" altLang="ru-RU" sz="2400" dirty="0"/>
              <a:t>при обращении к элементу массива в случае если ссылка на массив содержит </a:t>
            </a:r>
            <a:r>
              <a:rPr lang="en-US" altLang="ru-RU" sz="24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4727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68CD7189-030A-43D0-9AEC-E76E4C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BC08E-882F-4696-8B84-953F695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F6364036-891C-49AF-AF3C-141EFD277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182859"/>
            <a:ext cx="8458200" cy="792163"/>
          </a:xfrm>
        </p:spPr>
        <p:txBody>
          <a:bodyPr>
            <a:normAutofit/>
          </a:bodyPr>
          <a:lstStyle/>
          <a:p>
            <a:r>
              <a:rPr lang="ru-RU" altLang="ru-RU" sz="3200" dirty="0"/>
              <a:t>Основные</a:t>
            </a:r>
            <a:r>
              <a:rPr lang="en-US" altLang="ru-RU" sz="3200" dirty="0"/>
              <a:t> </a:t>
            </a:r>
            <a:r>
              <a:rPr lang="ru-RU" altLang="ru-RU" sz="3200" dirty="0"/>
              <a:t>исключения</a:t>
            </a:r>
            <a:endParaRPr lang="en-US" altLang="ru-RU" sz="3200" dirty="0"/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C70BCA09-A88A-46B1-B7E4-EC675AC83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060450"/>
            <a:ext cx="8534400" cy="5105400"/>
          </a:xfrm>
        </p:spPr>
        <p:txBody>
          <a:bodyPr>
            <a:normAutofit/>
          </a:bodyPr>
          <a:lstStyle/>
          <a:p>
            <a:r>
              <a:rPr lang="en-US" altLang="ru-RU" sz="2800" b="1" dirty="0" err="1">
                <a:solidFill>
                  <a:schemeClr val="tx2"/>
                </a:solidFill>
              </a:rPr>
              <a:t>ArrayIndexOutOfBoundsException</a:t>
            </a:r>
            <a:r>
              <a:rPr lang="en-US" altLang="ru-RU" sz="2800" dirty="0"/>
              <a:t> </a:t>
            </a:r>
            <a:r>
              <a:rPr lang="ru-RU" altLang="ru-RU" sz="2800" dirty="0"/>
              <a:t>в случае выхода за границы массива</a:t>
            </a:r>
          </a:p>
          <a:p>
            <a:r>
              <a:rPr lang="en-US" altLang="ru-RU" sz="2800" b="1" dirty="0" err="1">
                <a:solidFill>
                  <a:schemeClr val="tx2"/>
                </a:solidFill>
              </a:rPr>
              <a:t>ClassCastException</a:t>
            </a:r>
            <a:r>
              <a:rPr lang="en-US" altLang="ru-RU" sz="2800" dirty="0"/>
              <a:t> </a:t>
            </a:r>
            <a:r>
              <a:rPr lang="ru-RU" altLang="ru-RU" sz="2800" dirty="0"/>
              <a:t>при попытке приведения несовместимых типов.</a:t>
            </a:r>
            <a:r>
              <a:rPr lang="en-US" altLang="ru-RU" sz="2800" dirty="0"/>
              <a:t> </a:t>
            </a:r>
            <a:endParaRPr lang="ru-RU" altLang="ru-RU" sz="2800" dirty="0"/>
          </a:p>
          <a:p>
            <a:r>
              <a:rPr lang="ru-RU" altLang="ru-RU" sz="2800" dirty="0"/>
              <a:t>Деление на ноль при выполнении операторов «</a:t>
            </a:r>
            <a:r>
              <a:rPr lang="en-US" altLang="ru-RU" sz="2800" dirty="0"/>
              <a:t>/</a:t>
            </a:r>
            <a:r>
              <a:rPr lang="ru-RU" altLang="ru-RU" sz="2800" dirty="0"/>
              <a:t>»</a:t>
            </a:r>
            <a:r>
              <a:rPr lang="en-US" altLang="ru-RU" sz="2800" dirty="0"/>
              <a:t>, </a:t>
            </a:r>
            <a:r>
              <a:rPr lang="ru-RU" altLang="ru-RU" sz="2800" dirty="0"/>
              <a:t>«</a:t>
            </a:r>
            <a:r>
              <a:rPr lang="en-US" altLang="ru-RU" sz="2800" dirty="0"/>
              <a:t>%</a:t>
            </a:r>
            <a:r>
              <a:rPr lang="ru-RU" altLang="ru-RU" sz="2800" dirty="0"/>
              <a:t>»</a:t>
            </a:r>
            <a:r>
              <a:rPr lang="en-US" altLang="ru-RU" sz="2800" dirty="0"/>
              <a:t> </a:t>
            </a:r>
            <a:r>
              <a:rPr lang="ru-RU" altLang="ru-RU" sz="2800" dirty="0"/>
              <a:t>приводит к </a:t>
            </a:r>
            <a:r>
              <a:rPr lang="en-US" altLang="ru-RU" sz="2800" b="1" dirty="0" err="1">
                <a:solidFill>
                  <a:schemeClr val="tx2"/>
                </a:solidFill>
              </a:rPr>
              <a:t>ArithmeticException</a:t>
            </a:r>
            <a:endParaRPr lang="ru-RU" altLang="ru-RU" sz="2800" b="1" dirty="0">
              <a:solidFill>
                <a:schemeClr val="tx2"/>
              </a:solidFill>
            </a:endParaRPr>
          </a:p>
          <a:p>
            <a:r>
              <a:rPr lang="en-US" altLang="ru-RU" sz="2800" b="1" dirty="0" err="1">
                <a:solidFill>
                  <a:schemeClr val="tx2"/>
                </a:solidFill>
              </a:rPr>
              <a:t>ArrayStoreException</a:t>
            </a:r>
            <a:r>
              <a:rPr lang="ru-RU" altLang="ru-RU" sz="2800" dirty="0"/>
              <a:t> при попытке присваивания элементу массива значения несовместимого ссылочного типа.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22147782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1287</Words>
  <Application>Microsoft Office PowerPoint</Application>
  <PresentationFormat>Широкоэкранный</PresentationFormat>
  <Paragraphs>223</Paragraphs>
  <Slides>28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Wingdings</vt:lpstr>
      <vt:lpstr>Wingdings 3</vt:lpstr>
      <vt:lpstr>Аспект</vt:lpstr>
      <vt:lpstr>Visio</vt:lpstr>
      <vt:lpstr>Лекция 6. Исключения. Потоки ввода-вывода.</vt:lpstr>
      <vt:lpstr>Причины возникновения исключений</vt:lpstr>
      <vt:lpstr>Иерархия базовых исключений</vt:lpstr>
      <vt:lpstr>Класс java.lang.Throwable</vt:lpstr>
      <vt:lpstr>Класс java.lang.Throwable (полезные методы)</vt:lpstr>
      <vt:lpstr>Класс java.lang.StackTraceElement</vt:lpstr>
      <vt:lpstr>Error, Exception, RuntimeException</vt:lpstr>
      <vt:lpstr>Основные исключения</vt:lpstr>
      <vt:lpstr>Основные исключения</vt:lpstr>
      <vt:lpstr>Обработка исключений</vt:lpstr>
      <vt:lpstr>try – catch – finally</vt:lpstr>
      <vt:lpstr>Пример</vt:lpstr>
      <vt:lpstr>Ввод-вывод</vt:lpstr>
      <vt:lpstr>Ввод-вывод в Java</vt:lpstr>
      <vt:lpstr>Виды потоков</vt:lpstr>
      <vt:lpstr>Классы потоков</vt:lpstr>
      <vt:lpstr>Байтовый поток  символьный </vt:lpstr>
      <vt:lpstr>Исключительные ситуации</vt:lpstr>
      <vt:lpstr>Потоки ввода</vt:lpstr>
      <vt:lpstr>Потоки вывода</vt:lpstr>
      <vt:lpstr>Пример: Блочное копирование</vt:lpstr>
      <vt:lpstr>Классы файлового ввода-вывода</vt:lpstr>
      <vt:lpstr>Создание файловых потоков</vt:lpstr>
      <vt:lpstr>Пример: преобразования регистра</vt:lpstr>
      <vt:lpstr>Символьный поток  байтовый</vt:lpstr>
      <vt:lpstr>Пример: перекодирование файла</vt:lpstr>
      <vt:lpstr>Эмуляция чтения</vt:lpstr>
      <vt:lpstr>Эмуляция записи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Базовый синтаксис Java</dc:title>
  <dc:creator>Ильин Владимир</dc:creator>
  <cp:lastModifiedBy>Ильин Владимир</cp:lastModifiedBy>
  <cp:revision>42</cp:revision>
  <dcterms:created xsi:type="dcterms:W3CDTF">2017-12-30T10:18:25Z</dcterms:created>
  <dcterms:modified xsi:type="dcterms:W3CDTF">2018-01-10T12:02:53Z</dcterms:modified>
</cp:coreProperties>
</file>