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143500" cx="9144000"/>
  <p:notesSz cx="6858000" cy="9144000"/>
  <p:embeddedFontLst>
    <p:embeddedFont>
      <p:font typeface="Robo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7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6.xml"/><Relationship Id="rId32" Type="http://schemas.openxmlformats.org/officeDocument/2006/relationships/font" Target="fonts/Robo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000">
                <a:solidFill>
                  <a:schemeClr val="dk2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developer.android.com/reference/android/preference/PreferenceActivity.html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hyperlink" Target="http://developer.alexanderklimov.ru/android/catshop/android.graphics.canvas.php#drawarc" TargetMode="External"/><Relationship Id="rId10" Type="http://schemas.openxmlformats.org/officeDocument/2006/relationships/hyperlink" Target="http://developer.alexanderklimov.ru/android/catshop/android.graphics.canvas.php#drawpath" TargetMode="External"/><Relationship Id="rId9" Type="http://schemas.openxmlformats.org/officeDocument/2006/relationships/hyperlink" Target="http://developer.alexanderklimov.ru/android/catshop/android.graphics.canvas.php#drawpaint" TargetMode="External"/><Relationship Id="rId5" Type="http://schemas.openxmlformats.org/officeDocument/2006/relationships/hyperlink" Target="http://developer.alexanderklimov.ru/android/catshop/android.graphics.canvas.php#drawbitmap" TargetMode="External"/><Relationship Id="rId6" Type="http://schemas.openxmlformats.org/officeDocument/2006/relationships/hyperlink" Target="http://developer.alexanderklimov.ru/android/catshop/android.graphics.canvas.php#drawcircle" TargetMode="External"/><Relationship Id="rId7" Type="http://schemas.openxmlformats.org/officeDocument/2006/relationships/hyperlink" Target="http://developer.alexanderklimov.ru/android/catshop/android.graphics.canvas.php#drawline" TargetMode="External"/><Relationship Id="rId8" Type="http://schemas.openxmlformats.org/officeDocument/2006/relationships/hyperlink" Target="http://developer.alexanderklimov.ru/android/catshop/android.graphics.canvas.php#drawova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Android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Занятие 13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Стили</a:t>
            </a:r>
            <a:endParaRPr/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875" y="1543963"/>
            <a:ext cx="3619500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Наследование стилей</a:t>
            </a:r>
            <a:endParaRPr/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525" y="1152463"/>
            <a:ext cx="6210300" cy="16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338" y="2935038"/>
            <a:ext cx="6086475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Свойства стилей</a:t>
            </a:r>
            <a:endParaRPr/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050">
                <a:solidFill>
                  <a:srgbClr val="333333"/>
                </a:solidFill>
                <a:highlight>
                  <a:srgbClr val="FFFFFF"/>
                </a:highlight>
              </a:rPr>
              <a:t>Для поиска свойств, которые применимы к заданному </a:t>
            </a:r>
            <a:r>
              <a:rPr b="1" lang="ru" sz="1050">
                <a:solidFill>
                  <a:srgbClr val="333333"/>
                </a:solidFill>
                <a:highlight>
                  <a:srgbClr val="FFFFFF"/>
                </a:highlight>
              </a:rPr>
              <a:t>View</a:t>
            </a:r>
            <a:r>
              <a:rPr lang="ru" sz="1050">
                <a:solidFill>
                  <a:srgbClr val="333333"/>
                </a:solidFill>
                <a:highlight>
                  <a:srgbClr val="FFFFFF"/>
                </a:highlight>
              </a:rPr>
              <a:t>, можно обратиться к документации и просмотреть все поддерживаемые свойства. Так все атрибуты, перечисленные в таблице атрибутов класса </a:t>
            </a:r>
            <a:r>
              <a:rPr b="1" lang="ru" sz="1050">
                <a:solidFill>
                  <a:srgbClr val="333333"/>
                </a:solidFill>
                <a:highlight>
                  <a:srgbClr val="FFFFFF"/>
                </a:highlight>
              </a:rPr>
              <a:t>TextView</a:t>
            </a:r>
            <a:r>
              <a:rPr lang="ru" sz="1050">
                <a:solidFill>
                  <a:srgbClr val="333333"/>
                </a:solidFill>
                <a:highlight>
                  <a:srgbClr val="FFFFFF"/>
                </a:highlight>
              </a:rPr>
              <a:t> могут быть использованы для элементов </a:t>
            </a:r>
            <a:r>
              <a:rPr b="1" lang="ru" sz="1050">
                <a:solidFill>
                  <a:srgbClr val="333333"/>
                </a:solidFill>
                <a:highlight>
                  <a:srgbClr val="FFFFFF"/>
                </a:highlight>
              </a:rPr>
              <a:t>TextView</a:t>
            </a:r>
            <a:r>
              <a:rPr lang="ru" sz="1050">
                <a:solidFill>
                  <a:srgbClr val="333333"/>
                </a:solidFill>
                <a:highlight>
                  <a:srgbClr val="FFFFFF"/>
                </a:highlight>
              </a:rPr>
              <a:t> или </a:t>
            </a:r>
            <a:r>
              <a:rPr b="1" lang="ru" sz="1050">
                <a:solidFill>
                  <a:srgbClr val="333333"/>
                </a:solidFill>
                <a:highlight>
                  <a:srgbClr val="FFFFFF"/>
                </a:highlight>
              </a:rPr>
              <a:t>EditText</a:t>
            </a:r>
            <a:r>
              <a:rPr lang="ru" sz="1050">
                <a:solidFill>
                  <a:srgbClr val="333333"/>
                </a:solidFill>
                <a:highlight>
                  <a:srgbClr val="FFFFFF"/>
                </a:highlight>
              </a:rPr>
              <a:t>. Например, у данных элементов есть свойство </a:t>
            </a:r>
            <a:r>
              <a:rPr b="1" lang="ru" sz="1050">
                <a:solidFill>
                  <a:srgbClr val="333333"/>
                </a:solidFill>
                <a:highlight>
                  <a:srgbClr val="FFFFFF"/>
                </a:highlight>
              </a:rPr>
              <a:t>android:inputType</a:t>
            </a:r>
            <a:r>
              <a:rPr lang="ru" sz="1050">
                <a:solidFill>
                  <a:srgbClr val="333333"/>
                </a:solidFill>
                <a:highlight>
                  <a:srgbClr val="FFFFFF"/>
                </a:highlight>
              </a:rPr>
              <a:t>:</a:t>
            </a:r>
            <a:endParaRPr/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625" y="1910700"/>
            <a:ext cx="6095376" cy="28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Динамическое изменение стилей</a:t>
            </a:r>
            <a:endParaRPr/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263" y="1262063"/>
            <a:ext cx="7991475" cy="26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Тема</a:t>
            </a:r>
            <a:endParaRPr/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50">
                <a:solidFill>
                  <a:srgbClr val="333333"/>
                </a:solidFill>
              </a:rPr>
              <a:t>Тема - это более ёмкое понятие. По существу, тема - стиль, который относится ко всему экрану активности или приложению, а не к отдельному компоненту приложения. Таким образом, тема имеет свои атрибуты и свою область применения.</a:t>
            </a:r>
            <a:endParaRPr sz="1050">
              <a:solidFill>
                <a:srgbClr val="333333"/>
              </a:solidFill>
            </a:endParaRPr>
          </a:p>
          <a:p>
            <a:pPr indent="0" lvl="0" marL="0" rtl="0">
              <a:lnSpc>
                <a:spcPct val="163636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50">
                <a:solidFill>
                  <a:srgbClr val="333333"/>
                </a:solidFill>
              </a:rPr>
              <a:t>Темы похожи на определения стилей. Точно так же, как стили, темы объявляются в XML-файле элементами &lt;style&gt;, и ссылаются на них тем же самым способом. Различие состоит в том, что тема добавляется ко всему приложению или к отдельной активности через элементы &lt;application&gt; и &lt;activity&gt; в файле манифеста приложения, т. к. темы не могут быть применены к отдельным компонентам.</a:t>
            </a:r>
            <a:endParaRPr sz="1050">
              <a:solidFill>
                <a:srgbClr val="333333"/>
              </a:solidFill>
            </a:endParaRPr>
          </a:p>
          <a:p>
            <a:pPr indent="0" lvl="0" marL="0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50" y="3348995"/>
            <a:ext cx="9144000" cy="7894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Тема</a:t>
            </a:r>
            <a:endParaRPr/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50">
                <a:solidFill>
                  <a:srgbClr val="333333"/>
                </a:solidFill>
              </a:rPr>
              <a:t>Небольшой список свойств, которые используются для настройки собственных тем.</a:t>
            </a:r>
            <a:endParaRPr sz="1050">
              <a:solidFill>
                <a:srgbClr val="333333"/>
              </a:solidFill>
            </a:endParaRPr>
          </a:p>
          <a:p>
            <a:pPr indent="-295275" lvl="0" marL="457200" rtl="0">
              <a:lnSpc>
                <a:spcPct val="171428"/>
              </a:lnSpc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050"/>
              <a:buChar char="●"/>
            </a:pPr>
            <a:r>
              <a:rPr b="1" lang="ru" sz="1050">
                <a:solidFill>
                  <a:srgbClr val="333333"/>
                </a:solidFill>
              </a:rPr>
              <a:t>android:windowNoTitle</a:t>
            </a:r>
            <a:r>
              <a:rPr lang="ru" sz="1050">
                <a:solidFill>
                  <a:srgbClr val="333333"/>
                </a:solidFill>
              </a:rPr>
              <a:t>: используйте значение </a:t>
            </a:r>
            <a:r>
              <a:rPr b="1" lang="ru" sz="1050">
                <a:solidFill>
                  <a:srgbClr val="333333"/>
                </a:solidFill>
              </a:rPr>
              <a:t>true</a:t>
            </a:r>
            <a:r>
              <a:rPr lang="ru" sz="1050">
                <a:solidFill>
                  <a:srgbClr val="333333"/>
                </a:solidFill>
              </a:rPr>
              <a:t>, чтобы скрыть заголовок</a:t>
            </a:r>
            <a:endParaRPr sz="1050">
              <a:solidFill>
                <a:srgbClr val="333333"/>
              </a:solidFill>
            </a:endParaRPr>
          </a:p>
          <a:p>
            <a:pPr indent="-295275" lvl="0" marL="45720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Char char="●"/>
            </a:pPr>
            <a:r>
              <a:rPr b="1" lang="ru" sz="1050">
                <a:solidFill>
                  <a:srgbClr val="333333"/>
                </a:solidFill>
              </a:rPr>
              <a:t>android:windowFullscreen</a:t>
            </a:r>
            <a:r>
              <a:rPr lang="ru" sz="1050">
                <a:solidFill>
                  <a:srgbClr val="333333"/>
                </a:solidFill>
              </a:rPr>
              <a:t>: используйте значение </a:t>
            </a:r>
            <a:r>
              <a:rPr b="1" lang="ru" sz="1050">
                <a:solidFill>
                  <a:srgbClr val="333333"/>
                </a:solidFill>
              </a:rPr>
              <a:t>true</a:t>
            </a:r>
            <a:r>
              <a:rPr lang="ru" sz="1050">
                <a:solidFill>
                  <a:srgbClr val="333333"/>
                </a:solidFill>
              </a:rPr>
              <a:t>, чтобы скрыть строку состояния и освободить место для приложения</a:t>
            </a:r>
            <a:endParaRPr sz="1050">
              <a:solidFill>
                <a:srgbClr val="333333"/>
              </a:solidFill>
            </a:endParaRPr>
          </a:p>
          <a:p>
            <a:pPr indent="-295275" lvl="0" marL="45720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Char char="●"/>
            </a:pPr>
            <a:r>
              <a:rPr b="1" lang="ru" sz="1050">
                <a:solidFill>
                  <a:srgbClr val="333333"/>
                </a:solidFill>
              </a:rPr>
              <a:t>android:windowBackground</a:t>
            </a:r>
            <a:r>
              <a:rPr lang="ru" sz="1050">
                <a:solidFill>
                  <a:srgbClr val="333333"/>
                </a:solidFill>
              </a:rPr>
              <a:t>: ресурс цвета или </a:t>
            </a:r>
            <a:r>
              <a:rPr b="1" lang="ru" sz="1050">
                <a:solidFill>
                  <a:srgbClr val="333333"/>
                </a:solidFill>
              </a:rPr>
              <a:t>drawable</a:t>
            </a:r>
            <a:r>
              <a:rPr lang="ru" sz="1050">
                <a:solidFill>
                  <a:srgbClr val="333333"/>
                </a:solidFill>
              </a:rPr>
              <a:t> для фона</a:t>
            </a:r>
            <a:endParaRPr sz="1050">
              <a:solidFill>
                <a:srgbClr val="333333"/>
              </a:solidFill>
            </a:endParaRPr>
          </a:p>
          <a:p>
            <a:pPr indent="-295275" lvl="0" marL="45720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Char char="●"/>
            </a:pPr>
            <a:r>
              <a:rPr b="1" lang="ru" sz="1050">
                <a:solidFill>
                  <a:srgbClr val="333333"/>
                </a:solidFill>
              </a:rPr>
              <a:t>android:windowContentOverlay</a:t>
            </a:r>
            <a:r>
              <a:rPr lang="ru" sz="1050">
                <a:solidFill>
                  <a:srgbClr val="333333"/>
                </a:solidFill>
              </a:rPr>
              <a:t>: </a:t>
            </a:r>
            <a:r>
              <a:rPr b="1" lang="ru" sz="1050">
                <a:solidFill>
                  <a:srgbClr val="333333"/>
                </a:solidFill>
              </a:rPr>
              <a:t>Drawable</a:t>
            </a:r>
            <a:r>
              <a:rPr lang="ru" sz="1050">
                <a:solidFill>
                  <a:srgbClr val="333333"/>
                </a:solidFill>
              </a:rPr>
              <a:t>, который рисуется поверх содержимого окна. По умолчанию, это тень от строки состояния. Можно использовать </a:t>
            </a:r>
            <a:r>
              <a:rPr b="1" lang="ru" sz="1050">
                <a:solidFill>
                  <a:srgbClr val="333333"/>
                </a:solidFill>
              </a:rPr>
              <a:t>null</a:t>
            </a:r>
            <a:r>
              <a:rPr lang="ru" sz="1050">
                <a:solidFill>
                  <a:srgbClr val="333333"/>
                </a:solidFill>
              </a:rPr>
              <a:t> (</a:t>
            </a:r>
            <a:r>
              <a:rPr b="1" lang="ru" sz="1050">
                <a:solidFill>
                  <a:srgbClr val="333333"/>
                </a:solidFill>
              </a:rPr>
              <a:t>@null</a:t>
            </a:r>
            <a:r>
              <a:rPr lang="ru" sz="1050">
                <a:solidFill>
                  <a:srgbClr val="333333"/>
                </a:solidFill>
              </a:rPr>
              <a:t> в XML-файле) для удаления ресурса.</a:t>
            </a:r>
            <a:endParaRPr sz="1050">
              <a:solidFill>
                <a:srgbClr val="333333"/>
              </a:solidFill>
            </a:endParaRPr>
          </a:p>
          <a:p>
            <a:pPr indent="0" lvl="0" marL="0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Тема</a:t>
            </a:r>
            <a:endParaRPr/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50">
                <a:solidFill>
                  <a:srgbClr val="333333"/>
                </a:solidFill>
              </a:rPr>
              <a:t>Для Material Design были разработаны новые атрибуты тем.</a:t>
            </a:r>
            <a:endParaRPr sz="1050">
              <a:solidFill>
                <a:srgbClr val="333333"/>
              </a:solidFill>
            </a:endParaRPr>
          </a:p>
          <a:p>
            <a:pPr indent="-295275" lvl="0" marL="457200" rtl="0">
              <a:lnSpc>
                <a:spcPct val="171428"/>
              </a:lnSpc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050"/>
              <a:buChar char="●"/>
            </a:pPr>
            <a:r>
              <a:rPr b="1" lang="ru" sz="1050">
                <a:solidFill>
                  <a:srgbClr val="333333"/>
                </a:solidFill>
              </a:rPr>
              <a:t>android:colorPrimary</a:t>
            </a:r>
            <a:r>
              <a:rPr lang="ru" sz="1050">
                <a:solidFill>
                  <a:srgbClr val="333333"/>
                </a:solidFill>
              </a:rPr>
              <a:t>: основной цвет для интерфейса программы - панель, кнопки и т.д.</a:t>
            </a:r>
            <a:endParaRPr sz="1050">
              <a:solidFill>
                <a:srgbClr val="333333"/>
              </a:solidFill>
            </a:endParaRPr>
          </a:p>
          <a:p>
            <a:pPr indent="-295275" lvl="0" marL="45720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Char char="●"/>
            </a:pPr>
            <a:r>
              <a:rPr b="1" lang="ru" sz="1050">
                <a:solidFill>
                  <a:srgbClr val="333333"/>
                </a:solidFill>
              </a:rPr>
              <a:t>android:colorPrimaryDark</a:t>
            </a:r>
            <a:r>
              <a:rPr lang="ru" sz="1050">
                <a:solidFill>
                  <a:srgbClr val="333333"/>
                </a:solidFill>
              </a:rPr>
              <a:t>: цвет для системных элементов - строка состояния</a:t>
            </a:r>
            <a:endParaRPr sz="1050">
              <a:solidFill>
                <a:srgbClr val="333333"/>
              </a:solidFill>
            </a:endParaRPr>
          </a:p>
          <a:p>
            <a:pPr indent="-295275" lvl="0" marL="45720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Char char="●"/>
            </a:pPr>
            <a:r>
              <a:rPr b="1" lang="ru" sz="1050">
                <a:solidFill>
                  <a:srgbClr val="333333"/>
                </a:solidFill>
              </a:rPr>
              <a:t>android:colorAccent</a:t>
            </a:r>
            <a:r>
              <a:rPr lang="ru" sz="1050">
                <a:solidFill>
                  <a:srgbClr val="333333"/>
                </a:solidFill>
              </a:rPr>
              <a:t>: Цвет по умолчанию для компонентов, которые находятся в фокусе </a:t>
            </a:r>
            <a:endParaRPr sz="1050">
              <a:solidFill>
                <a:srgbClr val="333333"/>
              </a:solidFill>
            </a:endParaRPr>
          </a:p>
          <a:p>
            <a:pPr indent="-295275" lvl="0" marL="45720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Char char="●"/>
            </a:pPr>
            <a:r>
              <a:rPr b="1" lang="ru" sz="1050">
                <a:solidFill>
                  <a:srgbClr val="333333"/>
                </a:solidFill>
              </a:rPr>
              <a:t>android:colorControlNormal</a:t>
            </a:r>
            <a:r>
              <a:rPr lang="ru" sz="1050">
                <a:solidFill>
                  <a:srgbClr val="333333"/>
                </a:solidFill>
              </a:rPr>
              <a:t>: Цвет для неактивных компонентов</a:t>
            </a:r>
            <a:endParaRPr sz="1050">
              <a:solidFill>
                <a:srgbClr val="333333"/>
              </a:solidFill>
            </a:endParaRPr>
          </a:p>
          <a:p>
            <a:pPr indent="-295275" lvl="0" marL="45720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Char char="●"/>
            </a:pPr>
            <a:r>
              <a:rPr b="1" lang="ru" sz="1050">
                <a:solidFill>
                  <a:srgbClr val="333333"/>
                </a:solidFill>
              </a:rPr>
              <a:t>android:colorControlActivated</a:t>
            </a:r>
            <a:r>
              <a:rPr lang="ru" sz="1050">
                <a:solidFill>
                  <a:srgbClr val="333333"/>
                </a:solidFill>
              </a:rPr>
              <a:t>: Цвет для активных компонентов</a:t>
            </a:r>
            <a:endParaRPr sz="1050">
              <a:solidFill>
                <a:srgbClr val="333333"/>
              </a:solidFill>
            </a:endParaRPr>
          </a:p>
          <a:p>
            <a:pPr indent="-295275" lvl="0" marL="45720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Char char="●"/>
            </a:pPr>
            <a:r>
              <a:rPr b="1" lang="ru" sz="1050">
                <a:solidFill>
                  <a:srgbClr val="333333"/>
                </a:solidFill>
              </a:rPr>
              <a:t>android:colorControlHighlight</a:t>
            </a:r>
            <a:r>
              <a:rPr lang="ru" sz="1050">
                <a:solidFill>
                  <a:srgbClr val="333333"/>
                </a:solidFill>
              </a:rPr>
              <a:t>: Цвет для нажатых элементов интерфейса</a:t>
            </a:r>
            <a:endParaRPr sz="1050">
              <a:solidFill>
                <a:srgbClr val="333333"/>
              </a:solidFill>
            </a:endParaRPr>
          </a:p>
          <a:p>
            <a:pPr indent="-295275" lvl="0" marL="45720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Char char="●"/>
            </a:pPr>
            <a:r>
              <a:rPr b="1" lang="ru" sz="1050">
                <a:solidFill>
                  <a:srgbClr val="333333"/>
                </a:solidFill>
              </a:rPr>
              <a:t>colorSwitchThumbNormal</a:t>
            </a:r>
            <a:r>
              <a:rPr lang="ru" sz="1050">
                <a:solidFill>
                  <a:srgbClr val="333333"/>
                </a:solidFill>
              </a:rPr>
              <a:t>: и т.д. изучаем документацию</a:t>
            </a:r>
            <a:endParaRPr sz="1050">
              <a:solidFill>
                <a:srgbClr val="333333"/>
              </a:solidFill>
            </a:endParaRPr>
          </a:p>
          <a:p>
            <a:pPr indent="0" lvl="0" marL="0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4599" y="851438"/>
            <a:ext cx="2067350" cy="3679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Стили и темы для компонентов</a:t>
            </a:r>
            <a:endParaRPr/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324" y="1261775"/>
            <a:ext cx="6719275" cy="196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Shape 1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400" y="3345598"/>
            <a:ext cx="5654700" cy="169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Theme Editor</a:t>
            </a:r>
            <a:endParaRPr/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5675" y="1226075"/>
            <a:ext cx="5715000" cy="34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Хранение данных</a:t>
            </a:r>
            <a:endParaRPr/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050">
                <a:solidFill>
                  <a:srgbClr val="444444"/>
                </a:solidFill>
              </a:rPr>
              <a:t>Preferences</a:t>
            </a:r>
            <a:r>
              <a:rPr lang="ru" sz="1050">
                <a:solidFill>
                  <a:srgbClr val="444444"/>
                </a:solidFill>
              </a:rPr>
              <a:t> - в качестве аналогии можно привести виндовые INI-файлы</a:t>
            </a:r>
            <a:endParaRPr sz="1050">
              <a:solidFill>
                <a:srgbClr val="444444"/>
              </a:solidFill>
            </a:endParaRPr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050">
                <a:solidFill>
                  <a:srgbClr val="444444"/>
                </a:solidFill>
              </a:rPr>
              <a:t>SQLite</a:t>
            </a:r>
            <a:r>
              <a:rPr lang="ru" sz="1050">
                <a:solidFill>
                  <a:srgbClr val="444444"/>
                </a:solidFill>
              </a:rPr>
              <a:t> - база данных, таблицы</a:t>
            </a:r>
            <a:endParaRPr sz="1050">
              <a:solidFill>
                <a:srgbClr val="444444"/>
              </a:solidFill>
            </a:endParaRPr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050">
                <a:solidFill>
                  <a:srgbClr val="444444"/>
                </a:solidFill>
              </a:rPr>
              <a:t>обычные файлы</a:t>
            </a:r>
            <a:r>
              <a:rPr lang="ru" sz="1050">
                <a:solidFill>
                  <a:srgbClr val="444444"/>
                </a:solidFill>
              </a:rPr>
              <a:t> - внутренние и внешние (на SD карте)</a:t>
            </a:r>
            <a:endParaRPr sz="1050">
              <a:solidFill>
                <a:srgbClr val="444444"/>
              </a:solidFill>
            </a:endParaRPr>
          </a:p>
          <a:p>
            <a:pPr indent="0" lvl="0" marL="0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Создание новых графических элементов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Этапы</a:t>
            </a:r>
            <a:endParaRPr/>
          </a:p>
          <a:p>
            <a:pPr indent="-304800" lvl="0" marL="749300" rtl="0">
              <a:lnSpc>
                <a:spcPct val="160000"/>
              </a:lnSpc>
              <a:spcBef>
                <a:spcPts val="1600"/>
              </a:spcBef>
              <a:spcAft>
                <a:spcPts val="0"/>
              </a:spcAft>
              <a:buClr>
                <a:srgbClr val="222222"/>
              </a:buClr>
              <a:buSzPts val="1200"/>
              <a:buAutoNum type="arabicPeriod"/>
            </a:pPr>
            <a:r>
              <a:rPr lang="ru" sz="1200">
                <a:solidFill>
                  <a:srgbClr val="222222"/>
                </a:solidFill>
              </a:rPr>
              <a:t>отрисовка компонента</a:t>
            </a:r>
            <a:endParaRPr sz="1200">
              <a:solidFill>
                <a:srgbClr val="222222"/>
              </a:solidFill>
            </a:endParaRPr>
          </a:p>
          <a:p>
            <a:pPr indent="-304800" lvl="0" marL="749300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AutoNum type="arabicPeriod"/>
            </a:pPr>
            <a:r>
              <a:rPr lang="ru" sz="1200">
                <a:solidFill>
                  <a:srgbClr val="222222"/>
                </a:solidFill>
              </a:rPr>
              <a:t>передача параметры в XML</a:t>
            </a:r>
            <a:endParaRPr sz="1200">
              <a:solidFill>
                <a:srgbClr val="222222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4568" y="1826450"/>
            <a:ext cx="985925" cy="16967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/>
          <p:nvPr/>
        </p:nvSpPr>
        <p:spPr>
          <a:xfrm>
            <a:off x="79425" y="4614825"/>
            <a:ext cx="28908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1155CC"/>
                </a:solidFill>
              </a:rPr>
              <a:t>https://habrahabr.ru/post/176643/</a:t>
            </a:r>
            <a:endParaRPr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Preferences</a:t>
            </a:r>
            <a:endParaRPr/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3975" y="1257300"/>
            <a:ext cx="6496050" cy="26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PreferenceActivity</a:t>
            </a:r>
            <a:endParaRPr/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444444"/>
                </a:solidFill>
                <a:highlight>
                  <a:srgbClr val="FFFFFF"/>
                </a:highlight>
              </a:rPr>
              <a:t>Мы уже проходили Preferences, использовали их для хранения своих данных, знаем механизм. Теперь посмотрим, как они используются для хранения настроек приложения. Android предоставляет специальное Activity для работы с настройками – </a:t>
            </a:r>
            <a:r>
              <a:rPr lang="ru" sz="1050" u="sng">
                <a:solidFill>
                  <a:srgbClr val="0077BB"/>
                </a:solidFill>
                <a:highlight>
                  <a:srgbClr val="FFFFFF"/>
                </a:highlight>
                <a:hlinkClick r:id="rId3"/>
              </a:rPr>
              <a:t>PreferenceActivity</a:t>
            </a:r>
            <a:r>
              <a:rPr lang="ru" sz="1050">
                <a:solidFill>
                  <a:srgbClr val="444444"/>
                </a:solidFill>
                <a:highlight>
                  <a:srgbClr val="FFFFFF"/>
                </a:highlight>
              </a:rPr>
              <a:t>. Оно умеет читать определенные xml-файлы и создавать из них экран с настройками.</a:t>
            </a:r>
            <a:endParaRPr sz="105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050">
                <a:solidFill>
                  <a:srgbClr val="444444"/>
                </a:solidFill>
                <a:highlight>
                  <a:srgbClr val="FFFFFF"/>
                </a:highlight>
              </a:rPr>
              <a:t>Создадим простое приложение. На первом экране будем читать и отображать настройки приложения, а на втором будем их задавать с помощью PreferenceActivity.</a:t>
            </a:r>
            <a:endParaRPr sz="1050">
              <a:solidFill>
                <a:srgbClr val="44444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Активити для настроек</a:t>
            </a:r>
            <a:endParaRPr/>
          </a:p>
        </p:txBody>
      </p:sp>
      <p:pic>
        <p:nvPicPr>
          <p:cNvPr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525" y="1443038"/>
            <a:ext cx="7143750" cy="25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PreferenceActivity</a:t>
            </a:r>
            <a:endParaRPr/>
          </a:p>
        </p:txBody>
      </p:sp>
      <p:pic>
        <p:nvPicPr>
          <p:cNvPr id="202" name="Shape 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5650" y="1213313"/>
            <a:ext cx="4572000" cy="37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PreferenceActivity</a:t>
            </a:r>
            <a:endParaRPr/>
          </a:p>
        </p:txBody>
      </p:sp>
      <p:pic>
        <p:nvPicPr>
          <p:cNvPr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0425" y="1071150"/>
            <a:ext cx="2143125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Shape 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304800"/>
            <a:ext cx="8839201" cy="3943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Canvas</a:t>
            </a:r>
            <a:endParaRPr/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050">
                <a:solidFill>
                  <a:srgbClr val="333333"/>
                </a:solidFill>
                <a:highlight>
                  <a:srgbClr val="FFFFFF"/>
                </a:highlight>
              </a:rPr>
              <a:t>Класс </a:t>
            </a:r>
            <a:r>
              <a:rPr b="1" lang="ru" sz="1050">
                <a:solidFill>
                  <a:srgbClr val="333333"/>
                </a:solidFill>
                <a:highlight>
                  <a:srgbClr val="FFFFFF"/>
                </a:highlight>
              </a:rPr>
              <a:t>Canvas</a:t>
            </a:r>
            <a:r>
              <a:rPr lang="ru" sz="1050">
                <a:solidFill>
                  <a:srgbClr val="333333"/>
                </a:solidFill>
                <a:highlight>
                  <a:srgbClr val="FFFFFF"/>
                </a:highlight>
              </a:rPr>
              <a:t> предоставляет методы для рисования, которые отображают графические примитивы на исходном растровом изображении. При этом надо сначала подготовить кисть (класс </a:t>
            </a:r>
            <a:r>
              <a:rPr b="1" lang="ru" sz="1050">
                <a:solidFill>
                  <a:srgbClr val="333333"/>
                </a:solidFill>
                <a:highlight>
                  <a:srgbClr val="FFFFFF"/>
                </a:highlight>
              </a:rPr>
              <a:t>Paint</a:t>
            </a:r>
            <a:r>
              <a:rPr lang="ru" sz="1050">
                <a:solidFill>
                  <a:srgbClr val="333333"/>
                </a:solidFill>
                <a:highlight>
                  <a:srgbClr val="FFFFFF"/>
                </a:highlight>
              </a:rPr>
              <a:t>), который позволяет указывать, как именно графические примитивы должны отображаться на растровом изображении (цвет, обводка, стиль, сглаживание шрифта и т.д.).</a:t>
            </a:r>
            <a:endParaRPr/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1050" y="1910450"/>
            <a:ext cx="2104325" cy="31809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/>
        </p:nvSpPr>
        <p:spPr>
          <a:xfrm>
            <a:off x="593775" y="2069125"/>
            <a:ext cx="5254200" cy="27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00">
                <a:solidFill>
                  <a:srgbClr val="333333"/>
                </a:solidFill>
              </a:rPr>
              <a:t>Ниже представлены некоторые методы класса </a:t>
            </a:r>
            <a:r>
              <a:rPr b="1" lang="ru" sz="800">
                <a:solidFill>
                  <a:srgbClr val="333333"/>
                </a:solidFill>
              </a:rPr>
              <a:t>Canvas</a:t>
            </a:r>
            <a:r>
              <a:rPr lang="ru" sz="800">
                <a:solidFill>
                  <a:srgbClr val="333333"/>
                </a:solidFill>
              </a:rPr>
              <a:t>, которые что-то рисуют.</a:t>
            </a:r>
            <a:endParaRPr sz="800">
              <a:solidFill>
                <a:srgbClr val="333333"/>
              </a:solidFill>
            </a:endParaRPr>
          </a:p>
          <a:p>
            <a:pPr indent="-279400" lvl="0" marL="457200" rtl="0">
              <a:lnSpc>
                <a:spcPct val="171428"/>
              </a:lnSpc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800"/>
              <a:buChar char="●"/>
            </a:pPr>
            <a:r>
              <a:rPr lang="ru" sz="800">
                <a:solidFill>
                  <a:srgbClr val="333333"/>
                </a:solidFill>
              </a:rPr>
              <a:t>drawARGB()/drawRGB()/drawColor(). Заполняет холст сплошным цветом.</a:t>
            </a:r>
            <a:endParaRPr sz="800">
              <a:solidFill>
                <a:srgbClr val="333333"/>
              </a:solidFill>
            </a:endParaRPr>
          </a:p>
          <a:p>
            <a:pPr indent="-279400" lvl="0" marL="45720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800"/>
              <a:buChar char="●"/>
            </a:pPr>
            <a:r>
              <a:rPr lang="ru" sz="800" u="sng">
                <a:solidFill>
                  <a:srgbClr val="40C4FF"/>
                </a:solidFill>
                <a:hlinkClick r:id="rId4"/>
              </a:rPr>
              <a:t>drawArc()</a:t>
            </a:r>
            <a:r>
              <a:rPr lang="ru" sz="800">
                <a:solidFill>
                  <a:srgbClr val="333333"/>
                </a:solidFill>
              </a:rPr>
              <a:t>. Рисует дугу между двумя углами внутри заданной прямоугольной области.</a:t>
            </a:r>
            <a:endParaRPr sz="800">
              <a:solidFill>
                <a:srgbClr val="333333"/>
              </a:solidFill>
            </a:endParaRPr>
          </a:p>
          <a:p>
            <a:pPr indent="-279400" lvl="0" marL="45720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800"/>
              <a:buChar char="●"/>
            </a:pPr>
            <a:r>
              <a:rPr lang="ru" sz="800" u="sng">
                <a:solidFill>
                  <a:srgbClr val="40C4FF"/>
                </a:solidFill>
                <a:hlinkClick r:id="rId5"/>
              </a:rPr>
              <a:t>drawBitmap()</a:t>
            </a:r>
            <a:r>
              <a:rPr lang="ru" sz="800">
                <a:solidFill>
                  <a:srgbClr val="333333"/>
                </a:solidFill>
              </a:rPr>
              <a:t>. Рисует растровое изображение на холсте. Вы можете изменять внешний вид целевой картинки, указывая итоговый размер или используя матрицу для преобразования.</a:t>
            </a:r>
            <a:endParaRPr sz="800">
              <a:solidFill>
                <a:srgbClr val="333333"/>
              </a:solidFill>
            </a:endParaRPr>
          </a:p>
          <a:p>
            <a:pPr indent="-279400" lvl="0" marL="45720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800"/>
              <a:buChar char="●"/>
            </a:pPr>
            <a:r>
              <a:rPr lang="ru" sz="800">
                <a:solidFill>
                  <a:srgbClr val="333333"/>
                </a:solidFill>
              </a:rPr>
              <a:t>drawBitmapMesh(). Рисует изображение с использованием сетки, с помощью которой можно управлять отображением итоговой картинки, перемещая точки внутри неё.</a:t>
            </a:r>
            <a:endParaRPr sz="800">
              <a:solidFill>
                <a:srgbClr val="333333"/>
              </a:solidFill>
            </a:endParaRPr>
          </a:p>
          <a:p>
            <a:pPr indent="-279400" lvl="0" marL="45720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800"/>
              <a:buChar char="●"/>
            </a:pPr>
            <a:r>
              <a:rPr lang="ru" sz="800" u="sng">
                <a:solidFill>
                  <a:srgbClr val="40C4FF"/>
                </a:solidFill>
                <a:hlinkClick r:id="rId6"/>
              </a:rPr>
              <a:t>drawCircle()</a:t>
            </a:r>
            <a:r>
              <a:rPr lang="ru" sz="800">
                <a:solidFill>
                  <a:srgbClr val="333333"/>
                </a:solidFill>
              </a:rPr>
              <a:t>. Рисует окружность с определенным радиусом вокруг заданной точки.</a:t>
            </a:r>
            <a:endParaRPr sz="800">
              <a:solidFill>
                <a:srgbClr val="333333"/>
              </a:solidFill>
            </a:endParaRPr>
          </a:p>
          <a:p>
            <a:pPr indent="-279400" lvl="0" marL="45720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800"/>
              <a:buChar char="●"/>
            </a:pPr>
            <a:r>
              <a:rPr lang="ru" sz="800" u="sng">
                <a:solidFill>
                  <a:srgbClr val="40C4FF"/>
                </a:solidFill>
                <a:hlinkClick r:id="rId7"/>
              </a:rPr>
              <a:t>drawLine(s)()</a:t>
            </a:r>
            <a:r>
              <a:rPr lang="ru" sz="800">
                <a:solidFill>
                  <a:srgbClr val="333333"/>
                </a:solidFill>
              </a:rPr>
              <a:t>. Рисует линию (или последовательность линий) между двумя точками.</a:t>
            </a:r>
            <a:endParaRPr sz="800">
              <a:solidFill>
                <a:srgbClr val="333333"/>
              </a:solidFill>
            </a:endParaRPr>
          </a:p>
          <a:p>
            <a:pPr indent="-279400" lvl="0" marL="45720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800"/>
              <a:buChar char="●"/>
            </a:pPr>
            <a:r>
              <a:rPr lang="ru" sz="800" u="sng">
                <a:solidFill>
                  <a:srgbClr val="40C4FF"/>
                </a:solidFill>
                <a:hlinkClick r:id="rId8"/>
              </a:rPr>
              <a:t>drawOval()</a:t>
            </a:r>
            <a:r>
              <a:rPr lang="ru" sz="800">
                <a:solidFill>
                  <a:srgbClr val="333333"/>
                </a:solidFill>
              </a:rPr>
              <a:t>. Рисует овал на основе прямоугольной области.</a:t>
            </a:r>
            <a:endParaRPr sz="800">
              <a:solidFill>
                <a:srgbClr val="333333"/>
              </a:solidFill>
            </a:endParaRPr>
          </a:p>
          <a:p>
            <a:pPr indent="-279400" lvl="0" marL="45720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800"/>
              <a:buChar char="●"/>
            </a:pPr>
            <a:r>
              <a:rPr lang="ru" sz="800" u="sng">
                <a:solidFill>
                  <a:srgbClr val="40C4FF"/>
                </a:solidFill>
                <a:hlinkClick r:id="rId9"/>
              </a:rPr>
              <a:t>drawPaint()</a:t>
            </a:r>
            <a:r>
              <a:rPr lang="ru" sz="800">
                <a:solidFill>
                  <a:srgbClr val="333333"/>
                </a:solidFill>
              </a:rPr>
              <a:t>. Закрашивает весь холст с помощью заданного объекта </a:t>
            </a:r>
            <a:r>
              <a:rPr b="1" lang="ru" sz="800">
                <a:solidFill>
                  <a:srgbClr val="333333"/>
                </a:solidFill>
              </a:rPr>
              <a:t>Paint</a:t>
            </a:r>
            <a:r>
              <a:rPr lang="ru" sz="800">
                <a:solidFill>
                  <a:srgbClr val="333333"/>
                </a:solidFill>
              </a:rPr>
              <a:t>.</a:t>
            </a:r>
            <a:endParaRPr sz="800">
              <a:solidFill>
                <a:srgbClr val="333333"/>
              </a:solidFill>
            </a:endParaRPr>
          </a:p>
          <a:p>
            <a:pPr indent="-279400" lvl="0" marL="45720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800"/>
              <a:buChar char="●"/>
            </a:pPr>
            <a:r>
              <a:rPr lang="ru" sz="800" u="sng">
                <a:solidFill>
                  <a:srgbClr val="40C4FF"/>
                </a:solidFill>
                <a:hlinkClick r:id="rId10"/>
              </a:rPr>
              <a:t>drawPath()</a:t>
            </a:r>
            <a:r>
              <a:rPr lang="ru" sz="800">
                <a:solidFill>
                  <a:srgbClr val="333333"/>
                </a:solidFill>
              </a:rPr>
              <a:t>. Рисует указанный контур, используется для хранения набора графических примитивов в виде единого объекта.</a:t>
            </a:r>
            <a:endParaRPr sz="800">
              <a:solidFill>
                <a:srgbClr val="333333"/>
              </a:solidFill>
            </a:endParaRPr>
          </a:p>
          <a:p>
            <a:pPr indent="0" lvl="0" mar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View onDraw</a:t>
            </a:r>
            <a:endParaRPr/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7" y="1248772"/>
            <a:ext cx="5115900" cy="284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Указываем наше View в разметке</a:t>
            </a:r>
            <a:endParaRPr/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550" y="1138100"/>
            <a:ext cx="6169650" cy="34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304800"/>
            <a:ext cx="8839201" cy="3943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Стили</a:t>
            </a:r>
            <a:endParaRPr/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1225" y="1195025"/>
            <a:ext cx="396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88900" marR="8890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&lt;activity android:name=".About"</a:t>
            </a:r>
            <a:br>
              <a:rPr lang="ru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android:label="@string/about_title"</a:t>
            </a:r>
            <a:br>
              <a:rPr lang="ru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android:theme="@style/Theme.AppCompat.Dialog";&gt;</a:t>
            </a:r>
            <a:br>
              <a:rPr lang="ru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&lt;/activity&gt;</a:t>
            </a:r>
            <a:endParaRPr sz="10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7888" y="1104650"/>
            <a:ext cx="2143125" cy="38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6888" y="1104650"/>
            <a:ext cx="2143125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Стили</a:t>
            </a:r>
            <a:endParaRPr/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416075" y="12371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Строчка в Android manifest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1050">
                <a:solidFill>
                  <a:srgbClr val="333333"/>
                </a:solidFill>
                <a:highlight>
                  <a:srgbClr val="FFFFFF"/>
                </a:highlight>
              </a:rPr>
              <a:t>android:theme="@style/Theme.AppCompat.Light.Dialog"</a:t>
            </a:r>
            <a:r>
              <a:rPr lang="ru" sz="105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1050">
                <a:solidFill>
                  <a:srgbClr val="333333"/>
                </a:solidFill>
                <a:highlight>
                  <a:srgbClr val="FFFFFF"/>
                </a:highlight>
              </a:rPr>
              <a:t>android:theme="@style/Theme.AppCompat.Light.Dialog.MinWidth"</a:t>
            </a:r>
            <a:r>
              <a:rPr lang="ru" sz="105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ru" sz="1050">
                <a:solidFill>
                  <a:srgbClr val="333333"/>
                </a:solidFill>
                <a:highlight>
                  <a:srgbClr val="FFFFFF"/>
                </a:highlight>
              </a:rPr>
              <a:t>android:theme="@style/Theme.AppCompat.Dialog.MinWidth"</a:t>
            </a:r>
            <a:r>
              <a:rPr lang="ru" sz="105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  <a:endParaRPr/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978100"/>
            <a:ext cx="729615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/>
        </p:nvSpPr>
        <p:spPr>
          <a:xfrm>
            <a:off x="46875" y="4686450"/>
            <a:ext cx="5872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1155CC"/>
                </a:solidFill>
              </a:rPr>
              <a:t>http://developer.alexanderklimov.ru/android/theme.php</a:t>
            </a:r>
            <a:endParaRPr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Стили</a:t>
            </a:r>
            <a:endParaRPr/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333333"/>
                </a:solidFill>
                <a:highlight>
                  <a:srgbClr val="FFFFFF"/>
                </a:highlight>
              </a:rPr>
              <a:t>Стиль — это один или несколько сгруппированных атрибутов форматирования, которые отвечают за внешний вид и поведение элементов или окна. Стиль может задавать такие свойства, как ширину, отступы, цвет текста, размер шрифта, цвет фона и так далее. Сами стили хранятся в XML-файлах, отдельно от файлов разметки.</a:t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>
              <a:lnSpc>
                <a:spcPct val="230769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550">
                <a:solidFill>
                  <a:srgbClr val="3C763D"/>
                </a:solidFill>
                <a:latin typeface="Roboto"/>
                <a:ea typeface="Roboto"/>
                <a:cs typeface="Roboto"/>
                <a:sym typeface="Roboto"/>
              </a:rPr>
              <a:t>res/values/styles.xml</a:t>
            </a:r>
            <a:endParaRPr sz="2550">
              <a:solidFill>
                <a:srgbClr val="3C763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1800"/>
              </a:spcBef>
              <a:spcAft>
                <a:spcPts val="160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85263"/>
            <a:ext cx="3943350" cy="22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3900" y="2485274"/>
            <a:ext cx="4437446" cy="22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