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A745B80-FEED-4527-A1B5-8BE2767D2D86}">
  <a:tblStyle styleId="{5A745B80-FEED-4527-A1B5-8BE2767D2D8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ru"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localhost:8080/" TargetMode="External"/><Relationship Id="rId4" Type="http://schemas.openxmlformats.org/officeDocument/2006/relationships/image" Target="../media/image14.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java.sun.com/dtd/web-app_2_3.dt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acvarif.info/progjava/progjava6.html" TargetMode="External"/><Relationship Id="rId4" Type="http://schemas.openxmlformats.org/officeDocument/2006/relationships/image" Target="../media/image19.png"/><Relationship Id="rId5" Type="http://schemas.openxmlformats.org/officeDocument/2006/relationships/image" Target="../media/image6.png"/><Relationship Id="rId6"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ru.wikipedia.org/wiki/%D0%A1%D0%B5%D1%80%D0%B2%D0%BB%D0%B5%D1%82_(Java)" TargetMode="External"/><Relationship Id="rId4" Type="http://schemas.openxmlformats.org/officeDocument/2006/relationships/hyperlink" Target="https://tomcat.apache.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u"/>
              <a:t>Java</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Занятие 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Tomcat</a:t>
            </a:r>
            <a:endParaRPr b="1"/>
          </a:p>
        </p:txBody>
      </p:sp>
      <p:sp>
        <p:nvSpPr>
          <p:cNvPr id="112" name="Shape 112"/>
          <p:cNvSpPr txBox="1"/>
          <p:nvPr>
            <p:ph idx="1" type="body"/>
          </p:nvPr>
        </p:nvSpPr>
        <p:spPr>
          <a:xfrm>
            <a:off x="311700" y="1165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ru" sz="1200">
                <a:solidFill>
                  <a:srgbClr val="5F5F5F"/>
                </a:solidFill>
                <a:highlight>
                  <a:srgbClr val="FFFFFF"/>
                </a:highlight>
              </a:rPr>
              <a:t>Перейдите по адресу </a:t>
            </a:r>
            <a:r>
              <a:rPr lang="ru" sz="1200" u="sng">
                <a:solidFill>
                  <a:srgbClr val="19A5A5"/>
                </a:solidFill>
                <a:highlight>
                  <a:srgbClr val="FFFFFF"/>
                </a:highlight>
                <a:hlinkClick r:id="rId3"/>
              </a:rPr>
              <a:t>http://localhost:8080/</a:t>
            </a:r>
            <a:r>
              <a:rPr lang="ru" sz="1200">
                <a:solidFill>
                  <a:srgbClr val="5F5F5F"/>
                </a:solidFill>
                <a:highlight>
                  <a:srgbClr val="FFFFFF"/>
                </a:highlight>
              </a:rPr>
              <a:t>. Если вы видите это, то всё хорошо.</a:t>
            </a:r>
            <a:endParaRPr/>
          </a:p>
        </p:txBody>
      </p:sp>
      <p:pic>
        <p:nvPicPr>
          <p:cNvPr id="113" name="Shape 113"/>
          <p:cNvPicPr preferRelativeResize="0"/>
          <p:nvPr/>
        </p:nvPicPr>
        <p:blipFill>
          <a:blip r:embed="rId4">
            <a:alphaModFix/>
          </a:blip>
          <a:stretch>
            <a:fillRect/>
          </a:stretch>
        </p:blipFill>
        <p:spPr>
          <a:xfrm>
            <a:off x="352838" y="2202388"/>
            <a:ext cx="3971925" cy="2066925"/>
          </a:xfrm>
          <a:prstGeom prst="rect">
            <a:avLst/>
          </a:prstGeom>
          <a:noFill/>
          <a:ln>
            <a:noFill/>
          </a:ln>
        </p:spPr>
      </p:pic>
      <p:pic>
        <p:nvPicPr>
          <p:cNvPr id="114" name="Shape 114"/>
          <p:cNvPicPr preferRelativeResize="0"/>
          <p:nvPr/>
        </p:nvPicPr>
        <p:blipFill>
          <a:blip r:embed="rId5">
            <a:alphaModFix/>
          </a:blip>
          <a:stretch>
            <a:fillRect/>
          </a:stretch>
        </p:blipFill>
        <p:spPr>
          <a:xfrm>
            <a:off x="311699" y="1548250"/>
            <a:ext cx="5095325" cy="3595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Tomcat</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sz="1000">
                <a:solidFill>
                  <a:srgbClr val="6C6C6C"/>
                </a:solidFill>
              </a:rPr>
              <a:t>&lt;TOMCAT_HOME&gt;\webapps</a:t>
            </a:r>
            <a:endParaRPr sz="1000">
              <a:solidFill>
                <a:srgbClr val="6C6C6C"/>
              </a:solidFill>
            </a:endParaRPr>
          </a:p>
          <a:p>
            <a:pPr indent="0" lvl="0" marL="0">
              <a:spcBef>
                <a:spcPts val="1600"/>
              </a:spcBef>
              <a:spcAft>
                <a:spcPts val="0"/>
              </a:spcAft>
              <a:buNone/>
            </a:pPr>
            <a:r>
              <a:rPr lang="ru" sz="1000">
                <a:solidFill>
                  <a:srgbClr val="6C6C6C"/>
                </a:solidFill>
              </a:rPr>
              <a:t>&lt;TOMCAT_HOME&gt;\bin и запустите файл startup.bat</a:t>
            </a:r>
            <a:endParaRPr sz="1000">
              <a:solidFill>
                <a:srgbClr val="6C6C6C"/>
              </a:solidFill>
            </a:endParaRPr>
          </a:p>
          <a:p>
            <a:pPr indent="0" lvl="0" marL="0">
              <a:spcBef>
                <a:spcPts val="1600"/>
              </a:spcBef>
              <a:spcAft>
                <a:spcPts val="0"/>
              </a:spcAft>
              <a:buNone/>
            </a:pPr>
            <a:r>
              <a:rPr lang="ru" sz="1000">
                <a:solidFill>
                  <a:srgbClr val="6C6C6C"/>
                </a:solidFill>
              </a:rPr>
              <a:t>&lt;TOMCAT_HOME&gt;\common\lib. Это servlet-api.jar</a:t>
            </a:r>
            <a:endParaRPr sz="1000">
              <a:solidFill>
                <a:srgbClr val="6C6C6C"/>
              </a:solidFill>
            </a:endParaRPr>
          </a:p>
          <a:p>
            <a:pPr indent="0" lvl="0" marL="0">
              <a:spcBef>
                <a:spcPts val="1600"/>
              </a:spcBef>
              <a:spcAft>
                <a:spcPts val="0"/>
              </a:spcAft>
              <a:buNone/>
            </a:pPr>
            <a:r>
              <a:rPr lang="ru" sz="1000">
                <a:solidFill>
                  <a:srgbClr val="6C6C6C"/>
                </a:solidFill>
              </a:rPr>
              <a:t>javac -encoding UTF-8 -cp .;servlet-api.jar *.java</a:t>
            </a:r>
            <a:endParaRPr sz="1000">
              <a:solidFill>
                <a:srgbClr val="6C6C6C"/>
              </a:solidFill>
            </a:endParaRPr>
          </a:p>
          <a:p>
            <a:pPr indent="0" lvl="0" marL="0">
              <a:spcBef>
                <a:spcPts val="1600"/>
              </a:spcBef>
              <a:spcAft>
                <a:spcPts val="1600"/>
              </a:spcAft>
              <a:buNone/>
            </a:pPr>
            <a:r>
              <a:t/>
            </a:r>
            <a:endParaRPr sz="1000">
              <a:solidFill>
                <a:srgbClr val="6C6C6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Tomcat</a:t>
            </a:r>
            <a:endParaRPr/>
          </a:p>
        </p:txBody>
      </p:sp>
      <p:graphicFrame>
        <p:nvGraphicFramePr>
          <p:cNvPr id="126" name="Shape 126"/>
          <p:cNvGraphicFramePr/>
          <p:nvPr/>
        </p:nvGraphicFramePr>
        <p:xfrm>
          <a:off x="438900" y="1230550"/>
          <a:ext cx="3000000" cy="3000000"/>
        </p:xfrm>
        <a:graphic>
          <a:graphicData uri="http://schemas.openxmlformats.org/drawingml/2006/table">
            <a:tbl>
              <a:tblPr>
                <a:solidFill>
                  <a:srgbClr val="F5F6F8"/>
                </a:solidFill>
                <a:tableStyleId>{5A745B80-FEED-4527-A1B5-8BE2767D2D86}</a:tableStyleId>
              </a:tblPr>
              <a:tblGrid>
                <a:gridCol w="6829425"/>
              </a:tblGrid>
              <a:tr h="100000">
                <a:tc>
                  <a:txBody>
                    <a:bodyPr>
                      <a:noAutofit/>
                    </a:bodyPr>
                    <a:lstStyle/>
                    <a:p>
                      <a:pPr indent="0" lvl="0" marL="50800" marR="50800" rtl="0">
                        <a:lnSpc>
                          <a:spcPct val="115000"/>
                        </a:lnSpc>
                        <a:spcBef>
                          <a:spcPts val="0"/>
                        </a:spcBef>
                        <a:spcAft>
                          <a:spcPts val="0"/>
                        </a:spcAft>
                        <a:buNone/>
                      </a:pPr>
                      <a:r>
                        <a:rPr lang="ru" sz="1000">
                          <a:solidFill>
                            <a:srgbClr val="6C6C6C"/>
                          </a:solidFill>
                        </a:rPr>
                        <a:t>javac -encoding UTF-8 -cp .;servlet-api.jar students\web\*.java</a:t>
                      </a:r>
                      <a:endParaRPr sz="900">
                        <a:solidFill>
                          <a:srgbClr val="5F5F5F"/>
                        </a:solidFill>
                        <a:highlight>
                          <a:srgbClr val="F5F6F8"/>
                        </a:highlight>
                        <a:latin typeface="Verdana"/>
                        <a:ea typeface="Verdana"/>
                        <a:cs typeface="Verdana"/>
                        <a:sym typeface="Verdana"/>
                      </a:endParaRPr>
                    </a:p>
                  </a:txBody>
                  <a:tcPr marT="91425" marB="91425" marR="91425" marL="91425"/>
                </a:tc>
              </a:tr>
            </a:tbl>
          </a:graphicData>
        </a:graphic>
      </p:graphicFrame>
      <p:sp>
        <p:nvSpPr>
          <p:cNvPr id="127" name="Shape 127"/>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8" name="Shape 128"/>
          <p:cNvSpPr txBox="1"/>
          <p:nvPr/>
        </p:nvSpPr>
        <p:spPr>
          <a:xfrm>
            <a:off x="438900" y="1788150"/>
            <a:ext cx="3000000" cy="3000000"/>
          </a:xfrm>
          <a:prstGeom prst="rect">
            <a:avLst/>
          </a:prstGeom>
          <a:noFill/>
          <a:ln>
            <a:noFill/>
          </a:ln>
        </p:spPr>
        <p:txBody>
          <a:bodyPr anchorCtr="0" anchor="ctr" bIns="91425" lIns="91425" spcFirstLastPara="1" rIns="91425" wrap="square" tIns="91425">
            <a:noAutofit/>
          </a:bodyPr>
          <a:lstStyle/>
          <a:p>
            <a:pPr indent="0" lvl="0" marL="50800" marR="50800" rtl="0">
              <a:lnSpc>
                <a:spcPct val="115000"/>
              </a:lnSpc>
              <a:spcBef>
                <a:spcPts val="0"/>
              </a:spcBef>
              <a:spcAft>
                <a:spcPts val="0"/>
              </a:spcAft>
              <a:buNone/>
            </a:pPr>
            <a:r>
              <a:rPr lang="ru" sz="900">
                <a:solidFill>
                  <a:srgbClr val="445870"/>
                </a:solidFill>
                <a:highlight>
                  <a:srgbClr val="F5F6F8"/>
                </a:highlight>
                <a:latin typeface="Verdana"/>
                <a:ea typeface="Verdana"/>
                <a:cs typeface="Verdana"/>
                <a:sym typeface="Verdana"/>
              </a:rPr>
              <a:t>&lt;!DOCTYPE web-app PUBLIC '-//Sun Microsystems, Inc.//DTD</a:t>
            </a:r>
            <a:endParaRPr sz="900">
              <a:solidFill>
                <a:srgbClr val="445870"/>
              </a:solidFill>
              <a:highlight>
                <a:srgbClr val="F5F6F8"/>
              </a:highlight>
              <a:latin typeface="Verdana"/>
              <a:ea typeface="Verdana"/>
              <a:cs typeface="Verdana"/>
              <a:sym typeface="Verdana"/>
            </a:endParaRPr>
          </a:p>
          <a:p>
            <a:pPr indent="0" lvl="0" marL="50800" marR="50800" rtl="0">
              <a:lnSpc>
                <a:spcPct val="115000"/>
              </a:lnSpc>
              <a:spcBef>
                <a:spcPts val="0"/>
              </a:spcBef>
              <a:spcAft>
                <a:spcPts val="0"/>
              </a:spcAft>
              <a:buNone/>
            </a:pPr>
            <a:r>
              <a:rPr lang="ru" sz="900">
                <a:solidFill>
                  <a:srgbClr val="445870"/>
                </a:solidFill>
                <a:highlight>
                  <a:srgbClr val="F5F6F8"/>
                </a:highlight>
                <a:latin typeface="Verdana"/>
                <a:ea typeface="Verdana"/>
                <a:cs typeface="Verdana"/>
                <a:sym typeface="Verdana"/>
              </a:rPr>
              <a:t>  Web Application 2.3//EN' '</a:t>
            </a:r>
            <a:r>
              <a:rPr lang="ru" sz="900" u="sng">
                <a:solidFill>
                  <a:srgbClr val="19A5A5"/>
                </a:solidFill>
                <a:highlight>
                  <a:srgbClr val="F5F6F8"/>
                </a:highlight>
                <a:latin typeface="Verdana"/>
                <a:ea typeface="Verdana"/>
                <a:cs typeface="Verdana"/>
                <a:sym typeface="Verdana"/>
                <a:hlinkClick r:id="rId3"/>
              </a:rPr>
              <a:t>http://java.sun.com/dtd/web-app_2_3.dtd</a:t>
            </a:r>
            <a:r>
              <a:rPr lang="ru" sz="900">
                <a:solidFill>
                  <a:srgbClr val="445870"/>
                </a:solidFill>
                <a:highlight>
                  <a:srgbClr val="F5F6F8"/>
                </a:highlight>
                <a:latin typeface="Verdana"/>
                <a:ea typeface="Verdana"/>
                <a:cs typeface="Verdana"/>
                <a:sym typeface="Verdana"/>
              </a:rPr>
              <a:t>'&gt;</a:t>
            </a:r>
            <a:endParaRPr sz="900">
              <a:solidFill>
                <a:srgbClr val="445870"/>
              </a:solidFill>
              <a:highlight>
                <a:srgbClr val="F5F6F8"/>
              </a:highlight>
              <a:latin typeface="Verdana"/>
              <a:ea typeface="Verdana"/>
              <a:cs typeface="Verdana"/>
              <a:sym typeface="Verdana"/>
            </a:endParaRPr>
          </a:p>
          <a:p>
            <a:pPr indent="0" lvl="0" marL="50800" marR="50800" rtl="0">
              <a:lnSpc>
                <a:spcPct val="115000"/>
              </a:lnSpc>
              <a:spcBef>
                <a:spcPts val="0"/>
              </a:spcBef>
              <a:spcAft>
                <a:spcPts val="0"/>
              </a:spcAft>
              <a:buNone/>
            </a:pPr>
            <a:r>
              <a:rPr lang="ru" sz="900">
                <a:solidFill>
                  <a:srgbClr val="445870"/>
                </a:solidFill>
                <a:highlight>
                  <a:srgbClr val="F5F6F8"/>
                </a:highlight>
                <a:latin typeface="Verdana"/>
                <a:ea typeface="Verdana"/>
                <a:cs typeface="Verdana"/>
                <a:sym typeface="Verdana"/>
              </a:rPr>
              <a:t>&lt;web-app&gt;</a:t>
            </a:r>
            <a:endParaRPr sz="900">
              <a:solidFill>
                <a:srgbClr val="445870"/>
              </a:solidFill>
              <a:highlight>
                <a:srgbClr val="F5F6F8"/>
              </a:highlight>
              <a:latin typeface="Verdana"/>
              <a:ea typeface="Verdana"/>
              <a:cs typeface="Verdana"/>
              <a:sym typeface="Verdana"/>
            </a:endParaRPr>
          </a:p>
          <a:p>
            <a:pPr indent="0" lvl="0" marL="50800" marR="50800" rtl="0">
              <a:lnSpc>
                <a:spcPct val="115000"/>
              </a:lnSpc>
              <a:spcBef>
                <a:spcPts val="0"/>
              </a:spcBef>
              <a:spcAft>
                <a:spcPts val="0"/>
              </a:spcAft>
              <a:buNone/>
            </a:pPr>
            <a:r>
              <a:rPr lang="ru" sz="900">
                <a:solidFill>
                  <a:srgbClr val="445870"/>
                </a:solidFill>
                <a:highlight>
                  <a:srgbClr val="F5F6F8"/>
                </a:highlight>
                <a:latin typeface="Verdana"/>
                <a:ea typeface="Verdana"/>
                <a:cs typeface="Verdana"/>
                <a:sym typeface="Verdana"/>
              </a:rPr>
              <a:t>  &lt;servlet&gt;</a:t>
            </a:r>
            <a:endParaRPr sz="900">
              <a:solidFill>
                <a:srgbClr val="445870"/>
              </a:solidFill>
              <a:highlight>
                <a:srgbClr val="F5F6F8"/>
              </a:highlight>
              <a:latin typeface="Verdana"/>
              <a:ea typeface="Verdana"/>
              <a:cs typeface="Verdana"/>
              <a:sym typeface="Verdana"/>
            </a:endParaRPr>
          </a:p>
          <a:p>
            <a:pPr indent="0" lvl="0" marL="50800" marR="50800" rtl="0">
              <a:lnSpc>
                <a:spcPct val="115000"/>
              </a:lnSpc>
              <a:spcBef>
                <a:spcPts val="0"/>
              </a:spcBef>
              <a:spcAft>
                <a:spcPts val="0"/>
              </a:spcAft>
              <a:buNone/>
            </a:pPr>
            <a:r>
              <a:rPr lang="ru" sz="900">
                <a:solidFill>
                  <a:srgbClr val="445870"/>
                </a:solidFill>
                <a:highlight>
                  <a:srgbClr val="F5F6F8"/>
                </a:highlight>
                <a:latin typeface="Verdana"/>
                <a:ea typeface="Verdana"/>
                <a:cs typeface="Verdana"/>
                <a:sym typeface="Verdana"/>
              </a:rPr>
              <a:t>    &lt;servlet-name&gt;test&lt;/servlet-name&gt;</a:t>
            </a:r>
            <a:endParaRPr sz="900">
              <a:solidFill>
                <a:srgbClr val="445870"/>
              </a:solidFill>
              <a:highlight>
                <a:srgbClr val="F5F6F8"/>
              </a:highlight>
              <a:latin typeface="Verdana"/>
              <a:ea typeface="Verdana"/>
              <a:cs typeface="Verdana"/>
              <a:sym typeface="Verdana"/>
            </a:endParaRPr>
          </a:p>
          <a:p>
            <a:pPr indent="0" lvl="0" marL="50800" marR="50800" rtl="0">
              <a:lnSpc>
                <a:spcPct val="115000"/>
              </a:lnSpc>
              <a:spcBef>
                <a:spcPts val="0"/>
              </a:spcBef>
              <a:spcAft>
                <a:spcPts val="0"/>
              </a:spcAft>
              <a:buNone/>
            </a:pPr>
            <a:r>
              <a:rPr lang="ru" sz="900">
                <a:solidFill>
                  <a:srgbClr val="445870"/>
                </a:solidFill>
                <a:highlight>
                  <a:srgbClr val="F5F6F8"/>
                </a:highlight>
                <a:latin typeface="Verdana"/>
                <a:ea typeface="Verdana"/>
                <a:cs typeface="Verdana"/>
                <a:sym typeface="Verdana"/>
              </a:rPr>
              <a:t>    &lt;servlet-class&gt;com.example.TestServlet&lt;/servlet-class&gt;</a:t>
            </a:r>
            <a:endParaRPr sz="900">
              <a:solidFill>
                <a:srgbClr val="445870"/>
              </a:solidFill>
              <a:highlight>
                <a:srgbClr val="F5F6F8"/>
              </a:highlight>
              <a:latin typeface="Verdana"/>
              <a:ea typeface="Verdana"/>
              <a:cs typeface="Verdana"/>
              <a:sym typeface="Verdana"/>
            </a:endParaRPr>
          </a:p>
          <a:p>
            <a:pPr indent="0" lvl="0" marL="50800" marR="50800" rtl="0">
              <a:lnSpc>
                <a:spcPct val="115000"/>
              </a:lnSpc>
              <a:spcBef>
                <a:spcPts val="0"/>
              </a:spcBef>
              <a:spcAft>
                <a:spcPts val="0"/>
              </a:spcAft>
              <a:buNone/>
            </a:pPr>
            <a:r>
              <a:rPr lang="ru" sz="900">
                <a:solidFill>
                  <a:srgbClr val="445870"/>
                </a:solidFill>
                <a:highlight>
                  <a:srgbClr val="F5F6F8"/>
                </a:highlight>
                <a:latin typeface="Verdana"/>
                <a:ea typeface="Verdana"/>
                <a:cs typeface="Verdana"/>
                <a:sym typeface="Verdana"/>
              </a:rPr>
              <a:t>  &lt;/servlet&gt;</a:t>
            </a:r>
            <a:endParaRPr sz="900">
              <a:solidFill>
                <a:srgbClr val="445870"/>
              </a:solidFill>
              <a:highlight>
                <a:srgbClr val="F5F6F8"/>
              </a:highlight>
              <a:latin typeface="Verdana"/>
              <a:ea typeface="Verdana"/>
              <a:cs typeface="Verdana"/>
              <a:sym typeface="Verdana"/>
            </a:endParaRPr>
          </a:p>
          <a:p>
            <a:pPr indent="0" lvl="0" marL="50800" marR="50800" rtl="0">
              <a:lnSpc>
                <a:spcPct val="115000"/>
              </a:lnSpc>
              <a:spcBef>
                <a:spcPts val="0"/>
              </a:spcBef>
              <a:spcAft>
                <a:spcPts val="0"/>
              </a:spcAft>
              <a:buNone/>
            </a:pPr>
            <a:r>
              <a:rPr lang="ru" sz="900">
                <a:solidFill>
                  <a:srgbClr val="445870"/>
                </a:solidFill>
                <a:highlight>
                  <a:srgbClr val="F5F6F8"/>
                </a:highlight>
                <a:latin typeface="Verdana"/>
                <a:ea typeface="Verdana"/>
                <a:cs typeface="Verdana"/>
                <a:sym typeface="Verdana"/>
              </a:rPr>
              <a:t>  &lt;servlet-mapping&gt;</a:t>
            </a:r>
            <a:endParaRPr sz="900">
              <a:solidFill>
                <a:srgbClr val="445870"/>
              </a:solidFill>
              <a:highlight>
                <a:srgbClr val="F5F6F8"/>
              </a:highlight>
              <a:latin typeface="Verdana"/>
              <a:ea typeface="Verdana"/>
              <a:cs typeface="Verdana"/>
              <a:sym typeface="Verdana"/>
            </a:endParaRPr>
          </a:p>
          <a:p>
            <a:pPr indent="0" lvl="0" marL="50800" marR="50800" rtl="0">
              <a:lnSpc>
                <a:spcPct val="115000"/>
              </a:lnSpc>
              <a:spcBef>
                <a:spcPts val="0"/>
              </a:spcBef>
              <a:spcAft>
                <a:spcPts val="0"/>
              </a:spcAft>
              <a:buNone/>
            </a:pPr>
            <a:r>
              <a:rPr lang="ru" sz="900">
                <a:solidFill>
                  <a:srgbClr val="445870"/>
                </a:solidFill>
                <a:highlight>
                  <a:srgbClr val="F5F6F8"/>
                </a:highlight>
                <a:latin typeface="Verdana"/>
                <a:ea typeface="Verdana"/>
                <a:cs typeface="Verdana"/>
                <a:sym typeface="Verdana"/>
              </a:rPr>
              <a:t>    &lt;servlet-name&gt;test&lt;/servlet-name&gt;</a:t>
            </a:r>
            <a:endParaRPr sz="900">
              <a:solidFill>
                <a:srgbClr val="445870"/>
              </a:solidFill>
              <a:highlight>
                <a:srgbClr val="F5F6F8"/>
              </a:highlight>
              <a:latin typeface="Verdana"/>
              <a:ea typeface="Verdana"/>
              <a:cs typeface="Verdana"/>
              <a:sym typeface="Verdana"/>
            </a:endParaRPr>
          </a:p>
          <a:p>
            <a:pPr indent="0" lvl="0" marL="50800" marR="50800" rtl="0">
              <a:lnSpc>
                <a:spcPct val="115000"/>
              </a:lnSpc>
              <a:spcBef>
                <a:spcPts val="0"/>
              </a:spcBef>
              <a:spcAft>
                <a:spcPts val="0"/>
              </a:spcAft>
              <a:buNone/>
            </a:pPr>
            <a:r>
              <a:rPr lang="ru" sz="900">
                <a:solidFill>
                  <a:srgbClr val="445870"/>
                </a:solidFill>
                <a:highlight>
                  <a:srgbClr val="F5F6F8"/>
                </a:highlight>
                <a:latin typeface="Verdana"/>
                <a:ea typeface="Verdana"/>
                <a:cs typeface="Verdana"/>
                <a:sym typeface="Verdana"/>
              </a:rPr>
              <a:t>    &lt;url-pattern&gt;/test&lt;/url-pattern&gt;</a:t>
            </a:r>
            <a:endParaRPr sz="900">
              <a:solidFill>
                <a:srgbClr val="445870"/>
              </a:solidFill>
              <a:highlight>
                <a:srgbClr val="F5F6F8"/>
              </a:highlight>
              <a:latin typeface="Verdana"/>
              <a:ea typeface="Verdana"/>
              <a:cs typeface="Verdana"/>
              <a:sym typeface="Verdana"/>
            </a:endParaRPr>
          </a:p>
          <a:p>
            <a:pPr indent="0" lvl="0" marL="50800" marR="50800" rtl="0">
              <a:lnSpc>
                <a:spcPct val="115000"/>
              </a:lnSpc>
              <a:spcBef>
                <a:spcPts val="0"/>
              </a:spcBef>
              <a:spcAft>
                <a:spcPts val="0"/>
              </a:spcAft>
              <a:buNone/>
            </a:pPr>
            <a:r>
              <a:rPr lang="ru" sz="900">
                <a:solidFill>
                  <a:srgbClr val="445870"/>
                </a:solidFill>
                <a:highlight>
                  <a:srgbClr val="F5F6F8"/>
                </a:highlight>
                <a:latin typeface="Verdana"/>
                <a:ea typeface="Verdana"/>
                <a:cs typeface="Verdana"/>
                <a:sym typeface="Verdana"/>
              </a:rPr>
              <a:t>  &lt;/servlet-mapping&gt;</a:t>
            </a:r>
            <a:endParaRPr sz="900">
              <a:solidFill>
                <a:srgbClr val="445870"/>
              </a:solidFill>
              <a:highlight>
                <a:srgbClr val="F5F6F8"/>
              </a:highlight>
              <a:latin typeface="Verdana"/>
              <a:ea typeface="Verdana"/>
              <a:cs typeface="Verdana"/>
              <a:sym typeface="Verdana"/>
            </a:endParaRPr>
          </a:p>
          <a:p>
            <a:pPr indent="0" lvl="0" marL="50800" marR="50800" rtl="0">
              <a:lnSpc>
                <a:spcPct val="115000"/>
              </a:lnSpc>
              <a:spcBef>
                <a:spcPts val="0"/>
              </a:spcBef>
              <a:spcAft>
                <a:spcPts val="0"/>
              </a:spcAft>
              <a:buNone/>
            </a:pPr>
            <a:r>
              <a:rPr lang="ru" sz="900">
                <a:solidFill>
                  <a:srgbClr val="445870"/>
                </a:solidFill>
                <a:highlight>
                  <a:srgbClr val="F5F6F8"/>
                </a:highlight>
                <a:latin typeface="Verdana"/>
                <a:ea typeface="Verdana"/>
                <a:cs typeface="Verdana"/>
                <a:sym typeface="Verdana"/>
              </a:rPr>
              <a:t>&lt;/web-app&gt;</a:t>
            </a:r>
            <a:endParaRPr sz="900">
              <a:solidFill>
                <a:srgbClr val="445870"/>
              </a:solidFill>
              <a:highlight>
                <a:srgbClr val="F5F6F8"/>
              </a:highlight>
              <a:latin typeface="Verdana"/>
              <a:ea typeface="Verdana"/>
              <a:cs typeface="Verdana"/>
              <a:sym typeface="Verdana"/>
            </a:endParaRPr>
          </a:p>
        </p:txBody>
      </p:sp>
      <p:sp>
        <p:nvSpPr>
          <p:cNvPr id="129" name="Shape 129"/>
          <p:cNvSpPr txBox="1"/>
          <p:nvPr/>
        </p:nvSpPr>
        <p:spPr>
          <a:xfrm>
            <a:off x="164375" y="4630225"/>
            <a:ext cx="4897200" cy="41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1155CC"/>
                </a:solidFill>
              </a:rPr>
              <a:t>http://blog.harrix.org/article/6880</a:t>
            </a:r>
            <a:endParaRPr>
              <a:solidFill>
                <a:srgbClr val="1155C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Tomcat</a:t>
            </a:r>
            <a:endParaRPr/>
          </a:p>
        </p:txBody>
      </p:sp>
      <p:sp>
        <p:nvSpPr>
          <p:cNvPr id="135" name="Shape 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spcBef>
                <a:spcPts val="0"/>
              </a:spcBef>
              <a:spcAft>
                <a:spcPts val="0"/>
              </a:spcAft>
              <a:buClr>
                <a:srgbClr val="6C6C6C"/>
              </a:buClr>
              <a:buSzPts val="1000"/>
              <a:buAutoNum type="arabicPeriod"/>
            </a:pPr>
            <a:r>
              <a:rPr lang="ru" sz="1000">
                <a:solidFill>
                  <a:srgbClr val="6C6C6C"/>
                </a:solidFill>
              </a:rPr>
              <a:t>Создадим директорию studentsApp в каталоге &lt;TOMCAT_HOME&gt;\webapps</a:t>
            </a:r>
            <a:endParaRPr sz="1000">
              <a:solidFill>
                <a:srgbClr val="6C6C6C"/>
              </a:solidFill>
            </a:endParaRPr>
          </a:p>
          <a:p>
            <a:pPr indent="-292100" lvl="0" marL="457200" rtl="0">
              <a:spcBef>
                <a:spcPts val="0"/>
              </a:spcBef>
              <a:spcAft>
                <a:spcPts val="0"/>
              </a:spcAft>
              <a:buClr>
                <a:srgbClr val="6C6C6C"/>
              </a:buClr>
              <a:buSzPts val="1000"/>
              <a:buAutoNum type="arabicPeriod"/>
            </a:pPr>
            <a:r>
              <a:rPr lang="ru" sz="1000">
                <a:solidFill>
                  <a:srgbClr val="6C6C6C"/>
                </a:solidFill>
              </a:rPr>
              <a:t>Внутри созданной диррекотории создадим еще одну директорию — WEB-INF</a:t>
            </a:r>
            <a:endParaRPr sz="1000">
              <a:solidFill>
                <a:srgbClr val="6C6C6C"/>
              </a:solidFill>
            </a:endParaRPr>
          </a:p>
          <a:p>
            <a:pPr indent="-292100" lvl="0" marL="457200" rtl="0">
              <a:spcBef>
                <a:spcPts val="0"/>
              </a:spcBef>
              <a:spcAft>
                <a:spcPts val="0"/>
              </a:spcAft>
              <a:buClr>
                <a:srgbClr val="6C6C6C"/>
              </a:buClr>
              <a:buSzPts val="1000"/>
              <a:buAutoNum type="arabicPeriod"/>
            </a:pPr>
            <a:r>
              <a:rPr lang="ru" sz="1000">
                <a:solidFill>
                  <a:srgbClr val="6C6C6C"/>
                </a:solidFill>
              </a:rPr>
              <a:t>Внутри этой директории создайте директорию classes.</a:t>
            </a:r>
            <a:endParaRPr sz="1000">
              <a:solidFill>
                <a:srgbClr val="6C6C6C"/>
              </a:solidFill>
            </a:endParaRPr>
          </a:p>
          <a:p>
            <a:pPr indent="-292100" lvl="0" marL="457200" rtl="0">
              <a:spcBef>
                <a:spcPts val="0"/>
              </a:spcBef>
              <a:spcAft>
                <a:spcPts val="0"/>
              </a:spcAft>
              <a:buClr>
                <a:srgbClr val="6C6C6C"/>
              </a:buClr>
              <a:buSzPts val="1000"/>
              <a:buAutoNum type="arabicPeriod"/>
            </a:pPr>
            <a:r>
              <a:rPr lang="ru" sz="1000">
                <a:solidFill>
                  <a:srgbClr val="6C6C6C"/>
                </a:solidFill>
              </a:rPr>
              <a:t>Поместите туда наш тестовый класс с учетом пакетов. Т.е. полный путь до нашего класса должен быть таким:</a:t>
            </a:r>
            <a:endParaRPr sz="1000">
              <a:solidFill>
                <a:srgbClr val="6C6C6C"/>
              </a:solidFill>
            </a:endParaRPr>
          </a:p>
          <a:p>
            <a:pPr indent="-292100" lvl="0" marL="457200" rtl="0">
              <a:spcBef>
                <a:spcPts val="0"/>
              </a:spcBef>
              <a:spcAft>
                <a:spcPts val="0"/>
              </a:spcAft>
              <a:buClr>
                <a:srgbClr val="6C6C6C"/>
              </a:buClr>
              <a:buSzPts val="1000"/>
              <a:buAutoNum type="arabicPeriod"/>
            </a:pPr>
            <a:r>
              <a:rPr lang="ru" sz="1000">
                <a:solidFill>
                  <a:srgbClr val="6C6C6C"/>
                </a:solidFill>
              </a:rPr>
              <a:t>&lt;TOMCAT_HOME&gt;\webapps\studentsApp\WEB-INF\classes\students\web\HelloWorldServlet.class</a:t>
            </a:r>
            <a:endParaRPr sz="1000">
              <a:solidFill>
                <a:srgbClr val="6C6C6C"/>
              </a:solidFill>
            </a:endParaRPr>
          </a:p>
          <a:p>
            <a:pPr indent="-292100" lvl="0" marL="457200" rtl="0">
              <a:spcBef>
                <a:spcPts val="0"/>
              </a:spcBef>
              <a:spcAft>
                <a:spcPts val="0"/>
              </a:spcAft>
              <a:buClr>
                <a:srgbClr val="6C6C6C"/>
              </a:buClr>
              <a:buSzPts val="1000"/>
              <a:buAutoNum type="arabicPeriod"/>
            </a:pPr>
            <a:r>
              <a:rPr lang="ru" sz="1000">
                <a:solidFill>
                  <a:srgbClr val="6C6C6C"/>
                </a:solidFill>
              </a:rPr>
              <a:t>Теперь необходимо определить файл web.xml, который «расскажет» Tomcat о том, как пользоваться нашим сервлетом. Некоторые IDE предоставляют специальные редакторы для web.xml — может они вам потом будут помогать. Но для начала мы можем написать этот файл самостоятельно.</a:t>
            </a:r>
            <a:endParaRPr sz="1000">
              <a:solidFill>
                <a:srgbClr val="6C6C6C"/>
              </a:solidFill>
            </a:endParaRPr>
          </a:p>
          <a:p>
            <a:pPr indent="0" lvl="0" marL="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Jetty</a:t>
            </a:r>
            <a:endParaRPr/>
          </a:p>
        </p:txBody>
      </p:sp>
      <p:sp>
        <p:nvSpPr>
          <p:cNvPr id="141" name="Shape 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sz="1200">
                <a:solidFill>
                  <a:srgbClr val="666666"/>
                </a:solidFill>
                <a:highlight>
                  <a:srgbClr val="FFFFFF"/>
                </a:highlight>
              </a:rPr>
              <a:t>Jetty является одновременно легковесным и хорошо оптимизированным решением, которое можно использовать как в небольших, так и в крупных проектах. Jetty хорошо масштабируется, экономично использует память</a:t>
            </a:r>
            <a:endParaRPr sz="1200">
              <a:solidFill>
                <a:srgbClr val="666666"/>
              </a:solidFill>
              <a:highlight>
                <a:srgbClr val="FFFFFF"/>
              </a:highlight>
            </a:endParaRPr>
          </a:p>
          <a:p>
            <a:pPr indent="0" lvl="0" marL="0">
              <a:spcBef>
                <a:spcPts val="1600"/>
              </a:spcBef>
              <a:spcAft>
                <a:spcPts val="0"/>
              </a:spcAft>
              <a:buNone/>
            </a:pPr>
            <a:r>
              <a:rPr b="1" lang="ru" sz="1200">
                <a:solidFill>
                  <a:srgbClr val="222222"/>
                </a:solidFill>
                <a:highlight>
                  <a:srgbClr val="FFFFFF"/>
                </a:highlight>
              </a:rPr>
              <a:t>Jetty</a:t>
            </a:r>
            <a:r>
              <a:rPr lang="ru" sz="1200">
                <a:solidFill>
                  <a:srgbClr val="222222"/>
                </a:solidFill>
                <a:highlight>
                  <a:srgbClr val="FFFFFF"/>
                </a:highlight>
              </a:rPr>
              <a:t> — свободный контейнер сервлетов, написанный полностью на Java. Может использоваться как HTTP-сервер или в паре со специализированным HTTP-сервером (к примеру, с Apache HTTP Server).</a:t>
            </a:r>
            <a:endParaRPr sz="1200">
              <a:solidFill>
                <a:srgbClr val="666666"/>
              </a:solidFill>
              <a:highlight>
                <a:srgbClr val="FFFFFF"/>
              </a:highlight>
            </a:endParaRPr>
          </a:p>
          <a:p>
            <a:pPr indent="0" lvl="0" marL="0">
              <a:spcBef>
                <a:spcPts val="1600"/>
              </a:spcBef>
              <a:spcAft>
                <a:spcPts val="1600"/>
              </a:spcAft>
              <a:buNone/>
            </a:pPr>
            <a:r>
              <a:rPr lang="ru" sz="1200">
                <a:solidFill>
                  <a:srgbClr val="222222"/>
                </a:solidFill>
                <a:highlight>
                  <a:srgbClr val="FFFFFF"/>
                </a:highlight>
              </a:rPr>
              <a:t>Jetty очень удобен для создания веб приложений. Использование его как встроенного сервера освобождает разработчика от развёртывания веб приложения на внешний сервер при каждом запуске. Также это не требует установку внешнего сервера приложений.</a:t>
            </a:r>
            <a:endParaRPr sz="1200">
              <a:solidFill>
                <a:srgbClr val="666666"/>
              </a:solidFill>
              <a:highlight>
                <a:srgbClr val="FFFFFF"/>
              </a:highlight>
            </a:endParaRPr>
          </a:p>
        </p:txBody>
      </p:sp>
      <p:sp>
        <p:nvSpPr>
          <p:cNvPr id="142" name="Shape 142"/>
          <p:cNvSpPr txBox="1"/>
          <p:nvPr/>
        </p:nvSpPr>
        <p:spPr>
          <a:xfrm>
            <a:off x="164375" y="4630225"/>
            <a:ext cx="6139500" cy="41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1155CC"/>
                </a:solidFill>
              </a:rPr>
              <a:t>http://akutepov.ru/ru/blog/vstraivaem-jetty-server-v-svoi-proekt/</a:t>
            </a:r>
            <a:endParaRPr>
              <a:solidFill>
                <a:srgbClr val="1155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Jetty</a:t>
            </a:r>
            <a:endParaRPr/>
          </a:p>
        </p:txBody>
      </p:sp>
      <p:sp>
        <p:nvSpPr>
          <p:cNvPr id="148" name="Shape 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ru" sz="1200">
                <a:solidFill>
                  <a:srgbClr val="666666"/>
                </a:solidFill>
              </a:rPr>
              <a:t>mvn archetype:generate -DgroupId=ru.kutepov </a:t>
            </a:r>
            <a:endParaRPr b="1" sz="1200">
              <a:solidFill>
                <a:srgbClr val="666666"/>
              </a:solidFill>
            </a:endParaRPr>
          </a:p>
          <a:p>
            <a:pPr indent="0" lvl="0" marL="0">
              <a:spcBef>
                <a:spcPts val="1600"/>
              </a:spcBef>
              <a:spcAft>
                <a:spcPts val="0"/>
              </a:spcAft>
              <a:buClr>
                <a:schemeClr val="dk1"/>
              </a:buClr>
              <a:buSzPts val="1100"/>
              <a:buFont typeface="Arial"/>
              <a:buNone/>
            </a:pPr>
            <a:r>
              <a:rPr b="1" lang="ru" sz="1200">
                <a:solidFill>
                  <a:srgbClr val="666666"/>
                </a:solidFill>
              </a:rPr>
              <a:t>        -DartifactId=jetty-example </a:t>
            </a:r>
            <a:endParaRPr b="1" sz="1200">
              <a:solidFill>
                <a:srgbClr val="666666"/>
              </a:solidFill>
            </a:endParaRPr>
          </a:p>
          <a:p>
            <a:pPr indent="0" lvl="0" marL="0">
              <a:spcBef>
                <a:spcPts val="1600"/>
              </a:spcBef>
              <a:spcAft>
                <a:spcPts val="0"/>
              </a:spcAft>
              <a:buClr>
                <a:schemeClr val="dk1"/>
              </a:buClr>
              <a:buSzPts val="1100"/>
              <a:buFont typeface="Arial"/>
              <a:buNone/>
            </a:pPr>
            <a:r>
              <a:rPr b="1" lang="ru" sz="1200">
                <a:solidFill>
                  <a:srgbClr val="666666"/>
                </a:solidFill>
              </a:rPr>
              <a:t>        -DarchetypeArtifactId=maven-archetype-webapp </a:t>
            </a:r>
            <a:endParaRPr b="1" sz="1200">
              <a:solidFill>
                <a:srgbClr val="666666"/>
              </a:solidFill>
            </a:endParaRPr>
          </a:p>
          <a:p>
            <a:pPr indent="0" lvl="0" marL="0">
              <a:spcBef>
                <a:spcPts val="1600"/>
              </a:spcBef>
              <a:spcAft>
                <a:spcPts val="1600"/>
              </a:spcAft>
              <a:buNone/>
            </a:pPr>
            <a:r>
              <a:rPr b="1" lang="ru" sz="1200">
                <a:solidFill>
                  <a:srgbClr val="666666"/>
                </a:solidFill>
              </a:rPr>
              <a:t>        -DinteractiveMode=false</a:t>
            </a:r>
            <a:r>
              <a:rPr lang="ru" sz="1200">
                <a:solidFill>
                  <a:srgbClr val="666666"/>
                </a:solidFill>
                <a:highlight>
                  <a:srgbClr val="EEEEEE"/>
                </a:highlight>
              </a:rPr>
              <a:t> </a:t>
            </a:r>
            <a:endParaRPr/>
          </a:p>
        </p:txBody>
      </p:sp>
      <p:pic>
        <p:nvPicPr>
          <p:cNvPr id="149" name="Shape 149"/>
          <p:cNvPicPr preferRelativeResize="0"/>
          <p:nvPr/>
        </p:nvPicPr>
        <p:blipFill>
          <a:blip r:embed="rId3">
            <a:alphaModFix/>
          </a:blip>
          <a:stretch>
            <a:fillRect/>
          </a:stretch>
        </p:blipFill>
        <p:spPr>
          <a:xfrm>
            <a:off x="4621475" y="1400863"/>
            <a:ext cx="4419600" cy="2524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Jetty web.xml</a:t>
            </a:r>
            <a:endParaRPr/>
          </a:p>
          <a:p>
            <a:pPr indent="0" lvl="0" marL="0">
              <a:spcBef>
                <a:spcPts val="0"/>
              </a:spcBef>
              <a:spcAft>
                <a:spcPts val="0"/>
              </a:spcAft>
              <a:buNone/>
            </a:pPr>
            <a:r>
              <a:t/>
            </a:r>
            <a:endParaRPr/>
          </a:p>
        </p:txBody>
      </p:sp>
      <p:pic>
        <p:nvPicPr>
          <p:cNvPr id="155" name="Shape 155"/>
          <p:cNvPicPr preferRelativeResize="0"/>
          <p:nvPr/>
        </p:nvPicPr>
        <p:blipFill>
          <a:blip r:embed="rId3">
            <a:alphaModFix/>
          </a:blip>
          <a:stretch>
            <a:fillRect/>
          </a:stretch>
        </p:blipFill>
        <p:spPr>
          <a:xfrm>
            <a:off x="554477" y="1200650"/>
            <a:ext cx="6159425" cy="3942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Jetty</a:t>
            </a:r>
            <a:endParaRPr/>
          </a:p>
        </p:txBody>
      </p:sp>
      <p:pic>
        <p:nvPicPr>
          <p:cNvPr id="161" name="Shape 161"/>
          <p:cNvPicPr preferRelativeResize="0"/>
          <p:nvPr/>
        </p:nvPicPr>
        <p:blipFill>
          <a:blip r:embed="rId3">
            <a:alphaModFix/>
          </a:blip>
          <a:stretch>
            <a:fillRect/>
          </a:stretch>
        </p:blipFill>
        <p:spPr>
          <a:xfrm>
            <a:off x="1004622" y="1152475"/>
            <a:ext cx="6531126" cy="387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Jetty</a:t>
            </a:r>
            <a:endParaRPr/>
          </a:p>
        </p:txBody>
      </p:sp>
      <p:sp>
        <p:nvSpPr>
          <p:cNvPr id="167" name="Shape 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ru"/>
              <a:t>https://ru.wikipedia.org/wiki/%D0%A1%D1%80%D0%B0%D0%B2%D0%BD%D0%B5%D0%BD%D0%B8%D0%B5_%D0%B2%D0%B5%D0%B1-%D1%81%D0%B5%D1%80%D0%B2%D0%B5%D1%80%D0%BE%D0%B2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Шаблонизация веб-страниц</a:t>
            </a:r>
            <a:endParaRPr/>
          </a:p>
        </p:txBody>
      </p:sp>
      <p:pic>
        <p:nvPicPr>
          <p:cNvPr id="173" name="Shape 173"/>
          <p:cNvPicPr preferRelativeResize="0"/>
          <p:nvPr/>
        </p:nvPicPr>
        <p:blipFill>
          <a:blip r:embed="rId3">
            <a:alphaModFix/>
          </a:blip>
          <a:stretch>
            <a:fillRect/>
          </a:stretch>
        </p:blipFill>
        <p:spPr>
          <a:xfrm>
            <a:off x="1176338" y="1319213"/>
            <a:ext cx="6791325" cy="2505075"/>
          </a:xfrm>
          <a:prstGeom prst="rect">
            <a:avLst/>
          </a:prstGeom>
          <a:noFill/>
          <a:ln>
            <a:noFill/>
          </a:ln>
        </p:spPr>
      </p:pic>
      <p:sp>
        <p:nvSpPr>
          <p:cNvPr id="174" name="Shape 174"/>
          <p:cNvSpPr txBox="1"/>
          <p:nvPr/>
        </p:nvSpPr>
        <p:spPr>
          <a:xfrm>
            <a:off x="164375" y="4630225"/>
            <a:ext cx="4897200" cy="41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1155CC"/>
                </a:solidFill>
              </a:rPr>
              <a:t>http://www.k-press.ru/cs/2003/1/Podhodi/podhodi.asp</a:t>
            </a:r>
            <a:endParaRPr>
              <a:solidFill>
                <a:srgbClr val="1155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Сокет</a:t>
            </a:r>
            <a:endParaRPr/>
          </a:p>
        </p:txBody>
      </p:sp>
      <p:pic>
        <p:nvPicPr>
          <p:cNvPr id="61" name="Shape 61"/>
          <p:cNvPicPr preferRelativeResize="0"/>
          <p:nvPr/>
        </p:nvPicPr>
        <p:blipFill>
          <a:blip r:embed="rId3">
            <a:alphaModFix/>
          </a:blip>
          <a:stretch>
            <a:fillRect/>
          </a:stretch>
        </p:blipFill>
        <p:spPr>
          <a:xfrm>
            <a:off x="1019175" y="1444100"/>
            <a:ext cx="7105650" cy="2847975"/>
          </a:xfrm>
          <a:prstGeom prst="rect">
            <a:avLst/>
          </a:prstGeom>
          <a:noFill/>
          <a:ln>
            <a:noFill/>
          </a:ln>
        </p:spPr>
      </p:pic>
      <p:sp>
        <p:nvSpPr>
          <p:cNvPr id="62" name="Shape 62"/>
          <p:cNvSpPr txBox="1"/>
          <p:nvPr/>
        </p:nvSpPr>
        <p:spPr>
          <a:xfrm>
            <a:off x="164375" y="4630225"/>
            <a:ext cx="4897200" cy="41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solidFill>
                  <a:srgbClr val="1155CC"/>
                </a:solidFill>
              </a:rPr>
              <a:t>http://www.quizful.net/post/java-socket-programming</a:t>
            </a:r>
            <a:endParaRPr>
              <a:solidFill>
                <a:srgbClr val="1155CC"/>
              </a:solidFill>
            </a:endParaRPr>
          </a:p>
        </p:txBody>
      </p:sp>
      <p:sp>
        <p:nvSpPr>
          <p:cNvPr id="63" name="Shape 63"/>
          <p:cNvSpPr txBox="1"/>
          <p:nvPr/>
        </p:nvSpPr>
        <p:spPr>
          <a:xfrm>
            <a:off x="1542850" y="525875"/>
            <a:ext cx="1883700" cy="411000"/>
          </a:xfrm>
          <a:prstGeom prst="rect">
            <a:avLst/>
          </a:prstGeom>
          <a:noFill/>
          <a:ln cap="flat" cmpd="sng" w="9525">
            <a:solidFill>
              <a:srgbClr val="000000"/>
            </a:solidFill>
            <a:prstDash val="solid"/>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ru"/>
              <a:t>Демонстрация кода</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Шаблонизация веб-страниц</a:t>
            </a:r>
            <a:endParaRPr/>
          </a:p>
        </p:txBody>
      </p:sp>
      <p:sp>
        <p:nvSpPr>
          <p:cNvPr id="180" name="Shape 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chemeClr val="dk1"/>
              </a:buClr>
              <a:buSzPts val="1100"/>
              <a:buChar char="●"/>
            </a:pPr>
            <a:r>
              <a:rPr lang="ru"/>
              <a:t>Шаблоны web-страниц представляют собой “расширенные” HTML-документы, в которые содержание внедряется динамически на этапе выполнения.</a:t>
            </a:r>
            <a:endParaRPr/>
          </a:p>
          <a:p>
            <a:pPr indent="-298450" lvl="0" marL="457200" rtl="0" algn="just">
              <a:spcBef>
                <a:spcPts val="0"/>
              </a:spcBef>
              <a:spcAft>
                <a:spcPts val="0"/>
              </a:spcAft>
              <a:buClr>
                <a:schemeClr val="dk1"/>
              </a:buClr>
              <a:buSzPts val="1100"/>
              <a:buChar char="●"/>
            </a:pPr>
            <a:r>
              <a:rPr lang="ru"/>
              <a:t>В шаблонах поддерживается некоторый уровень языка сценариев.</a:t>
            </a:r>
            <a:endParaRPr/>
          </a:p>
          <a:p>
            <a:pPr indent="-298450" lvl="0" marL="457200" rtl="0" algn="just">
              <a:spcBef>
                <a:spcPts val="0"/>
              </a:spcBef>
              <a:spcAft>
                <a:spcPts val="0"/>
              </a:spcAft>
              <a:buClr>
                <a:schemeClr val="dk1"/>
              </a:buClr>
              <a:buSzPts val="1100"/>
              <a:buChar char="●"/>
            </a:pPr>
            <a:r>
              <a:rPr lang="ru"/>
              <a:t>В шаблонах существуют механизмы включения, статического и/или динамического, которые позволяют создавать вложенные шаблоны.</a:t>
            </a:r>
            <a:endParaRPr/>
          </a:p>
          <a:p>
            <a:pPr indent="-298450" lvl="0" marL="457200" rtl="0" algn="just">
              <a:spcBef>
                <a:spcPts val="0"/>
              </a:spcBef>
              <a:spcAft>
                <a:spcPts val="0"/>
              </a:spcAft>
              <a:buClr>
                <a:schemeClr val="dk1"/>
              </a:buClr>
              <a:buSzPts val="1100"/>
              <a:buChar char="●"/>
            </a:pPr>
            <a:r>
              <a:rPr lang="ru"/>
              <a:t>Удобный для дизайнеров синтаксис включения данных в шаблон, или API для программистов, когда логика включения данных не вставляется в шаблон, как в случае с XMLC. (тут я не понял чегой-то –прим. ред.)</a:t>
            </a:r>
            <a:endParaRPr/>
          </a:p>
          <a:p>
            <a:pPr indent="-298450" lvl="0" marL="457200" rtl="0" algn="just">
              <a:spcBef>
                <a:spcPts val="0"/>
              </a:spcBef>
              <a:spcAft>
                <a:spcPts val="0"/>
              </a:spcAft>
              <a:buClr>
                <a:schemeClr val="dk1"/>
              </a:buClr>
              <a:buSzPts val="1100"/>
              <a:buChar char="●"/>
            </a:pPr>
            <a:r>
              <a:rPr lang="ru"/>
              <a:t>Поддержка HTML-форм.</a:t>
            </a:r>
            <a:endParaRPr/>
          </a:p>
          <a:p>
            <a:pPr indent="0" lvl="0" marL="0">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PHP</a:t>
            </a:r>
            <a:endParaRPr/>
          </a:p>
        </p:txBody>
      </p:sp>
      <p:pic>
        <p:nvPicPr>
          <p:cNvPr id="186" name="Shape 186"/>
          <p:cNvPicPr preferRelativeResize="0"/>
          <p:nvPr/>
        </p:nvPicPr>
        <p:blipFill>
          <a:blip r:embed="rId3">
            <a:alphaModFix/>
          </a:blip>
          <a:stretch>
            <a:fillRect/>
          </a:stretch>
        </p:blipFill>
        <p:spPr>
          <a:xfrm>
            <a:off x="1433513" y="1490663"/>
            <a:ext cx="6276975" cy="2162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25000"/>
              </a:lnSpc>
              <a:spcBef>
                <a:spcPts val="800"/>
              </a:spcBef>
              <a:spcAft>
                <a:spcPts val="0"/>
              </a:spcAft>
              <a:buClr>
                <a:schemeClr val="dk1"/>
              </a:buClr>
              <a:buSzPts val="1100"/>
              <a:buFont typeface="Arial"/>
              <a:buNone/>
            </a:pPr>
            <a:r>
              <a:rPr b="1" lang="ru" sz="1200"/>
              <a:t>Java Web шаблонизатор или один сервлет на все запросы</a:t>
            </a:r>
            <a:endParaRPr b="1" sz="1200"/>
          </a:p>
          <a:p>
            <a:pPr indent="0" lvl="0" marL="0">
              <a:spcBef>
                <a:spcPts val="400"/>
              </a:spcBef>
              <a:spcAft>
                <a:spcPts val="0"/>
              </a:spcAft>
              <a:buNone/>
            </a:pPr>
            <a:r>
              <a:t/>
            </a:r>
            <a:endParaRPr/>
          </a:p>
        </p:txBody>
      </p:sp>
      <p:sp>
        <p:nvSpPr>
          <p:cNvPr id="192" name="Shape 192"/>
          <p:cNvSpPr txBox="1"/>
          <p:nvPr>
            <p:ph idx="1" type="body"/>
          </p:nvPr>
        </p:nvSpPr>
        <p:spPr>
          <a:xfrm>
            <a:off x="311700" y="1152475"/>
            <a:ext cx="3999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ru" sz="900">
                <a:solidFill>
                  <a:schemeClr val="dk1"/>
                </a:solidFill>
                <a:highlight>
                  <a:srgbClr val="FFFFFF"/>
                </a:highlight>
                <a:latin typeface="Verdana"/>
                <a:ea typeface="Verdana"/>
                <a:cs typeface="Verdana"/>
                <a:sym typeface="Verdana"/>
              </a:rPr>
              <a:t>Начнем с того, что для построения шаблонизатора на Java, не обойтись без </a:t>
            </a:r>
            <a:r>
              <a:rPr lang="ru" sz="900" u="sng">
                <a:solidFill>
                  <a:srgbClr val="245E93"/>
                </a:solidFill>
                <a:highlight>
                  <a:srgbClr val="FFFFFF"/>
                </a:highlight>
                <a:latin typeface="Verdana"/>
                <a:ea typeface="Verdana"/>
                <a:cs typeface="Verdana"/>
                <a:sym typeface="Verdana"/>
                <a:hlinkClick r:id="rId3"/>
              </a:rPr>
              <a:t>сервлета</a:t>
            </a:r>
            <a:r>
              <a:rPr lang="ru" sz="900">
                <a:solidFill>
                  <a:schemeClr val="dk1"/>
                </a:solidFill>
                <a:highlight>
                  <a:srgbClr val="FFFFFF"/>
                </a:highlight>
                <a:latin typeface="Verdana"/>
                <a:ea typeface="Verdana"/>
                <a:cs typeface="Verdana"/>
                <a:sym typeface="Verdana"/>
              </a:rPr>
              <a:t>. Сервлет это собственно класс расширяющий класс HttpServlet который входит в библиотеку javax.servlet.http.HttpServlet JavaEE. Класс имеет методы doGet, DoPost, processRequest, которые можно использовать для организации в одном из них загрузки шаблона в буфер, замену ключей на значения и передачу преобразованного шаблона клиенту (браузеру).</a:t>
            </a:r>
            <a:endParaRPr/>
          </a:p>
        </p:txBody>
      </p:sp>
      <p:pic>
        <p:nvPicPr>
          <p:cNvPr id="193" name="Shape 193"/>
          <p:cNvPicPr preferRelativeResize="0"/>
          <p:nvPr/>
        </p:nvPicPr>
        <p:blipFill>
          <a:blip r:embed="rId4">
            <a:alphaModFix/>
          </a:blip>
          <a:stretch>
            <a:fillRect/>
          </a:stretch>
        </p:blipFill>
        <p:spPr>
          <a:xfrm>
            <a:off x="4311300" y="1152473"/>
            <a:ext cx="4500849" cy="1333900"/>
          </a:xfrm>
          <a:prstGeom prst="rect">
            <a:avLst/>
          </a:prstGeom>
          <a:noFill/>
          <a:ln>
            <a:noFill/>
          </a:ln>
        </p:spPr>
      </p:pic>
      <p:pic>
        <p:nvPicPr>
          <p:cNvPr id="194" name="Shape 194"/>
          <p:cNvPicPr preferRelativeResize="0"/>
          <p:nvPr/>
        </p:nvPicPr>
        <p:blipFill>
          <a:blip r:embed="rId5">
            <a:alphaModFix/>
          </a:blip>
          <a:stretch>
            <a:fillRect/>
          </a:stretch>
        </p:blipFill>
        <p:spPr>
          <a:xfrm>
            <a:off x="361925" y="2821073"/>
            <a:ext cx="4048125" cy="1371600"/>
          </a:xfrm>
          <a:prstGeom prst="rect">
            <a:avLst/>
          </a:prstGeom>
          <a:noFill/>
          <a:ln>
            <a:noFill/>
          </a:ln>
        </p:spPr>
      </p:pic>
      <p:pic>
        <p:nvPicPr>
          <p:cNvPr id="195" name="Shape 195"/>
          <p:cNvPicPr preferRelativeResize="0"/>
          <p:nvPr/>
        </p:nvPicPr>
        <p:blipFill>
          <a:blip r:embed="rId6">
            <a:alphaModFix/>
          </a:blip>
          <a:stretch>
            <a:fillRect/>
          </a:stretch>
        </p:blipFill>
        <p:spPr>
          <a:xfrm>
            <a:off x="4599575" y="2736448"/>
            <a:ext cx="3924300" cy="1314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Jakarta - Velocity</a:t>
            </a:r>
            <a:endParaRPr/>
          </a:p>
        </p:txBody>
      </p:sp>
      <p:sp>
        <p:nvSpPr>
          <p:cNvPr id="201" name="Shape 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ru" sz="1100">
                <a:solidFill>
                  <a:schemeClr val="dk1"/>
                </a:solidFill>
              </a:rPr>
              <a:t>В рамках проекта Jakarta Velocity разработчики создали минимальную инфраструктуру для создания web-приложений с использованием шаблонов. Эта инфраструктура облегчает сопоставление запросов и шаблонов, а также обеспечивает страницы на базе этих шаблонов информацией о пользовательской сессии и любыми данными бизнес-объектов, которые они должны использовать. Первая возможность реализуется введением в состав пакета Velocity класса VelocityServlet, который облегчает генерацию web-страниц на основе шаблонов. Такая архитектура соответствует архитектуре Model-View-Controller. Но основная особенность Velocity – это поддержка простого языка создания сценариев (с синтаксисом, похожим на Perl). Разработчики Velocity называют его "</a:t>
            </a:r>
            <a:r>
              <a:rPr b="1" lang="ru" sz="1100">
                <a:solidFill>
                  <a:schemeClr val="dk1"/>
                </a:solidFill>
              </a:rPr>
              <a:t>языком шаблонов</a:t>
            </a:r>
            <a:r>
              <a:rPr lang="ru" sz="1100">
                <a:solidFill>
                  <a:schemeClr val="dk1"/>
                </a:solidFill>
              </a:rPr>
              <a:t>", отличая его от развитого языка создания сценариев. Некоторые утверждают, что скрипты Velocity проще изучать и отлаживать, чем страницы JSP. Данный язык поддерживает:</a:t>
            </a:r>
            <a:endParaRPr sz="1100">
              <a:solidFill>
                <a:schemeClr val="dk1"/>
              </a:solidFill>
            </a:endParaRPr>
          </a:p>
          <a:p>
            <a:pPr indent="-298450" lvl="0" marL="457200" rtl="0" algn="just">
              <a:spcBef>
                <a:spcPts val="0"/>
              </a:spcBef>
              <a:spcAft>
                <a:spcPts val="0"/>
              </a:spcAft>
              <a:buClr>
                <a:schemeClr val="dk1"/>
              </a:buClr>
              <a:buSzPts val="1100"/>
              <a:buChar char="●"/>
            </a:pPr>
            <a:r>
              <a:rPr lang="ru" sz="1100">
                <a:solidFill>
                  <a:schemeClr val="dk1"/>
                </a:solidFill>
              </a:rPr>
              <a:t>Простое ветвление;</a:t>
            </a:r>
            <a:endParaRPr sz="1100">
              <a:solidFill>
                <a:schemeClr val="dk1"/>
              </a:solidFill>
            </a:endParaRPr>
          </a:p>
          <a:p>
            <a:pPr indent="-298450" lvl="0" marL="457200" rtl="0" algn="just">
              <a:spcBef>
                <a:spcPts val="0"/>
              </a:spcBef>
              <a:spcAft>
                <a:spcPts val="0"/>
              </a:spcAft>
              <a:buClr>
                <a:schemeClr val="dk1"/>
              </a:buClr>
              <a:buSzPts val="1100"/>
              <a:buChar char="●"/>
            </a:pPr>
            <a:r>
              <a:rPr lang="ru" sz="1100">
                <a:solidFill>
                  <a:schemeClr val="dk1"/>
                </a:solidFill>
              </a:rPr>
              <a:t>Выполнение итераций по спискам объектов;</a:t>
            </a:r>
            <a:endParaRPr sz="1100">
              <a:solidFill>
                <a:schemeClr val="dk1"/>
              </a:solidFill>
            </a:endParaRPr>
          </a:p>
          <a:p>
            <a:pPr indent="-298450" lvl="0" marL="457200" rtl="0" algn="just">
              <a:spcBef>
                <a:spcPts val="0"/>
              </a:spcBef>
              <a:spcAft>
                <a:spcPts val="0"/>
              </a:spcAft>
              <a:buClr>
                <a:schemeClr val="dk1"/>
              </a:buClr>
              <a:buSzPts val="1100"/>
              <a:buChar char="●"/>
            </a:pPr>
            <a:r>
              <a:rPr lang="ru" sz="1100">
                <a:solidFill>
                  <a:schemeClr val="dk1"/>
                </a:solidFill>
              </a:rPr>
              <a:t>Обращение к данным, сгенерированным внешними Java-объектами;</a:t>
            </a:r>
            <a:endParaRPr sz="1100">
              <a:solidFill>
                <a:schemeClr val="dk1"/>
              </a:solidFill>
            </a:endParaRPr>
          </a:p>
          <a:p>
            <a:pPr indent="-298450" lvl="0" marL="457200" rtl="0" algn="just">
              <a:spcBef>
                <a:spcPts val="0"/>
              </a:spcBef>
              <a:spcAft>
                <a:spcPts val="0"/>
              </a:spcAft>
              <a:buClr>
                <a:schemeClr val="dk1"/>
              </a:buClr>
              <a:buSzPts val="1100"/>
              <a:buChar char="●"/>
            </a:pPr>
            <a:r>
              <a:rPr lang="ru" sz="1100">
                <a:solidFill>
                  <a:schemeClr val="dk1"/>
                </a:solidFill>
              </a:rPr>
              <a:t>Включение других файлов шаблонов или любого текстового файла (статическое включение);</a:t>
            </a:r>
            <a:endParaRPr sz="1100">
              <a:solidFill>
                <a:schemeClr val="dk1"/>
              </a:solidFill>
            </a:endParaRPr>
          </a:p>
          <a:p>
            <a:pPr indent="-298450" lvl="0" marL="457200" rtl="0" algn="just">
              <a:spcBef>
                <a:spcPts val="0"/>
              </a:spcBef>
              <a:spcAft>
                <a:spcPts val="0"/>
              </a:spcAft>
              <a:buClr>
                <a:schemeClr val="dk1"/>
              </a:buClr>
              <a:buSzPts val="1100"/>
              <a:buChar char="●"/>
            </a:pPr>
            <a:r>
              <a:rPr lang="ru" sz="1100">
                <a:solidFill>
                  <a:schemeClr val="dk1"/>
                </a:solidFill>
              </a:rPr>
              <a:t>Синтаксический разбор файлов шаблона (динамическое включение);</a:t>
            </a:r>
            <a:endParaRPr sz="1100">
              <a:solidFill>
                <a:schemeClr val="dk1"/>
              </a:solidFill>
            </a:endParaRPr>
          </a:p>
          <a:p>
            <a:pPr indent="-298450" lvl="0" marL="457200" rtl="0" algn="just">
              <a:spcBef>
                <a:spcPts val="0"/>
              </a:spcBef>
              <a:spcAft>
                <a:spcPts val="0"/>
              </a:spcAft>
              <a:buClr>
                <a:schemeClr val="dk1"/>
              </a:buClr>
              <a:buSzPts val="1100"/>
              <a:buChar char="●"/>
            </a:pPr>
            <a:r>
              <a:rPr lang="ru" sz="1100">
                <a:solidFill>
                  <a:schemeClr val="dk1"/>
                </a:solidFill>
              </a:rPr>
              <a:t>Локальные переменные.</a:t>
            </a:r>
            <a:endParaRPr sz="1100">
              <a:solidFill>
                <a:schemeClr val="dk1"/>
              </a:solidFill>
            </a:endParaRPr>
          </a:p>
          <a:p>
            <a:pPr indent="0" lvl="0" marL="0" rtl="0">
              <a:lnSpc>
                <a:spcPct val="150000"/>
              </a:lnSpc>
              <a:spcBef>
                <a:spcPts val="0"/>
              </a:spcBef>
              <a:spcAft>
                <a:spcPts val="0"/>
              </a:spcAft>
              <a:buNone/>
            </a:pPr>
            <a:r>
              <a:rPr lang="ru" sz="1100">
                <a:solidFill>
                  <a:srgbClr val="333333"/>
                </a:solidFill>
                <a:highlight>
                  <a:srgbClr val="FFFFFF"/>
                </a:highlight>
              </a:rPr>
              <a:t>Velocity - один из множества подпроектов Apache, ранее Jakarta. Это движок для обработки шаблонов (template engine), который позволяет напрямую обращаться к методам и полям Java классов.</a:t>
            </a:r>
            <a:endParaRPr sz="1100">
              <a:solidFill>
                <a:srgbClr val="333333"/>
              </a:solidFill>
              <a:highlight>
                <a:srgbClr val="FFFFFF"/>
              </a:highlight>
            </a:endParaRPr>
          </a:p>
          <a:p>
            <a:pPr indent="0" lvl="0" marL="0" rtl="0">
              <a:lnSpc>
                <a:spcPct val="150000"/>
              </a:lnSpc>
              <a:spcBef>
                <a:spcPts val="0"/>
              </a:spcBef>
              <a:spcAft>
                <a:spcPts val="0"/>
              </a:spcAft>
              <a:buNone/>
            </a:pPr>
            <a:r>
              <a:rPr lang="ru" sz="1100">
                <a:solidFill>
                  <a:srgbClr val="333333"/>
                </a:solidFill>
                <a:highlight>
                  <a:srgbClr val="FFFFFF"/>
                </a:highlight>
              </a:rPr>
              <a:t>С помощью этого движка можно генерировать HTML-страницы, SQL-запросы, XML-документы и многое другое. Хоть официально проект уже не поддерживается, Velocity очень популярен. В среде разработки Intellij IDEA есть встроенная поддержка Velocity (об этом читайте в конце статьи).</a:t>
            </a:r>
            <a:endParaRPr sz="1100">
              <a:solidFill>
                <a:srgbClr val="333333"/>
              </a:solidFill>
              <a:highlight>
                <a:srgbClr val="FFFFFF"/>
              </a:highlight>
            </a:endParaRPr>
          </a:p>
          <a:p>
            <a:pPr indent="0" lvl="0" marL="0" rtl="0" algn="just">
              <a:spcBef>
                <a:spcPts val="0"/>
              </a:spcBef>
              <a:spcAft>
                <a:spcPts val="0"/>
              </a:spcAft>
              <a:buNone/>
            </a:pPr>
            <a:r>
              <a:t/>
            </a:r>
            <a:endParaRPr sz="1100">
              <a:solidFill>
                <a:schemeClr val="dk1"/>
              </a:solidFill>
            </a:endParaRPr>
          </a:p>
          <a:p>
            <a:pPr indent="0" lvl="0" marL="0">
              <a:spcBef>
                <a:spcPts val="0"/>
              </a:spcBef>
              <a:spcAft>
                <a:spcPts val="1600"/>
              </a:spcAft>
              <a:buNone/>
            </a:pPr>
            <a:r>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Velocity</a:t>
            </a:r>
            <a:endParaRPr/>
          </a:p>
        </p:txBody>
      </p:sp>
      <p:sp>
        <p:nvSpPr>
          <p:cNvPr id="207" name="Shape 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08" name="Shape 208"/>
          <p:cNvPicPr preferRelativeResize="0"/>
          <p:nvPr/>
        </p:nvPicPr>
        <p:blipFill>
          <a:blip r:embed="rId3">
            <a:alphaModFix/>
          </a:blip>
          <a:stretch>
            <a:fillRect/>
          </a:stretch>
        </p:blipFill>
        <p:spPr>
          <a:xfrm>
            <a:off x="394646" y="1261371"/>
            <a:ext cx="3972024" cy="3489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Velocity</a:t>
            </a:r>
            <a:endParaRPr/>
          </a:p>
        </p:txBody>
      </p:sp>
      <p:pic>
        <p:nvPicPr>
          <p:cNvPr id="214" name="Shape 214"/>
          <p:cNvPicPr preferRelativeResize="0"/>
          <p:nvPr/>
        </p:nvPicPr>
        <p:blipFill>
          <a:blip r:embed="rId3">
            <a:alphaModFix/>
          </a:blip>
          <a:stretch>
            <a:fillRect/>
          </a:stretch>
        </p:blipFill>
        <p:spPr>
          <a:xfrm>
            <a:off x="1886601" y="949575"/>
            <a:ext cx="4379250" cy="4193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Velocity</a:t>
            </a:r>
            <a:endParaRPr/>
          </a:p>
        </p:txBody>
      </p:sp>
      <p:sp>
        <p:nvSpPr>
          <p:cNvPr id="220" name="Shape 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ru" sz="1150">
                <a:solidFill>
                  <a:srgbClr val="373737"/>
                </a:solidFill>
                <a:highlight>
                  <a:srgbClr val="FFFFFF"/>
                </a:highlight>
              </a:rPr>
              <a:t>Velocity позволяет передавать внутрь не одну, а много ссылок на классы. Темплейт может пользоваться любыми public методами переданных классов, возвращающими строки. Кроме того темплейты в Velocity позволяют писать условные операции типа</a:t>
            </a:r>
            <a:endParaRPr/>
          </a:p>
        </p:txBody>
      </p:sp>
      <p:pic>
        <p:nvPicPr>
          <p:cNvPr id="221" name="Shape 221"/>
          <p:cNvPicPr preferRelativeResize="0"/>
          <p:nvPr/>
        </p:nvPicPr>
        <p:blipFill>
          <a:blip r:embed="rId3">
            <a:alphaModFix/>
          </a:blip>
          <a:stretch>
            <a:fillRect/>
          </a:stretch>
        </p:blipFill>
        <p:spPr>
          <a:xfrm>
            <a:off x="1766813" y="2025913"/>
            <a:ext cx="4943475" cy="1247775"/>
          </a:xfrm>
          <a:prstGeom prst="rect">
            <a:avLst/>
          </a:prstGeom>
          <a:noFill/>
          <a:ln>
            <a:noFill/>
          </a:ln>
        </p:spPr>
      </p:pic>
      <p:pic>
        <p:nvPicPr>
          <p:cNvPr id="222" name="Shape 222"/>
          <p:cNvPicPr preferRelativeResize="0"/>
          <p:nvPr/>
        </p:nvPicPr>
        <p:blipFill>
          <a:blip r:embed="rId4">
            <a:alphaModFix/>
          </a:blip>
          <a:stretch>
            <a:fillRect/>
          </a:stretch>
        </p:blipFill>
        <p:spPr>
          <a:xfrm>
            <a:off x="1593775" y="3495263"/>
            <a:ext cx="5743575" cy="1323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Shape 227"/>
          <p:cNvPicPr preferRelativeResize="0"/>
          <p:nvPr/>
        </p:nvPicPr>
        <p:blipFill>
          <a:blip r:embed="rId3">
            <a:alphaModFix/>
          </a:blip>
          <a:stretch>
            <a:fillRect/>
          </a:stretch>
        </p:blipFill>
        <p:spPr>
          <a:xfrm>
            <a:off x="152400" y="152400"/>
            <a:ext cx="8839201" cy="39439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Сокет и Сервлет</a:t>
            </a:r>
            <a:endParaRPr/>
          </a:p>
        </p:txBody>
      </p:sp>
      <p:sp>
        <p:nvSpPr>
          <p:cNvPr id="69" name="Shape 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88900" marR="88900" rtl="0">
              <a:lnSpc>
                <a:spcPct val="150000"/>
              </a:lnSpc>
              <a:spcBef>
                <a:spcPts val="3300"/>
              </a:spcBef>
              <a:spcAft>
                <a:spcPts val="0"/>
              </a:spcAft>
              <a:buNone/>
            </a:pPr>
            <a:r>
              <a:rPr lang="ru" sz="1050">
                <a:solidFill>
                  <a:srgbClr val="333333"/>
                </a:solidFill>
                <a:highlight>
                  <a:srgbClr val="F6F6F6"/>
                </a:highlight>
              </a:rPr>
              <a:t>IP-адрес = уникально определяет компьютер в сети.</a:t>
            </a:r>
            <a:endParaRPr sz="1050">
              <a:solidFill>
                <a:srgbClr val="333333"/>
              </a:solidFill>
              <a:highlight>
                <a:srgbClr val="F6F6F6"/>
              </a:highlight>
            </a:endParaRPr>
          </a:p>
          <a:p>
            <a:pPr indent="0" lvl="0" marL="88900" marR="88900" rtl="0">
              <a:lnSpc>
                <a:spcPct val="150000"/>
              </a:lnSpc>
              <a:spcBef>
                <a:spcPts val="3300"/>
              </a:spcBef>
              <a:spcAft>
                <a:spcPts val="0"/>
              </a:spcAft>
              <a:buNone/>
            </a:pPr>
            <a:r>
              <a:rPr lang="ru" sz="1050">
                <a:solidFill>
                  <a:srgbClr val="333333"/>
                </a:solidFill>
                <a:highlight>
                  <a:srgbClr val="F6F6F6"/>
                </a:highlight>
              </a:rPr>
              <a:t>Порт-число = уникально определяет программу, которая исполняется на соответствующем компьютере.</a:t>
            </a:r>
            <a:endParaRPr sz="1050">
              <a:solidFill>
                <a:srgbClr val="333333"/>
              </a:solidFill>
              <a:highlight>
                <a:srgbClr val="F6F6F6"/>
              </a:highlight>
            </a:endParaRPr>
          </a:p>
          <a:p>
            <a:pPr indent="0" lvl="0" marL="0" marR="88900" rtl="0">
              <a:lnSpc>
                <a:spcPct val="150000"/>
              </a:lnSpc>
              <a:spcBef>
                <a:spcPts val="3300"/>
              </a:spcBef>
              <a:spcAft>
                <a:spcPts val="0"/>
              </a:spcAft>
              <a:buNone/>
            </a:pPr>
            <a:r>
              <a:t/>
            </a:r>
            <a:endParaRPr sz="1050">
              <a:solidFill>
                <a:srgbClr val="333333"/>
              </a:solidFill>
              <a:highlight>
                <a:srgbClr val="F6F6F6"/>
              </a:highlight>
            </a:endParaRPr>
          </a:p>
          <a:p>
            <a:pPr indent="0" lvl="0" marL="88900" marR="88900" rtl="0">
              <a:lnSpc>
                <a:spcPct val="150000"/>
              </a:lnSpc>
              <a:spcBef>
                <a:spcPts val="1700"/>
              </a:spcBef>
              <a:spcAft>
                <a:spcPts val="0"/>
              </a:spcAft>
              <a:buClr>
                <a:schemeClr val="dk1"/>
              </a:buClr>
              <a:buSzPts val="1100"/>
              <a:buFont typeface="Arial"/>
              <a:buNone/>
            </a:pPr>
            <a:r>
              <a:rPr lang="ru" sz="1000">
                <a:solidFill>
                  <a:srgbClr val="6C6C6C"/>
                </a:solidFill>
              </a:rPr>
              <a:t>Что же такое сервлет ? В двух словах описать работу сервлета можно так: Web-сервер, который умеет работать с сервлетами, запускает Java-машину, которая в свою очередь выполняет сервлет, а сервлет отдает данные, которые он сформирует. Т.е. при приходе запроса от клиента сервер с помощью специального конфигурационного файла может определить, какой сервлет выполнить, сервлет выполняется и создает HTML-страницу, которую сервер отправляет клиенту.</a:t>
            </a:r>
            <a:endParaRPr sz="1050">
              <a:solidFill>
                <a:srgbClr val="333333"/>
              </a:solidFill>
              <a:highlight>
                <a:srgbClr val="F6F6F6"/>
              </a:highlight>
            </a:endParaRPr>
          </a:p>
          <a:p>
            <a:pPr indent="0" lvl="0" marL="0">
              <a:spcBef>
                <a:spcPts val="17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Сервлет</a:t>
            </a:r>
            <a:endParaRPr/>
          </a:p>
        </p:txBody>
      </p:sp>
      <p:pic>
        <p:nvPicPr>
          <p:cNvPr id="75" name="Shape 75"/>
          <p:cNvPicPr preferRelativeResize="0"/>
          <p:nvPr/>
        </p:nvPicPr>
        <p:blipFill>
          <a:blip r:embed="rId3">
            <a:alphaModFix/>
          </a:blip>
          <a:stretch>
            <a:fillRect/>
          </a:stretch>
        </p:blipFill>
        <p:spPr>
          <a:xfrm>
            <a:off x="2262125" y="1088163"/>
            <a:ext cx="4705350" cy="3857625"/>
          </a:xfrm>
          <a:prstGeom prst="rect">
            <a:avLst/>
          </a:prstGeom>
          <a:noFill/>
          <a:ln>
            <a:noFill/>
          </a:ln>
        </p:spPr>
      </p:pic>
      <p:sp>
        <p:nvSpPr>
          <p:cNvPr id="76" name="Shape 76"/>
          <p:cNvSpPr txBox="1"/>
          <p:nvPr/>
        </p:nvSpPr>
        <p:spPr>
          <a:xfrm>
            <a:off x="164375" y="4630225"/>
            <a:ext cx="4897200" cy="41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1155CC"/>
                </a:solidFill>
              </a:rPr>
              <a:t>https://ru.wikipedia.org/wiki/Сервлет_(Java)</a:t>
            </a:r>
            <a:endParaRPr>
              <a:solidFill>
                <a:srgbClr val="1155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Post, Get запросы</a:t>
            </a:r>
            <a:endParaRPr/>
          </a:p>
        </p:txBody>
      </p:sp>
      <p:sp>
        <p:nvSpPr>
          <p:cNvPr id="82" name="Shape 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sz="1200">
                <a:solidFill>
                  <a:srgbClr val="222222"/>
                </a:solidFill>
                <a:highlight>
                  <a:srgbClr val="FFFFFF"/>
                </a:highlight>
              </a:rPr>
              <a:t>Метод </a:t>
            </a:r>
            <a:r>
              <a:rPr b="1" lang="ru" sz="1200">
                <a:solidFill>
                  <a:srgbClr val="222222"/>
                </a:solidFill>
                <a:highlight>
                  <a:srgbClr val="FFFFFF"/>
                </a:highlight>
              </a:rPr>
              <a:t>запроса POST</a:t>
            </a:r>
            <a:r>
              <a:rPr lang="ru" sz="1200">
                <a:solidFill>
                  <a:srgbClr val="222222"/>
                </a:solidFill>
                <a:highlight>
                  <a:srgbClr val="FFFFFF"/>
                </a:highlight>
              </a:rPr>
              <a:t> предназначен для </a:t>
            </a:r>
            <a:r>
              <a:rPr b="1" lang="ru" sz="1200">
                <a:solidFill>
                  <a:srgbClr val="222222"/>
                </a:solidFill>
                <a:highlight>
                  <a:srgbClr val="FFFFFF"/>
                </a:highlight>
              </a:rPr>
              <a:t>запроса</a:t>
            </a:r>
            <a:r>
              <a:rPr lang="ru" sz="1200">
                <a:solidFill>
                  <a:srgbClr val="222222"/>
                </a:solidFill>
                <a:highlight>
                  <a:srgbClr val="FFFFFF"/>
                </a:highlight>
              </a:rPr>
              <a:t>, при котором веб-сервер принимает данные, заключённые в тело сообщения, для хранения. Он часто используется для загрузки файла или представления заполненной веб-формы. В отличие от него, метод HTTP </a:t>
            </a:r>
            <a:r>
              <a:rPr b="1" lang="ru" sz="1200">
                <a:solidFill>
                  <a:srgbClr val="222222"/>
                </a:solidFill>
                <a:highlight>
                  <a:srgbClr val="FFFFFF"/>
                </a:highlight>
              </a:rPr>
              <a:t>GET</a:t>
            </a:r>
            <a:r>
              <a:rPr lang="ru" sz="1200">
                <a:solidFill>
                  <a:srgbClr val="222222"/>
                </a:solidFill>
                <a:highlight>
                  <a:srgbClr val="FFFFFF"/>
                </a:highlight>
              </a:rPr>
              <a:t> предназначен для получения информации от сервера.</a:t>
            </a:r>
            <a:endParaRPr sz="1200">
              <a:solidFill>
                <a:srgbClr val="222222"/>
              </a:solidFill>
              <a:highlight>
                <a:srgbClr val="FFFFFF"/>
              </a:highlight>
            </a:endParaRPr>
          </a:p>
          <a:p>
            <a:pPr indent="0" lvl="0" marL="0">
              <a:spcBef>
                <a:spcPts val="1600"/>
              </a:spcBef>
              <a:spcAft>
                <a:spcPts val="1600"/>
              </a:spcAft>
              <a:buNone/>
            </a:pPr>
            <a:r>
              <a:rPr lang="ru" sz="1200">
                <a:solidFill>
                  <a:srgbClr val="222222"/>
                </a:solidFill>
                <a:highlight>
                  <a:srgbClr val="FFFFFF"/>
                </a:highlight>
              </a:rPr>
              <a:t>https://habrahabr.ru/post/50147/</a:t>
            </a:r>
            <a:endParaRPr sz="1200">
              <a:solidFill>
                <a:srgbClr val="2222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Жизненный цикл Сервлета</a:t>
            </a:r>
            <a:endParaRPr/>
          </a:p>
        </p:txBody>
      </p:sp>
      <p:sp>
        <p:nvSpPr>
          <p:cNvPr id="88" name="Shape 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ru" sz="1050">
                <a:solidFill>
                  <a:srgbClr val="222222"/>
                </a:solidFill>
              </a:rPr>
              <a:t>Жизненный цикл сервлета состоит из следующих шагов:</a:t>
            </a:r>
            <a:endParaRPr sz="1050">
              <a:solidFill>
                <a:srgbClr val="222222"/>
              </a:solidFill>
            </a:endParaRPr>
          </a:p>
          <a:p>
            <a:pPr indent="-295275" lvl="0" marL="901700" rtl="0">
              <a:spcBef>
                <a:spcPts val="600"/>
              </a:spcBef>
              <a:spcAft>
                <a:spcPts val="0"/>
              </a:spcAft>
              <a:buClr>
                <a:srgbClr val="222222"/>
              </a:buClr>
              <a:buSzPts val="1050"/>
              <a:buAutoNum type="arabicPeriod"/>
            </a:pPr>
            <a:r>
              <a:rPr lang="ru" sz="1050">
                <a:solidFill>
                  <a:srgbClr val="222222"/>
                </a:solidFill>
              </a:rPr>
              <a:t>В случае отсутствия сервлета в контейнере.</a:t>
            </a:r>
            <a:endParaRPr sz="1050">
              <a:solidFill>
                <a:srgbClr val="222222"/>
              </a:solidFill>
            </a:endParaRPr>
          </a:p>
          <a:p>
            <a:pPr indent="-295275" lvl="1" marL="1790700" rtl="0">
              <a:spcBef>
                <a:spcPts val="0"/>
              </a:spcBef>
              <a:spcAft>
                <a:spcPts val="0"/>
              </a:spcAft>
              <a:buClr>
                <a:srgbClr val="222222"/>
              </a:buClr>
              <a:buSzPts val="1050"/>
              <a:buAutoNum type="arabicPeriod"/>
            </a:pPr>
            <a:r>
              <a:rPr lang="ru" sz="1050">
                <a:solidFill>
                  <a:srgbClr val="222222"/>
                </a:solidFill>
              </a:rPr>
              <a:t>Класс сервлета загружается контейнером.</a:t>
            </a:r>
            <a:endParaRPr sz="1050">
              <a:solidFill>
                <a:srgbClr val="222222"/>
              </a:solidFill>
            </a:endParaRPr>
          </a:p>
          <a:p>
            <a:pPr indent="-295275" lvl="1" marL="1790700" rtl="0">
              <a:spcBef>
                <a:spcPts val="0"/>
              </a:spcBef>
              <a:spcAft>
                <a:spcPts val="0"/>
              </a:spcAft>
              <a:buClr>
                <a:srgbClr val="222222"/>
              </a:buClr>
              <a:buSzPts val="1050"/>
              <a:buAutoNum type="arabicPeriod"/>
            </a:pPr>
            <a:r>
              <a:rPr lang="ru" sz="1050">
                <a:solidFill>
                  <a:srgbClr val="222222"/>
                </a:solidFill>
              </a:rPr>
              <a:t>Контейнер создает экземпляр класса сервлета.</a:t>
            </a:r>
            <a:endParaRPr sz="1050">
              <a:solidFill>
                <a:srgbClr val="222222"/>
              </a:solidFill>
            </a:endParaRPr>
          </a:p>
          <a:p>
            <a:pPr indent="-295275" lvl="1" marL="1790700" rtl="0">
              <a:spcBef>
                <a:spcPts val="0"/>
              </a:spcBef>
              <a:spcAft>
                <a:spcPts val="0"/>
              </a:spcAft>
              <a:buClr>
                <a:srgbClr val="222222"/>
              </a:buClr>
              <a:buSzPts val="1050"/>
              <a:buAutoNum type="arabicPeriod"/>
            </a:pPr>
            <a:r>
              <a:rPr lang="ru" sz="1050">
                <a:solidFill>
                  <a:srgbClr val="222222"/>
                </a:solidFill>
              </a:rPr>
              <a:t>Контейнер вызывает метод </a:t>
            </a:r>
            <a:r>
              <a:rPr lang="ru" sz="1050">
                <a:solidFill>
                  <a:schemeClr val="dk1"/>
                </a:solidFill>
                <a:highlight>
                  <a:srgbClr val="F8F9FA"/>
                </a:highlight>
                <a:latin typeface="Verdana"/>
                <a:ea typeface="Verdana"/>
                <a:cs typeface="Verdana"/>
                <a:sym typeface="Verdana"/>
              </a:rPr>
              <a:t>init()</a:t>
            </a:r>
            <a:r>
              <a:rPr lang="ru" sz="1050">
                <a:solidFill>
                  <a:srgbClr val="222222"/>
                </a:solidFill>
              </a:rPr>
              <a:t>. Этот метод инициализирует сервлет и вызывается в первую очередь, до того, как сервлет сможет обслуживать запросы. За весь жизненный цикл метод </a:t>
            </a:r>
            <a:r>
              <a:rPr lang="ru" sz="1050">
                <a:solidFill>
                  <a:schemeClr val="dk1"/>
                </a:solidFill>
                <a:highlight>
                  <a:srgbClr val="F8F9FA"/>
                </a:highlight>
                <a:latin typeface="Verdana"/>
                <a:ea typeface="Verdana"/>
                <a:cs typeface="Verdana"/>
                <a:sym typeface="Verdana"/>
              </a:rPr>
              <a:t>init()</a:t>
            </a:r>
            <a:r>
              <a:rPr lang="ru" sz="1050">
                <a:solidFill>
                  <a:srgbClr val="222222"/>
                </a:solidFill>
              </a:rPr>
              <a:t> вызывается только один раз.</a:t>
            </a:r>
            <a:endParaRPr sz="1050">
              <a:solidFill>
                <a:srgbClr val="222222"/>
              </a:solidFill>
            </a:endParaRPr>
          </a:p>
          <a:p>
            <a:pPr indent="-295275" lvl="0" marL="901700" rtl="0">
              <a:spcBef>
                <a:spcPts val="0"/>
              </a:spcBef>
              <a:spcAft>
                <a:spcPts val="0"/>
              </a:spcAft>
              <a:buClr>
                <a:srgbClr val="222222"/>
              </a:buClr>
              <a:buSzPts val="1050"/>
              <a:buAutoNum type="arabicPeriod"/>
            </a:pPr>
            <a:r>
              <a:rPr lang="ru" sz="1050">
                <a:solidFill>
                  <a:srgbClr val="222222"/>
                </a:solidFill>
              </a:rPr>
              <a:t>Обслуживание клиентского запроса. Каждый запрос обрабатывается в своем отдельном потоке. Контейнер вызывает метод </a:t>
            </a:r>
            <a:r>
              <a:rPr lang="ru" sz="1050">
                <a:solidFill>
                  <a:schemeClr val="dk1"/>
                </a:solidFill>
                <a:highlight>
                  <a:srgbClr val="F8F9FA"/>
                </a:highlight>
                <a:latin typeface="Verdana"/>
                <a:ea typeface="Verdana"/>
                <a:cs typeface="Verdana"/>
                <a:sym typeface="Verdana"/>
              </a:rPr>
              <a:t>service()</a:t>
            </a:r>
            <a:r>
              <a:rPr lang="ru" sz="1050">
                <a:solidFill>
                  <a:srgbClr val="222222"/>
                </a:solidFill>
              </a:rPr>
              <a:t> для каждого запроса. Этот метод определяет тип пришедшего запроса и распределяет его в соответствующий этому типу метод для обработки запроса. Разработчик сервлета должен предоставить реализацию для этих методов. Если поступил запрос, метод для которого не реализован, вызывается метод родительского класса и обычно завершается возвращением ошибки инициатору запроса.</a:t>
            </a:r>
            <a:endParaRPr sz="1050">
              <a:solidFill>
                <a:srgbClr val="222222"/>
              </a:solidFill>
            </a:endParaRPr>
          </a:p>
          <a:p>
            <a:pPr indent="-295275" lvl="0" marL="901700" rtl="0">
              <a:spcBef>
                <a:spcPts val="0"/>
              </a:spcBef>
              <a:spcAft>
                <a:spcPts val="0"/>
              </a:spcAft>
              <a:buClr>
                <a:srgbClr val="222222"/>
              </a:buClr>
              <a:buSzPts val="1050"/>
              <a:buAutoNum type="arabicPeriod"/>
            </a:pPr>
            <a:r>
              <a:rPr lang="ru" sz="1050">
                <a:solidFill>
                  <a:srgbClr val="222222"/>
                </a:solidFill>
              </a:rPr>
              <a:t>В случае если контейнеру необходимо удалить сервлет, он вызывает метод </a:t>
            </a:r>
            <a:r>
              <a:rPr lang="ru" sz="1050">
                <a:solidFill>
                  <a:schemeClr val="dk1"/>
                </a:solidFill>
                <a:highlight>
                  <a:srgbClr val="F8F9FA"/>
                </a:highlight>
                <a:latin typeface="Verdana"/>
                <a:ea typeface="Verdana"/>
                <a:cs typeface="Verdana"/>
                <a:sym typeface="Verdana"/>
              </a:rPr>
              <a:t>destroy()</a:t>
            </a:r>
            <a:r>
              <a:rPr lang="ru" sz="1050">
                <a:solidFill>
                  <a:srgbClr val="222222"/>
                </a:solidFill>
              </a:rPr>
              <a:t>, который снимает сервлет из эксплуатации. Подобно методу </a:t>
            </a:r>
            <a:r>
              <a:rPr lang="ru" sz="1050">
                <a:solidFill>
                  <a:schemeClr val="dk1"/>
                </a:solidFill>
                <a:highlight>
                  <a:srgbClr val="F8F9FA"/>
                </a:highlight>
                <a:latin typeface="Verdana"/>
                <a:ea typeface="Verdana"/>
                <a:cs typeface="Verdana"/>
                <a:sym typeface="Verdana"/>
              </a:rPr>
              <a:t>init()</a:t>
            </a:r>
            <a:r>
              <a:rPr lang="ru" sz="1050">
                <a:solidFill>
                  <a:srgbClr val="222222"/>
                </a:solidFill>
              </a:rPr>
              <a:t>, этот метод тоже вызывается единожды за весь цикл сервлета.</a:t>
            </a:r>
            <a:endParaRPr sz="1050">
              <a:solidFill>
                <a:srgbClr val="222222"/>
              </a:solidFill>
            </a:endParaRPr>
          </a:p>
          <a:p>
            <a:pPr indent="0" lvl="0" marL="0">
              <a:spcBef>
                <a:spcPts val="1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Tomcat </a:t>
            </a:r>
            <a:endParaRPr/>
          </a:p>
          <a:p>
            <a:pPr indent="0" lvl="0" marL="0">
              <a:spcBef>
                <a:spcPts val="0"/>
              </a:spcBef>
              <a:spcAft>
                <a:spcPts val="0"/>
              </a:spcAft>
              <a:buNone/>
            </a:pPr>
            <a:r>
              <a:t/>
            </a:r>
            <a:endParaRPr/>
          </a:p>
        </p:txBody>
      </p:sp>
      <p:sp>
        <p:nvSpPr>
          <p:cNvPr id="94" name="Shape 94"/>
          <p:cNvSpPr txBox="1"/>
          <p:nvPr>
            <p:ph idx="1" type="body"/>
          </p:nvPr>
        </p:nvSpPr>
        <p:spPr>
          <a:xfrm>
            <a:off x="311700" y="1152475"/>
            <a:ext cx="8557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sz="1200">
                <a:solidFill>
                  <a:srgbClr val="5F5F5F"/>
                </a:solidFill>
                <a:highlight>
                  <a:srgbClr val="FFFFFF"/>
                </a:highlight>
              </a:rPr>
              <a:t>Tomcat нужен для работы Java сервера с применением </a:t>
            </a:r>
            <a:r>
              <a:rPr lang="ru" sz="1200" u="sng">
                <a:solidFill>
                  <a:srgbClr val="19A5A5"/>
                </a:solidFill>
                <a:highlight>
                  <a:srgbClr val="FFFFFF"/>
                </a:highlight>
                <a:hlinkClick r:id="rId3"/>
              </a:rPr>
              <a:t>сервлетов</a:t>
            </a:r>
            <a:r>
              <a:rPr lang="ru" sz="1200">
                <a:solidFill>
                  <a:srgbClr val="5F5F5F"/>
                </a:solidFill>
                <a:highlight>
                  <a:srgbClr val="FFFFFF"/>
                </a:highlight>
              </a:rPr>
              <a:t>. Если грубо говоря, то сервелеты это аналог тех же php скриптов. На сервер Tomcat от клиентов приходят запросы. В зависимости от них сервер запустит те или иные сервелеты, которые сформируют ответы в виде текстовых файлов. Чаще всего это html страницы.</a:t>
            </a:r>
            <a:endParaRPr sz="1200">
              <a:solidFill>
                <a:srgbClr val="5F5F5F"/>
              </a:solidFill>
              <a:highlight>
                <a:srgbClr val="FFFFFF"/>
              </a:highlight>
            </a:endParaRPr>
          </a:p>
          <a:p>
            <a:pPr indent="0" lvl="0" marL="0">
              <a:spcBef>
                <a:spcPts val="1600"/>
              </a:spcBef>
              <a:spcAft>
                <a:spcPts val="0"/>
              </a:spcAft>
              <a:buNone/>
            </a:pPr>
            <a:r>
              <a:rPr lang="ru" sz="1200">
                <a:solidFill>
                  <a:srgbClr val="5F5F5F"/>
                </a:solidFill>
                <a:highlight>
                  <a:srgbClr val="FFFFFF"/>
                </a:highlight>
              </a:rPr>
              <a:t>Переходим на сайт </a:t>
            </a:r>
            <a:r>
              <a:rPr lang="ru" sz="1200" u="sng">
                <a:solidFill>
                  <a:srgbClr val="19A5A5"/>
                </a:solidFill>
                <a:highlight>
                  <a:srgbClr val="FFFFFF"/>
                </a:highlight>
                <a:hlinkClick r:id="rId4"/>
              </a:rPr>
              <a:t>https://tomcat.apache.org/</a:t>
            </a:r>
            <a:endParaRPr sz="1200">
              <a:solidFill>
                <a:srgbClr val="5F5F5F"/>
              </a:solidFill>
              <a:highlight>
                <a:srgbClr val="FFFFFF"/>
              </a:highlight>
            </a:endParaRPr>
          </a:p>
          <a:p>
            <a:pPr indent="0" lvl="0" marL="0">
              <a:spcBef>
                <a:spcPts val="1600"/>
              </a:spcBef>
              <a:spcAft>
                <a:spcPts val="1600"/>
              </a:spcAft>
              <a:buNone/>
            </a:pPr>
            <a:r>
              <a:t/>
            </a:r>
            <a:endParaRPr sz="1200">
              <a:solidFill>
                <a:srgbClr val="5F5F5F"/>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Tomcat</a:t>
            </a:r>
            <a:endParaRPr/>
          </a:p>
        </p:txBody>
      </p:sp>
      <p:pic>
        <p:nvPicPr>
          <p:cNvPr id="100" name="Shape 100"/>
          <p:cNvPicPr preferRelativeResize="0"/>
          <p:nvPr/>
        </p:nvPicPr>
        <p:blipFill>
          <a:blip r:embed="rId3">
            <a:alphaModFix/>
          </a:blip>
          <a:stretch>
            <a:fillRect/>
          </a:stretch>
        </p:blipFill>
        <p:spPr>
          <a:xfrm>
            <a:off x="1896525" y="227900"/>
            <a:ext cx="6087644" cy="4752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Tomcat</a:t>
            </a:r>
            <a:endParaRPr/>
          </a:p>
        </p:txBody>
      </p:sp>
      <p:pic>
        <p:nvPicPr>
          <p:cNvPr id="106" name="Shape 106"/>
          <p:cNvPicPr preferRelativeResize="0"/>
          <p:nvPr/>
        </p:nvPicPr>
        <p:blipFill>
          <a:blip r:embed="rId3">
            <a:alphaModFix/>
          </a:blip>
          <a:stretch>
            <a:fillRect/>
          </a:stretch>
        </p:blipFill>
        <p:spPr>
          <a:xfrm>
            <a:off x="1846001" y="0"/>
            <a:ext cx="5451999"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