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6.xml"/><Relationship Id="rId41" Type="http://schemas.openxmlformats.org/officeDocument/2006/relationships/font" Target="fonts/Comforta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rt.spr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maven.apache.org/POM/4.0.0" TargetMode="External"/><Relationship Id="rId4" Type="http://schemas.openxmlformats.org/officeDocument/2006/relationships/hyperlink" Target="http://www.w3.org/2001/XMLSchema-instance" TargetMode="External"/><Relationship Id="rId5" Type="http://schemas.openxmlformats.org/officeDocument/2006/relationships/hyperlink" Target="http://maven.apache.org/POM/4.0.0" TargetMode="External"/><Relationship Id="rId6" Type="http://schemas.openxmlformats.org/officeDocument/2006/relationships/hyperlink" Target="http://maven.apache.org/xsd/maven-4.0.0.xsd" TargetMode="External"/><Relationship Id="rId7" Type="http://schemas.openxmlformats.org/officeDocument/2006/relationships/hyperlink" Target="http://maven.apache.org/xsd/maven-4.0.0.xsd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repo.spring.io/release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итоге</a:t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0" y="1176275"/>
            <a:ext cx="37147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Скачаем Spring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https://projects.spring.io/spring-framework/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Интерфейсы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162175"/>
            <a:ext cx="4400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Скачайте проект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https://github.com/kanzeparov/SpringExample.git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сделать робота, он собирается по частям, есть две реализации.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Представьте, что нужно сделать руки от TOSHIBA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Понятия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850" y="1222005"/>
            <a:ext cx="9144000" cy="380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00" y="1316863"/>
            <a:ext cx="28384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56125" y="2786725"/>
            <a:ext cx="54840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https://github.com/kanzeparov/SpringInit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Beans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42729"/>
                </a:solidFill>
                <a:highlight>
                  <a:srgbClr val="FFFFFF"/>
                </a:highlight>
              </a:rPr>
              <a:t>В Spring-е бином (bean) называют любой класс, который управляется контейнером Spring. То есть такими вещами, как создание экземпляра бина, его инициализация, внедрение зависимостей и параметров, деинициализация, генерация всевозможных оберток над бином, занимается не ваш код, а IoC-контейнер Spring-а.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50">
                <a:solidFill>
                  <a:srgbClr val="242729"/>
                </a:solidFill>
                <a:highlight>
                  <a:srgbClr val="FFFFFF"/>
                </a:highlight>
              </a:rPr>
              <a:t>context.xml - настройка IoC контейнера</a:t>
            </a: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Внедрение объектов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75" y="1363225"/>
            <a:ext cx="6641850" cy="32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Для начала пара слов, что же такое Spring. В настоящее время, под термином "Spring" часто подразумевают целое семейство проектов. В большинстве своем, они развиваются и курируются компанией Pivotal и силами сообщества. Ключевые (но не все) проекты семейства Spring это: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7493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Spring Framework (или Spring Core) Ядро платформы, предоставляет базовые средства для создания приложений — управление компонентами (бинами, beans), внедрение зависимостей, MVC фреймворк, транзакции, базовый доступ к БД. В основном это низкоуровневые компоненты и абстракции. По сути, неявно используется всеми другими компонентами.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Spring MVC (часть Spring Framework) Стоит упомянуть отдельно, т.к. мы будем вести речь в основном о веб-приложениях. Оперирует понятиями контроллеров, маппингов запросов, различными HTTP абстракциями и т.п. Со Spring MVC интегрированы нормальные шаблонные движки, типа Thymeleaf, Freemaker, Mustache, плюс есть сторонние интеграции с кучей других. Так что никакого ужаса типа JSP или JSF писать не нужно.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Spring Data  Доступ к данным: реляционные и нереляционные БД, KV хранилища и т.п.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https://start.spring.io/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Spring Initializr позволяет "набрать" в свое приложение нужных компонентов, которые потом Spring Boot (он автоматически включен во все проекты, созданные на Initializr) соберет воедино.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модули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38" y="1198025"/>
            <a:ext cx="8009524" cy="37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MVC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435" y="1052925"/>
            <a:ext cx="7259124" cy="40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IoC контейнер</a:t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25" y="1360725"/>
            <a:ext cx="5757949" cy="3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IoC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75" y="1198049"/>
            <a:ext cx="7278284" cy="38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Контроллер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47175" y="15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IndexController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ModelAndView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Map&lt;String, String&gt; model =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HashMap&lt;&gt;();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model.put(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"Alexey"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ModelAndView(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"index"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, model);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Welcome to Spring, {{ name }}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 к базе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Увидев в зависимостях </a:t>
            </a:r>
            <a:r>
              <a:rPr i="1" lang="ru" sz="1200">
                <a:solidFill>
                  <a:srgbClr val="222222"/>
                </a:solidFill>
              </a:rPr>
              <a:t>H2</a:t>
            </a:r>
            <a:r>
              <a:rPr lang="ru" sz="1200">
                <a:solidFill>
                  <a:srgbClr val="222222"/>
                </a:solidFill>
              </a:rPr>
              <a:t> (встраиваемая БД), Boot автоматически конфигурит </a:t>
            </a:r>
            <a:r>
              <a:rPr lang="ru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DataSource</a:t>
            </a:r>
            <a:r>
              <a:rPr lang="ru" sz="1200">
                <a:solidFill>
                  <a:srgbClr val="222222"/>
                </a:solidFill>
              </a:rPr>
              <a:t> (это ключевой компонент для подключения к базе) чтобы приложение работало с этой базой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i="1" lang="ru" sz="1200">
                <a:solidFill>
                  <a:srgbClr val="222222"/>
                </a:solidFill>
              </a:rPr>
              <a:t>Spring Data</a:t>
            </a:r>
            <a:r>
              <a:rPr lang="ru" sz="1200">
                <a:solidFill>
                  <a:srgbClr val="222222"/>
                </a:solidFill>
              </a:rPr>
              <a:t> ищет всех наследников </a:t>
            </a:r>
            <a:r>
              <a:rPr lang="ru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CrudRepository</a:t>
            </a:r>
            <a:r>
              <a:rPr lang="ru" sz="1200">
                <a:solidFill>
                  <a:srgbClr val="222222"/>
                </a:solidFill>
              </a:rPr>
              <a:t> и автоматически генерит для них дефолтные реализации, которые включают базовые методы репозитория, типа </a:t>
            </a:r>
            <a:r>
              <a:rPr lang="ru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findOne</a:t>
            </a:r>
            <a:r>
              <a:rPr lang="ru" sz="1200">
                <a:solidFill>
                  <a:srgbClr val="222222"/>
                </a:solidFill>
              </a:rPr>
              <a:t>, </a:t>
            </a:r>
            <a:r>
              <a:rPr lang="ru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findAll</a:t>
            </a:r>
            <a:r>
              <a:rPr lang="ru" sz="1200">
                <a:solidFill>
                  <a:srgbClr val="222222"/>
                </a:solidFill>
              </a:rPr>
              <a:t>, </a:t>
            </a:r>
            <a:r>
              <a:rPr lang="ru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ru" sz="1200">
                <a:solidFill>
                  <a:srgbClr val="222222"/>
                </a:solidFill>
              </a:rPr>
              <a:t> etc.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Spring автоматически конфигурит слой для доступа к данным — </a:t>
            </a:r>
            <a:r>
              <a:rPr i="1" lang="ru" sz="1200">
                <a:solidFill>
                  <a:srgbClr val="222222"/>
                </a:solidFill>
              </a:rPr>
              <a:t>JPA</a:t>
            </a:r>
            <a:r>
              <a:rPr lang="ru" sz="1200">
                <a:solidFill>
                  <a:srgbClr val="222222"/>
                </a:solidFill>
              </a:rPr>
              <a:t> (точнее, его реализацию </a:t>
            </a:r>
            <a:r>
              <a:rPr i="1" lang="ru" sz="1200">
                <a:solidFill>
                  <a:srgbClr val="222222"/>
                </a:solidFill>
              </a:rPr>
              <a:t>Hibernate</a:t>
            </a:r>
            <a:r>
              <a:rPr lang="ru" sz="1200">
                <a:solidFill>
                  <a:srgbClr val="222222"/>
                </a:solidFill>
              </a:rPr>
              <a:t>)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Благодаря аннотации </a:t>
            </a:r>
            <a:r>
              <a:rPr lang="ru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@Repository</a:t>
            </a:r>
            <a:r>
              <a:rPr lang="ru" sz="1200">
                <a:solidFill>
                  <a:srgbClr val="222222"/>
                </a:solidFill>
              </a:rPr>
              <a:t> этот компонент становится доступным в нашем приложении (и мы его используем через пару минут)</a:t>
            </a:r>
            <a:endParaRPr sz="1200"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контроллер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"/api"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ApiController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VisitsRepository visitsRepository;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ApiController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(VisitsRepository visitsRepository)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.visitsRepository = visitsRepository;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"/visits"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Iterable&lt;Visit&gt; </a:t>
            </a:r>
            <a:r>
              <a:rPr lang="ru" sz="105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getVisits</a:t>
            </a:r>
            <a:r>
              <a:rPr lang="ru" sz="105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visitsRepository.findAll();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05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Проще разбираться в объектах, сложно разобраться в связях.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1725"/>
            <a:ext cx="9144001" cy="285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Деплоймент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</a:rPr>
              <a:t>Чтобы собрать и запустить наше приложение в продакшене есть несколько вариантов.</a:t>
            </a:r>
            <a:endParaRPr sz="1200">
              <a:solidFill>
                <a:srgbClr val="22222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ru" sz="1200">
                <a:solidFill>
                  <a:srgbClr val="222222"/>
                </a:solidFill>
              </a:rPr>
              <a:t>Задеплоить полученный JAR (или даже WAR) в сервлет контейнер, например Tomcat. Это не самый простой путь, его нужно выбирать только если у вас уже есть работающий сервлет контейнер или сервер приложений.</a:t>
            </a:r>
            <a:endParaRPr sz="1200">
              <a:solidFill>
                <a:srgbClr val="222222"/>
              </a:solidFill>
            </a:endParaRPr>
          </a:p>
          <a:p>
            <a:pPr indent="-304800" lvl="0" marL="7493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AutoNum type="arabicPeriod"/>
            </a:pPr>
            <a:r>
              <a:rPr lang="ru" sz="1200">
                <a:solidFill>
                  <a:srgbClr val="222222"/>
                </a:solidFill>
              </a:rPr>
              <a:t>Использовать магию Spring Boot. JAR файл, собранный используя плагин Spring Boot (который автоматически добавляется в проекты созданные через Spring Initializr), является полностью самодостаточным.</a:t>
            </a:r>
            <a:endParaRPr sz="1200"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50" y="3797325"/>
            <a:ext cx="4972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94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Maven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8888FF"/>
                </a:solidFill>
                <a:latin typeface="Verdana"/>
                <a:ea typeface="Verdana"/>
                <a:cs typeface="Verdana"/>
                <a:sym typeface="Verdana"/>
              </a:rPr>
              <a:t>&lt;?xml version="1.0" encoding="UTF-8"?&gt;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&lt;project </a:t>
            </a:r>
            <a:r>
              <a:rPr lang="ru" sz="1050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</a:rPr>
              <a:t>xmlns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50" u="sng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http://maven.apache.org/POM/4.0.0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ru" sz="1050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</a:rPr>
              <a:t>xmlns:xsi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50" u="sng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http://www.w3.org/2001/XMLSchema-instance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b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ru" sz="1050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</a:rPr>
              <a:t>xsi:schemaLocation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50" u="sng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http://maven.apache.org/POM/4.0.0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 </a:t>
            </a:r>
            <a:r>
              <a:rPr lang="ru" sz="1050" u="sng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http://maven.apache.org/xsd/maven-4.0.0.xsd</a:t>
            </a:r>
            <a:r>
              <a:rPr lang="ru" sz="1050">
                <a:solidFill>
                  <a:srgbClr val="88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&lt;modelVersion&gt;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4.0.0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&lt;/modelVersion&gt;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&lt;groupId&gt;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spring-projects.guides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&lt;/groupId&gt;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&lt;artifactId&gt;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spring-lessons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&lt;/artifactId&gt;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&lt;version&gt;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1.0-SNAPSHOT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&lt;/version&gt;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&lt;/project&gt;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4302D"/>
                </a:solidFill>
                <a:highlight>
                  <a:srgbClr val="F1F1F1"/>
                </a:highlight>
                <a:latin typeface="Comfortaa"/>
                <a:ea typeface="Comfortaa"/>
                <a:cs typeface="Comfortaa"/>
                <a:sym typeface="Comfortaa"/>
              </a:rPr>
              <a:t>Spring Framework разработан с учетом модульной архитектуры, поэтому вы можете добавлять в свой проект ту функциональность, которая вам действительно необходима. Этим вы можете уменьшить итоговый размер дистрибутива программы и возможно, уменьшить время инициализации и старта приложения. На момент написания данного урока Spring Framework насчитывает 20 модулей</a:t>
            </a:r>
            <a:endParaRPr sz="1150">
              <a:solidFill>
                <a:srgbClr val="34302D"/>
              </a:solidFill>
              <a:highlight>
                <a:srgbClr val="F1F1F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4302D"/>
                </a:solidFill>
                <a:highlight>
                  <a:srgbClr val="F1F1F1"/>
                </a:highlight>
                <a:latin typeface="Comfortaa"/>
                <a:ea typeface="Comfortaa"/>
                <a:cs typeface="Comfortaa"/>
                <a:sym typeface="Comfortaa"/>
              </a:rPr>
              <a:t>Первое, что нам необходимо, это добавить модуль для работы с контекстом и Dependency Injection(DI).</a:t>
            </a:r>
            <a:endParaRPr sz="1150">
              <a:solidFill>
                <a:srgbClr val="34302D"/>
              </a:solidFill>
              <a:highlight>
                <a:srgbClr val="F1F1F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50">
                <a:solidFill>
                  <a:srgbClr val="34302D"/>
                </a:solidFill>
                <a:highlight>
                  <a:srgbClr val="F1F1F1"/>
                </a:highlight>
                <a:latin typeface="Comfortaa"/>
                <a:ea typeface="Comfortaa"/>
                <a:cs typeface="Comfortaa"/>
                <a:sym typeface="Comfortaa"/>
              </a:rPr>
              <a:t>Аналогичным образом добавляются другие модули, только вместо </a:t>
            </a:r>
            <a:r>
              <a:rPr lang="ru" sz="1150">
                <a:solidFill>
                  <a:srgbClr val="305CB5"/>
                </a:solidFill>
                <a:highlight>
                  <a:srgbClr val="F7F7F9"/>
                </a:highlight>
                <a:latin typeface="Comfortaa"/>
                <a:ea typeface="Comfortaa"/>
                <a:cs typeface="Comfortaa"/>
                <a:sym typeface="Comfortaa"/>
              </a:rPr>
              <a:t>spring-context</a:t>
            </a:r>
            <a:r>
              <a:rPr lang="ru" sz="1150">
                <a:solidFill>
                  <a:srgbClr val="34302D"/>
                </a:solidFill>
                <a:highlight>
                  <a:srgbClr val="F1F1F1"/>
                </a:highlight>
                <a:latin typeface="Comfortaa"/>
                <a:ea typeface="Comfortaa"/>
                <a:cs typeface="Comfortaa"/>
                <a:sym typeface="Comfortaa"/>
              </a:rPr>
              <a:t>подставляется название необходимого модуля. Если же вы хотите загружать версии модулей с оригинального сайта, то вам необходимо указать расположение репозитория в вашей Maven конфигурации:</a:t>
            </a:r>
            <a:endParaRPr sz="1150">
              <a:solidFill>
                <a:srgbClr val="34302D"/>
              </a:solidFill>
              <a:highlight>
                <a:srgbClr val="F1F1F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 DI и Модули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&lt;dependencies&gt;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&lt;dependency&gt;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&lt;groupId&gt;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org.springframework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&lt;/groupId&gt;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&lt;artifactId&gt;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spring-context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&lt;/artifactId&gt;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&lt;version&gt;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4.1.5.RELEASE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&lt;/version&gt;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&lt;/dependency&gt;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&lt;/dependencies&gt;</a:t>
            </a:r>
            <a:endParaRPr sz="105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&lt;repositories&gt;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&lt;repository&gt;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io.spring.repo.maven.release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&lt;url&gt;</a:t>
            </a:r>
            <a:r>
              <a:rPr lang="ru" sz="1050" u="sng">
                <a:solidFill>
                  <a:srgbClr val="34302D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http://repo.spring.io/release/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&lt;/url&gt;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&lt;snapshots&gt;&lt;enabled&gt;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&lt;/enabled&gt;&lt;/snapshots&gt;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&lt;/repository&gt;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&lt;/repositories&gt;</a:t>
            </a:r>
            <a:endParaRPr sz="105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модули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&lt;dependencyManagement&gt;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&lt;dependencies&gt;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&lt;dependency&gt;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&lt;groupId&gt;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org.springframework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&lt;/groupId&gt;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&lt;artifactId&gt;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spring-framework-bom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&lt;/artifactId&gt;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&lt;version&gt;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4.1.5.RELEASE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&lt;/version&gt;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&lt;type&gt;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pom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&lt;/type&gt;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&lt;scope&gt;</a:t>
            </a: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&lt;/scope&gt;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&lt;/dependency&gt;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&lt;/dependencies&gt;</a:t>
            </a:r>
            <a:br>
              <a:rPr lang="ru" sz="1050">
                <a:solidFill>
                  <a:srgbClr val="555555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&lt;/dependencyManagement&gt;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знать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38" y="1445913"/>
            <a:ext cx="42195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Spring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75" y="1247113"/>
            <a:ext cx="52387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IoC, AoP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100138"/>
            <a:ext cx="81915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IoC (справа интерфейсы)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" y="1121890"/>
            <a:ext cx="9144002" cy="404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IoC контейнер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7755625" cy="39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AoP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0" y="1293825"/>
            <a:ext cx="8839198" cy="289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