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событий Swing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75" y="1125047"/>
            <a:ext cx="6744051" cy="37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событий от мыши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rtl="0">
              <a:spcBef>
                <a:spcPts val="23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Интерфейс MouseListener и обработка событий от мыши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public void mouseClicked(MouseEvent event) — выполнен щелчок мышкой на наблюдаемом объекте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public void mouseEntered(MouseEvent event) — курсор мыши вошел в область наблюдаемого объекта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public void mouseExited(MouseEvent event) — курсор мыши вышел из области наблюдаемого объекта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public void mousePressed(MouseEvent event) — кнопка мыши нажата в момент, когда курсор находится над наблюдаемым объектом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public void mouseReleased(MouseEvent event) — кнопка мыши отпущена в момент, когда курсор находится над наблюдаемым объектом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Создание слушателей с помощью анонимных классов</a:t>
            </a:r>
            <a:endParaRPr sz="2400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ok.addMouseListener(</a:t>
            </a:r>
            <a:r>
              <a:rPr b="1" lang="ru" sz="1000">
                <a:solidFill>
                  <a:srgbClr val="660066"/>
                </a:solidFill>
              </a:rPr>
              <a:t>new</a:t>
            </a:r>
            <a:r>
              <a:rPr lang="ru" sz="1000">
                <a:solidFill>
                  <a:schemeClr val="dk1"/>
                </a:solidFill>
              </a:rPr>
              <a:t> MouseL());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vs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060950"/>
            <a:ext cx="4449275" cy="26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структура слушателей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Кроме слушателей MouseListener визуальные компоненты Swing поддерживают целый ряд других слушателей 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Каждый слушатель должен реализовывать интерфейс ***Listener, где *** — тип слушателя. Практически каждому из этих интерфейсов (за исключением тех, в которых всего один метод) соответствует пустой класс-заглушка ***Adapter. Каждый метод интерфейса слушателя принимает один параметр типа ***Event, в котором собрана вся информация, относящаяся к событию. 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Чтобы привязать слушателя к объекту (который поддерживает соответствующий тип слушателей) используется метод add***Listener(***Listener listener).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Показ кода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WindowListener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rtl="0">
              <a:spcBef>
                <a:spcPts val="23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Слушатель событий окна WindowListener</a:t>
            </a:r>
            <a:endParaRPr b="1" sz="12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Слушатель WindowListener может быть привязан только к окну и оповещается о различных событиях, произошедших с окном: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public void windowOpened(WindowEvent event) — окно открылось.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public void windowClosing(WindowEvent event) — попытка закрытия окна (например, пользователя нажал на крестик). Слово «попытка» означает, что данный метод вызовется до того, как окно будет закрыто и может воспрепятствовать этому (например, вывести диалог типа «Вы уверены?» и отменить закрытие окна, если пользователь выберет «Нет»).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public void windowClosed(WindowEvent event) — окно закрылось.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public void windowIconified(WindowEvent event) — окно свернуто.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public void windowDeiconified(WindowEvent event) — окно развернуто.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public void windowActivated(WindowEvent event) — окно стало активным.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public void windowDeactivated(WindowEvent event) — окно стало неактивным.</a:t>
            </a:r>
            <a:endParaRPr sz="1000">
              <a:solidFill>
                <a:schemeClr val="dk1"/>
              </a:solidFill>
            </a:endParaRPr>
          </a:p>
          <a:p>
            <a:pPr indent="0" lvl="0" marL="292100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меню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Главное меню окна представлено в Swing классом JMenuBar. По сути своей этот класс представляет собой панель с менеджером расположения BoxLayout (по горизонтали), в которую можно добавлять не только элементы меню, но и что угодно: хоть выпадающие списки, хоть панели с закладками. Однако для удобства пользования программой предпочтительнее использовать «традиционные» возможности меню.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Главное меню должно быть присоединено к окну методом setJMenuBar(JMenuBar menuBar).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JMenuBar menuBar = </a:t>
            </a:r>
            <a:r>
              <a:rPr b="1" lang="ru" sz="1000">
                <a:solidFill>
                  <a:srgbClr val="660066"/>
                </a:solidFill>
              </a:rPr>
              <a:t>new</a:t>
            </a:r>
            <a:r>
              <a:rPr lang="ru" sz="1000">
                <a:solidFill>
                  <a:schemeClr val="dk1"/>
                </a:solidFill>
              </a:rPr>
              <a:t> JMenuBar();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JMenu fileMenu = </a:t>
            </a:r>
            <a:r>
              <a:rPr b="1" lang="ru" sz="1000">
                <a:solidFill>
                  <a:srgbClr val="660066"/>
                </a:solidFill>
              </a:rPr>
              <a:t>new</a:t>
            </a:r>
            <a:r>
              <a:rPr lang="ru" sz="1000">
                <a:solidFill>
                  <a:schemeClr val="dk1"/>
                </a:solidFill>
              </a:rPr>
              <a:t> JMenu(</a:t>
            </a:r>
            <a:r>
              <a:rPr lang="ru" sz="1000">
                <a:solidFill>
                  <a:srgbClr val="0000FF"/>
                </a:solidFill>
              </a:rPr>
              <a:t>"Файл"</a:t>
            </a:r>
            <a:r>
              <a:rPr lang="ru" sz="1000">
                <a:solidFill>
                  <a:schemeClr val="dk1"/>
                </a:solidFill>
              </a:rPr>
              <a:t>);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675" y="2667075"/>
            <a:ext cx="25241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Action и Abstract Action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Основные свойства интерфейса Action (точнее, соответствующие им константы):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000">
                <a:solidFill>
                  <a:schemeClr val="dk1"/>
                </a:solidFill>
              </a:rPr>
              <a:t>NAME</a:t>
            </a:r>
            <a:r>
              <a:rPr lang="ru" sz="1000">
                <a:solidFill>
                  <a:schemeClr val="dk1"/>
                </a:solidFill>
              </a:rPr>
              <a:t> — имя действия,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000">
                <a:solidFill>
                  <a:schemeClr val="dk1"/>
                </a:solidFill>
              </a:rPr>
              <a:t>SMALL_ICON </a:t>
            </a:r>
            <a:r>
              <a:rPr lang="ru" sz="1000">
                <a:solidFill>
                  <a:schemeClr val="dk1"/>
                </a:solidFill>
              </a:rPr>
              <a:t>— значок, соответствующий действию,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000">
                <a:solidFill>
                  <a:schemeClr val="dk1"/>
                </a:solidFill>
              </a:rPr>
              <a:t>SHORT_DESCRIPTION</a:t>
            </a:r>
            <a:r>
              <a:rPr lang="ru" sz="1000">
                <a:solidFill>
                  <a:schemeClr val="dk1"/>
                </a:solidFill>
              </a:rPr>
              <a:t> — краткое описание действия (для всплывающей подсказки).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Метод setEnabled(boolean enabled) позволяет сделать действие активным или неактивным.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На основе созданного действия можно создавать некоторые элементы управления, передавая это действие в качестве единственного параметра конструктора. К таким элементам управления, в частности, относятся элементы меню и кнопки.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Недостаток интерфейса Action — в нем слишком много вспомогательных абстрактных методов (их семь, в том числе setEnabled() и putValue()) и программировать их достаточно утомительно. Поэтому обычно используется реализующий данный интерфейс класс AbstractAction, в котором «не заполнен» единственный метод — actionPerformed(), а его все равно необходимо определить для программирования сути действия.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850" y="3769600"/>
            <a:ext cx="29908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JFileChooser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Swing содержит готовое окно для выбора файла (полезное, например, для программирования пункта меню Файл --&gt; Открыть). Объект класса JFileChooser создается простым конструктором без параметров, после чего может выводиться на экран методом showOpenDialog(). Этот метод возвращает результат действий пользователя по выбору файла, который сравнивается с одной из следующих констант: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000">
                <a:solidFill>
                  <a:schemeClr val="dk1"/>
                </a:solidFill>
              </a:rPr>
              <a:t>APPROVE_OPTION </a:t>
            </a:r>
            <a:r>
              <a:rPr lang="ru" sz="1000">
                <a:solidFill>
                  <a:schemeClr val="dk1"/>
                </a:solidFill>
              </a:rPr>
              <a:t>— выбор файла прошел успешно. Теперь можно методом getFile() получить выбранный файл.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000">
                <a:solidFill>
                  <a:schemeClr val="dk1"/>
                </a:solidFill>
              </a:rPr>
              <a:t>CANCEL_OPTION</a:t>
            </a:r>
            <a:r>
              <a:rPr lang="ru" sz="1000">
                <a:solidFill>
                  <a:schemeClr val="dk1"/>
                </a:solidFill>
              </a:rPr>
              <a:t> — пользователь отменил выбор файла, щелкнув на кнопке Cancel.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000">
                <a:solidFill>
                  <a:schemeClr val="dk1"/>
                </a:solidFill>
              </a:rPr>
              <a:t>ERROR_OPTION</a:t>
            </a:r>
            <a:r>
              <a:rPr lang="ru" sz="1000">
                <a:solidFill>
                  <a:schemeClr val="dk1"/>
                </a:solidFill>
              </a:rPr>
              <a:t> — при выборе файла произошла ошибка, либо пользователь закрыл диалоговое окно крестиком.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Метод showSaveDialog() отображает то же самое окно, но теперь оно работает в режиме сохранения. Пользователь выбирает директорию для сохранения файла и может ввести его имя. Метод возвращает результат того же типа, что и showOpenDialog(). Если выбор пути для сохранения прошел успешно, вызов метода getFile() вернут путь, куда пользователь желает сохранить файл.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Следует иметь в виду, что сам класс JFileChooser ничего не открывает и не сохраняет. Он только возвращает путь к выбранному пользователем файлу. А открыть его или сохранить файл в заданном месте должна уже сама программа.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Метод setDialogTitle(String title) позволяет задать окну заголовок.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5475"/>
            <a:ext cx="8839201" cy="394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Swing введение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660066"/>
                </a:solidFill>
              </a:rPr>
              <a:t>import</a:t>
            </a:r>
            <a:r>
              <a:rPr lang="ru" sz="1000">
                <a:solidFill>
                  <a:schemeClr val="dk1"/>
                </a:solidFill>
              </a:rPr>
              <a:t> javax.swing.*;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660066"/>
                </a:solidFill>
              </a:rPr>
              <a:t>public class</a:t>
            </a:r>
            <a:r>
              <a:rPr lang="ru" sz="1000">
                <a:solidFill>
                  <a:schemeClr val="dk1"/>
                </a:solidFill>
              </a:rPr>
              <a:t> MyClass {</a:t>
            </a:r>
            <a:r>
              <a:rPr b="1" lang="ru" sz="1000">
                <a:solidFill>
                  <a:srgbClr val="660066"/>
                </a:solidFill>
              </a:rPr>
              <a:t>public static void</a:t>
            </a:r>
            <a:r>
              <a:rPr lang="ru" sz="1000">
                <a:solidFill>
                  <a:schemeClr val="dk1"/>
                </a:solidFill>
              </a:rPr>
              <a:t> main (</a:t>
            </a:r>
            <a:r>
              <a:rPr b="1" lang="ru" sz="1000">
                <a:solidFill>
                  <a:srgbClr val="660066"/>
                </a:solidFill>
              </a:rPr>
              <a:t>String</a:t>
            </a:r>
            <a:r>
              <a:rPr lang="ru" sz="1000">
                <a:solidFill>
                  <a:schemeClr val="dk1"/>
                </a:solidFill>
              </a:rPr>
              <a:t> [] args) {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JFrame myWindow = </a:t>
            </a:r>
            <a:r>
              <a:rPr b="1" lang="ru" sz="1000">
                <a:solidFill>
                  <a:srgbClr val="660066"/>
                </a:solidFill>
              </a:rPr>
              <a:t>new</a:t>
            </a:r>
            <a:r>
              <a:rPr lang="ru" sz="1000">
                <a:solidFill>
                  <a:schemeClr val="dk1"/>
                </a:solidFill>
              </a:rPr>
              <a:t> JFrame(</a:t>
            </a:r>
            <a:r>
              <a:rPr lang="ru" sz="1000">
                <a:solidFill>
                  <a:srgbClr val="0000FF"/>
                </a:solidFill>
              </a:rPr>
              <a:t>"Пробное окно"</a:t>
            </a:r>
            <a:r>
              <a:rPr lang="ru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myWindow.setDefaultCloseOperation(JFrame.EXIT_ON_CLOSE);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myWindow.setSize(400, 300);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myWindow.setVisible(</a:t>
            </a:r>
            <a:r>
              <a:rPr b="1" lang="ru" sz="1000">
                <a:solidFill>
                  <a:srgbClr val="660066"/>
                </a:solidFill>
              </a:rPr>
              <a:t>true</a:t>
            </a:r>
            <a:r>
              <a:rPr lang="ru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}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625" y="545000"/>
            <a:ext cx="33337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175" y="3074813"/>
            <a:ext cx="24574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Swing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077113"/>
            <a:ext cx="55340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Container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Элементы, которые содержат другие элементы, называются контейнерами. Все они являются потомками класса Container и наследуют от него ряд полезных методов: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add(Component component) — добавляет в контейнер элемент component;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remove(Component component) — удаляет из контейнера элемент component;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removeAll() — удаляет все элементы контейнера;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getComponentCount() — возвращает число элементов контейнера.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600" y="3335263"/>
            <a:ext cx="24574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Менеджеры размещения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rtl="0">
              <a:spcBef>
                <a:spcPts val="23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</a:rPr>
              <a:t>              FlowLayout					 BorderLayout				GridLayout</a:t>
            </a:r>
            <a:endParaRPr b="1" sz="1200">
              <a:solidFill>
                <a:schemeClr val="dk1"/>
              </a:solidFill>
            </a:endParaRPr>
          </a:p>
          <a:p>
            <a:pPr indent="0" lvl="0" marL="292100" rtl="0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292100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0" y="2899038"/>
            <a:ext cx="24574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75" y="2899038"/>
            <a:ext cx="24574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8000" y="2899038"/>
            <a:ext cx="24574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визуальные компоненты Swing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rtl="0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</a:rPr>
              <a:t>Класс JComponent</a:t>
            </a:r>
            <a:endParaRPr b="1" sz="12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Все визуальные компоненты библиотеки Swing унаследованы от класса JComponent. Сам этот класс является абстрактными и непосредственно не используется, но все визуальные компоненты наследуют его методы. Рассмотрим наиболее полезные из них.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00">
                <a:solidFill>
                  <a:schemeClr val="dk1"/>
                </a:solidFill>
              </a:rPr>
              <a:t>setEnabled(</a:t>
            </a:r>
            <a:r>
              <a:rPr lang="ru" sz="1000">
                <a:solidFill>
                  <a:schemeClr val="dk1"/>
                </a:solidFill>
              </a:rPr>
              <a:t>boolean enabled) используется для управления активностью компонента. 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00">
                <a:solidFill>
                  <a:schemeClr val="dk1"/>
                </a:solidFill>
              </a:rPr>
              <a:t>setVisible</a:t>
            </a:r>
            <a:r>
              <a:rPr lang="ru" sz="1000">
                <a:solidFill>
                  <a:schemeClr val="dk1"/>
                </a:solidFill>
              </a:rPr>
              <a:t>(boolean visible) управляет видимостью компонента. 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 помощью метода s</a:t>
            </a:r>
            <a:r>
              <a:rPr b="1" lang="ru" sz="1000">
                <a:solidFill>
                  <a:schemeClr val="dk1"/>
                </a:solidFill>
              </a:rPr>
              <a:t>etBackground</a:t>
            </a:r>
            <a:r>
              <a:rPr lang="ru" sz="1000">
                <a:solidFill>
                  <a:schemeClr val="dk1"/>
                </a:solidFill>
              </a:rPr>
              <a:t>(Color color) можно изменить цвет заднего фона компонента. </a:t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16510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JLabel label = </a:t>
            </a:r>
            <a:r>
              <a:rPr b="1" lang="ru" sz="1000">
                <a:solidFill>
                  <a:srgbClr val="660066"/>
                </a:solidFill>
              </a:rPr>
              <a:t>new</a:t>
            </a:r>
            <a:r>
              <a:rPr lang="ru" sz="1000">
                <a:solidFill>
                  <a:schemeClr val="dk1"/>
                </a:solidFill>
              </a:rPr>
              <a:t> JLabel(</a:t>
            </a:r>
            <a:r>
              <a:rPr lang="ru" sz="1000">
                <a:solidFill>
                  <a:srgbClr val="0000FF"/>
                </a:solidFill>
              </a:rPr>
              <a:t>"&lt;html&gt;К этой метке применено "</a:t>
            </a:r>
            <a:r>
              <a:rPr lang="ru" sz="1000">
                <a:solidFill>
                  <a:schemeClr val="dk1"/>
                </a:solidFill>
              </a:rPr>
              <a:t> +</a:t>
            </a:r>
            <a:r>
              <a:rPr lang="ru" sz="1000">
                <a:solidFill>
                  <a:srgbClr val="0000FF"/>
                </a:solidFill>
              </a:rPr>
              <a:t>"HTML-форматирование, включая: &lt;ul&gt;&lt;li&gt; &lt;i&gt;курсив&lt;/i&gt;,"</a:t>
            </a:r>
            <a:r>
              <a:rPr lang="ru" sz="1000">
                <a:solidFill>
                  <a:schemeClr val="dk1"/>
                </a:solidFill>
              </a:rPr>
              <a:t> +</a:t>
            </a:r>
            <a:r>
              <a:rPr lang="ru" sz="1000">
                <a:solidFill>
                  <a:srgbClr val="0000FF"/>
                </a:solidFill>
              </a:rPr>
              <a:t>"&lt;li&gt;&lt;b&gt;полужирный&lt;/b&gt; &lt;li&gt;&lt;font size = +2&gt; увеличение размера &lt;/font&gt;"</a:t>
            </a:r>
            <a:r>
              <a:rPr lang="ru" sz="1000">
                <a:solidFill>
                  <a:schemeClr val="dk1"/>
                </a:solidFill>
              </a:rPr>
              <a:t> +</a:t>
            </a:r>
            <a:r>
              <a:rPr lang="ru" sz="1000">
                <a:solidFill>
                  <a:srgbClr val="0000FF"/>
                </a:solidFill>
              </a:rPr>
              <a:t>"&lt;li&gt;маркированный список &lt;/ul&gt;"</a:t>
            </a:r>
            <a:r>
              <a:rPr lang="ru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72" y="3888297"/>
            <a:ext cx="2688700" cy="11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JButton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25" y="1808461"/>
            <a:ext cx="5411350" cy="21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950" y="2172863"/>
            <a:ext cx="14287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JList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44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</a:rPr>
              <a:t>Список JList — это один из сложных компонентов, для эффективной работы с которыми необходимо понимание основ библиотеки Swing, в частности, концепции «Модель-Вид». 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313" y="925538"/>
            <a:ext cx="19907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675" y="2872863"/>
            <a:ext cx="2686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событий Swing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Паттер “наблюдатель”</a:t>
            </a:r>
            <a:endParaRPr/>
          </a:p>
          <a:p>
            <a:pPr indent="0" lvl="0" marL="292100" marR="10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Паттерн проектирования «наблюдатель» применяется, когда один объект должен оповещать другие о произошедших с ним изменениях или внешних воздействиях. Такой объект называется наблюдаемым, а объекты, которые следует оповестить — наблюдателями.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101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</a:rPr>
              <a:t>Для того, чтобы подобное взаимодействие было возможным, объект-наблюдатель должен иметь метод (или несколько методов) с заранее определенной сигнатурой (именем и параметрами). Когда с наблюдаемым объектом произойдет ожидаемое событие, он вызовет соответствующий метод у своего наблюдателя. В этом методе и будет запрограммирована реакция на событие.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275" y="2856900"/>
            <a:ext cx="2289875" cy="22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