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A94DE-7028-486A-8794-B2FE1430D424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3FB5-3868-4284-9346-246EA105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35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78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91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502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96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3542418" y="1979170"/>
            <a:ext cx="4432002" cy="111490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6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PaperCheck</a:t>
            </a:r>
            <a:endParaRPr kumimoji="1" lang="ja-JP" altLang="en-US" sz="6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58900" y="4699000"/>
            <a:ext cx="943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従来、書面で運用されていた「外部発表審査　申請書」</a:t>
            </a:r>
            <a:r>
              <a:rPr lang="ja-JP" altLang="en-US" dirty="0" smtClean="0"/>
              <a:t>に関わる手続きを電子化する。</a:t>
            </a:r>
            <a:endParaRPr lang="en-US" altLang="ja-JP" dirty="0" smtClean="0"/>
          </a:p>
          <a:p>
            <a:r>
              <a:rPr kumimoji="1" lang="ja-JP" altLang="en-US" dirty="0" smtClean="0"/>
              <a:t>申請者、幹事、幹事により設定される審査者は、</a:t>
            </a:r>
            <a:r>
              <a:rPr kumimoji="1" lang="en-US" altLang="ja-JP" dirty="0" smtClean="0"/>
              <a:t>Web</a:t>
            </a:r>
            <a:r>
              <a:rPr lang="ja-JP" altLang="en-US" dirty="0" smtClean="0"/>
              <a:t>を介して手続きを進めることにより</a:t>
            </a:r>
            <a:endParaRPr lang="en-US" altLang="ja-JP" dirty="0" smtClean="0"/>
          </a:p>
          <a:p>
            <a:r>
              <a:rPr lang="ja-JP" altLang="en-US" dirty="0" smtClean="0"/>
              <a:t>利便性・透明性</a:t>
            </a:r>
            <a:r>
              <a:rPr kumimoji="1" lang="ja-JP" altLang="en-US" dirty="0" smtClean="0"/>
              <a:t>を高める。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角丸四角形 55"/>
          <p:cNvSpPr/>
          <p:nvPr/>
        </p:nvSpPr>
        <p:spPr>
          <a:xfrm>
            <a:off x="4573742" y="977900"/>
            <a:ext cx="2560317" cy="5308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8360296" y="977900"/>
            <a:ext cx="2560317" cy="5308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76442" y="977900"/>
            <a:ext cx="2560317" cy="5308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/>
          <p:cNvCxnSpPr/>
          <p:nvPr/>
        </p:nvCxnSpPr>
        <p:spPr>
          <a:xfrm>
            <a:off x="1910840" y="2140026"/>
            <a:ext cx="0" cy="568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728349" y="5109511"/>
            <a:ext cx="872611" cy="488038"/>
            <a:chOff x="3468249" y="6222227"/>
            <a:chExt cx="872611" cy="488038"/>
          </a:xfrm>
        </p:grpSpPr>
        <p:sp>
          <p:nvSpPr>
            <p:cNvPr id="29" name="円/楕円 28"/>
            <p:cNvSpPr/>
            <p:nvPr/>
          </p:nvSpPr>
          <p:spPr>
            <a:xfrm>
              <a:off x="3468249" y="6240988"/>
              <a:ext cx="636809" cy="4622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タイトル 1"/>
            <p:cNvSpPr txBox="1">
              <a:spLocks/>
            </p:cNvSpPr>
            <p:nvPr/>
          </p:nvSpPr>
          <p:spPr>
            <a:xfrm>
              <a:off x="3499853" y="6222227"/>
              <a:ext cx="841007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完了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4" name="タイトル 1"/>
          <p:cNvSpPr txBox="1">
            <a:spLocks/>
          </p:cNvSpPr>
          <p:nvPr/>
        </p:nvSpPr>
        <p:spPr>
          <a:xfrm>
            <a:off x="903514" y="223163"/>
            <a:ext cx="468448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を介した処理の流れ</a:t>
            </a:r>
            <a:endParaRPr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421892" y="1139445"/>
            <a:ext cx="1055660" cy="401335"/>
            <a:chOff x="990092" y="1139445"/>
            <a:chExt cx="1055660" cy="40133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角丸四角形 14"/>
            <p:cNvSpPr/>
            <p:nvPr/>
          </p:nvSpPr>
          <p:spPr>
            <a:xfrm>
              <a:off x="990092" y="1139445"/>
              <a:ext cx="1038678" cy="38303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タイトル 1"/>
            <p:cNvSpPr txBox="1">
              <a:spLocks/>
            </p:cNvSpPr>
            <p:nvPr/>
          </p:nvSpPr>
          <p:spPr>
            <a:xfrm>
              <a:off x="1055407" y="1140121"/>
              <a:ext cx="990345" cy="400659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申請者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8" name="タイトル 1"/>
          <p:cNvSpPr txBox="1">
            <a:spLocks/>
          </p:cNvSpPr>
          <p:nvPr/>
        </p:nvSpPr>
        <p:spPr>
          <a:xfrm>
            <a:off x="1227784" y="5782207"/>
            <a:ext cx="1890485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PRC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教職員・学生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217448" y="1145454"/>
            <a:ext cx="1085703" cy="402422"/>
            <a:chOff x="4341148" y="1158154"/>
            <a:chExt cx="1085703" cy="402422"/>
          </a:xfrm>
        </p:grpSpPr>
        <p:sp>
          <p:nvSpPr>
            <p:cNvPr id="16" name="角丸四角形 15"/>
            <p:cNvSpPr/>
            <p:nvPr/>
          </p:nvSpPr>
          <p:spPr>
            <a:xfrm>
              <a:off x="4341148" y="1158154"/>
              <a:ext cx="1038678" cy="3830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タイトル 1"/>
            <p:cNvSpPr txBox="1">
              <a:spLocks/>
            </p:cNvSpPr>
            <p:nvPr/>
          </p:nvSpPr>
          <p:spPr>
            <a:xfrm>
              <a:off x="4538906" y="1177545"/>
              <a:ext cx="887945" cy="3830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幹事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9" name="タイトル 1"/>
          <p:cNvSpPr txBox="1">
            <a:spLocks/>
          </p:cNvSpPr>
          <p:nvPr/>
        </p:nvSpPr>
        <p:spPr>
          <a:xfrm>
            <a:off x="5274816" y="5782207"/>
            <a:ext cx="1323921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処理担当者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9095407" y="1143413"/>
            <a:ext cx="1179809" cy="404463"/>
            <a:chOff x="8689007" y="1168813"/>
            <a:chExt cx="1179809" cy="404463"/>
          </a:xfrm>
        </p:grpSpPr>
        <p:sp>
          <p:nvSpPr>
            <p:cNvPr id="17" name="角丸四角形 16"/>
            <p:cNvSpPr/>
            <p:nvPr/>
          </p:nvSpPr>
          <p:spPr>
            <a:xfrm>
              <a:off x="8689007" y="1168813"/>
              <a:ext cx="1038678" cy="3830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タイトル 1"/>
            <p:cNvSpPr txBox="1">
              <a:spLocks/>
            </p:cNvSpPr>
            <p:nvPr/>
          </p:nvSpPr>
          <p:spPr>
            <a:xfrm>
              <a:off x="8791517" y="1190245"/>
              <a:ext cx="1077299" cy="3830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審査者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40" name="タイトル 1"/>
          <p:cNvSpPr txBox="1">
            <a:spLocks/>
          </p:cNvSpPr>
          <p:nvPr/>
        </p:nvSpPr>
        <p:spPr>
          <a:xfrm>
            <a:off x="8992298" y="5782207"/>
            <a:ext cx="1890485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PRC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教員の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68" name="グループ化 67"/>
          <p:cNvGrpSpPr/>
          <p:nvPr/>
        </p:nvGrpSpPr>
        <p:grpSpPr>
          <a:xfrm>
            <a:off x="1542578" y="2486822"/>
            <a:ext cx="788162" cy="374269"/>
            <a:chOff x="1110778" y="2326606"/>
            <a:chExt cx="788162" cy="374269"/>
          </a:xfrm>
        </p:grpSpPr>
        <p:sp>
          <p:nvSpPr>
            <p:cNvPr id="41" name="正方形/長方形 40"/>
            <p:cNvSpPr/>
            <p:nvPr/>
          </p:nvSpPr>
          <p:spPr>
            <a:xfrm>
              <a:off x="1110778" y="2354719"/>
              <a:ext cx="788162" cy="327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タイトル 1"/>
            <p:cNvSpPr txBox="1">
              <a:spLocks/>
            </p:cNvSpPr>
            <p:nvPr/>
          </p:nvSpPr>
          <p:spPr>
            <a:xfrm>
              <a:off x="1185673" y="2326606"/>
              <a:ext cx="713267" cy="3742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確認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4970016" y="2212188"/>
            <a:ext cx="1969407" cy="488038"/>
            <a:chOff x="4220716" y="2970276"/>
            <a:chExt cx="1969407" cy="488038"/>
          </a:xfrm>
        </p:grpSpPr>
        <p:sp>
          <p:nvSpPr>
            <p:cNvPr id="20" name="正方形/長方形 19"/>
            <p:cNvSpPr/>
            <p:nvPr/>
          </p:nvSpPr>
          <p:spPr>
            <a:xfrm>
              <a:off x="4220716" y="3039224"/>
              <a:ext cx="1684784" cy="327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タイトル 1"/>
            <p:cNvSpPr txBox="1">
              <a:spLocks/>
            </p:cNvSpPr>
            <p:nvPr/>
          </p:nvSpPr>
          <p:spPr>
            <a:xfrm>
              <a:off x="4299638" y="2970276"/>
              <a:ext cx="1890485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審査者を設定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8671940" y="2948416"/>
            <a:ext cx="1983919" cy="436077"/>
            <a:chOff x="8529648" y="3549039"/>
            <a:chExt cx="1983919" cy="488038"/>
          </a:xfrm>
        </p:grpSpPr>
        <p:sp>
          <p:nvSpPr>
            <p:cNvPr id="21" name="正方形/長方形 20"/>
            <p:cNvSpPr/>
            <p:nvPr/>
          </p:nvSpPr>
          <p:spPr>
            <a:xfrm>
              <a:off x="8529648" y="3605287"/>
              <a:ext cx="1935152" cy="350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タイトル 1"/>
            <p:cNvSpPr txBox="1">
              <a:spLocks/>
            </p:cNvSpPr>
            <p:nvPr/>
          </p:nvSpPr>
          <p:spPr>
            <a:xfrm>
              <a:off x="8623082" y="3549039"/>
              <a:ext cx="1890485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コメント１を入力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4793541" y="5027799"/>
            <a:ext cx="2373087" cy="488038"/>
            <a:chOff x="4279680" y="4641918"/>
            <a:chExt cx="2373087" cy="488038"/>
          </a:xfrm>
        </p:grpSpPr>
        <p:sp>
          <p:nvSpPr>
            <p:cNvPr id="22" name="正方形/長方形 21"/>
            <p:cNvSpPr/>
            <p:nvPr/>
          </p:nvSpPr>
          <p:spPr>
            <a:xfrm>
              <a:off x="4279680" y="4701574"/>
              <a:ext cx="2132782" cy="334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タイトル 1"/>
            <p:cNvSpPr txBox="1">
              <a:spLocks/>
            </p:cNvSpPr>
            <p:nvPr/>
          </p:nvSpPr>
          <p:spPr>
            <a:xfrm>
              <a:off x="4393981" y="4641918"/>
              <a:ext cx="2258786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項目</a:t>
              </a:r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を確認し判定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1066291" y="1936139"/>
            <a:ext cx="1981200" cy="488038"/>
            <a:chOff x="634491" y="1656739"/>
            <a:chExt cx="1981200" cy="488038"/>
          </a:xfrm>
        </p:grpSpPr>
        <p:sp>
          <p:nvSpPr>
            <p:cNvPr id="18" name="正方形/長方形 17"/>
            <p:cNvSpPr/>
            <p:nvPr/>
          </p:nvSpPr>
          <p:spPr>
            <a:xfrm>
              <a:off x="634491" y="1732469"/>
              <a:ext cx="1968499" cy="330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タイトル 1"/>
            <p:cNvSpPr txBox="1">
              <a:spLocks/>
            </p:cNvSpPr>
            <p:nvPr/>
          </p:nvSpPr>
          <p:spPr>
            <a:xfrm>
              <a:off x="725206" y="1656739"/>
              <a:ext cx="1890485" cy="48803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申請情報の入力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73" name="タイトル 1"/>
          <p:cNvSpPr txBox="1">
            <a:spLocks/>
          </p:cNvSpPr>
          <p:nvPr/>
        </p:nvSpPr>
        <p:spPr>
          <a:xfrm>
            <a:off x="1028191" y="1650778"/>
            <a:ext cx="514387" cy="468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タイトル 1"/>
          <p:cNvSpPr txBox="1">
            <a:spLocks/>
          </p:cNvSpPr>
          <p:nvPr/>
        </p:nvSpPr>
        <p:spPr>
          <a:xfrm>
            <a:off x="4911671" y="1904624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➁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5" name="タイトル 1"/>
          <p:cNvSpPr txBox="1">
            <a:spLocks/>
          </p:cNvSpPr>
          <p:nvPr/>
        </p:nvSpPr>
        <p:spPr>
          <a:xfrm>
            <a:off x="8621123" y="2615849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6" name="タイトル 1"/>
          <p:cNvSpPr txBox="1">
            <a:spLocks/>
          </p:cNvSpPr>
          <p:nvPr/>
        </p:nvSpPr>
        <p:spPr>
          <a:xfrm>
            <a:off x="4738913" y="4714640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⑥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7134059" y="1832167"/>
            <a:ext cx="1258101" cy="762983"/>
            <a:chOff x="6918159" y="3309268"/>
            <a:chExt cx="1258101" cy="762983"/>
          </a:xfrm>
        </p:grpSpPr>
        <p:cxnSp>
          <p:nvCxnSpPr>
            <p:cNvPr id="28" name="直線矢印コネクタ 27"/>
            <p:cNvCxnSpPr/>
            <p:nvPr/>
          </p:nvCxnSpPr>
          <p:spPr>
            <a:xfrm>
              <a:off x="6918159" y="4044188"/>
              <a:ext cx="122097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タイトル 1"/>
            <p:cNvSpPr txBox="1">
              <a:spLocks/>
            </p:cNvSpPr>
            <p:nvPr/>
          </p:nvSpPr>
          <p:spPr>
            <a:xfrm>
              <a:off x="7042839" y="3309268"/>
              <a:ext cx="1133421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審査依頼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348" y="3609175"/>
              <a:ext cx="463076" cy="463076"/>
            </a:xfrm>
            <a:prstGeom prst="rect">
              <a:avLst/>
            </a:prstGeom>
          </p:spPr>
        </p:pic>
      </p:grpSp>
      <p:grpSp>
        <p:nvGrpSpPr>
          <p:cNvPr id="19" name="グループ化 18"/>
          <p:cNvGrpSpPr/>
          <p:nvPr/>
        </p:nvGrpSpPr>
        <p:grpSpPr>
          <a:xfrm>
            <a:off x="7139945" y="2928612"/>
            <a:ext cx="1550306" cy="772710"/>
            <a:chOff x="6935997" y="4380999"/>
            <a:chExt cx="1550306" cy="772710"/>
          </a:xfrm>
        </p:grpSpPr>
        <p:cxnSp>
          <p:nvCxnSpPr>
            <p:cNvPr id="30" name="直線矢印コネクタ 29"/>
            <p:cNvCxnSpPr/>
            <p:nvPr/>
          </p:nvCxnSpPr>
          <p:spPr>
            <a:xfrm rot="10800000">
              <a:off x="6935997" y="5133486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タイトル 1"/>
            <p:cNvSpPr txBox="1">
              <a:spLocks/>
            </p:cNvSpPr>
            <p:nvPr/>
          </p:nvSpPr>
          <p:spPr>
            <a:xfrm>
              <a:off x="7200481" y="4380999"/>
              <a:ext cx="1285822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891" y="4690633"/>
              <a:ext cx="463076" cy="463076"/>
            </a:xfrm>
            <a:prstGeom prst="rect">
              <a:avLst/>
            </a:prstGeom>
          </p:spPr>
        </p:pic>
      </p:grpSp>
      <p:grpSp>
        <p:nvGrpSpPr>
          <p:cNvPr id="23" name="グループ化 22"/>
          <p:cNvGrpSpPr/>
          <p:nvPr/>
        </p:nvGrpSpPr>
        <p:grpSpPr>
          <a:xfrm>
            <a:off x="3355379" y="1548857"/>
            <a:ext cx="1324546" cy="767429"/>
            <a:chOff x="2948979" y="2586345"/>
            <a:chExt cx="1324546" cy="767429"/>
          </a:xfrm>
        </p:grpSpPr>
        <p:cxnSp>
          <p:nvCxnSpPr>
            <p:cNvPr id="26" name="直線矢印コネクタ 25"/>
            <p:cNvCxnSpPr/>
            <p:nvPr/>
          </p:nvCxnSpPr>
          <p:spPr>
            <a:xfrm>
              <a:off x="2948979" y="3331464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タイトル 1"/>
            <p:cNvSpPr txBox="1">
              <a:spLocks/>
            </p:cNvSpPr>
            <p:nvPr/>
          </p:nvSpPr>
          <p:spPr>
            <a:xfrm>
              <a:off x="3051203" y="2586345"/>
              <a:ext cx="1222322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</a:t>
              </a:r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依頼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572" y="2890698"/>
              <a:ext cx="463076" cy="463076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3345032" y="4629131"/>
            <a:ext cx="1206500" cy="782724"/>
            <a:chOff x="2956560" y="4916347"/>
            <a:chExt cx="1206500" cy="782724"/>
          </a:xfrm>
        </p:grpSpPr>
        <p:cxnSp>
          <p:nvCxnSpPr>
            <p:cNvPr id="32" name="直線矢印コネクタ 31"/>
            <p:cNvCxnSpPr/>
            <p:nvPr/>
          </p:nvCxnSpPr>
          <p:spPr>
            <a:xfrm rot="10800000">
              <a:off x="2956560" y="5667248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タイトル 1"/>
            <p:cNvSpPr txBox="1">
              <a:spLocks/>
            </p:cNvSpPr>
            <p:nvPr/>
          </p:nvSpPr>
          <p:spPr>
            <a:xfrm>
              <a:off x="3044660" y="4916347"/>
              <a:ext cx="1020115" cy="5099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完了通知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238" y="5235995"/>
              <a:ext cx="463076" cy="463076"/>
            </a:xfrm>
            <a:prstGeom prst="rect">
              <a:avLst/>
            </a:prstGeom>
          </p:spPr>
        </p:pic>
      </p:grpSp>
      <p:grpSp>
        <p:nvGrpSpPr>
          <p:cNvPr id="63" name="グループ化 62"/>
          <p:cNvGrpSpPr/>
          <p:nvPr/>
        </p:nvGrpSpPr>
        <p:grpSpPr>
          <a:xfrm>
            <a:off x="3342163" y="2244728"/>
            <a:ext cx="1250314" cy="782072"/>
            <a:chOff x="2932657" y="4846661"/>
            <a:chExt cx="1250314" cy="782072"/>
          </a:xfrm>
        </p:grpSpPr>
        <p:cxnSp>
          <p:nvCxnSpPr>
            <p:cNvPr id="64" name="直線矢印コネクタ 63"/>
            <p:cNvCxnSpPr/>
            <p:nvPr/>
          </p:nvCxnSpPr>
          <p:spPr>
            <a:xfrm flipH="1">
              <a:off x="2932657" y="5596910"/>
              <a:ext cx="12197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タイトル 1"/>
            <p:cNvSpPr txBox="1">
              <a:spLocks/>
            </p:cNvSpPr>
            <p:nvPr/>
          </p:nvSpPr>
          <p:spPr>
            <a:xfrm>
              <a:off x="3127478" y="4846661"/>
              <a:ext cx="1055493" cy="5255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差し戻し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238" y="5165657"/>
              <a:ext cx="463076" cy="463076"/>
            </a:xfrm>
            <a:prstGeom prst="rect">
              <a:avLst/>
            </a:prstGeom>
          </p:spPr>
        </p:pic>
      </p:grpSp>
      <p:grpSp>
        <p:nvGrpSpPr>
          <p:cNvPr id="84" name="グループ化 83"/>
          <p:cNvGrpSpPr/>
          <p:nvPr/>
        </p:nvGrpSpPr>
        <p:grpSpPr>
          <a:xfrm>
            <a:off x="8668372" y="4235855"/>
            <a:ext cx="1983919" cy="434054"/>
            <a:chOff x="8529648" y="3549039"/>
            <a:chExt cx="1983919" cy="488038"/>
          </a:xfrm>
        </p:grpSpPr>
        <p:sp>
          <p:nvSpPr>
            <p:cNvPr id="85" name="正方形/長方形 84"/>
            <p:cNvSpPr/>
            <p:nvPr/>
          </p:nvSpPr>
          <p:spPr>
            <a:xfrm>
              <a:off x="8529648" y="3605287"/>
              <a:ext cx="1935152" cy="350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タイトル 1"/>
            <p:cNvSpPr txBox="1">
              <a:spLocks/>
            </p:cNvSpPr>
            <p:nvPr/>
          </p:nvSpPr>
          <p:spPr>
            <a:xfrm>
              <a:off x="8623082" y="3549039"/>
              <a:ext cx="1890485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コメント２を入力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87" name="タイトル 1"/>
          <p:cNvSpPr txBox="1">
            <a:spLocks/>
          </p:cNvSpPr>
          <p:nvPr/>
        </p:nvSpPr>
        <p:spPr>
          <a:xfrm>
            <a:off x="8630852" y="3920717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⑤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6" name="直線矢印コネクタ 95"/>
          <p:cNvCxnSpPr/>
          <p:nvPr/>
        </p:nvCxnSpPr>
        <p:spPr>
          <a:xfrm rot="10800000">
            <a:off x="3347413" y="3829375"/>
            <a:ext cx="1206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タイトル 1"/>
          <p:cNvSpPr txBox="1">
            <a:spLocks/>
          </p:cNvSpPr>
          <p:nvPr/>
        </p:nvSpPr>
        <p:spPr>
          <a:xfrm>
            <a:off x="3465703" y="3101603"/>
            <a:ext cx="1285822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修正依頼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98" name="図 9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12" y="3411237"/>
            <a:ext cx="463076" cy="463076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8375753" y="3362403"/>
            <a:ext cx="2622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会議</a:t>
            </a:r>
            <a:r>
              <a: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論文のアブストラクト等について</a:t>
            </a:r>
            <a:endParaRPr kumimoji="1"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599847" y="4671488"/>
            <a:ext cx="215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本論文へのコメント等について</a:t>
            </a:r>
            <a:endParaRPr kumimoji="1"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99" name="グループ化 98"/>
          <p:cNvGrpSpPr/>
          <p:nvPr/>
        </p:nvGrpSpPr>
        <p:grpSpPr>
          <a:xfrm>
            <a:off x="4790613" y="3480355"/>
            <a:ext cx="2258786" cy="488038"/>
            <a:chOff x="4276751" y="4641918"/>
            <a:chExt cx="2258786" cy="488038"/>
          </a:xfrm>
        </p:grpSpPr>
        <p:sp>
          <p:nvSpPr>
            <p:cNvPr id="100" name="正方形/長方形 99"/>
            <p:cNvSpPr/>
            <p:nvPr/>
          </p:nvSpPr>
          <p:spPr>
            <a:xfrm>
              <a:off x="4279680" y="4701574"/>
              <a:ext cx="2132782" cy="334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タイトル 1"/>
            <p:cNvSpPr txBox="1">
              <a:spLocks/>
            </p:cNvSpPr>
            <p:nvPr/>
          </p:nvSpPr>
          <p:spPr>
            <a:xfrm>
              <a:off x="4276751" y="4641918"/>
              <a:ext cx="2258786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8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申請内容により対応</a:t>
              </a:r>
              <a:endPara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02" name="タイトル 1"/>
          <p:cNvSpPr txBox="1">
            <a:spLocks/>
          </p:cNvSpPr>
          <p:nvPr/>
        </p:nvSpPr>
        <p:spPr>
          <a:xfrm>
            <a:off x="4761261" y="3161068"/>
            <a:ext cx="420916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7139946" y="3819564"/>
            <a:ext cx="1550306" cy="772710"/>
            <a:chOff x="6935997" y="4380999"/>
            <a:chExt cx="1550306" cy="772710"/>
          </a:xfrm>
        </p:grpSpPr>
        <p:cxnSp>
          <p:nvCxnSpPr>
            <p:cNvPr id="78" name="直線矢印コネクタ 77"/>
            <p:cNvCxnSpPr/>
            <p:nvPr/>
          </p:nvCxnSpPr>
          <p:spPr>
            <a:xfrm rot="10800000">
              <a:off x="6935997" y="5133486"/>
              <a:ext cx="1206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タイトル 1"/>
            <p:cNvSpPr txBox="1">
              <a:spLocks/>
            </p:cNvSpPr>
            <p:nvPr/>
          </p:nvSpPr>
          <p:spPr>
            <a:xfrm>
              <a:off x="7200481" y="4380999"/>
              <a:ext cx="1285822" cy="4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600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審査</a:t>
              </a:r>
              <a:endPara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891" y="4690633"/>
              <a:ext cx="463076" cy="463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2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 txBox="1">
            <a:spLocks/>
          </p:cNvSpPr>
          <p:nvPr/>
        </p:nvSpPr>
        <p:spPr>
          <a:xfrm>
            <a:off x="903513" y="223163"/>
            <a:ext cx="5333163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幹事と審査者による処理作業</a:t>
            </a:r>
            <a:endParaRPr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184031" y="1289538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Step1  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幹事は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対象教員の中から申請に対して審査者を１名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指定する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172309" y="1758459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Step2  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審査者は申請内容から次の審査をいずれかまたはいずれ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に対して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行う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723291" y="2098427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会議</a:t>
            </a:r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論文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のアブストラクト等について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735015" y="2391503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本論文へのコメント等について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184033" y="2731469"/>
            <a:ext cx="505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Step3  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幹事は審査内容を確認し次の対応を執る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735015" y="3094883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申請者への助言をする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735015" y="338795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必要となる次の審査を待つ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735015" y="3681035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手続きを完了とする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61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667680" y="2094216"/>
            <a:ext cx="2166257" cy="51661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en-US" altLang="ja-JP" sz="1800" dirty="0" err="1" smtClean="0"/>
              <a:t>openForm.php</a:t>
            </a:r>
            <a:endParaRPr kumimoji="1" lang="ja-JP" altLang="en-US" sz="1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67680" y="3117472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/>
              <a:t>confirmForm.php</a:t>
            </a:r>
            <a:endParaRPr lang="ja-JP" altLang="en-US" sz="18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67680" y="4140733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_</a:t>
            </a:r>
            <a:r>
              <a:rPr lang="en-US" altLang="ja-JP" sz="1800" dirty="0" err="1" smtClean="0"/>
              <a:t>saveForm.php</a:t>
            </a:r>
            <a:endParaRPr lang="ja-JP" altLang="en-US" sz="1800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296582" y="2862945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/>
              <a:t>assignReviewer.php</a:t>
            </a:r>
            <a:endParaRPr lang="ja-JP" altLang="en-US" sz="1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3296582" y="4133469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_</a:t>
            </a:r>
            <a:r>
              <a:rPr lang="en-US" altLang="ja-JP" sz="1800" dirty="0" err="1" smtClean="0"/>
              <a:t>saveReviewer.php</a:t>
            </a:r>
            <a:endParaRPr lang="ja-JP" altLang="en-US" sz="1800" dirty="0"/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5816626" y="2884715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 smtClean="0"/>
              <a:t>reviewComment.php</a:t>
            </a:r>
            <a:endParaRPr lang="ja-JP" altLang="en-US" sz="1800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5816626" y="4155239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_</a:t>
            </a:r>
            <a:r>
              <a:rPr lang="en-US" altLang="ja-JP" sz="1800" dirty="0" err="1" smtClean="0"/>
              <a:t>saveComment.php</a:t>
            </a:r>
            <a:endParaRPr lang="ja-JP" altLang="en-US" sz="1800" dirty="0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5796675" y="1990498"/>
            <a:ext cx="218620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(</a:t>
            </a:r>
            <a:r>
              <a:rPr lang="ja-JP" altLang="en-US" sz="1800" dirty="0" smtClean="0"/>
              <a:t>審査者</a:t>
            </a:r>
            <a:r>
              <a:rPr lang="ja-JP" altLang="en-US" sz="1800" dirty="0"/>
              <a:t>がメール</a:t>
            </a:r>
            <a:r>
              <a:rPr lang="ja-JP" altLang="en-US" sz="1800" dirty="0" smtClean="0"/>
              <a:t>に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記載</a:t>
            </a:r>
            <a:r>
              <a:rPr lang="ja-JP" altLang="en-US" sz="1800" dirty="0"/>
              <a:t>の</a:t>
            </a:r>
            <a:r>
              <a:rPr lang="en-US" altLang="ja-JP" sz="1800" dirty="0"/>
              <a:t>URL</a:t>
            </a:r>
            <a:r>
              <a:rPr lang="ja-JP" altLang="en-US" sz="1800" dirty="0"/>
              <a:t>を開く</a:t>
            </a:r>
            <a:r>
              <a:rPr lang="en-US" altLang="ja-JP" sz="1800" dirty="0"/>
              <a:t>)</a:t>
            </a:r>
            <a:endParaRPr lang="ja-JP" altLang="en-US" sz="1800" dirty="0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3291130" y="1990498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(</a:t>
            </a:r>
            <a:r>
              <a:rPr lang="ja-JP" altLang="en-US" sz="1800" dirty="0"/>
              <a:t>幹事がメールに</a:t>
            </a:r>
            <a:r>
              <a:rPr lang="ja-JP" altLang="en-US" sz="1800" dirty="0" smtClean="0"/>
              <a:t>記</a:t>
            </a:r>
            <a:endParaRPr lang="en-US" altLang="ja-JP" sz="1800" dirty="0" smtClean="0"/>
          </a:p>
          <a:p>
            <a:r>
              <a:rPr lang="ja-JP" altLang="en-US" sz="1800" dirty="0" smtClean="0"/>
              <a:t>　載</a:t>
            </a:r>
            <a:r>
              <a:rPr lang="ja-JP" altLang="en-US" sz="1800" dirty="0"/>
              <a:t>の</a:t>
            </a:r>
            <a:r>
              <a:rPr lang="en-US" altLang="ja-JP" sz="1800" dirty="0"/>
              <a:t>URL</a:t>
            </a:r>
            <a:r>
              <a:rPr lang="ja-JP" altLang="en-US" sz="1800" dirty="0"/>
              <a:t>を開く</a:t>
            </a:r>
            <a:r>
              <a:rPr lang="en-US" altLang="ja-JP" sz="1800" dirty="0"/>
              <a:t>)</a:t>
            </a:r>
            <a:endParaRPr lang="ja-JP" altLang="en-US" sz="1800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830304" y="2458889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申請者による入力</a:t>
            </a: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861143" y="3514813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入力の確認</a:t>
            </a: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857645" y="4543050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入力を保存する</a:t>
            </a: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57645" y="4880285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幹事にメールを送る</a:t>
            </a: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3453894" y="4543050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入力を保存する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3453894" y="4880285"/>
            <a:ext cx="2387603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審査者</a:t>
            </a:r>
            <a:r>
              <a:rPr lang="ja-JP" altLang="en-US" sz="1800" dirty="0"/>
              <a:t>にメールを送る</a:t>
            </a: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5992982" y="4543050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入力を保存する</a:t>
            </a: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5992982" y="4880285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幹事にメールを送る</a:t>
            </a: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6050677" y="3288852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審査内容</a:t>
            </a:r>
            <a:r>
              <a:rPr lang="ja-JP" altLang="en-US" sz="1800" dirty="0"/>
              <a:t>を入力</a:t>
            </a: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3487091" y="3288852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審査者</a:t>
            </a:r>
            <a:r>
              <a:rPr lang="ja-JP" altLang="en-US" sz="1800" dirty="0"/>
              <a:t>を設定する</a:t>
            </a:r>
          </a:p>
        </p:txBody>
      </p:sp>
      <p:sp>
        <p:nvSpPr>
          <p:cNvPr id="37" name="タイトル 1"/>
          <p:cNvSpPr txBox="1">
            <a:spLocks/>
          </p:cNvSpPr>
          <p:nvPr/>
        </p:nvSpPr>
        <p:spPr>
          <a:xfrm>
            <a:off x="771074" y="5881448"/>
            <a:ext cx="5425331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http://</a:t>
            </a:r>
            <a:r>
              <a:rPr lang="en-US" altLang="ja-JP" sz="1800" dirty="0" smtClean="0"/>
              <a:t>www.prc.tsukuba.ac.jp/papercheck</a:t>
            </a:r>
            <a:r>
              <a:rPr lang="en-US" altLang="ja-JP" sz="1800" dirty="0"/>
              <a:t>/</a:t>
            </a:r>
            <a:endParaRPr lang="ja-JP" altLang="en-US" sz="1800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869193" y="1063336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/>
              <a:t>Index.html</a:t>
            </a:r>
            <a:endParaRPr lang="ja-JP" altLang="en-US" sz="1800" dirty="0"/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1135896" y="1357901"/>
            <a:ext cx="1687284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メニュー</a:t>
            </a:r>
          </a:p>
        </p:txBody>
      </p:sp>
      <p:sp>
        <p:nvSpPr>
          <p:cNvPr id="43" name="タイトル 1"/>
          <p:cNvSpPr txBox="1">
            <a:spLocks/>
          </p:cNvSpPr>
          <p:nvPr/>
        </p:nvSpPr>
        <p:spPr>
          <a:xfrm>
            <a:off x="3617715" y="2434091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操作者限定</a:t>
            </a:r>
            <a:endParaRPr lang="ja-JP" altLang="en-US" sz="1800" dirty="0"/>
          </a:p>
        </p:txBody>
      </p:sp>
      <p:sp>
        <p:nvSpPr>
          <p:cNvPr id="44" name="タイトル 1"/>
          <p:cNvSpPr txBox="1">
            <a:spLocks/>
          </p:cNvSpPr>
          <p:nvPr/>
        </p:nvSpPr>
        <p:spPr>
          <a:xfrm>
            <a:off x="6094215" y="2434091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操作者限定</a:t>
            </a:r>
            <a:endParaRPr lang="ja-JP" altLang="en-US" sz="1800" dirty="0"/>
          </a:p>
        </p:txBody>
      </p:sp>
      <p:sp>
        <p:nvSpPr>
          <p:cNvPr id="45" name="タイトル 1"/>
          <p:cNvSpPr txBox="1">
            <a:spLocks/>
          </p:cNvSpPr>
          <p:nvPr/>
        </p:nvSpPr>
        <p:spPr>
          <a:xfrm>
            <a:off x="8420126" y="2884715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 smtClean="0"/>
              <a:t>conductSteps.php</a:t>
            </a:r>
            <a:endParaRPr lang="ja-JP" altLang="en-US" sz="1800" dirty="0"/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8420126" y="4155239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_</a:t>
            </a:r>
            <a:r>
              <a:rPr lang="en-US" altLang="ja-JP" sz="1800" dirty="0" err="1" smtClean="0"/>
              <a:t>saveSteps.php</a:t>
            </a:r>
            <a:endParaRPr lang="ja-JP" altLang="en-US" sz="1800" dirty="0"/>
          </a:p>
        </p:txBody>
      </p:sp>
      <p:sp>
        <p:nvSpPr>
          <p:cNvPr id="47" name="タイトル 1"/>
          <p:cNvSpPr txBox="1">
            <a:spLocks/>
          </p:cNvSpPr>
          <p:nvPr/>
        </p:nvSpPr>
        <p:spPr>
          <a:xfrm>
            <a:off x="8420125" y="1990498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/>
              <a:t>(</a:t>
            </a:r>
            <a:r>
              <a:rPr lang="ja-JP" altLang="en-US" sz="1800" dirty="0" smtClean="0"/>
              <a:t>幹事が</a:t>
            </a:r>
            <a:r>
              <a:rPr lang="ja-JP" altLang="en-US" sz="1800" dirty="0"/>
              <a:t>メールに</a:t>
            </a:r>
            <a:r>
              <a:rPr lang="ja-JP" altLang="en-US" sz="1800" dirty="0" smtClean="0"/>
              <a:t>記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載</a:t>
            </a:r>
            <a:r>
              <a:rPr lang="ja-JP" altLang="en-US" sz="1800" dirty="0"/>
              <a:t>の</a:t>
            </a:r>
            <a:r>
              <a:rPr lang="en-US" altLang="ja-JP" sz="1800" dirty="0"/>
              <a:t>URL</a:t>
            </a:r>
            <a:r>
              <a:rPr lang="ja-JP" altLang="en-US" sz="1800" dirty="0"/>
              <a:t>を開く</a:t>
            </a:r>
            <a:r>
              <a:rPr lang="en-US" altLang="ja-JP" sz="1800" dirty="0"/>
              <a:t>)</a:t>
            </a:r>
            <a:endParaRPr lang="ja-JP" altLang="en-US" sz="1800" dirty="0"/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8585721" y="4543050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入力を保存する</a:t>
            </a:r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8585721" y="4880285"/>
            <a:ext cx="2598047" cy="767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申請者・審査者に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メール</a:t>
            </a:r>
            <a:r>
              <a:rPr lang="ja-JP" altLang="en-US" sz="1800" dirty="0"/>
              <a:t>を送る</a:t>
            </a:r>
          </a:p>
        </p:txBody>
      </p:sp>
      <p:sp>
        <p:nvSpPr>
          <p:cNvPr id="50" name="タイトル 1"/>
          <p:cNvSpPr txBox="1">
            <a:spLocks/>
          </p:cNvSpPr>
          <p:nvPr/>
        </p:nvSpPr>
        <p:spPr>
          <a:xfrm>
            <a:off x="8654177" y="3288852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審査</a:t>
            </a:r>
            <a:r>
              <a:rPr lang="ja-JP" altLang="en-US" sz="1800" dirty="0"/>
              <a:t>結果</a:t>
            </a:r>
            <a:r>
              <a:rPr lang="ja-JP" altLang="en-US" sz="1800" dirty="0" smtClean="0"/>
              <a:t>を確定する</a:t>
            </a:r>
            <a:endParaRPr lang="ja-JP" altLang="en-US" sz="1800" dirty="0"/>
          </a:p>
        </p:txBody>
      </p:sp>
      <p:sp>
        <p:nvSpPr>
          <p:cNvPr id="51" name="タイトル 1"/>
          <p:cNvSpPr txBox="1">
            <a:spLocks/>
          </p:cNvSpPr>
          <p:nvPr/>
        </p:nvSpPr>
        <p:spPr>
          <a:xfrm>
            <a:off x="8697715" y="2434091"/>
            <a:ext cx="2166257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/>
              <a:t>操作者限定</a:t>
            </a:r>
            <a:endParaRPr lang="ja-JP" altLang="en-US" sz="1800" dirty="0"/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903514" y="223163"/>
            <a:ext cx="8496518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処理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</a:t>
            </a:r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の構成 　 </a:t>
            </a:r>
            <a:r>
              <a:rPr lang="en-US" altLang="ja-JP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による記述</a:t>
            </a:r>
            <a:endParaRPr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573012" y="1831658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1575780" y="2910520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1573008" y="3944066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4330056" y="3893042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4331849" y="1678771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6849140" y="3894831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6850933" y="1680560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9432767" y="3896620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9434560" y="1682349"/>
            <a:ext cx="1" cy="29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952336" y="31994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論文の要点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59968" y="187960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申請者 氏名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59968" y="209940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申請者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80516" y="232148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題目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880516" y="2539025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著者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59968" y="275883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学術誌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会議名等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883414" y="402321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 氏名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870242" y="447130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59968" y="4690134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 氏名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3156403" y="4205214"/>
            <a:ext cx="261018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AC.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審査者設定日時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3292004" y="1425005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内容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3302278" y="164254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審査２内容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3312552" y="186234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(spare)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3168126" y="4430809"/>
            <a:ext cx="261018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審査１完了日時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59968" y="1650342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申請番号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*1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870242" y="297864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会議開始日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7937269" y="98850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☆ 状況コード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3179849" y="4654854"/>
            <a:ext cx="261018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AE.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判定完了日時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3289578" y="248726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審査結果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3289578" y="2704797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特記など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3167151" y="377029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AA.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状況コード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846796" y="424074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 氏名，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ID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2" name="タイトル 1"/>
          <p:cNvSpPr txBox="1">
            <a:spLocks/>
          </p:cNvSpPr>
          <p:nvPr/>
        </p:nvSpPr>
        <p:spPr>
          <a:xfrm>
            <a:off x="859968" y="141881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A.</a:t>
            </a:r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連番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890790" y="3407511"/>
            <a:ext cx="23658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資料フォルダー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870242" y="361657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K.</a:t>
            </a:r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会議終了日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3168127" y="400114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AB.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3302278" y="207141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(spare)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タイトル 1"/>
          <p:cNvSpPr txBox="1">
            <a:spLocks/>
          </p:cNvSpPr>
          <p:nvPr/>
        </p:nvSpPr>
        <p:spPr>
          <a:xfrm>
            <a:off x="3310126" y="2929150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X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 (spare)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3169103" y="488395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AF.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削除日時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5660575" y="4464197"/>
            <a:ext cx="36358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*1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申請番号の</a:t>
            </a:r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書式　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“</a:t>
            </a:r>
            <a:r>
              <a:rPr lang="en-US" altLang="ja-JP" sz="16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yy-Snnnn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”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タイトル 1"/>
          <p:cNvSpPr txBox="1">
            <a:spLocks/>
          </p:cNvSpPr>
          <p:nvPr/>
        </p:nvSpPr>
        <p:spPr>
          <a:xfrm>
            <a:off x="6057207" y="4724801"/>
            <a:ext cx="3132014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　申請時の年度の下２桁の数字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3" name="タイトル 1"/>
          <p:cNvSpPr txBox="1">
            <a:spLocks/>
          </p:cNvSpPr>
          <p:nvPr/>
        </p:nvSpPr>
        <p:spPr>
          <a:xfrm>
            <a:off x="6127500" y="4959733"/>
            <a:ext cx="3889832" cy="622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　１桁の数字</a:t>
            </a:r>
            <a:endParaRPr lang="en-US" altLang="ja-JP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 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通常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試行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完了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 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削除</a:t>
            </a:r>
          </a:p>
          <a:p>
            <a:endParaRPr lang="ja-JP" altLang="en-US" sz="1800" dirty="0"/>
          </a:p>
        </p:txBody>
      </p:sp>
      <p:sp>
        <p:nvSpPr>
          <p:cNvPr id="44" name="タイトル 1"/>
          <p:cNvSpPr txBox="1">
            <a:spLocks/>
          </p:cNvSpPr>
          <p:nvPr/>
        </p:nvSpPr>
        <p:spPr>
          <a:xfrm>
            <a:off x="5882056" y="5379843"/>
            <a:ext cx="3128093" cy="6731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nnnn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　数字４桁の連番</a:t>
            </a:r>
            <a:endParaRPr lang="en-US" altLang="ja-JP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  　年毎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yy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0001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から開始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903514" y="223163"/>
            <a:ext cx="8496518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データファイルの構成 　</a:t>
            </a:r>
            <a:r>
              <a:rPr lang="en-US" altLang="ja-JP" sz="2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PHPExcel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を利用</a:t>
            </a:r>
            <a:endParaRPr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タイトル 1"/>
          <p:cNvSpPr txBox="1">
            <a:spLocks/>
          </p:cNvSpPr>
          <p:nvPr/>
        </p:nvSpPr>
        <p:spPr>
          <a:xfrm>
            <a:off x="1011803" y="6097576"/>
            <a:ext cx="5818289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データ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ファイル名：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en-US" altLang="ja-JP" sz="1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papercheck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/ad/Data/EntrySheet.xlsx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8338455" y="372580"/>
            <a:ext cx="304074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行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：申請レコード、</a:t>
            </a:r>
            <a:r>
              <a:rPr lang="ja-JP" altLang="en-US" sz="1800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列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：項目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/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656768" y="981146"/>
            <a:ext cx="40168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☆ 項目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アルファベットは列番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8179547" y="1414653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タイトル 1"/>
          <p:cNvSpPr txBox="1">
            <a:spLocks/>
          </p:cNvSpPr>
          <p:nvPr/>
        </p:nvSpPr>
        <p:spPr>
          <a:xfrm>
            <a:off x="8636748" y="141465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8179547" y="1634461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21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1" name="タイトル 1"/>
          <p:cNvSpPr txBox="1">
            <a:spLocks/>
          </p:cNvSpPr>
          <p:nvPr/>
        </p:nvSpPr>
        <p:spPr>
          <a:xfrm>
            <a:off x="8636748" y="1634461"/>
            <a:ext cx="2184400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申請差戻し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8179547" y="1854269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22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2" name="タイトル 1"/>
          <p:cNvSpPr txBox="1">
            <a:spLocks/>
          </p:cNvSpPr>
          <p:nvPr/>
        </p:nvSpPr>
        <p:spPr>
          <a:xfrm>
            <a:off x="8636748" y="1854269"/>
            <a:ext cx="26833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審査者設定済み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8179547" y="2074077"/>
            <a:ext cx="641681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31*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3" name="タイトル 1"/>
          <p:cNvSpPr txBox="1">
            <a:spLocks/>
          </p:cNvSpPr>
          <p:nvPr/>
        </p:nvSpPr>
        <p:spPr>
          <a:xfrm>
            <a:off x="8636748" y="2074077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審査待ち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8179547" y="2305608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32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4" name="タイトル 1"/>
          <p:cNvSpPr txBox="1">
            <a:spLocks/>
          </p:cNvSpPr>
          <p:nvPr/>
        </p:nvSpPr>
        <p:spPr>
          <a:xfrm>
            <a:off x="8636748" y="2305608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審査１済み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8179547" y="2970890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41*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8636748" y="2970890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判定待ち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8179548" y="3190698"/>
            <a:ext cx="641680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42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6" name="タイトル 1"/>
          <p:cNvSpPr txBox="1">
            <a:spLocks/>
          </p:cNvSpPr>
          <p:nvPr/>
        </p:nvSpPr>
        <p:spPr>
          <a:xfrm>
            <a:off x="8636748" y="3190698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判定済み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8179547" y="3410506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52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タイトル 1"/>
          <p:cNvSpPr txBox="1">
            <a:spLocks/>
          </p:cNvSpPr>
          <p:nvPr/>
        </p:nvSpPr>
        <p:spPr>
          <a:xfrm>
            <a:off x="8636748" y="341050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処理完了済み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8179548" y="3642037"/>
            <a:ext cx="540080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90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8" name="タイトル 1"/>
          <p:cNvSpPr txBox="1">
            <a:spLocks/>
          </p:cNvSpPr>
          <p:nvPr/>
        </p:nvSpPr>
        <p:spPr>
          <a:xfrm>
            <a:off x="8636748" y="3642037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削除済み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8" name="タイトル 1"/>
          <p:cNvSpPr txBox="1">
            <a:spLocks/>
          </p:cNvSpPr>
          <p:nvPr/>
        </p:nvSpPr>
        <p:spPr>
          <a:xfrm>
            <a:off x="882270" y="4897242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 氏名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ID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9" name="タイトル 1"/>
          <p:cNvSpPr txBox="1">
            <a:spLocks/>
          </p:cNvSpPr>
          <p:nvPr/>
        </p:nvSpPr>
        <p:spPr>
          <a:xfrm>
            <a:off x="859968" y="512779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Q.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0" name="タイトル 1"/>
          <p:cNvSpPr txBox="1">
            <a:spLocks/>
          </p:cNvSpPr>
          <p:nvPr/>
        </p:nvSpPr>
        <p:spPr>
          <a:xfrm>
            <a:off x="3312552" y="3147004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Y.  (spare)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1" name="タイトル 1"/>
          <p:cNvSpPr txBox="1">
            <a:spLocks/>
          </p:cNvSpPr>
          <p:nvPr/>
        </p:nvSpPr>
        <p:spPr>
          <a:xfrm>
            <a:off x="3317358" y="335508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Z.  (spare)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2" name="タイトル 1"/>
          <p:cNvSpPr txBox="1">
            <a:spLocks/>
          </p:cNvSpPr>
          <p:nvPr/>
        </p:nvSpPr>
        <p:spPr>
          <a:xfrm>
            <a:off x="3155426" y="511451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AG.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申請差戻し日時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3" name="タイトル 1"/>
          <p:cNvSpPr txBox="1">
            <a:spLocks/>
          </p:cNvSpPr>
          <p:nvPr/>
        </p:nvSpPr>
        <p:spPr>
          <a:xfrm>
            <a:off x="8179548" y="2528346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33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タイトル 1"/>
          <p:cNvSpPr txBox="1">
            <a:spLocks/>
          </p:cNvSpPr>
          <p:nvPr/>
        </p:nvSpPr>
        <p:spPr>
          <a:xfrm>
            <a:off x="8636748" y="252834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対応済み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5" name="タイトル 1"/>
          <p:cNvSpPr txBox="1">
            <a:spLocks/>
          </p:cNvSpPr>
          <p:nvPr/>
        </p:nvSpPr>
        <p:spPr>
          <a:xfrm>
            <a:off x="8191272" y="2749461"/>
            <a:ext cx="740225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34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6" name="タイトル 1"/>
          <p:cNvSpPr txBox="1">
            <a:spLocks/>
          </p:cNvSpPr>
          <p:nvPr/>
        </p:nvSpPr>
        <p:spPr>
          <a:xfrm>
            <a:off x="8695100" y="274946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審査２済み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7" name="タイトル 1"/>
          <p:cNvSpPr txBox="1">
            <a:spLocks/>
          </p:cNvSpPr>
          <p:nvPr/>
        </p:nvSpPr>
        <p:spPr>
          <a:xfrm>
            <a:off x="3167150" y="5326977"/>
            <a:ext cx="2811269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AH.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対応済み完了日時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タイトル 1"/>
          <p:cNvSpPr txBox="1">
            <a:spLocks/>
          </p:cNvSpPr>
          <p:nvPr/>
        </p:nvSpPr>
        <p:spPr>
          <a:xfrm>
            <a:off x="3252958" y="5549715"/>
            <a:ext cx="2811269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AI.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審査２完了日時　　　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6" name="タイトル 1"/>
          <p:cNvSpPr txBox="1">
            <a:spLocks/>
          </p:cNvSpPr>
          <p:nvPr/>
        </p:nvSpPr>
        <p:spPr>
          <a:xfrm>
            <a:off x="5461890" y="1421290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AK.  (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タイトル 1"/>
          <p:cNvSpPr txBox="1">
            <a:spLocks/>
          </p:cNvSpPr>
          <p:nvPr/>
        </p:nvSpPr>
        <p:spPr>
          <a:xfrm>
            <a:off x="5461890" y="1638826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AL.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資料１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8" name="タイトル 1"/>
          <p:cNvSpPr txBox="1">
            <a:spLocks/>
          </p:cNvSpPr>
          <p:nvPr/>
        </p:nvSpPr>
        <p:spPr>
          <a:xfrm>
            <a:off x="5431068" y="1858634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AM.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資料２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9" name="タイトル 1"/>
          <p:cNvSpPr txBox="1">
            <a:spLocks/>
          </p:cNvSpPr>
          <p:nvPr/>
        </p:nvSpPr>
        <p:spPr>
          <a:xfrm>
            <a:off x="3191860" y="579349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AJ.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処理完了日時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0" name="タイトル 1"/>
          <p:cNvSpPr txBox="1">
            <a:spLocks/>
          </p:cNvSpPr>
          <p:nvPr/>
        </p:nvSpPr>
        <p:spPr>
          <a:xfrm>
            <a:off x="5468407" y="207639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資料３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1" name="タイトル 1"/>
          <p:cNvSpPr txBox="1">
            <a:spLocks/>
          </p:cNvSpPr>
          <p:nvPr/>
        </p:nvSpPr>
        <p:spPr>
          <a:xfrm>
            <a:off x="5447859" y="229572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AO.  (spare)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2" name="タイトル 1"/>
          <p:cNvSpPr txBox="1">
            <a:spLocks/>
          </p:cNvSpPr>
          <p:nvPr/>
        </p:nvSpPr>
        <p:spPr>
          <a:xfrm>
            <a:off x="5456423" y="250977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AP.  (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spare)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3" name="タイトル 1"/>
          <p:cNvSpPr txBox="1">
            <a:spLocks/>
          </p:cNvSpPr>
          <p:nvPr/>
        </p:nvSpPr>
        <p:spPr>
          <a:xfrm>
            <a:off x="5444439" y="2723817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AQ.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メール送信件数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タイトル 1"/>
          <p:cNvSpPr txBox="1">
            <a:spLocks/>
          </p:cNvSpPr>
          <p:nvPr/>
        </p:nvSpPr>
        <p:spPr>
          <a:xfrm>
            <a:off x="5453003" y="293786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AR.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メール*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5" name="タイトル 1"/>
          <p:cNvSpPr txBox="1">
            <a:spLocks/>
          </p:cNvSpPr>
          <p:nvPr/>
        </p:nvSpPr>
        <p:spPr>
          <a:xfrm>
            <a:off x="5461567" y="314163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AS.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メール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6" name="タイトル 1"/>
          <p:cNvSpPr txBox="1">
            <a:spLocks/>
          </p:cNvSpPr>
          <p:nvPr/>
        </p:nvSpPr>
        <p:spPr>
          <a:xfrm>
            <a:off x="5476971" y="3352251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AT. 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・・・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1" name="タイトル 1"/>
          <p:cNvSpPr txBox="1">
            <a:spLocks/>
          </p:cNvSpPr>
          <p:nvPr/>
        </p:nvSpPr>
        <p:spPr>
          <a:xfrm>
            <a:off x="9236113" y="4464197"/>
            <a:ext cx="16916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*2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メールの書式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2" name="タイトル 1"/>
          <p:cNvSpPr txBox="1">
            <a:spLocks/>
          </p:cNvSpPr>
          <p:nvPr/>
        </p:nvSpPr>
        <p:spPr>
          <a:xfrm>
            <a:off x="9574131" y="4947539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送信先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3" name="タイトル 1"/>
          <p:cNvSpPr txBox="1">
            <a:spLocks/>
          </p:cNvSpPr>
          <p:nvPr/>
        </p:nvSpPr>
        <p:spPr>
          <a:xfrm>
            <a:off x="9574131" y="5182000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送信元、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Cc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4" name="タイトル 1"/>
          <p:cNvSpPr txBox="1">
            <a:spLocks/>
          </p:cNvSpPr>
          <p:nvPr/>
        </p:nvSpPr>
        <p:spPr>
          <a:xfrm>
            <a:off x="9574131" y="5428184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タイトル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5" name="タイトル 1"/>
          <p:cNvSpPr txBox="1">
            <a:spLocks/>
          </p:cNvSpPr>
          <p:nvPr/>
        </p:nvSpPr>
        <p:spPr>
          <a:xfrm>
            <a:off x="9574131" y="5650922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本文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6" name="タイトル 1"/>
          <p:cNvSpPr txBox="1">
            <a:spLocks/>
          </p:cNvSpPr>
          <p:nvPr/>
        </p:nvSpPr>
        <p:spPr>
          <a:xfrm>
            <a:off x="9574131" y="5885383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送信日時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7" name="タイトル 1"/>
          <p:cNvSpPr txBox="1">
            <a:spLocks/>
          </p:cNvSpPr>
          <p:nvPr/>
        </p:nvSpPr>
        <p:spPr>
          <a:xfrm>
            <a:off x="9480348" y="6119844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セパレータは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‘|’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8" name="タイトル 1"/>
          <p:cNvSpPr txBox="1">
            <a:spLocks/>
          </p:cNvSpPr>
          <p:nvPr/>
        </p:nvSpPr>
        <p:spPr>
          <a:xfrm>
            <a:off x="9574132" y="4724803"/>
            <a:ext cx="1851456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タイプ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6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771068" y="989317"/>
            <a:ext cx="41819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PRC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ドメインで利用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771068" y="1487015"/>
            <a:ext cx="58329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申請者の制限なし　　　　教職員・学生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771068" y="1972798"/>
            <a:ext cx="673463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審査者は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PRC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の教員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771068" y="2479326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幹事は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PRC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教員の内から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903514" y="223163"/>
            <a:ext cx="8496518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セキュリティ</a:t>
            </a:r>
            <a:endParaRPr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771068" y="3740268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幹事の役割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1215568" y="4021976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教員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ID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の管理 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追加・削除・パスワードの初期化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タイトル 1"/>
          <p:cNvSpPr txBox="1">
            <a:spLocks/>
          </p:cNvSpPr>
          <p:nvPr/>
        </p:nvSpPr>
        <p:spPr>
          <a:xfrm>
            <a:off x="771068" y="2977016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審査者の役割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1215568" y="3250642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パスワードの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維持　　　各自専用の</a:t>
            </a:r>
            <a:r>
              <a:rPr lang="en-US" altLang="ja-JP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ID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使用 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「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Basic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認証」に連携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771068" y="4775986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Apache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での「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Basic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認証」を利用し、フォルダー毎に適用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215568" y="5049612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申請に対して審査者を関係づける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215568" y="4299068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システム管理者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782792" y="5561428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✔　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申請者の履歴参照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1227292" y="5835054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*　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パスワードの維持　　　申請時のメールアドレスを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ID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に使用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78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771068" y="965859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メール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923468" y="1192517"/>
            <a:ext cx="39152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en-US" altLang="ja-JP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Sender</a:t>
            </a:r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の表示が</a:t>
            </a:r>
            <a:r>
              <a:rPr lang="en-US" altLang="ja-JP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”Apache”</a:t>
            </a:r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</a:t>
            </a:r>
            <a:r>
              <a:rPr lang="ja-JP" altLang="en-US" sz="1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なる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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923468" y="1406475"/>
            <a:ext cx="58329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・日本語を扱える  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解決済み　（文字セット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UTF-8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771068" y="204189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データベース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923468" y="2270075"/>
            <a:ext cx="68616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RDB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を利用できる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設定の予定無し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923468" y="2485557"/>
            <a:ext cx="6023434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・概況確認に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Excel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を利用できるか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en-US" altLang="ja-JP" sz="1400" i="1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PHPExcel</a:t>
            </a:r>
            <a:r>
              <a:rPr lang="ja-JP" altLang="en-US" sz="1400" i="1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を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利用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771068" y="3527793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アクセス制御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923468" y="3768675"/>
            <a:ext cx="57313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・操作者を限定する機能を付ける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Apache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「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Basic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認証」で解決済み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7223032" y="1767837"/>
            <a:ext cx="3643442" cy="312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１．審査者に送信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7645764" y="1987456"/>
            <a:ext cx="3695746" cy="313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審査未完了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AND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会議開催日１０日前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7226658" y="2230574"/>
            <a:ext cx="3065658" cy="289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２．幹事に送信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7645764" y="2445362"/>
            <a:ext cx="3855349" cy="33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幹事処理未完了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AND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各処理日から２日経過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771068" y="4455060"/>
            <a:ext cx="2166257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情報保管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923468" y="4685184"/>
            <a:ext cx="5731332" cy="3350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・申請を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PDF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にしてフォルダーに保管する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FPDF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を利用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6834777" y="3959082"/>
            <a:ext cx="170612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その他の課題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6987176" y="4197272"/>
            <a:ext cx="47153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・パラメータの設定により試行操作が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できる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2" name="タイトル 1"/>
          <p:cNvSpPr txBox="1">
            <a:spLocks/>
          </p:cNvSpPr>
          <p:nvPr/>
        </p:nvSpPr>
        <p:spPr>
          <a:xfrm>
            <a:off x="1291769" y="2712633"/>
            <a:ext cx="5055244" cy="7526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日本語表示が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できない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解決済み</a:t>
            </a:r>
            <a:r>
              <a:rPr lang="ja-JP" altLang="en-US" sz="1400" i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（文字セット</a:t>
            </a:r>
            <a:r>
              <a:rPr lang="en-US" altLang="ja-JP" sz="1400" i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UTF-8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en-US" altLang="ja-JP" sz="1400" i="1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同時アクセス時の処理ができるか？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</a:t>
            </a:r>
            <a:endParaRPr lang="en-US" altLang="ja-JP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読取りパスワード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を設定する　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Book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に対して機能無し</a:t>
            </a:r>
            <a:endParaRPr lang="ja-JP" altLang="en-US" sz="1400" i="1" dirty="0"/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903514" y="223163"/>
            <a:ext cx="8496518" cy="4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現状と課題　　　　</a:t>
            </a:r>
            <a:r>
              <a:rPr lang="en-US" altLang="ja-JP" sz="2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as of 2017Sep14</a:t>
            </a:r>
            <a:endParaRPr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915064" y="1623428"/>
            <a:ext cx="58329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・ファイルを添付できる  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en-US" altLang="ja-JP" sz="1400" i="1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PPHMailer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を利用（文字セット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SJIS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）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>
          <a:xfrm>
            <a:off x="6834777" y="1301177"/>
            <a:ext cx="1706122" cy="366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□ スケジューラー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6987176" y="1551769"/>
            <a:ext cx="4513938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・催促メールを送信するタスクを定期に起動する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タイトル 1"/>
          <p:cNvSpPr txBox="1">
            <a:spLocks/>
          </p:cNvSpPr>
          <p:nvPr/>
        </p:nvSpPr>
        <p:spPr>
          <a:xfrm>
            <a:off x="923468" y="4920658"/>
            <a:ext cx="52233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・年度利用一覧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委員会用一覧を作成する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923468" y="5158074"/>
            <a:ext cx="4423083" cy="3699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・幹事の管理機能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タイトル 1"/>
          <p:cNvSpPr txBox="1">
            <a:spLocks/>
          </p:cNvSpPr>
          <p:nvPr/>
        </p:nvSpPr>
        <p:spPr>
          <a:xfrm>
            <a:off x="1291768" y="5640642"/>
            <a:ext cx="48550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審査者リストの更新、アカウントの管理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923468" y="4006091"/>
            <a:ext cx="5598891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・審査者自身によるパスワード更新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" name="タイトル 1"/>
          <p:cNvSpPr txBox="1">
            <a:spLocks/>
          </p:cNvSpPr>
          <p:nvPr/>
        </p:nvSpPr>
        <p:spPr>
          <a:xfrm>
            <a:off x="6987176" y="4434688"/>
            <a:ext cx="47153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上での管理操作を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上で行う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ja-JP" altLang="en-US" sz="1400" i="1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タイトル 1"/>
          <p:cNvSpPr txBox="1">
            <a:spLocks/>
          </p:cNvSpPr>
          <p:nvPr/>
        </p:nvSpPr>
        <p:spPr>
          <a:xfrm>
            <a:off x="1291768" y="5403035"/>
            <a:ext cx="4232732" cy="3235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幹事の変更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6987176" y="4651636"/>
            <a:ext cx="4715332" cy="366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・申請時に資料ファイルを添付する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3" name="タイトル 1"/>
          <p:cNvSpPr txBox="1">
            <a:spLocks/>
          </p:cNvSpPr>
          <p:nvPr/>
        </p:nvSpPr>
        <p:spPr>
          <a:xfrm>
            <a:off x="1293560" y="5888927"/>
            <a:ext cx="4232732" cy="3235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申請情報の更新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4" name="タイトル 1"/>
          <p:cNvSpPr txBox="1">
            <a:spLocks/>
          </p:cNvSpPr>
          <p:nvPr/>
        </p:nvSpPr>
        <p:spPr>
          <a:xfrm>
            <a:off x="6987176" y="3218204"/>
            <a:ext cx="4715332" cy="3387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スケジューラー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Windows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付属 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Task Scheduler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利用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タイトル 1"/>
          <p:cNvSpPr txBox="1">
            <a:spLocks/>
          </p:cNvSpPr>
          <p:nvPr/>
        </p:nvSpPr>
        <p:spPr>
          <a:xfrm>
            <a:off x="6987176" y="3452665"/>
            <a:ext cx="4958639" cy="3387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・起動用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PC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の確保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130.158.92.49 (BP-Workstation)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を利用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6987176" y="4886097"/>
            <a:ext cx="4715332" cy="4870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Source Code/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データファイルを定時にバックアップ作成する</a:t>
            </a:r>
            <a:endParaRPr lang="en-US" altLang="ja-JP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en-US" altLang="ja-JP" sz="1400" i="1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WinSCP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の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synchronize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を利用しバッチ処理</a:t>
            </a:r>
            <a:r>
              <a:rPr lang="en-US" altLang="ja-JP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タイトル 1"/>
          <p:cNvSpPr txBox="1">
            <a:spLocks/>
          </p:cNvSpPr>
          <p:nvPr/>
        </p:nvSpPr>
        <p:spPr>
          <a:xfrm>
            <a:off x="6987176" y="5296402"/>
            <a:ext cx="4715332" cy="4835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・開発ツールなどの設定・使い方の説明資料作成</a:t>
            </a:r>
            <a:endParaRPr lang="en-US" altLang="ja-JP" sz="1400" dirty="0" smtClean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6998900" y="5671539"/>
            <a:ext cx="4715332" cy="51824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OS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や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Browser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による動作保証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Chrome/IE/Safari/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FireFox</a:t>
            </a:r>
            <a:endParaRPr lang="en-US" altLang="ja-JP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仕様の違いあり　　確認済み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7226659" y="2711218"/>
            <a:ext cx="3065658" cy="289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３．申請者に送信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sym typeface="Wingdings" panose="05000000000000000000" pitchFamily="2" charset="2"/>
              </a:rPr>
              <a:t>　</a:t>
            </a:r>
            <a:r>
              <a:rPr lang="ja-JP" altLang="en-US" sz="1400" i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対応済み</a:t>
            </a:r>
            <a:endParaRPr lang="ja-JP" altLang="en-US" sz="1400" i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タイトル 1"/>
          <p:cNvSpPr txBox="1">
            <a:spLocks/>
          </p:cNvSpPr>
          <p:nvPr/>
        </p:nvSpPr>
        <p:spPr>
          <a:xfrm>
            <a:off x="7645765" y="2926006"/>
            <a:ext cx="3855349" cy="33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審査未完了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AND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会議開催日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週間前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53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783</Words>
  <Application>Microsoft Office PowerPoint</Application>
  <PresentationFormat>ワイド画面</PresentationFormat>
  <Paragraphs>221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ＭＳ Ｐゴシック</vt:lpstr>
      <vt:lpstr>游ゴシック</vt:lpstr>
      <vt:lpstr>游ゴシック Light</vt:lpstr>
      <vt:lpstr>Arial</vt:lpstr>
      <vt:lpstr>Calibri</vt:lpstr>
      <vt:lpstr>Wingdings</vt:lpstr>
      <vt:lpstr>Office テーマ</vt:lpstr>
      <vt:lpstr>PaperCheck</vt:lpstr>
      <vt:lpstr>PowerPoint プレゼンテーション</vt:lpstr>
      <vt:lpstr>PowerPoint プレゼンテーション</vt:lpstr>
      <vt:lpstr>openForm.php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PaperCheck</dc:title>
  <dc:creator>岡崎昇</dc:creator>
  <cp:lastModifiedBy>Noboru Okazaki</cp:lastModifiedBy>
  <cp:revision>166</cp:revision>
  <cp:lastPrinted>2017-06-12T03:53:59Z</cp:lastPrinted>
  <dcterms:created xsi:type="dcterms:W3CDTF">2017-01-04T03:27:21Z</dcterms:created>
  <dcterms:modified xsi:type="dcterms:W3CDTF">2017-09-14T07:47:44Z</dcterms:modified>
</cp:coreProperties>
</file>