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1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3A4A94DE-7028-486A-8794-B2FE1430D424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3A43FB5-3868-4284-9346-246EA105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35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7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1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11257944" y="645210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E2D0D3A-A758-4D4A-8798-F1A8FFED503C}" type="slidenum">
              <a:rPr kumimoji="1" lang="en-US" altLang="ja-JP" sz="1200" smtClean="0">
                <a:latin typeface="+mn-ea"/>
                <a:ea typeface="+mn-ea"/>
              </a:rPr>
              <a:t>‹#›</a:t>
            </a:fld>
            <a:r>
              <a:rPr kumimoji="1" lang="en-US" altLang="ja-JP" sz="1200" dirty="0" smtClean="0">
                <a:latin typeface="+mn-ea"/>
                <a:ea typeface="+mn-ea"/>
              </a:rPr>
              <a:t> of 7 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5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3542418" y="1979170"/>
            <a:ext cx="4432002" cy="111490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6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kumimoji="1" lang="ja-JP" altLang="en-US" sz="6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8900" y="4699000"/>
            <a:ext cx="943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従来、書面で運用されていた「外部発表審査　申請書」</a:t>
            </a:r>
            <a:r>
              <a:rPr lang="ja-JP" altLang="en-US" dirty="0" smtClean="0"/>
              <a:t>に関わる手続きを電子化する。</a:t>
            </a:r>
            <a:endParaRPr lang="en-US" altLang="ja-JP" dirty="0" smtClean="0"/>
          </a:p>
          <a:p>
            <a:r>
              <a:rPr kumimoji="1" lang="ja-JP" altLang="en-US" dirty="0" smtClean="0"/>
              <a:t>申請者、幹事、幹事により設定される審査者は、</a:t>
            </a:r>
            <a:r>
              <a:rPr kumimoji="1" lang="en-US" altLang="ja-JP" dirty="0" smtClean="0"/>
              <a:t>Web</a:t>
            </a:r>
            <a:r>
              <a:rPr lang="ja-JP" altLang="en-US" dirty="0" smtClean="0"/>
              <a:t>を介して手続きを進めることにより</a:t>
            </a:r>
            <a:endParaRPr lang="en-US" altLang="ja-JP" dirty="0" smtClean="0"/>
          </a:p>
          <a:p>
            <a:r>
              <a:rPr lang="ja-JP" altLang="en-US" dirty="0" smtClean="0"/>
              <a:t>利便性・透明性</a:t>
            </a:r>
            <a:r>
              <a:rPr kumimoji="1" lang="ja-JP" altLang="en-US" dirty="0" smtClean="0"/>
              <a:t>を高める。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45737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360296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764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1910840" y="2140026"/>
            <a:ext cx="0" cy="568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728349" y="5109511"/>
            <a:ext cx="872611" cy="488038"/>
            <a:chOff x="3468249" y="6222227"/>
            <a:chExt cx="872611" cy="488038"/>
          </a:xfrm>
        </p:grpSpPr>
        <p:sp>
          <p:nvSpPr>
            <p:cNvPr id="29" name="円/楕円 28"/>
            <p:cNvSpPr/>
            <p:nvPr/>
          </p:nvSpPr>
          <p:spPr>
            <a:xfrm>
              <a:off x="3468249" y="6240988"/>
              <a:ext cx="636809" cy="4622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タイトル 1"/>
            <p:cNvSpPr txBox="1">
              <a:spLocks/>
            </p:cNvSpPr>
            <p:nvPr/>
          </p:nvSpPr>
          <p:spPr>
            <a:xfrm>
              <a:off x="3499853" y="6222227"/>
              <a:ext cx="841007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4" name="タイトル 1"/>
          <p:cNvSpPr txBox="1">
            <a:spLocks/>
          </p:cNvSpPr>
          <p:nvPr/>
        </p:nvSpPr>
        <p:spPr>
          <a:xfrm>
            <a:off x="903514" y="223163"/>
            <a:ext cx="468448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を介した処理の流れ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21892" y="1139445"/>
            <a:ext cx="1055660" cy="401335"/>
            <a:chOff x="990092" y="1139445"/>
            <a:chExt cx="1055660" cy="40133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角丸四角形 14"/>
            <p:cNvSpPr/>
            <p:nvPr/>
          </p:nvSpPr>
          <p:spPr>
            <a:xfrm>
              <a:off x="990092" y="1139445"/>
              <a:ext cx="1038678" cy="3830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タイトル 1"/>
            <p:cNvSpPr txBox="1">
              <a:spLocks/>
            </p:cNvSpPr>
            <p:nvPr/>
          </p:nvSpPr>
          <p:spPr>
            <a:xfrm>
              <a:off x="1055407" y="1140121"/>
              <a:ext cx="990345" cy="40065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8" name="タイトル 1"/>
          <p:cNvSpPr txBox="1">
            <a:spLocks/>
          </p:cNvSpPr>
          <p:nvPr/>
        </p:nvSpPr>
        <p:spPr>
          <a:xfrm>
            <a:off x="1227784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教職員・学生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217448" y="1145454"/>
            <a:ext cx="1085703" cy="402422"/>
            <a:chOff x="4341148" y="1158154"/>
            <a:chExt cx="1085703" cy="402422"/>
          </a:xfrm>
        </p:grpSpPr>
        <p:sp>
          <p:nvSpPr>
            <p:cNvPr id="16" name="角丸四角形 15"/>
            <p:cNvSpPr/>
            <p:nvPr/>
          </p:nvSpPr>
          <p:spPr>
            <a:xfrm>
              <a:off x="4341148" y="1158154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タイトル 1"/>
            <p:cNvSpPr txBox="1">
              <a:spLocks/>
            </p:cNvSpPr>
            <p:nvPr/>
          </p:nvSpPr>
          <p:spPr>
            <a:xfrm>
              <a:off x="4538906" y="1177545"/>
              <a:ext cx="887945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幹事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9" name="タイトル 1"/>
          <p:cNvSpPr txBox="1">
            <a:spLocks/>
          </p:cNvSpPr>
          <p:nvPr/>
        </p:nvSpPr>
        <p:spPr>
          <a:xfrm>
            <a:off x="5274816" y="5782207"/>
            <a:ext cx="1323921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処理担当者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095407" y="1143413"/>
            <a:ext cx="1179809" cy="404463"/>
            <a:chOff x="8689007" y="1168813"/>
            <a:chExt cx="1179809" cy="404463"/>
          </a:xfrm>
        </p:grpSpPr>
        <p:sp>
          <p:nvSpPr>
            <p:cNvPr id="17" name="角丸四角形 16"/>
            <p:cNvSpPr/>
            <p:nvPr/>
          </p:nvSpPr>
          <p:spPr>
            <a:xfrm>
              <a:off x="8689007" y="1168813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タイトル 1"/>
            <p:cNvSpPr txBox="1">
              <a:spLocks/>
            </p:cNvSpPr>
            <p:nvPr/>
          </p:nvSpPr>
          <p:spPr>
            <a:xfrm>
              <a:off x="8791517" y="1190245"/>
              <a:ext cx="1077299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タイトル 1"/>
          <p:cNvSpPr txBox="1">
            <a:spLocks/>
          </p:cNvSpPr>
          <p:nvPr/>
        </p:nvSpPr>
        <p:spPr>
          <a:xfrm>
            <a:off x="8992298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教員の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1542578" y="2486822"/>
            <a:ext cx="788162" cy="374269"/>
            <a:chOff x="1110778" y="2326606"/>
            <a:chExt cx="788162" cy="374269"/>
          </a:xfrm>
        </p:grpSpPr>
        <p:sp>
          <p:nvSpPr>
            <p:cNvPr id="41" name="正方形/長方形 40"/>
            <p:cNvSpPr/>
            <p:nvPr/>
          </p:nvSpPr>
          <p:spPr>
            <a:xfrm>
              <a:off x="1110778" y="2354719"/>
              <a:ext cx="788162" cy="327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タイトル 1"/>
            <p:cNvSpPr txBox="1">
              <a:spLocks/>
            </p:cNvSpPr>
            <p:nvPr/>
          </p:nvSpPr>
          <p:spPr>
            <a:xfrm>
              <a:off x="1185673" y="2326606"/>
              <a:ext cx="713267" cy="3742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確認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4970016" y="2212188"/>
            <a:ext cx="1969407" cy="488038"/>
            <a:chOff x="4220716" y="2970276"/>
            <a:chExt cx="1969407" cy="488038"/>
          </a:xfrm>
        </p:grpSpPr>
        <p:sp>
          <p:nvSpPr>
            <p:cNvPr id="20" name="正方形/長方形 19"/>
            <p:cNvSpPr/>
            <p:nvPr/>
          </p:nvSpPr>
          <p:spPr>
            <a:xfrm>
              <a:off x="4220716" y="3039224"/>
              <a:ext cx="1684784" cy="327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4299638" y="2970276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審査者を設定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8671940" y="2948416"/>
            <a:ext cx="1983919" cy="436077"/>
            <a:chOff x="8529648" y="3549039"/>
            <a:chExt cx="1983919" cy="488038"/>
          </a:xfrm>
        </p:grpSpPr>
        <p:sp>
          <p:nvSpPr>
            <p:cNvPr id="21" name="正方形/長方形 20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コメント１を入力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793541" y="5027799"/>
            <a:ext cx="2373087" cy="488038"/>
            <a:chOff x="4279680" y="4641918"/>
            <a:chExt cx="2373087" cy="488038"/>
          </a:xfrm>
        </p:grpSpPr>
        <p:sp>
          <p:nvSpPr>
            <p:cNvPr id="22" name="正方形/長方形 21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439398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項目</a:t>
              </a:r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を確認し判定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1066291" y="1936139"/>
            <a:ext cx="1981200" cy="488038"/>
            <a:chOff x="634491" y="1656739"/>
            <a:chExt cx="1981200" cy="488038"/>
          </a:xfrm>
        </p:grpSpPr>
        <p:sp>
          <p:nvSpPr>
            <p:cNvPr id="18" name="正方形/長方形 17"/>
            <p:cNvSpPr/>
            <p:nvPr/>
          </p:nvSpPr>
          <p:spPr>
            <a:xfrm>
              <a:off x="634491" y="1732469"/>
              <a:ext cx="1968499" cy="330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725206" y="1656739"/>
              <a:ext cx="1890485" cy="48803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申請情報の入力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73" name="タイトル 1"/>
          <p:cNvSpPr txBox="1">
            <a:spLocks/>
          </p:cNvSpPr>
          <p:nvPr/>
        </p:nvSpPr>
        <p:spPr>
          <a:xfrm>
            <a:off x="1028191" y="1650778"/>
            <a:ext cx="514387" cy="4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4911671" y="1904624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➁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621123" y="2615849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4738913" y="4714640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7134059" y="1832167"/>
            <a:ext cx="1258101" cy="762983"/>
            <a:chOff x="6918159" y="3309268"/>
            <a:chExt cx="1258101" cy="762983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6918159" y="4044188"/>
              <a:ext cx="12209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タイトル 1"/>
            <p:cNvSpPr txBox="1">
              <a:spLocks/>
            </p:cNvSpPr>
            <p:nvPr/>
          </p:nvSpPr>
          <p:spPr>
            <a:xfrm>
              <a:off x="7042839" y="3309268"/>
              <a:ext cx="1133421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48" y="3609175"/>
              <a:ext cx="463076" cy="463076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7139945" y="2928612"/>
            <a:ext cx="1550306" cy="772710"/>
            <a:chOff x="6935997" y="4380999"/>
            <a:chExt cx="1550306" cy="772710"/>
          </a:xfrm>
        </p:grpSpPr>
        <p:cxnSp>
          <p:nvCxnSpPr>
            <p:cNvPr id="30" name="直線矢印コネクタ 29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3355379" y="1548857"/>
            <a:ext cx="1324546" cy="767429"/>
            <a:chOff x="2948979" y="2586345"/>
            <a:chExt cx="1324546" cy="76742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2948979" y="3331464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タイトル 1"/>
            <p:cNvSpPr txBox="1">
              <a:spLocks/>
            </p:cNvSpPr>
            <p:nvPr/>
          </p:nvSpPr>
          <p:spPr>
            <a:xfrm>
              <a:off x="3051203" y="2586345"/>
              <a:ext cx="12223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2" y="2890698"/>
              <a:ext cx="463076" cy="46307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3345032" y="4629131"/>
            <a:ext cx="1206500" cy="782724"/>
            <a:chOff x="2956560" y="4916347"/>
            <a:chExt cx="1206500" cy="782724"/>
          </a:xfrm>
        </p:grpSpPr>
        <p:cxnSp>
          <p:nvCxnSpPr>
            <p:cNvPr id="32" name="直線矢印コネクタ 31"/>
            <p:cNvCxnSpPr/>
            <p:nvPr/>
          </p:nvCxnSpPr>
          <p:spPr>
            <a:xfrm rot="10800000">
              <a:off x="2956560" y="5667248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3044660" y="4916347"/>
              <a:ext cx="1020115" cy="509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完了通知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235995"/>
              <a:ext cx="463076" cy="463076"/>
            </a:xfrm>
            <a:prstGeom prst="rect">
              <a:avLst/>
            </a:prstGeom>
          </p:spPr>
        </p:pic>
      </p:grpSp>
      <p:grpSp>
        <p:nvGrpSpPr>
          <p:cNvPr id="63" name="グループ化 62"/>
          <p:cNvGrpSpPr/>
          <p:nvPr/>
        </p:nvGrpSpPr>
        <p:grpSpPr>
          <a:xfrm>
            <a:off x="3342163" y="2244728"/>
            <a:ext cx="1250314" cy="782072"/>
            <a:chOff x="2932657" y="4846661"/>
            <a:chExt cx="1250314" cy="782072"/>
          </a:xfrm>
        </p:grpSpPr>
        <p:cxnSp>
          <p:nvCxnSpPr>
            <p:cNvPr id="64" name="直線矢印コネクタ 63"/>
            <p:cNvCxnSpPr/>
            <p:nvPr/>
          </p:nvCxnSpPr>
          <p:spPr>
            <a:xfrm flipH="1">
              <a:off x="2932657" y="5596910"/>
              <a:ext cx="12197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タイトル 1"/>
            <p:cNvSpPr txBox="1">
              <a:spLocks/>
            </p:cNvSpPr>
            <p:nvPr/>
          </p:nvSpPr>
          <p:spPr>
            <a:xfrm>
              <a:off x="3127478" y="4846661"/>
              <a:ext cx="1055493" cy="5255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差し戻し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165657"/>
              <a:ext cx="463076" cy="463076"/>
            </a:xfrm>
            <a:prstGeom prst="rect">
              <a:avLst/>
            </a:prstGeom>
          </p:spPr>
        </p:pic>
      </p:grpSp>
      <p:grpSp>
        <p:nvGrpSpPr>
          <p:cNvPr id="84" name="グループ化 83"/>
          <p:cNvGrpSpPr/>
          <p:nvPr/>
        </p:nvGrpSpPr>
        <p:grpSpPr>
          <a:xfrm>
            <a:off x="8668372" y="4235855"/>
            <a:ext cx="1983919" cy="434054"/>
            <a:chOff x="8529648" y="3549039"/>
            <a:chExt cx="1983919" cy="488038"/>
          </a:xfrm>
        </p:grpSpPr>
        <p:sp>
          <p:nvSpPr>
            <p:cNvPr id="85" name="正方形/長方形 84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コメント２を入力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7" name="タイトル 1"/>
          <p:cNvSpPr txBox="1">
            <a:spLocks/>
          </p:cNvSpPr>
          <p:nvPr/>
        </p:nvSpPr>
        <p:spPr>
          <a:xfrm>
            <a:off x="8630852" y="3920717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rot="10800000">
            <a:off x="3347413" y="3829375"/>
            <a:ext cx="120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タイトル 1"/>
          <p:cNvSpPr txBox="1">
            <a:spLocks/>
          </p:cNvSpPr>
          <p:nvPr/>
        </p:nvSpPr>
        <p:spPr>
          <a:xfrm>
            <a:off x="3465703" y="3101603"/>
            <a:ext cx="1285822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修正依頼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12" y="3411237"/>
            <a:ext cx="463076" cy="46307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8375753" y="3362403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</a:t>
            </a:r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論文のアブストラクト等について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599847" y="4671488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本論文へのコメント等について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4790613" y="3480355"/>
            <a:ext cx="2258786" cy="488038"/>
            <a:chOff x="4276751" y="4641918"/>
            <a:chExt cx="2258786" cy="488038"/>
          </a:xfrm>
        </p:grpSpPr>
        <p:sp>
          <p:nvSpPr>
            <p:cNvPr id="100" name="正方形/長方形 99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タイトル 1"/>
            <p:cNvSpPr txBox="1">
              <a:spLocks/>
            </p:cNvSpPr>
            <p:nvPr/>
          </p:nvSpPr>
          <p:spPr>
            <a:xfrm>
              <a:off x="427675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申請内容により対応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02" name="タイトル 1"/>
          <p:cNvSpPr txBox="1">
            <a:spLocks/>
          </p:cNvSpPr>
          <p:nvPr/>
        </p:nvSpPr>
        <p:spPr>
          <a:xfrm>
            <a:off x="4761261" y="3161068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139946" y="3819564"/>
            <a:ext cx="1550306" cy="772710"/>
            <a:chOff x="6935997" y="4380999"/>
            <a:chExt cx="1550306" cy="772710"/>
          </a:xfrm>
        </p:grpSpPr>
        <p:cxnSp>
          <p:nvCxnSpPr>
            <p:cNvPr id="78" name="直線矢印コネクタ 77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903513" y="223163"/>
            <a:ext cx="5333163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幹事と審査者による処理作業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84031" y="128953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Step1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対象教員の中から申請に対して審査者を１名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指定する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72309" y="1758459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Step2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審査者は申請内容から次の審査をいずれかまたはいずれ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に対して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行う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23291" y="2098427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のアブストラクト等について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35015" y="239150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本論文へのコメント等について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184033" y="273146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Step3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幹事は審査内容を確認し次の対応を執る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35015" y="309488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申請者への助言をする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735015" y="338795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必要となる次の審査を待つ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35015" y="368103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手続きを完了とする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995699" y="1165409"/>
            <a:ext cx="1324546" cy="767429"/>
            <a:chOff x="2948979" y="2586345"/>
            <a:chExt cx="1324546" cy="76742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2948979" y="3331464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タイトル 1"/>
            <p:cNvSpPr txBox="1">
              <a:spLocks/>
            </p:cNvSpPr>
            <p:nvPr/>
          </p:nvSpPr>
          <p:spPr>
            <a:xfrm>
              <a:off x="3051203" y="2586345"/>
              <a:ext cx="12223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2" y="2890698"/>
              <a:ext cx="463076" cy="463076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2" y="2159254"/>
            <a:ext cx="4648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33" y="1391544"/>
            <a:ext cx="59721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684572" y="2074603"/>
            <a:ext cx="4648200" cy="22515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056672" y="4129537"/>
            <a:ext cx="1060796" cy="51127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288594" y="4277023"/>
            <a:ext cx="1120877" cy="156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256208" y="4227863"/>
            <a:ext cx="491613" cy="27530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968184" y="39582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074702" y="402696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9" name="左矢印 88"/>
          <p:cNvSpPr/>
          <p:nvPr/>
        </p:nvSpPr>
        <p:spPr>
          <a:xfrm rot="10800000">
            <a:off x="5288527" y="3834727"/>
            <a:ext cx="344129" cy="38873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5676133" y="986498"/>
            <a:ext cx="6053751" cy="55580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84573" y="193176"/>
            <a:ext cx="1096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幹事は申請依頼を受け、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対象教員の中から審査者を１名</a:t>
            </a:r>
            <a:r>
              <a:rPr kumimoji="1"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指定する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429140" y="817221"/>
            <a:ext cx="14847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表示</a:t>
            </a:r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 例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291767" y="1933183"/>
            <a:ext cx="100219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 例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9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 txBox="1">
            <a:spLocks/>
          </p:cNvSpPr>
          <p:nvPr/>
        </p:nvSpPr>
        <p:spPr>
          <a:xfrm>
            <a:off x="903513" y="223163"/>
            <a:ext cx="8692771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は審査内容を確認し次の対応を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執る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678685" y="1062831"/>
            <a:ext cx="1550306" cy="772710"/>
            <a:chOff x="6935997" y="4380999"/>
            <a:chExt cx="1550306" cy="772710"/>
          </a:xfrm>
        </p:grpSpPr>
        <p:cxnSp>
          <p:nvCxnSpPr>
            <p:cNvPr id="17" name="直線矢印コネクタ 16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81" y="2054997"/>
            <a:ext cx="45815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6" y="1158815"/>
            <a:ext cx="59150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1986256" y="6027119"/>
            <a:ext cx="491613" cy="27530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804750" y="582621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75005" y="825910"/>
            <a:ext cx="6053751" cy="56240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69381" y="1966451"/>
            <a:ext cx="4581525" cy="27726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左矢印 2"/>
          <p:cNvSpPr/>
          <p:nvPr/>
        </p:nvSpPr>
        <p:spPr>
          <a:xfrm>
            <a:off x="6774422" y="4326197"/>
            <a:ext cx="344129" cy="38873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42474" y="679574"/>
            <a:ext cx="14847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表示</a:t>
            </a:r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 例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604073" y="1815198"/>
            <a:ext cx="100219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 例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75" y="3698455"/>
            <a:ext cx="1362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903513" y="3698455"/>
            <a:ext cx="1328549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6" y="3710743"/>
            <a:ext cx="1295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924336" y="3594444"/>
            <a:ext cx="2785117" cy="39098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6384" y="34567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6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 txBox="1">
            <a:spLocks/>
          </p:cNvSpPr>
          <p:nvPr/>
        </p:nvSpPr>
        <p:spPr>
          <a:xfrm>
            <a:off x="903513" y="223163"/>
            <a:ext cx="8692771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　　「年度利用一覧」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06" y="835429"/>
            <a:ext cx="59055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87412" y="3018503"/>
            <a:ext cx="18261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申請番号（連番部）</a:t>
            </a:r>
            <a:endParaRPr kumimoji="1"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クリックすると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処理作業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ができる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67727" y="4936211"/>
            <a:ext cx="22092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進捗状況</a:t>
            </a:r>
            <a:endParaRPr kumimoji="1"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赤丸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は幹事の処理待ち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(10, 32, 34)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67727" y="2811177"/>
            <a:ext cx="2390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クリックすると</a:t>
            </a:r>
            <a:endParaRPr kumimoji="1"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表示されている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ファイルとしてメール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で受け取る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67727" y="1031809"/>
            <a:ext cx="15824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管理画面に戻る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67727" y="2026347"/>
            <a:ext cx="27879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審査者の割当実績を表示する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4353" y="2026347"/>
            <a:ext cx="176202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表示順を変更する</a:t>
            </a:r>
            <a:endParaRPr kumimoji="1"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（昇順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降順）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694039" y="687949"/>
            <a:ext cx="6386060" cy="59291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2" idx="1"/>
          </p:cNvCxnSpPr>
          <p:nvPr/>
        </p:nvCxnSpPr>
        <p:spPr>
          <a:xfrm flipH="1" flipV="1">
            <a:off x="8396747" y="1130711"/>
            <a:ext cx="770980" cy="7037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3" idx="1"/>
          </p:cNvCxnSpPr>
          <p:nvPr/>
        </p:nvCxnSpPr>
        <p:spPr>
          <a:xfrm flipH="1" flipV="1">
            <a:off x="8445911" y="1691148"/>
            <a:ext cx="721816" cy="50447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7393858" y="1691149"/>
            <a:ext cx="1773869" cy="145192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8101782" y="4286866"/>
            <a:ext cx="1065945" cy="88557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5" idx="3"/>
          </p:cNvCxnSpPr>
          <p:nvPr/>
        </p:nvCxnSpPr>
        <p:spPr>
          <a:xfrm>
            <a:off x="2616374" y="2318735"/>
            <a:ext cx="1267369" cy="4616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616374" y="3215148"/>
            <a:ext cx="681434" cy="1103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タイトル 1"/>
          <p:cNvSpPr txBox="1">
            <a:spLocks/>
          </p:cNvSpPr>
          <p:nvPr/>
        </p:nvSpPr>
        <p:spPr>
          <a:xfrm>
            <a:off x="952336" y="31994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論文の要点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タイトル 1"/>
          <p:cNvSpPr txBox="1">
            <a:spLocks/>
          </p:cNvSpPr>
          <p:nvPr/>
        </p:nvSpPr>
        <p:spPr>
          <a:xfrm>
            <a:off x="859968" y="18796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タイトル 1"/>
          <p:cNvSpPr txBox="1">
            <a:spLocks/>
          </p:cNvSpPr>
          <p:nvPr/>
        </p:nvSpPr>
        <p:spPr>
          <a:xfrm>
            <a:off x="859968" y="209940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タイトル 1"/>
          <p:cNvSpPr txBox="1">
            <a:spLocks/>
          </p:cNvSpPr>
          <p:nvPr/>
        </p:nvSpPr>
        <p:spPr>
          <a:xfrm>
            <a:off x="880516" y="23214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題目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>
          <a:xfrm>
            <a:off x="880516" y="253902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著者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タイトル 1"/>
          <p:cNvSpPr txBox="1">
            <a:spLocks/>
          </p:cNvSpPr>
          <p:nvPr/>
        </p:nvSpPr>
        <p:spPr>
          <a:xfrm>
            <a:off x="859968" y="275883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学術誌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会議名等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7" name="タイトル 1"/>
          <p:cNvSpPr txBox="1">
            <a:spLocks/>
          </p:cNvSpPr>
          <p:nvPr/>
        </p:nvSpPr>
        <p:spPr>
          <a:xfrm>
            <a:off x="883414" y="40232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タイトル 1"/>
          <p:cNvSpPr txBox="1">
            <a:spLocks/>
          </p:cNvSpPr>
          <p:nvPr/>
        </p:nvSpPr>
        <p:spPr>
          <a:xfrm>
            <a:off x="870242" y="44713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タイトル 1"/>
          <p:cNvSpPr txBox="1">
            <a:spLocks/>
          </p:cNvSpPr>
          <p:nvPr/>
        </p:nvSpPr>
        <p:spPr>
          <a:xfrm>
            <a:off x="859968" y="46901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タイトル 1"/>
          <p:cNvSpPr txBox="1">
            <a:spLocks/>
          </p:cNvSpPr>
          <p:nvPr/>
        </p:nvSpPr>
        <p:spPr>
          <a:xfrm>
            <a:off x="3156403" y="420521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1" name="タイトル 1"/>
          <p:cNvSpPr txBox="1">
            <a:spLocks/>
          </p:cNvSpPr>
          <p:nvPr/>
        </p:nvSpPr>
        <p:spPr>
          <a:xfrm>
            <a:off x="3292004" y="142500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タイトル 1"/>
          <p:cNvSpPr txBox="1">
            <a:spLocks/>
          </p:cNvSpPr>
          <p:nvPr/>
        </p:nvSpPr>
        <p:spPr>
          <a:xfrm>
            <a:off x="3302278" y="16425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タイトル 1"/>
          <p:cNvSpPr txBox="1">
            <a:spLocks/>
          </p:cNvSpPr>
          <p:nvPr/>
        </p:nvSpPr>
        <p:spPr>
          <a:xfrm>
            <a:off x="3312552" y="18623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4" name="タイトル 1"/>
          <p:cNvSpPr txBox="1">
            <a:spLocks/>
          </p:cNvSpPr>
          <p:nvPr/>
        </p:nvSpPr>
        <p:spPr>
          <a:xfrm>
            <a:off x="3168126" y="4430809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5" name="タイトル 1"/>
          <p:cNvSpPr txBox="1">
            <a:spLocks/>
          </p:cNvSpPr>
          <p:nvPr/>
        </p:nvSpPr>
        <p:spPr>
          <a:xfrm>
            <a:off x="859968" y="16503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6" name="タイトル 1"/>
          <p:cNvSpPr txBox="1">
            <a:spLocks/>
          </p:cNvSpPr>
          <p:nvPr/>
        </p:nvSpPr>
        <p:spPr>
          <a:xfrm>
            <a:off x="870242" y="29786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会議開始日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タイトル 1"/>
          <p:cNvSpPr txBox="1">
            <a:spLocks/>
          </p:cNvSpPr>
          <p:nvPr/>
        </p:nvSpPr>
        <p:spPr>
          <a:xfrm>
            <a:off x="7937269" y="9885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状況コード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8" name="タイトル 1"/>
          <p:cNvSpPr txBox="1">
            <a:spLocks/>
          </p:cNvSpPr>
          <p:nvPr/>
        </p:nvSpPr>
        <p:spPr>
          <a:xfrm>
            <a:off x="3179849" y="465485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タイトル 1"/>
          <p:cNvSpPr txBox="1">
            <a:spLocks/>
          </p:cNvSpPr>
          <p:nvPr/>
        </p:nvSpPr>
        <p:spPr>
          <a:xfrm>
            <a:off x="3289578" y="24872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審査結果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3289578" y="270479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特記など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タイトル 1"/>
          <p:cNvSpPr txBox="1">
            <a:spLocks/>
          </p:cNvSpPr>
          <p:nvPr/>
        </p:nvSpPr>
        <p:spPr>
          <a:xfrm>
            <a:off x="3167151" y="377029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状況コード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タイトル 1"/>
          <p:cNvSpPr txBox="1">
            <a:spLocks/>
          </p:cNvSpPr>
          <p:nvPr/>
        </p:nvSpPr>
        <p:spPr>
          <a:xfrm>
            <a:off x="846796" y="42407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タイトル 1"/>
          <p:cNvSpPr txBox="1">
            <a:spLocks/>
          </p:cNvSpPr>
          <p:nvPr/>
        </p:nvSpPr>
        <p:spPr>
          <a:xfrm>
            <a:off x="859968" y="14188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連番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タイトル 1"/>
          <p:cNvSpPr txBox="1">
            <a:spLocks/>
          </p:cNvSpPr>
          <p:nvPr/>
        </p:nvSpPr>
        <p:spPr>
          <a:xfrm>
            <a:off x="890790" y="3407511"/>
            <a:ext cx="236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資料フォルダー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タイトル 1"/>
          <p:cNvSpPr txBox="1">
            <a:spLocks/>
          </p:cNvSpPr>
          <p:nvPr/>
        </p:nvSpPr>
        <p:spPr>
          <a:xfrm>
            <a:off x="870242" y="36165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会議終了日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6" name="タイトル 1"/>
          <p:cNvSpPr txBox="1">
            <a:spLocks/>
          </p:cNvSpPr>
          <p:nvPr/>
        </p:nvSpPr>
        <p:spPr>
          <a:xfrm>
            <a:off x="3168127" y="40011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7" name="タイトル 1"/>
          <p:cNvSpPr txBox="1">
            <a:spLocks/>
          </p:cNvSpPr>
          <p:nvPr/>
        </p:nvSpPr>
        <p:spPr>
          <a:xfrm>
            <a:off x="3302278" y="20714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タイトル 1"/>
          <p:cNvSpPr txBox="1">
            <a:spLocks/>
          </p:cNvSpPr>
          <p:nvPr/>
        </p:nvSpPr>
        <p:spPr>
          <a:xfrm>
            <a:off x="3310126" y="292915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会議日基準年度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9" name="タイトル 1"/>
          <p:cNvSpPr txBox="1">
            <a:spLocks/>
          </p:cNvSpPr>
          <p:nvPr/>
        </p:nvSpPr>
        <p:spPr>
          <a:xfrm>
            <a:off x="3169103" y="488395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0" name="タイトル 1"/>
          <p:cNvSpPr txBox="1">
            <a:spLocks/>
          </p:cNvSpPr>
          <p:nvPr/>
        </p:nvSpPr>
        <p:spPr>
          <a:xfrm>
            <a:off x="5660575" y="4464197"/>
            <a:ext cx="363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申請番号の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書式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</a:t>
            </a:r>
            <a:r>
              <a:rPr lang="en-US" altLang="ja-JP" sz="16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yy-Snnnn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1" name="タイトル 1"/>
          <p:cNvSpPr txBox="1">
            <a:spLocks/>
          </p:cNvSpPr>
          <p:nvPr/>
        </p:nvSpPr>
        <p:spPr>
          <a:xfrm>
            <a:off x="6057207" y="4724801"/>
            <a:ext cx="3132014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申請時の年度の下２桁の数字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2" name="タイトル 1"/>
          <p:cNvSpPr txBox="1">
            <a:spLocks/>
          </p:cNvSpPr>
          <p:nvPr/>
        </p:nvSpPr>
        <p:spPr>
          <a:xfrm>
            <a:off x="6127500" y="4959733"/>
            <a:ext cx="3889832" cy="622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１桁の数字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通常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試行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 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</a:t>
            </a:r>
          </a:p>
          <a:p>
            <a:endParaRPr lang="ja-JP" altLang="en-US" sz="1800" dirty="0"/>
          </a:p>
        </p:txBody>
      </p:sp>
      <p:sp>
        <p:nvSpPr>
          <p:cNvPr id="133" name="タイトル 1"/>
          <p:cNvSpPr txBox="1">
            <a:spLocks/>
          </p:cNvSpPr>
          <p:nvPr/>
        </p:nvSpPr>
        <p:spPr>
          <a:xfrm>
            <a:off x="5882056" y="5379843"/>
            <a:ext cx="3128093" cy="673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nnnn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数字４桁の連番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 　年毎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0001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から開始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4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データファイルの構成 　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タイトル 1"/>
          <p:cNvSpPr txBox="1">
            <a:spLocks/>
          </p:cNvSpPr>
          <p:nvPr/>
        </p:nvSpPr>
        <p:spPr>
          <a:xfrm>
            <a:off x="1011803" y="6097576"/>
            <a:ext cx="5818289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ファイル名：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/ad/Data/EntrySheet.xlsx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タイトル 1"/>
          <p:cNvSpPr txBox="1">
            <a:spLocks/>
          </p:cNvSpPr>
          <p:nvPr/>
        </p:nvSpPr>
        <p:spPr>
          <a:xfrm>
            <a:off x="8338455" y="372580"/>
            <a:ext cx="304074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：申請レコード、</a:t>
            </a:r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：項目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/>
          </a:p>
        </p:txBody>
      </p:sp>
      <p:sp>
        <p:nvSpPr>
          <p:cNvPr id="137" name="タイトル 1"/>
          <p:cNvSpPr txBox="1">
            <a:spLocks/>
          </p:cNvSpPr>
          <p:nvPr/>
        </p:nvSpPr>
        <p:spPr>
          <a:xfrm>
            <a:off x="656768" y="981146"/>
            <a:ext cx="4016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項目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アルファベットは列番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タイトル 1"/>
          <p:cNvSpPr txBox="1">
            <a:spLocks/>
          </p:cNvSpPr>
          <p:nvPr/>
        </p:nvSpPr>
        <p:spPr>
          <a:xfrm>
            <a:off x="8179547" y="1640789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タイトル 1"/>
          <p:cNvSpPr txBox="1">
            <a:spLocks/>
          </p:cNvSpPr>
          <p:nvPr/>
        </p:nvSpPr>
        <p:spPr>
          <a:xfrm>
            <a:off x="8636748" y="16407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タイトル 1"/>
          <p:cNvSpPr txBox="1">
            <a:spLocks/>
          </p:cNvSpPr>
          <p:nvPr/>
        </p:nvSpPr>
        <p:spPr>
          <a:xfrm>
            <a:off x="8179547" y="1860597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タイトル 1"/>
          <p:cNvSpPr txBox="1">
            <a:spLocks/>
          </p:cNvSpPr>
          <p:nvPr/>
        </p:nvSpPr>
        <p:spPr>
          <a:xfrm>
            <a:off x="8636748" y="1860597"/>
            <a:ext cx="218440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タイトル 1"/>
          <p:cNvSpPr txBox="1">
            <a:spLocks/>
          </p:cNvSpPr>
          <p:nvPr/>
        </p:nvSpPr>
        <p:spPr>
          <a:xfrm>
            <a:off x="8179547" y="2080405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タイトル 1"/>
          <p:cNvSpPr txBox="1">
            <a:spLocks/>
          </p:cNvSpPr>
          <p:nvPr/>
        </p:nvSpPr>
        <p:spPr>
          <a:xfrm>
            <a:off x="8636748" y="2090237"/>
            <a:ext cx="203125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タイトル 1"/>
          <p:cNvSpPr txBox="1">
            <a:spLocks/>
          </p:cNvSpPr>
          <p:nvPr/>
        </p:nvSpPr>
        <p:spPr>
          <a:xfrm>
            <a:off x="8179547" y="2300213"/>
            <a:ext cx="641681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タイトル 1"/>
          <p:cNvSpPr txBox="1">
            <a:spLocks/>
          </p:cNvSpPr>
          <p:nvPr/>
        </p:nvSpPr>
        <p:spPr>
          <a:xfrm>
            <a:off x="8636748" y="23002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タイトル 1"/>
          <p:cNvSpPr txBox="1">
            <a:spLocks/>
          </p:cNvSpPr>
          <p:nvPr/>
        </p:nvSpPr>
        <p:spPr>
          <a:xfrm>
            <a:off x="8179547" y="2531744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7" name="タイトル 1"/>
          <p:cNvSpPr txBox="1">
            <a:spLocks/>
          </p:cNvSpPr>
          <p:nvPr/>
        </p:nvSpPr>
        <p:spPr>
          <a:xfrm>
            <a:off x="8636748" y="253174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8" name="タイトル 1"/>
          <p:cNvSpPr txBox="1">
            <a:spLocks/>
          </p:cNvSpPr>
          <p:nvPr/>
        </p:nvSpPr>
        <p:spPr>
          <a:xfrm>
            <a:off x="8179547" y="3197026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タイトル 1"/>
          <p:cNvSpPr txBox="1">
            <a:spLocks/>
          </p:cNvSpPr>
          <p:nvPr/>
        </p:nvSpPr>
        <p:spPr>
          <a:xfrm>
            <a:off x="8636748" y="31970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タイトル 1"/>
          <p:cNvSpPr txBox="1">
            <a:spLocks/>
          </p:cNvSpPr>
          <p:nvPr/>
        </p:nvSpPr>
        <p:spPr>
          <a:xfrm>
            <a:off x="8179548" y="3416834"/>
            <a:ext cx="6416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1" name="タイトル 1"/>
          <p:cNvSpPr txBox="1">
            <a:spLocks/>
          </p:cNvSpPr>
          <p:nvPr/>
        </p:nvSpPr>
        <p:spPr>
          <a:xfrm>
            <a:off x="8636748" y="34168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2" name="タイトル 1"/>
          <p:cNvSpPr txBox="1">
            <a:spLocks/>
          </p:cNvSpPr>
          <p:nvPr/>
        </p:nvSpPr>
        <p:spPr>
          <a:xfrm>
            <a:off x="8179547" y="3636642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" name="タイトル 1"/>
          <p:cNvSpPr txBox="1">
            <a:spLocks/>
          </p:cNvSpPr>
          <p:nvPr/>
        </p:nvSpPr>
        <p:spPr>
          <a:xfrm>
            <a:off x="8636748" y="36366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4" name="タイトル 1"/>
          <p:cNvSpPr txBox="1">
            <a:spLocks/>
          </p:cNvSpPr>
          <p:nvPr/>
        </p:nvSpPr>
        <p:spPr>
          <a:xfrm>
            <a:off x="8179548" y="3868173"/>
            <a:ext cx="5400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タイトル 1"/>
          <p:cNvSpPr txBox="1">
            <a:spLocks/>
          </p:cNvSpPr>
          <p:nvPr/>
        </p:nvSpPr>
        <p:spPr>
          <a:xfrm>
            <a:off x="8636748" y="38681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タイトル 1"/>
          <p:cNvSpPr txBox="1">
            <a:spLocks/>
          </p:cNvSpPr>
          <p:nvPr/>
        </p:nvSpPr>
        <p:spPr>
          <a:xfrm>
            <a:off x="882270" y="48972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タイトル 1"/>
          <p:cNvSpPr txBox="1">
            <a:spLocks/>
          </p:cNvSpPr>
          <p:nvPr/>
        </p:nvSpPr>
        <p:spPr>
          <a:xfrm>
            <a:off x="859968" y="512779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タイトル 1"/>
          <p:cNvSpPr txBox="1">
            <a:spLocks/>
          </p:cNvSpPr>
          <p:nvPr/>
        </p:nvSpPr>
        <p:spPr>
          <a:xfrm>
            <a:off x="3312552" y="314700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申請番号２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タイトル 1"/>
          <p:cNvSpPr txBox="1">
            <a:spLocks/>
          </p:cNvSpPr>
          <p:nvPr/>
        </p:nvSpPr>
        <p:spPr>
          <a:xfrm>
            <a:off x="3317358" y="33550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タイトル 1"/>
          <p:cNvSpPr txBox="1">
            <a:spLocks/>
          </p:cNvSpPr>
          <p:nvPr/>
        </p:nvSpPr>
        <p:spPr>
          <a:xfrm>
            <a:off x="3155426" y="51145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タイトル 1"/>
          <p:cNvSpPr txBox="1">
            <a:spLocks/>
          </p:cNvSpPr>
          <p:nvPr/>
        </p:nvSpPr>
        <p:spPr>
          <a:xfrm>
            <a:off x="8179548" y="2754482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33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タイトル 1"/>
          <p:cNvSpPr txBox="1">
            <a:spLocks/>
          </p:cNvSpPr>
          <p:nvPr/>
        </p:nvSpPr>
        <p:spPr>
          <a:xfrm>
            <a:off x="8636748" y="275448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3" name="タイトル 1"/>
          <p:cNvSpPr txBox="1">
            <a:spLocks/>
          </p:cNvSpPr>
          <p:nvPr/>
        </p:nvSpPr>
        <p:spPr>
          <a:xfrm>
            <a:off x="8191272" y="2975597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34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4" name="タイトル 1"/>
          <p:cNvSpPr txBox="1">
            <a:spLocks/>
          </p:cNvSpPr>
          <p:nvPr/>
        </p:nvSpPr>
        <p:spPr>
          <a:xfrm>
            <a:off x="8645940" y="297559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5" name="タイトル 1"/>
          <p:cNvSpPr txBox="1">
            <a:spLocks/>
          </p:cNvSpPr>
          <p:nvPr/>
        </p:nvSpPr>
        <p:spPr>
          <a:xfrm>
            <a:off x="3167150" y="5326977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6" name="タイトル 1"/>
          <p:cNvSpPr txBox="1">
            <a:spLocks/>
          </p:cNvSpPr>
          <p:nvPr/>
        </p:nvSpPr>
        <p:spPr>
          <a:xfrm>
            <a:off x="3252958" y="5549715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審査２完了日時　　　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7" name="タイトル 1"/>
          <p:cNvSpPr txBox="1">
            <a:spLocks/>
          </p:cNvSpPr>
          <p:nvPr/>
        </p:nvSpPr>
        <p:spPr>
          <a:xfrm>
            <a:off x="5461890" y="142129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AK.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資料の有無</a:t>
            </a:r>
            <a:endParaRPr lang="en-US" altLang="ja-JP" sz="16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8" name="タイトル 1"/>
          <p:cNvSpPr txBox="1">
            <a:spLocks/>
          </p:cNvSpPr>
          <p:nvPr/>
        </p:nvSpPr>
        <p:spPr>
          <a:xfrm>
            <a:off x="5461890" y="16388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資料１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9" name="タイトル 1"/>
          <p:cNvSpPr txBox="1">
            <a:spLocks/>
          </p:cNvSpPr>
          <p:nvPr/>
        </p:nvSpPr>
        <p:spPr>
          <a:xfrm>
            <a:off x="5431068" y="18586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資料２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0" name="タイトル 1"/>
          <p:cNvSpPr txBox="1">
            <a:spLocks/>
          </p:cNvSpPr>
          <p:nvPr/>
        </p:nvSpPr>
        <p:spPr>
          <a:xfrm>
            <a:off x="3191860" y="57934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1" name="タイトル 1"/>
          <p:cNvSpPr txBox="1">
            <a:spLocks/>
          </p:cNvSpPr>
          <p:nvPr/>
        </p:nvSpPr>
        <p:spPr>
          <a:xfrm>
            <a:off x="5468407" y="20763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資料３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2" name="タイトル 1"/>
          <p:cNvSpPr txBox="1">
            <a:spLocks/>
          </p:cNvSpPr>
          <p:nvPr/>
        </p:nvSpPr>
        <p:spPr>
          <a:xfrm>
            <a:off x="5447859" y="229572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AO.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3" name="タイトル 1"/>
          <p:cNvSpPr txBox="1">
            <a:spLocks/>
          </p:cNvSpPr>
          <p:nvPr/>
        </p:nvSpPr>
        <p:spPr>
          <a:xfrm>
            <a:off x="5456423" y="25097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AP.  (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4" name="タイトル 1"/>
          <p:cNvSpPr txBox="1">
            <a:spLocks/>
          </p:cNvSpPr>
          <p:nvPr/>
        </p:nvSpPr>
        <p:spPr>
          <a:xfrm>
            <a:off x="5444439" y="272381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メール送信件数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5" name="タイトル 1"/>
          <p:cNvSpPr txBox="1">
            <a:spLocks/>
          </p:cNvSpPr>
          <p:nvPr/>
        </p:nvSpPr>
        <p:spPr>
          <a:xfrm>
            <a:off x="5453003" y="29378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AR.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メール*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6" name="タイトル 1"/>
          <p:cNvSpPr txBox="1">
            <a:spLocks/>
          </p:cNvSpPr>
          <p:nvPr/>
        </p:nvSpPr>
        <p:spPr>
          <a:xfrm>
            <a:off x="5461567" y="314163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7" name="タイトル 1"/>
          <p:cNvSpPr txBox="1">
            <a:spLocks/>
          </p:cNvSpPr>
          <p:nvPr/>
        </p:nvSpPr>
        <p:spPr>
          <a:xfrm>
            <a:off x="5476971" y="335225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AT.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8" name="タイトル 1"/>
          <p:cNvSpPr txBox="1">
            <a:spLocks/>
          </p:cNvSpPr>
          <p:nvPr/>
        </p:nvSpPr>
        <p:spPr>
          <a:xfrm>
            <a:off x="9236113" y="4464197"/>
            <a:ext cx="16916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*2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メールの書式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9" name="タイトル 1"/>
          <p:cNvSpPr txBox="1">
            <a:spLocks/>
          </p:cNvSpPr>
          <p:nvPr/>
        </p:nvSpPr>
        <p:spPr>
          <a:xfrm>
            <a:off x="9574131" y="4947539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送信先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0" name="タイトル 1"/>
          <p:cNvSpPr txBox="1">
            <a:spLocks/>
          </p:cNvSpPr>
          <p:nvPr/>
        </p:nvSpPr>
        <p:spPr>
          <a:xfrm>
            <a:off x="9574131" y="5182000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送信元、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1" name="タイトル 1"/>
          <p:cNvSpPr txBox="1">
            <a:spLocks/>
          </p:cNvSpPr>
          <p:nvPr/>
        </p:nvSpPr>
        <p:spPr>
          <a:xfrm>
            <a:off x="9574131" y="542818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2" name="タイトル 1"/>
          <p:cNvSpPr txBox="1">
            <a:spLocks/>
          </p:cNvSpPr>
          <p:nvPr/>
        </p:nvSpPr>
        <p:spPr>
          <a:xfrm>
            <a:off x="9574131" y="5650922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本文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3" name="タイトル 1"/>
          <p:cNvSpPr txBox="1">
            <a:spLocks/>
          </p:cNvSpPr>
          <p:nvPr/>
        </p:nvSpPr>
        <p:spPr>
          <a:xfrm>
            <a:off x="9574131" y="588538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送信日時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4" name="タイトル 1"/>
          <p:cNvSpPr txBox="1">
            <a:spLocks/>
          </p:cNvSpPr>
          <p:nvPr/>
        </p:nvSpPr>
        <p:spPr>
          <a:xfrm>
            <a:off x="9480348" y="611984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セパレータは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‘|’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5" name="タイトル 1"/>
          <p:cNvSpPr txBox="1">
            <a:spLocks/>
          </p:cNvSpPr>
          <p:nvPr/>
        </p:nvSpPr>
        <p:spPr>
          <a:xfrm>
            <a:off x="9574132" y="472480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6" name="タイトル 1"/>
          <p:cNvSpPr txBox="1">
            <a:spLocks/>
          </p:cNvSpPr>
          <p:nvPr/>
        </p:nvSpPr>
        <p:spPr>
          <a:xfrm>
            <a:off x="8164803" y="1429405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7" name="タイトル 1"/>
          <p:cNvSpPr txBox="1">
            <a:spLocks/>
          </p:cNvSpPr>
          <p:nvPr/>
        </p:nvSpPr>
        <p:spPr>
          <a:xfrm>
            <a:off x="8622004" y="142940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資料ファイル待ち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552</Words>
  <Application>Microsoft Office PowerPoint</Application>
  <PresentationFormat>ユーザー設定</PresentationFormat>
  <Paragraphs>159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PaperCheck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PaperCheck</dc:title>
  <dc:creator>岡崎昇</dc:creator>
  <cp:lastModifiedBy>Noboru Okazaki</cp:lastModifiedBy>
  <cp:revision>185</cp:revision>
  <cp:lastPrinted>2019-07-30T00:37:23Z</cp:lastPrinted>
  <dcterms:created xsi:type="dcterms:W3CDTF">2017-01-04T03:27:21Z</dcterms:created>
  <dcterms:modified xsi:type="dcterms:W3CDTF">2019-08-01T01:24:24Z</dcterms:modified>
</cp:coreProperties>
</file>