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8" r:id="rId4"/>
    <p:sldId id="261" r:id="rId5"/>
    <p:sldId id="262" r:id="rId6"/>
    <p:sldId id="264" r:id="rId7"/>
    <p:sldId id="265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53CC0-879B-4A9C-BB27-DCBD6ACB2BD5}" type="datetimeFigureOut">
              <a:rPr lang="ru-RU" smtClean="0"/>
              <a:t>11.01.2023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E1BAE-3305-46B1-BC9A-CAA3C68AE8C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802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5201-A97C-4892-9028-8B9FDA60CE0E}" type="datetime1">
              <a:rPr lang="ru-RU" smtClean="0"/>
              <a:t>11.01.2023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1BED-6B44-4108-BFEC-A043FED503F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10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BF0BF-9B83-4EE2-800F-92BEA5D26E97}" type="datetime1">
              <a:rPr lang="ru-RU" smtClean="0"/>
              <a:t>11.01.2023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1BED-6B44-4108-BFEC-A043FED503F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158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6410-3926-43B2-8979-CD2458169A5C}" type="datetime1">
              <a:rPr lang="ru-RU" smtClean="0"/>
              <a:t>11.01.2023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1BED-6B44-4108-BFEC-A043FED503F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033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0F80-B0DC-40AE-B521-68C7B849EADC}" type="datetime1">
              <a:rPr lang="ru-RU" smtClean="0"/>
              <a:t>11.01.2023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1BED-6B44-4108-BFEC-A043FED503F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332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AE05-7C20-47FD-A456-30690D0DD11D}" type="datetime1">
              <a:rPr lang="ru-RU" smtClean="0"/>
              <a:t>11.01.2023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1BED-6B44-4108-BFEC-A043FED503F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998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DBDE-913F-49A6-9259-DED40B4AAD94}" type="datetime1">
              <a:rPr lang="ru-RU" smtClean="0"/>
              <a:t>11.01.2023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1BED-6B44-4108-BFEC-A043FED503F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156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430B-4199-4F35-B0A0-228B47EFA92D}" type="datetime1">
              <a:rPr lang="ru-RU" smtClean="0"/>
              <a:t>11.01.2023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1BED-6B44-4108-BFEC-A043FED503F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348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3EE9-A0BA-4E5F-8690-092957F43681}" type="datetime1">
              <a:rPr lang="ru-RU" smtClean="0"/>
              <a:t>11.01.2023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1BED-6B44-4108-BFEC-A043FED503F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3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8265-B2FE-4EB3-8ABD-CE4B3D460682}" type="datetime1">
              <a:rPr lang="ru-RU" smtClean="0"/>
              <a:t>11.01.2023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1BED-6B44-4108-BFEC-A043FED503F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32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4B30-AE81-476F-89A1-7FFAC850C967}" type="datetime1">
              <a:rPr lang="ru-RU" smtClean="0"/>
              <a:t>11.01.2023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1BED-6B44-4108-BFEC-A043FED503F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494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E330-DADB-4F69-932D-36920F9042BF}" type="datetime1">
              <a:rPr lang="ru-RU" smtClean="0"/>
              <a:t>11.01.2023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1BED-6B44-4108-BFEC-A043FED503F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204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D5C96-2026-4724-A0F5-D8F613BD0BD9}" type="datetime1">
              <a:rPr lang="ru-RU" smtClean="0"/>
              <a:t>11.01.2023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61BED-6B44-4108-BFEC-A043FED503F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673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1049" y="323850"/>
            <a:ext cx="10639425" cy="4867490"/>
          </a:xfrm>
        </p:spPr>
        <p:txBody>
          <a:bodyPr>
            <a:normAutofit fontScale="90000"/>
          </a:bodyPr>
          <a:lstStyle/>
          <a:p>
            <a:r>
              <a:rPr lang="ru-RU" sz="1900" b="1" dirty="0"/>
              <a:t>Государственное бюджетное общеобразовательное учреждение города Москвы «Школа № 1852» </a:t>
            </a:r>
            <a:br>
              <a:rPr lang="ru-RU" sz="1900" b="1" dirty="0"/>
            </a:br>
            <a:r>
              <a:rPr lang="ru-RU" sz="1900" b="1" dirty="0"/>
              <a:t>Федеральное государственное бюджетное образовательное учреждение высшего образования «МИРЭА – Российский технологический университет"</a:t>
            </a:r>
            <a:br>
              <a:rPr lang="ru-RU" sz="1900" b="1" dirty="0"/>
            </a:br>
            <a:r>
              <a:rPr lang="ru-RU" sz="1900" b="1" dirty="0"/>
              <a:t>Детский технопарк «Альтаир</a:t>
            </a:r>
            <a:r>
              <a:rPr lang="ru-RU" sz="1900" b="1" dirty="0" smtClean="0"/>
              <a:t>»</a:t>
            </a:r>
            <a:br>
              <a:rPr lang="ru-RU" sz="1900" b="1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3D </a:t>
            </a:r>
            <a:r>
              <a:rPr lang="ru-RU" dirty="0"/>
              <a:t>модель </a:t>
            </a:r>
            <a:br>
              <a:rPr lang="ru-RU" dirty="0"/>
            </a:br>
            <a:r>
              <a:rPr lang="ru-RU" dirty="0"/>
              <a:t>«Радиоуправляемая модель автомобиля»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82000" y="4773215"/>
            <a:ext cx="3810000" cy="836252"/>
          </a:xfrm>
        </p:spPr>
        <p:txBody>
          <a:bodyPr>
            <a:normAutofit/>
          </a:bodyPr>
          <a:lstStyle/>
          <a:p>
            <a:pPr algn="l"/>
            <a:r>
              <a:rPr lang="ru-RU" sz="1900" dirty="0" smtClean="0"/>
              <a:t>Автор: Ученик </a:t>
            </a:r>
            <a:r>
              <a:rPr lang="ru-RU" sz="1900" dirty="0"/>
              <a:t>10 «А» </a:t>
            </a:r>
            <a:r>
              <a:rPr lang="ru-RU" sz="1900" dirty="0" smtClean="0"/>
              <a:t>класса ГБОУ </a:t>
            </a:r>
            <a:r>
              <a:rPr lang="ru-RU" sz="1900" dirty="0"/>
              <a:t>«Школа № </a:t>
            </a:r>
            <a:r>
              <a:rPr lang="ru-RU" sz="1900" dirty="0" smtClean="0"/>
              <a:t>1852» Глазков </a:t>
            </a:r>
            <a:r>
              <a:rPr lang="ru-RU" sz="1900" dirty="0"/>
              <a:t>В. А</a:t>
            </a:r>
            <a:r>
              <a:rPr lang="ru-RU" sz="1900" dirty="0" smtClean="0"/>
              <a:t>.</a:t>
            </a:r>
            <a:endParaRPr lang="ru-RU" sz="19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1BED-6B44-4108-BFEC-A043FED503F5}" type="slidenum">
              <a:rPr lang="ru-RU" smtClean="0"/>
              <a:t>1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62950" y="5522389"/>
            <a:ext cx="3829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Руководитель: Преподаватель детского технопарка «Альтаир» РТУ МИРЭА Иванов В. С.</a:t>
            </a:r>
          </a:p>
        </p:txBody>
      </p:sp>
    </p:spTree>
    <p:extLst>
      <p:ext uri="{BB962C8B-B14F-4D97-AF65-F5344CB8AC3E}">
        <p14:creationId xmlns:p14="http://schemas.microsoft.com/office/powerpoint/2010/main" val="380895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04165"/>
            <a:ext cx="10515600" cy="3209925"/>
          </a:xfrm>
        </p:spPr>
        <p:txBody>
          <a:bodyPr>
            <a:normAutofit fontScale="90000"/>
          </a:bodyPr>
          <a:lstStyle/>
          <a:p>
            <a:pPr lvl="0" algn="just"/>
            <a:r>
              <a:rPr lang="ru-RU" sz="4000" dirty="0">
                <a:latin typeface="+mn-lt"/>
              </a:rPr>
              <a:t/>
            </a:r>
            <a:br>
              <a:rPr lang="ru-RU" sz="4000" dirty="0">
                <a:latin typeface="+mn-lt"/>
              </a:rPr>
            </a:br>
            <a:r>
              <a:rPr lang="ru-RU" sz="2700" dirty="0">
                <a:latin typeface="+mn-lt"/>
              </a:rPr>
              <a:t>На сегодняшний день многие люди мечтают о качественной радиоуправляемой модели автомобиля. Но цена такого удовольствия часто варьируется около 10-15 тысяч рублей. Поэтому не все могут позволить себе её приобрести. В тоже время наш проект способен предложить не уступающую по качеству радиоуправляемую </a:t>
            </a:r>
            <a:r>
              <a:rPr lang="ru-RU" sz="2700" dirty="0" smtClean="0">
                <a:latin typeface="+mn-lt"/>
              </a:rPr>
              <a:t>модель</a:t>
            </a:r>
            <a:r>
              <a:rPr lang="en-US" sz="2700" dirty="0">
                <a:latin typeface="+mn-lt"/>
              </a:rPr>
              <a:t>,</a:t>
            </a:r>
            <a:r>
              <a:rPr lang="ru-RU" sz="2700" dirty="0" smtClean="0">
                <a:latin typeface="+mn-lt"/>
              </a:rPr>
              <a:t> по более </a:t>
            </a:r>
            <a:r>
              <a:rPr lang="ru-RU" sz="2700" dirty="0">
                <a:latin typeface="+mn-lt"/>
              </a:rPr>
              <a:t>доступной цене, позволяя каждому погрузиться в мир радиотехники, научиться пилотировать радиоуправляемые </a:t>
            </a:r>
            <a:r>
              <a:rPr lang="ru-RU" sz="2700" dirty="0" smtClean="0">
                <a:latin typeface="+mn-lt"/>
              </a:rPr>
              <a:t>модели </a:t>
            </a:r>
            <a:r>
              <a:rPr lang="ru-RU" sz="2700" dirty="0">
                <a:latin typeface="+mn-lt"/>
              </a:rPr>
              <a:t>и понять их устройство. </a:t>
            </a:r>
            <a:br>
              <a:rPr lang="ru-RU" sz="2700" dirty="0">
                <a:latin typeface="+mn-lt"/>
              </a:rPr>
            </a:br>
            <a:endParaRPr lang="ru-RU" sz="2700" dirty="0">
              <a:latin typeface="+mn-lt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1BED-6B44-4108-BFEC-A043FED503F5}" type="slidenum">
              <a:rPr lang="ru-RU" smtClean="0"/>
              <a:t>2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33912" y="381000"/>
            <a:ext cx="292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Актуальность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14090"/>
            <a:ext cx="4524375" cy="25479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597" y="3914091"/>
            <a:ext cx="3860006" cy="254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76324"/>
            <a:ext cx="10515600" cy="3000375"/>
          </a:xfrm>
        </p:spPr>
        <p:txBody>
          <a:bodyPr>
            <a:noAutofit/>
          </a:bodyPr>
          <a:lstStyle/>
          <a:p>
            <a:pPr lvl="0" indent="447675"/>
            <a:r>
              <a:rPr lang="ru-RU" sz="2400" b="1" dirty="0" smtClean="0">
                <a:latin typeface="+mn-lt"/>
              </a:rPr>
              <a:t>Цель</a:t>
            </a:r>
            <a:r>
              <a:rPr lang="ru-RU" sz="2400" b="1" dirty="0">
                <a:latin typeface="+mn-lt"/>
              </a:rPr>
              <a:t>: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smtClean="0">
                <a:latin typeface="+mn-lt"/>
              </a:rPr>
              <a:t>создать </a:t>
            </a:r>
            <a:r>
              <a:rPr lang="ru-RU" sz="2400" dirty="0">
                <a:latin typeface="+mn-lt"/>
              </a:rPr>
              <a:t>дешёвую радиоуправляемою модель автомобиля с помощью 3</a:t>
            </a:r>
            <a:r>
              <a:rPr lang="en-US" sz="2400" dirty="0">
                <a:latin typeface="+mn-lt"/>
              </a:rPr>
              <a:t>D</a:t>
            </a:r>
            <a:r>
              <a:rPr lang="ru-RU" sz="2400" dirty="0">
                <a:latin typeface="+mn-lt"/>
              </a:rPr>
              <a:t>-принтера.</a:t>
            </a:r>
            <a:br>
              <a:rPr lang="ru-RU" sz="2400" dirty="0">
                <a:latin typeface="+mn-lt"/>
              </a:rPr>
            </a:br>
            <a:r>
              <a:rPr lang="ru-RU" sz="2400" b="1" dirty="0">
                <a:latin typeface="+mn-lt"/>
              </a:rPr>
              <a:t>Задачи:</a:t>
            </a:r>
            <a:r>
              <a:rPr lang="ru-RU" sz="2400" dirty="0">
                <a:latin typeface="+mn-lt"/>
              </a:rPr>
              <a:t/>
            </a:r>
            <a:br>
              <a:rPr lang="ru-RU" sz="2400" dirty="0">
                <a:latin typeface="+mn-lt"/>
              </a:rPr>
            </a:br>
            <a:r>
              <a:rPr lang="ru-RU" sz="2400" b="1" dirty="0" smtClean="0">
                <a:latin typeface="+mn-lt"/>
              </a:rPr>
              <a:t>1.</a:t>
            </a:r>
            <a:r>
              <a:rPr lang="ru-RU" sz="2400" dirty="0" smtClean="0">
                <a:latin typeface="+mn-lt"/>
              </a:rPr>
              <a:t>Изучить </a:t>
            </a:r>
            <a:r>
              <a:rPr lang="ru-RU" sz="2400" dirty="0">
                <a:latin typeface="+mn-lt"/>
              </a:rPr>
              <a:t>теоретические основы и получить навыки построения </a:t>
            </a:r>
            <a:r>
              <a:rPr lang="ru-RU" sz="2400" dirty="0" smtClean="0">
                <a:latin typeface="+mn-lt"/>
              </a:rPr>
              <a:t>   3D </a:t>
            </a:r>
            <a:r>
              <a:rPr lang="ru-RU" sz="2400" dirty="0">
                <a:latin typeface="+mn-lt"/>
              </a:rPr>
              <a:t>моделей;</a:t>
            </a:r>
            <a:br>
              <a:rPr lang="ru-RU" sz="2400" dirty="0">
                <a:latin typeface="+mn-lt"/>
              </a:rPr>
            </a:br>
            <a:r>
              <a:rPr lang="ru-RU" sz="2400" b="1" dirty="0" smtClean="0">
                <a:latin typeface="+mn-lt"/>
              </a:rPr>
              <a:t>2.</a:t>
            </a:r>
            <a:r>
              <a:rPr lang="ru-RU" sz="2400" dirty="0" smtClean="0">
                <a:latin typeface="+mn-lt"/>
              </a:rPr>
              <a:t>Изучить </a:t>
            </a:r>
            <a:r>
              <a:rPr lang="ru-RU" sz="2400" dirty="0">
                <a:latin typeface="+mn-lt"/>
              </a:rPr>
              <a:t>строение радиоуправляемой модели автомобиля;</a:t>
            </a:r>
            <a:br>
              <a:rPr lang="ru-RU" sz="2400" dirty="0">
                <a:latin typeface="+mn-lt"/>
              </a:rPr>
            </a:br>
            <a:r>
              <a:rPr lang="ru-RU" sz="2400" b="1" dirty="0" smtClean="0">
                <a:latin typeface="+mn-lt"/>
              </a:rPr>
              <a:t>3.</a:t>
            </a:r>
            <a:r>
              <a:rPr lang="ru-RU" sz="2400" dirty="0" smtClean="0">
                <a:latin typeface="+mn-lt"/>
              </a:rPr>
              <a:t>Разработать </a:t>
            </a:r>
            <a:r>
              <a:rPr lang="ru-RU" sz="2400" dirty="0">
                <a:latin typeface="+mn-lt"/>
              </a:rPr>
              <a:t>3D-модели деталей радиоуправляемой модели автомобиля;</a:t>
            </a:r>
            <a:br>
              <a:rPr lang="ru-RU" sz="2400" dirty="0">
                <a:latin typeface="+mn-lt"/>
              </a:rPr>
            </a:br>
            <a:r>
              <a:rPr lang="ru-RU" sz="2400" b="1" dirty="0" smtClean="0">
                <a:latin typeface="+mn-lt"/>
              </a:rPr>
              <a:t>4.</a:t>
            </a:r>
            <a:r>
              <a:rPr lang="ru-RU" sz="2400" dirty="0" smtClean="0">
                <a:latin typeface="+mn-lt"/>
              </a:rPr>
              <a:t>Подготовить </a:t>
            </a:r>
            <a:r>
              <a:rPr lang="ru-RU" sz="2400" dirty="0">
                <a:latin typeface="+mn-lt"/>
              </a:rPr>
              <a:t>модели для изготовления на 3D-принтере.</a:t>
            </a:r>
            <a:br>
              <a:rPr lang="ru-RU" sz="2400" dirty="0">
                <a:latin typeface="+mn-lt"/>
              </a:rPr>
            </a:br>
            <a:endParaRPr lang="ru-RU" sz="2400" dirty="0">
              <a:latin typeface="+mn-lt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1BED-6B44-4108-BFEC-A043FED503F5}" type="slidenum">
              <a:rPr lang="ru-RU" smtClean="0"/>
              <a:t>3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379119" y="368438"/>
            <a:ext cx="3433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Цели и задачи</a:t>
            </a:r>
            <a:endParaRPr lang="ru-RU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4905375" y="6163928"/>
            <a:ext cx="261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Логотип</a:t>
            </a:r>
            <a:r>
              <a:rPr lang="ru-RU" dirty="0"/>
              <a:t> </a:t>
            </a:r>
            <a:r>
              <a:rPr lang="ru-RU" dirty="0" smtClean="0"/>
              <a:t>«Компас</a:t>
            </a:r>
            <a:r>
              <a:rPr lang="en-US" dirty="0" smtClean="0"/>
              <a:t> 3D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082" y="3627772"/>
            <a:ext cx="3273836" cy="25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652879"/>
            <a:ext cx="7353300" cy="5219700"/>
          </a:xfrm>
        </p:spPr>
        <p:txBody>
          <a:bodyPr>
            <a:normAutofit fontScale="90000"/>
          </a:bodyPr>
          <a:lstStyle/>
          <a:p>
            <a:pPr lvl="0" indent="3590925"/>
            <a:r>
              <a:rPr lang="ru-RU" sz="2000" dirty="0">
                <a:latin typeface="+mn-lt"/>
              </a:rPr>
              <a:t/>
            </a:r>
            <a:br>
              <a:rPr lang="ru-RU" sz="2000" dirty="0">
                <a:latin typeface="+mn-lt"/>
              </a:rPr>
            </a:br>
            <a:r>
              <a:rPr lang="ru-RU" sz="1800" dirty="0">
                <a:latin typeface="+mn-lt"/>
              </a:rPr>
              <a:t>Для создания деталей для радиоуправляемой модели автомобиля был выбран программный комплекс САПР «Компас 3D</a:t>
            </a:r>
            <a:r>
              <a:rPr lang="ru-RU" sz="1800" dirty="0" smtClean="0">
                <a:latin typeface="+mn-lt"/>
              </a:rPr>
              <a:t>», он </a:t>
            </a:r>
            <a:r>
              <a:rPr lang="ru-RU" sz="1800" dirty="0">
                <a:latin typeface="+mn-lt"/>
              </a:rPr>
              <a:t>имеет понятный интерфейс и множество функций для выполнения данного проекта.</a:t>
            </a:r>
            <a:br>
              <a:rPr lang="ru-RU" sz="1800" dirty="0">
                <a:latin typeface="+mn-lt"/>
              </a:rPr>
            </a:br>
            <a:r>
              <a:rPr lang="ru-RU" sz="1800" dirty="0">
                <a:latin typeface="+mn-lt"/>
              </a:rPr>
              <a:t>Преимущества «Компас 3D»:</a:t>
            </a:r>
            <a:br>
              <a:rPr lang="ru-RU" sz="1800" dirty="0">
                <a:latin typeface="+mn-lt"/>
              </a:rPr>
            </a:br>
            <a:r>
              <a:rPr lang="ru-RU" sz="1800" dirty="0">
                <a:latin typeface="+mn-lt"/>
              </a:rPr>
              <a:t>Широкое применение в промышленном дизайне;</a:t>
            </a:r>
            <a:br>
              <a:rPr lang="ru-RU" sz="1800" dirty="0">
                <a:latin typeface="+mn-lt"/>
              </a:rPr>
            </a:br>
            <a:r>
              <a:rPr lang="ru-RU" sz="1800" dirty="0">
                <a:latin typeface="+mn-lt"/>
              </a:rPr>
              <a:t>Возможность связать все элементы проектируемого изделия между собой;</a:t>
            </a:r>
            <a:br>
              <a:rPr lang="ru-RU" sz="1800" dirty="0">
                <a:latin typeface="+mn-lt"/>
              </a:rPr>
            </a:br>
            <a:r>
              <a:rPr lang="ru-RU" sz="1800" dirty="0">
                <a:latin typeface="+mn-lt"/>
              </a:rPr>
              <a:t>Наличие множества деталей различного назначения с самыми разнообразными параметрами.</a:t>
            </a:r>
            <a:br>
              <a:rPr lang="ru-RU" sz="1800" dirty="0">
                <a:latin typeface="+mn-lt"/>
              </a:rPr>
            </a:br>
            <a:r>
              <a:rPr lang="ru-RU" sz="1800" b="1" dirty="0">
                <a:latin typeface="+mn-lt"/>
              </a:rPr>
              <a:t>В данной модели применяются следующие материалы:</a:t>
            </a:r>
            <a:br>
              <a:rPr lang="ru-RU" sz="1800" b="1" dirty="0">
                <a:latin typeface="+mn-lt"/>
              </a:rPr>
            </a:br>
            <a:r>
              <a:rPr lang="ru-RU" sz="1800" b="1" dirty="0" smtClean="0">
                <a:latin typeface="+mn-lt"/>
              </a:rPr>
              <a:t>1.</a:t>
            </a:r>
            <a:r>
              <a:rPr lang="ru-RU" sz="1800" dirty="0" smtClean="0">
                <a:latin typeface="+mn-lt"/>
              </a:rPr>
              <a:t>Шасси, изготовлено </a:t>
            </a:r>
            <a:r>
              <a:rPr lang="ru-RU" sz="1800" dirty="0">
                <a:latin typeface="+mn-lt"/>
              </a:rPr>
              <a:t>из фанеры (в дальнейшем планируется перейти на металл)</a:t>
            </a:r>
            <a:br>
              <a:rPr lang="ru-RU" sz="1800" dirty="0">
                <a:latin typeface="+mn-lt"/>
              </a:rPr>
            </a:br>
            <a:r>
              <a:rPr lang="ru-RU" sz="1800" b="1" dirty="0" smtClean="0">
                <a:latin typeface="+mn-lt"/>
              </a:rPr>
              <a:t>2.</a:t>
            </a:r>
            <a:r>
              <a:rPr lang="ru-RU" sz="1800" dirty="0" smtClean="0">
                <a:latin typeface="+mn-lt"/>
              </a:rPr>
              <a:t>Рычаги (рис2), ступицы (рис.1), </a:t>
            </a:r>
            <a:r>
              <a:rPr lang="ru-RU" sz="1800" dirty="0">
                <a:latin typeface="+mn-lt"/>
              </a:rPr>
              <a:t>подрамник, тяги и т.д. </a:t>
            </a:r>
            <a:r>
              <a:rPr lang="ru-RU" sz="1800" dirty="0" smtClean="0">
                <a:latin typeface="+mn-lt"/>
              </a:rPr>
              <a:t>изготовлены </a:t>
            </a:r>
            <a:r>
              <a:rPr lang="ru-RU" sz="1800" dirty="0">
                <a:latin typeface="+mn-lt"/>
              </a:rPr>
              <a:t>из </a:t>
            </a:r>
            <a:r>
              <a:rPr lang="en-US" sz="1800" dirty="0">
                <a:latin typeface="+mn-lt"/>
              </a:rPr>
              <a:t>ABS</a:t>
            </a:r>
            <a:r>
              <a:rPr lang="ru-RU" sz="1800" dirty="0" smtClean="0">
                <a:latin typeface="+mn-lt"/>
              </a:rPr>
              <a:t>-пластика</a:t>
            </a:r>
            <a:r>
              <a:rPr lang="en-US" sz="1800" dirty="0" smtClean="0">
                <a:latin typeface="+mn-lt"/>
              </a:rPr>
              <a:t> (</a:t>
            </a:r>
            <a:r>
              <a:rPr lang="ru-RU" sz="1800" dirty="0" smtClean="0">
                <a:latin typeface="+mn-lt"/>
              </a:rPr>
              <a:t>в дальнейшем также планируется перейти на металл)</a:t>
            </a:r>
            <a:r>
              <a:rPr lang="en-US" sz="1800" dirty="0" smtClean="0">
                <a:latin typeface="+mn-lt"/>
              </a:rPr>
              <a:t/>
            </a:r>
            <a:br>
              <a:rPr lang="en-US" sz="1800" dirty="0" smtClean="0">
                <a:latin typeface="+mn-lt"/>
              </a:rPr>
            </a:br>
            <a:r>
              <a:rPr lang="ru-RU" sz="1800" b="1" dirty="0" smtClean="0">
                <a:latin typeface="+mn-lt"/>
              </a:rPr>
              <a:t>3.</a:t>
            </a:r>
            <a:r>
              <a:rPr lang="en-US" sz="1800" dirty="0"/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ru-RU" sz="1800" dirty="0">
                <a:latin typeface="+mn-lt"/>
              </a:rPr>
              <a:t/>
            </a:r>
            <a:br>
              <a:rPr lang="ru-RU" sz="1800" dirty="0">
                <a:latin typeface="+mn-lt"/>
              </a:rPr>
            </a:br>
            <a:r>
              <a:rPr lang="ru-RU" sz="1800" b="1" dirty="0">
                <a:latin typeface="+mn-lt"/>
              </a:rPr>
              <a:t>4</a:t>
            </a:r>
            <a:r>
              <a:rPr lang="ru-RU" sz="1800" dirty="0" smtClean="0">
                <a:latin typeface="+mn-lt"/>
              </a:rPr>
              <a:t>.Электродвигатель</a:t>
            </a:r>
            <a:r>
              <a:rPr lang="ru-RU" sz="1800" dirty="0">
                <a:latin typeface="+mn-lt"/>
              </a:rPr>
              <a:t/>
            </a:r>
            <a:br>
              <a:rPr lang="ru-RU" sz="1800" dirty="0">
                <a:latin typeface="+mn-lt"/>
              </a:rPr>
            </a:br>
            <a:r>
              <a:rPr lang="ru-RU" sz="1800" b="1" dirty="0">
                <a:latin typeface="+mn-lt"/>
              </a:rPr>
              <a:t>5</a:t>
            </a:r>
            <a:r>
              <a:rPr lang="ru-RU" sz="1800" dirty="0" smtClean="0">
                <a:latin typeface="+mn-lt"/>
              </a:rPr>
              <a:t>.Сервопривод</a:t>
            </a:r>
            <a:r>
              <a:rPr lang="ru-RU" sz="1800" dirty="0">
                <a:latin typeface="+mn-lt"/>
              </a:rPr>
              <a:t/>
            </a:r>
            <a:br>
              <a:rPr lang="ru-RU" sz="1800" dirty="0">
                <a:latin typeface="+mn-lt"/>
              </a:rPr>
            </a:br>
            <a:r>
              <a:rPr lang="ru-RU" sz="1800" b="1" dirty="0">
                <a:latin typeface="+mn-lt"/>
              </a:rPr>
              <a:t>6</a:t>
            </a:r>
            <a:r>
              <a:rPr lang="ru-RU" sz="1800" dirty="0" smtClean="0">
                <a:latin typeface="+mn-lt"/>
              </a:rPr>
              <a:t>.Регулятор </a:t>
            </a:r>
            <a:r>
              <a:rPr lang="ru-RU" sz="1800" dirty="0">
                <a:latin typeface="+mn-lt"/>
              </a:rPr>
              <a:t>оборотов 10А 3-18</a:t>
            </a:r>
            <a:r>
              <a:rPr lang="en-US" sz="1800" dirty="0">
                <a:latin typeface="+mn-lt"/>
              </a:rPr>
              <a:t>V</a:t>
            </a:r>
            <a:r>
              <a:rPr lang="ru-RU" sz="1800" dirty="0">
                <a:latin typeface="+mn-lt"/>
              </a:rPr>
              <a:t/>
            </a:r>
            <a:br>
              <a:rPr lang="ru-RU" sz="1800" dirty="0">
                <a:latin typeface="+mn-lt"/>
              </a:rPr>
            </a:br>
            <a:r>
              <a:rPr lang="ru-RU" sz="1800" b="1" dirty="0">
                <a:latin typeface="+mn-lt"/>
              </a:rPr>
              <a:t>7</a:t>
            </a:r>
            <a:r>
              <a:rPr lang="ru-RU" sz="1800" dirty="0" smtClean="0">
                <a:latin typeface="+mn-lt"/>
              </a:rPr>
              <a:t>.Беспроводной </a:t>
            </a:r>
            <a:r>
              <a:rPr lang="en-US" sz="1800" dirty="0">
                <a:latin typeface="+mn-lt"/>
              </a:rPr>
              <a:t>Bluetooth </a:t>
            </a:r>
            <a:r>
              <a:rPr lang="ru-RU" sz="1800" dirty="0">
                <a:latin typeface="+mn-lt"/>
              </a:rPr>
              <a:t>приёмопередатчик</a:t>
            </a:r>
            <a:br>
              <a:rPr lang="ru-RU" sz="1800" dirty="0">
                <a:latin typeface="+mn-lt"/>
              </a:rPr>
            </a:br>
            <a:r>
              <a:rPr lang="ru-RU" sz="1800" b="1" dirty="0">
                <a:latin typeface="+mn-lt"/>
              </a:rPr>
              <a:t>8</a:t>
            </a:r>
            <a:r>
              <a:rPr lang="ru-RU" sz="1800" dirty="0" smtClean="0">
                <a:latin typeface="+mn-lt"/>
              </a:rPr>
              <a:t>.Камера</a:t>
            </a:r>
            <a:r>
              <a:rPr lang="ru-RU" sz="1800" dirty="0">
                <a:latin typeface="+mn-lt"/>
              </a:rPr>
              <a:t/>
            </a:r>
            <a:br>
              <a:rPr lang="ru-RU" sz="1800" dirty="0">
                <a:latin typeface="+mn-lt"/>
              </a:rPr>
            </a:br>
            <a:r>
              <a:rPr lang="ru-RU" sz="1800" b="1" dirty="0">
                <a:latin typeface="+mn-lt"/>
              </a:rPr>
              <a:t>9</a:t>
            </a:r>
            <a:r>
              <a:rPr lang="ru-RU" sz="1800" dirty="0" smtClean="0">
                <a:latin typeface="+mn-lt"/>
              </a:rPr>
              <a:t>.Редуктор</a:t>
            </a:r>
            <a:r>
              <a:rPr lang="ru-RU" sz="1800" dirty="0">
                <a:latin typeface="+mn-lt"/>
              </a:rPr>
              <a:t/>
            </a:r>
            <a:br>
              <a:rPr lang="ru-RU" sz="1800" dirty="0">
                <a:latin typeface="+mn-lt"/>
              </a:rPr>
            </a:br>
            <a:r>
              <a:rPr lang="ru-RU" sz="1800" b="1" dirty="0" smtClean="0">
                <a:latin typeface="+mn-lt"/>
              </a:rPr>
              <a:t>10</a:t>
            </a:r>
            <a:r>
              <a:rPr lang="ru-RU" sz="1800" dirty="0" smtClean="0">
                <a:latin typeface="+mn-lt"/>
              </a:rPr>
              <a:t>.Стойки </a:t>
            </a:r>
            <a:r>
              <a:rPr lang="ru-RU" sz="1800" dirty="0">
                <a:latin typeface="+mn-lt"/>
              </a:rPr>
              <a:t>амортизаторов</a:t>
            </a:r>
            <a:br>
              <a:rPr lang="ru-RU" sz="1800" dirty="0">
                <a:latin typeface="+mn-lt"/>
              </a:rPr>
            </a:br>
            <a:r>
              <a:rPr lang="ru-RU" sz="1800" b="1" dirty="0" smtClean="0">
                <a:latin typeface="+mn-lt"/>
              </a:rPr>
              <a:t>11</a:t>
            </a:r>
            <a:r>
              <a:rPr lang="ru-RU" sz="1800" dirty="0" smtClean="0">
                <a:latin typeface="+mn-lt"/>
              </a:rPr>
              <a:t>.Задний </a:t>
            </a:r>
            <a:r>
              <a:rPr lang="ru-RU" sz="1800" dirty="0">
                <a:latin typeface="+mn-lt"/>
              </a:rPr>
              <a:t>мост</a:t>
            </a:r>
            <a:br>
              <a:rPr lang="ru-RU" sz="1800" dirty="0">
                <a:latin typeface="+mn-lt"/>
              </a:rPr>
            </a:br>
            <a:r>
              <a:rPr lang="ru-RU" sz="1800" b="1" dirty="0" smtClean="0">
                <a:latin typeface="+mn-lt"/>
              </a:rPr>
              <a:t>12</a:t>
            </a:r>
            <a:r>
              <a:rPr lang="ru-RU" sz="1800" dirty="0" smtClean="0">
                <a:latin typeface="+mn-lt"/>
              </a:rPr>
              <a:t>.Самоблокирующийся </a:t>
            </a:r>
            <a:r>
              <a:rPr lang="ru-RU" sz="1800" dirty="0">
                <a:latin typeface="+mn-lt"/>
              </a:rPr>
              <a:t>дифференциал </a:t>
            </a:r>
            <a:br>
              <a:rPr lang="ru-RU" sz="1800" dirty="0">
                <a:latin typeface="+mn-lt"/>
              </a:rPr>
            </a:br>
            <a:r>
              <a:rPr lang="ru-RU" sz="1800" b="1" dirty="0" smtClean="0">
                <a:latin typeface="+mn-lt"/>
              </a:rPr>
              <a:t>13</a:t>
            </a:r>
            <a:r>
              <a:rPr lang="ru-RU" sz="1800" dirty="0" smtClean="0">
                <a:latin typeface="+mn-lt"/>
              </a:rPr>
              <a:t>.Колеса</a:t>
            </a:r>
            <a:r>
              <a:rPr lang="ru-RU" sz="2000" dirty="0"/>
              <a:t/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1BED-6B44-4108-BFEC-A043FED503F5}" type="slidenum">
              <a:rPr lang="ru-RU" smtClean="0"/>
              <a:t>4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305300" y="129659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Методы и материалы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505950" y="5095668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Рис.2</a:t>
            </a:r>
            <a:endParaRPr lang="ru-RU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505950" y="2488910"/>
            <a:ext cx="243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Рис.1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273" y="2858242"/>
            <a:ext cx="3767655" cy="223742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214" y="286471"/>
            <a:ext cx="3840813" cy="21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5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1050" y="776067"/>
            <a:ext cx="6343649" cy="2949575"/>
          </a:xfrm>
        </p:spPr>
        <p:txBody>
          <a:bodyPr>
            <a:noAutofit/>
          </a:bodyPr>
          <a:lstStyle/>
          <a:p>
            <a:r>
              <a:rPr lang="ru-RU" sz="2400" dirty="0">
                <a:latin typeface="+mn-lt"/>
              </a:rPr>
              <a:t>При сборке также используется:</a:t>
            </a:r>
            <a:br>
              <a:rPr lang="ru-RU" sz="2400" dirty="0">
                <a:latin typeface="+mn-lt"/>
              </a:rPr>
            </a:br>
            <a:r>
              <a:rPr lang="ru-RU" sz="2400" b="1" dirty="0" smtClean="0">
                <a:latin typeface="+mn-lt"/>
              </a:rPr>
              <a:t>1</a:t>
            </a:r>
            <a:r>
              <a:rPr lang="ru-RU" sz="2400" dirty="0" smtClean="0">
                <a:latin typeface="+mn-lt"/>
              </a:rPr>
              <a:t>.Болты </a:t>
            </a:r>
            <a:r>
              <a:rPr lang="ru-RU" sz="2400" dirty="0">
                <a:latin typeface="+mn-lt"/>
              </a:rPr>
              <a:t>м4х12</a:t>
            </a:r>
            <a:br>
              <a:rPr lang="ru-RU" sz="2400" dirty="0">
                <a:latin typeface="+mn-lt"/>
              </a:rPr>
            </a:br>
            <a:r>
              <a:rPr lang="ru-RU" sz="2400" b="1" dirty="0" smtClean="0">
                <a:latin typeface="+mn-lt"/>
              </a:rPr>
              <a:t>2</a:t>
            </a:r>
            <a:r>
              <a:rPr lang="ru-RU" sz="2400" dirty="0" smtClean="0">
                <a:latin typeface="+mn-lt"/>
              </a:rPr>
              <a:t>.Болты </a:t>
            </a:r>
            <a:r>
              <a:rPr lang="ru-RU" sz="2400" dirty="0">
                <a:latin typeface="+mn-lt"/>
              </a:rPr>
              <a:t>м4х16</a:t>
            </a:r>
            <a:br>
              <a:rPr lang="ru-RU" sz="2400" dirty="0">
                <a:latin typeface="+mn-lt"/>
              </a:rPr>
            </a:br>
            <a:r>
              <a:rPr lang="ru-RU" sz="2400" b="1" dirty="0" smtClean="0">
                <a:latin typeface="+mn-lt"/>
              </a:rPr>
              <a:t>3</a:t>
            </a:r>
            <a:r>
              <a:rPr lang="ru-RU" sz="2400" dirty="0" smtClean="0">
                <a:latin typeface="+mn-lt"/>
              </a:rPr>
              <a:t>.Резьба </a:t>
            </a:r>
            <a:r>
              <a:rPr lang="ru-RU" sz="2400" dirty="0">
                <a:latin typeface="+mn-lt"/>
              </a:rPr>
              <a:t>м4 </a:t>
            </a:r>
            <a:br>
              <a:rPr lang="ru-RU" sz="2400" dirty="0">
                <a:latin typeface="+mn-lt"/>
              </a:rPr>
            </a:br>
            <a:r>
              <a:rPr lang="ru-RU" sz="2400" b="1" dirty="0" smtClean="0">
                <a:latin typeface="+mn-lt"/>
              </a:rPr>
              <a:t>4</a:t>
            </a:r>
            <a:r>
              <a:rPr lang="ru-RU" sz="2400" dirty="0" smtClean="0">
                <a:latin typeface="+mn-lt"/>
              </a:rPr>
              <a:t>.Гайки </a:t>
            </a:r>
            <a:r>
              <a:rPr lang="ru-RU" sz="2400" dirty="0">
                <a:latin typeface="+mn-lt"/>
              </a:rPr>
              <a:t>м4</a:t>
            </a:r>
            <a:br>
              <a:rPr lang="ru-RU" sz="2400" dirty="0">
                <a:latin typeface="+mn-lt"/>
              </a:rPr>
            </a:br>
            <a:r>
              <a:rPr lang="ru-RU" sz="2400" b="1" dirty="0" smtClean="0">
                <a:latin typeface="+mn-lt"/>
              </a:rPr>
              <a:t>5</a:t>
            </a:r>
            <a:r>
              <a:rPr lang="ru-RU" sz="2400" dirty="0" smtClean="0">
                <a:latin typeface="+mn-lt"/>
              </a:rPr>
              <a:t>.Болты </a:t>
            </a:r>
            <a:r>
              <a:rPr lang="ru-RU" sz="2400" dirty="0">
                <a:latin typeface="+mn-lt"/>
              </a:rPr>
              <a:t>м3х12</a:t>
            </a:r>
            <a:br>
              <a:rPr lang="ru-RU" sz="2400" dirty="0">
                <a:latin typeface="+mn-lt"/>
              </a:rPr>
            </a:br>
            <a:r>
              <a:rPr lang="ru-RU" sz="2400" b="1" dirty="0" smtClean="0">
                <a:latin typeface="+mn-lt"/>
              </a:rPr>
              <a:t>6</a:t>
            </a:r>
            <a:r>
              <a:rPr lang="ru-RU" sz="2400" dirty="0" smtClean="0">
                <a:latin typeface="+mn-lt"/>
              </a:rPr>
              <a:t>.Болты </a:t>
            </a:r>
            <a:r>
              <a:rPr lang="ru-RU" sz="2400" dirty="0">
                <a:latin typeface="+mn-lt"/>
              </a:rPr>
              <a:t>м3х16</a:t>
            </a:r>
            <a:br>
              <a:rPr lang="ru-RU" sz="2400" dirty="0">
                <a:latin typeface="+mn-lt"/>
              </a:rPr>
            </a:br>
            <a:r>
              <a:rPr lang="ru-RU" sz="2400" b="1" dirty="0" smtClean="0">
                <a:latin typeface="+mn-lt"/>
              </a:rPr>
              <a:t>7</a:t>
            </a:r>
            <a:r>
              <a:rPr lang="ru-RU" sz="2400" dirty="0" smtClean="0">
                <a:latin typeface="+mn-lt"/>
              </a:rPr>
              <a:t>.Болты </a:t>
            </a:r>
            <a:r>
              <a:rPr lang="ru-RU" sz="2400" dirty="0">
                <a:latin typeface="+mn-lt"/>
              </a:rPr>
              <a:t>м3х20</a:t>
            </a:r>
            <a:br>
              <a:rPr lang="ru-RU" sz="2400" dirty="0">
                <a:latin typeface="+mn-lt"/>
              </a:rPr>
            </a:br>
            <a:r>
              <a:rPr lang="ru-RU" sz="2400" b="1" dirty="0" smtClean="0">
                <a:latin typeface="+mn-lt"/>
              </a:rPr>
              <a:t>8</a:t>
            </a:r>
            <a:r>
              <a:rPr lang="ru-RU" sz="2400" dirty="0" smtClean="0">
                <a:latin typeface="+mn-lt"/>
              </a:rPr>
              <a:t>.Болты </a:t>
            </a:r>
            <a:r>
              <a:rPr lang="ru-RU" sz="2400" dirty="0">
                <a:latin typeface="+mn-lt"/>
              </a:rPr>
              <a:t>м3х30</a:t>
            </a:r>
            <a:br>
              <a:rPr lang="ru-RU" sz="2400" dirty="0">
                <a:latin typeface="+mn-lt"/>
              </a:rPr>
            </a:br>
            <a:r>
              <a:rPr lang="ru-RU" sz="2400" b="1" dirty="0" smtClean="0">
                <a:latin typeface="+mn-lt"/>
              </a:rPr>
              <a:t>9</a:t>
            </a:r>
            <a:r>
              <a:rPr lang="ru-RU" sz="2400" dirty="0" smtClean="0">
                <a:latin typeface="+mn-lt"/>
              </a:rPr>
              <a:t>.Гайки </a:t>
            </a:r>
            <a:r>
              <a:rPr lang="ru-RU" sz="2400" dirty="0">
                <a:latin typeface="+mn-lt"/>
              </a:rPr>
              <a:t>м3</a:t>
            </a:r>
            <a:r>
              <a:rPr lang="ru-RU" sz="2800" dirty="0" smtClean="0">
                <a:latin typeface="+mn-lt"/>
              </a:rPr>
              <a:t/>
            </a:r>
            <a:br>
              <a:rPr lang="ru-RU" sz="2800" dirty="0" smtClean="0">
                <a:latin typeface="+mn-lt"/>
              </a:rPr>
            </a:br>
            <a:endParaRPr lang="ru-RU" sz="2800" dirty="0">
              <a:latin typeface="+mn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099" y="2250855"/>
            <a:ext cx="5962651" cy="3521295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1BED-6B44-4108-BFEC-A043FED503F5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259729" y="623887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Рис.3 </a:t>
            </a:r>
            <a:r>
              <a:rPr lang="ru-RU" dirty="0" smtClean="0"/>
              <a:t>(эскиз)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529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727" y="234391"/>
            <a:ext cx="5800725" cy="815975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+mn-lt"/>
              </a:rPr>
              <a:t>Результаты на данный момент</a:t>
            </a:r>
            <a:endParaRPr lang="ru-RU" sz="3200" b="1" dirty="0">
              <a:latin typeface="+mn-lt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1BED-6B44-4108-BFEC-A043FED503F5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14375" y="1181497"/>
            <a:ext cx="63722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ru-RU" sz="2000" dirty="0" smtClean="0"/>
              <a:t>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момент модель собирается и усовершенствуется. Принято решение использовать самоблокирующийся дифференциал (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рис.4),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положительно скажется на управляемости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значительно уменьшится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разгона до максимальной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скорости, и установить заднюю подвеску типа «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 rod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(рис.5) благодаря чему также улучшится разгон, управляемость и ход задней подвески. Так же в будущем будет установлен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модуль и камера, что позволит управлять машиной на расстоянии даже если с ней нет прямого зрительного контакта, через мобильное устройство.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613" y="1143794"/>
            <a:ext cx="5005388" cy="4352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38890" y="598701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Рис.5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548" y="3436286"/>
            <a:ext cx="3023878" cy="24386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02727" y="5987018"/>
            <a:ext cx="175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 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35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1BED-6B44-4108-BFEC-A043FED503F5}" type="slidenum">
              <a:rPr lang="ru-RU" smtClean="0"/>
              <a:t>7</a:t>
            </a:fld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33" y="0"/>
            <a:ext cx="10058400" cy="684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3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0"/>
          </a:xfrm>
        </p:spPr>
        <p:txBody>
          <a:bodyPr/>
          <a:lstStyle/>
          <a:p>
            <a:pPr algn="ctr"/>
            <a:r>
              <a:rPr lang="ru-RU" dirty="0" smtClean="0"/>
              <a:t>3D модель </a:t>
            </a:r>
            <a:br>
              <a:rPr lang="ru-RU" dirty="0" smtClean="0"/>
            </a:br>
            <a:r>
              <a:rPr lang="ru-RU" dirty="0" smtClean="0"/>
              <a:t>«Радиоуправляемая модель автомобиля»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Спасибо за внимание!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>Руководитель: Иванов Вячеслав Сергеевич</a:t>
            </a:r>
            <a:br>
              <a:rPr lang="ru-RU" sz="2400" dirty="0" smtClean="0"/>
            </a:br>
            <a:r>
              <a:rPr lang="ru-RU" sz="2400" dirty="0" smtClean="0"/>
              <a:t>Автор: Глазков Всеволод Александрович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1BED-6B44-4108-BFEC-A043FED503F5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87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2873</TotalTime>
  <Words>183</Words>
  <Application>Microsoft Office PowerPoint</Application>
  <PresentationFormat>Широкоэкранный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Государственное бюджетное общеобразовательное учреждение города Москвы «Школа № 1852»  Федеральное государственное бюджетное образовательное учреждение высшего образования «МИРЭА – Российский технологический университет" Детский технопарк «Альтаир»  3D модель  «Радиоуправляемая модель автомобиля» </vt:lpstr>
      <vt:lpstr> На сегодняшний день многие люди мечтают о качественной радиоуправляемой модели автомобиля. Но цена такого удовольствия часто варьируется около 10-15 тысяч рублей. Поэтому не все могут позволить себе её приобрести. В тоже время наш проект способен предложить не уступающую по качеству радиоуправляемую модель, по более доступной цене, позволяя каждому погрузиться в мир радиотехники, научиться пилотировать радиоуправляемые модели и понять их устройство.  </vt:lpstr>
      <vt:lpstr>Цель: создать дешёвую радиоуправляемою модель автомобиля с помощью 3D-принтера. Задачи: 1.Изучить теоретические основы и получить навыки построения    3D моделей; 2.Изучить строение радиоуправляемой модели автомобиля; 3.Разработать 3D-модели деталей радиоуправляемой модели автомобиля; 4.Подготовить модели для изготовления на 3D-принтере. </vt:lpstr>
      <vt:lpstr> Для создания деталей для радиоуправляемой модели автомобиля был выбран программный комплекс САПР «Компас 3D», он имеет понятный интерфейс и множество функций для выполнения данного проекта. Преимущества «Компас 3D»: Широкое применение в промышленном дизайне; Возможность связать все элементы проектируемого изделия между собой; Наличие множества деталей различного назначения с самыми разнообразными параметрами. В данной модели применяются следующие материалы: 1.Шасси, изготовлено из фанеры (в дальнейшем планируется перейти на металл) 2.Рычаги (рис2), ступицы (рис.1), подрамник, тяги и т.д. изготовлены из ABS-пластика (в дальнейшем также планируется перейти на металл) 3. Arduino uno 4.Электродвигатель 5.Сервопривод 6.Регулятор оборотов 10А 3-18V 7.Беспроводной Bluetooth приёмопередатчик 8.Камера 9.Редуктор 10.Стойки амортизаторов 11.Задний мост 12.Самоблокирующийся дифференциал  13.Колеса </vt:lpstr>
      <vt:lpstr>При сборке также используется: 1.Болты м4х12 2.Болты м4х16 3.Резьба м4  4.Гайки м4 5.Болты м3х12 6.Болты м3х16 7.Болты м3х20 8.Болты м3х30 9.Гайки м3 </vt:lpstr>
      <vt:lpstr>Результаты на данный момент</vt:lpstr>
      <vt:lpstr>Презентация PowerPoint</vt:lpstr>
      <vt:lpstr>3D модель  «Радиоуправляемая модель автомобиля»   Спасибо за внимание!    Руководитель: Иванов Вячеслав Сергеевич Автор: Глазков Всеволод Александрович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Государственное бюджетное общеобразовательное учреждение города Москвы «Школа № 1852»  Федеральное государственное бюджетное образовательное учреждение высшего образования «МИРЭА – Российский технологический университет" Детский технопарк «Альтаир»   3D модель  «Радиоуправляемая модель автомобиля» </dc:title>
  <dc:creator>Admin</dc:creator>
  <cp:lastModifiedBy>Admin</cp:lastModifiedBy>
  <cp:revision>26</cp:revision>
  <dcterms:created xsi:type="dcterms:W3CDTF">2022-10-22T10:46:32Z</dcterms:created>
  <dcterms:modified xsi:type="dcterms:W3CDTF">2023-01-11T16:10:46Z</dcterms:modified>
</cp:coreProperties>
</file>