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1df90e15b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11df90e15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Both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1df90e15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11df90e1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what about 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Wasi-nn should support most use cases; wasi-gfx is for when you want a little more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Load models from specific ML backends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Wasm code configures native backends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1df90e15b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11df90e1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This is an ONNX example powered by wasi-webgpu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1df90e15b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1df90e15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Sean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We’ve talked about entire apps, but what about use cases for third party code as part of a larger app, such as plugins?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At renderlet, we’re building portable graphics infrastructure that enables use cases such as plugins for games.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First, you define an interface for the plugin. Expose parts of your app.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Then the plugin can safely generate data on the GPU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Finally, the host app controls what it can 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1df90e15b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11df90e15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Sean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1df90e15b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11df90e1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Sean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1df90e15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11df90e1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Both ==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Mendy: </a:t>
            </a:r>
            <a:r>
              <a:rPr lang="en"/>
              <a:t>Mastodon</a:t>
            </a:r>
            <a:r>
              <a:rPr lang="en"/>
              <a:t> or Zulip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1df90e15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11df90e1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Sean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8a2ebbe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128a2ebb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== Sean ==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already have a </a:t>
            </a:r>
            <a:r>
              <a:rPr lang="en"/>
              <a:t>declarative</a:t>
            </a:r>
            <a:r>
              <a:rPr lang="en"/>
              <a:t> IDL through WIT and the power to expose native APIs through the component model. This gives us a safe, cross-platform execution environment for </a:t>
            </a:r>
            <a:r>
              <a:rPr lang="en"/>
              <a:t>accessing</a:t>
            </a:r>
            <a:r>
              <a:rPr lang="en"/>
              <a:t> GPUs.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we did that, automatically transforming the WebGPU API into WIT giving access </a:t>
            </a:r>
            <a:r>
              <a:rPr lang="en"/>
              <a:t>through</a:t>
            </a:r>
            <a:r>
              <a:rPr lang="en"/>
              <a:t> WASI.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1df90e15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11df90e1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Sean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Wasm is not a platform, it is a compute target. All sorts of platforms need GPUS!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Maybe: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Virtualized GPU resources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1df90e15b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1df90e1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Wasi-surface: a gpu-accessible texture you can write into using WebGPU (or other APIs), obtain user input, can think of as a lightweight windowing system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1df90e15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11df90e1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SMI: Finish animations and cleanup graphics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1df90e15b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11df90e1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wgpu? Rust graphics library that is broadly compatible with WebGPU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have added experimental support to wgpu on top of wasi and will stabilize over 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1df90e15b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11df90e1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Thick borders are components we maintain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NB: Do something about this slide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1df90e15b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11df90e1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== Mendy 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Words: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More complete 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More complex applications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Bevy is an entire game engine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Got one of their examples easily working on WASI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10-15 seconds, mention keyboard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077104" y="1130675"/>
            <a:ext cx="474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077099" y="3220207"/>
            <a:ext cx="474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60084"/>
            <a:ext cx="2213458" cy="138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5293" y="0"/>
            <a:ext cx="2388706" cy="1383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2" id="59" name="Google Shape;5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022" y="2204155"/>
            <a:ext cx="3558475" cy="75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70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293" y="0"/>
            <a:ext cx="2388706" cy="1383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2" id="64" name="Google Shape;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242" y="4690257"/>
            <a:ext cx="1741598" cy="36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4600" y="0"/>
            <a:ext cx="9144000" cy="46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70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600" y="0"/>
            <a:ext cx="1452400" cy="84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2" id="71" name="Google Shape;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242" y="4749892"/>
            <a:ext cx="1741598" cy="36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4600" y="0"/>
            <a:ext cx="9144000" cy="46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600" y="0"/>
            <a:ext cx="1452400" cy="8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76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70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rtboard 2"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242" y="4749892"/>
            <a:ext cx="1741598" cy="36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600" y="0"/>
            <a:ext cx="9144000" cy="46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600" y="0"/>
            <a:ext cx="1452400" cy="8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76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70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rtboard 2"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242" y="4749892"/>
            <a:ext cx="1741598" cy="36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70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76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70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WebAssembly/wasi-gfx" TargetMode="External"/><Relationship Id="rId4" Type="http://schemas.openxmlformats.org/officeDocument/2006/relationships/hyperlink" Target="https://github.com/wasi-gfx/" TargetMode="External"/><Relationship Id="rId11" Type="http://schemas.openxmlformats.org/officeDocument/2006/relationships/hyperlink" Target="https://github.com/wasi-gfx/.github/blob/main/wasmcon-24.md" TargetMode="External"/><Relationship Id="rId10" Type="http://schemas.openxmlformats.org/officeDocument/2006/relationships/image" Target="../media/image11.png"/><Relationship Id="rId9" Type="http://schemas.openxmlformats.org/officeDocument/2006/relationships/hyperlink" Target="https://github.com/wasi-gfx/.github/blob/main/wasmcon-24.md" TargetMode="External"/><Relationship Id="rId5" Type="http://schemas.openxmlformats.org/officeDocument/2006/relationships/hyperlink" Target="http://x.com/theisomizer" TargetMode="External"/><Relationship Id="rId6" Type="http://schemas.openxmlformats.org/officeDocument/2006/relationships/hyperlink" Target="http://mastodon.online/@Mendy" TargetMode="External"/><Relationship Id="rId7" Type="http://schemas.openxmlformats.org/officeDocument/2006/relationships/image" Target="../media/image10.jpg"/><Relationship Id="rId8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4077104" y="1130675"/>
            <a:ext cx="474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Introducing </a:t>
            </a:r>
            <a:r>
              <a:rPr lang="en"/>
              <a:t>wasi-gfx</a:t>
            </a:r>
            <a:endParaRPr/>
          </a:p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4385500" y="3183275"/>
            <a:ext cx="4129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0"/>
              <a:buFont typeface="Arial"/>
              <a:buNone/>
            </a:pPr>
            <a:r>
              <a:rPr lang="en" sz="2000"/>
              <a:t>Build Beautiful Graphics and Safely Run AI with any GPU</a:t>
            </a:r>
            <a:endParaRPr sz="2000"/>
          </a:p>
        </p:txBody>
      </p:sp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1932250" y="4466575"/>
            <a:ext cx="5802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 sz="2200"/>
              <a:t>Sean Isom &amp; Mendy Berger, Renderlet</a:t>
            </a:r>
            <a:endParaRPr i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Running </a:t>
            </a:r>
            <a:r>
              <a:rPr lang="en"/>
              <a:t>AI</a:t>
            </a:r>
            <a:r>
              <a:rPr lang="en"/>
              <a:t> in wasi-gfx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wasi-nn: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</a:t>
            </a:r>
            <a:r>
              <a:rPr lang="en"/>
              <a:t>inference</a:t>
            </a:r>
            <a:r>
              <a:rPr lang="en"/>
              <a:t> on supported backends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Tensorflow, PyTorch, etc.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Fastest method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wasi-gfx: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Unsupported backends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and tuning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level GPU access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Could build wasi-nn on wasi-gfx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237" y="1000075"/>
            <a:ext cx="1410600" cy="14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6536450" y="3094325"/>
            <a:ext cx="976200" cy="470700"/>
          </a:xfrm>
          <a:prstGeom prst="rect">
            <a:avLst/>
          </a:prstGeom>
          <a:solidFill>
            <a:srgbClr val="C9D9F5"/>
          </a:solidFill>
          <a:ln cap="flat" cmpd="sng" w="9525">
            <a:solidFill>
              <a:srgbClr val="12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PyTorch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581376" y="3094325"/>
            <a:ext cx="976200" cy="470700"/>
          </a:xfrm>
          <a:prstGeom prst="rect">
            <a:avLst/>
          </a:prstGeom>
          <a:solidFill>
            <a:srgbClr val="E0F6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ONNX</a:t>
            </a:r>
            <a:endParaRPr sz="1200"/>
          </a:p>
        </p:txBody>
      </p:sp>
      <p:sp>
        <p:nvSpPr>
          <p:cNvPr id="211" name="Google Shape;211;p29"/>
          <p:cNvSpPr/>
          <p:nvPr/>
        </p:nvSpPr>
        <p:spPr>
          <a:xfrm>
            <a:off x="5491525" y="2517150"/>
            <a:ext cx="3066000" cy="4707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wasi-nn</a:t>
            </a:r>
            <a:endParaRPr sz="1200"/>
          </a:p>
        </p:txBody>
      </p:sp>
      <p:sp>
        <p:nvSpPr>
          <p:cNvPr id="212" name="Google Shape;212;p29"/>
          <p:cNvSpPr/>
          <p:nvPr/>
        </p:nvSpPr>
        <p:spPr>
          <a:xfrm>
            <a:off x="5491527" y="3671500"/>
            <a:ext cx="3066000" cy="501300"/>
          </a:xfrm>
          <a:prstGeom prst="rect">
            <a:avLst/>
          </a:prstGeom>
          <a:solidFill>
            <a:srgbClr val="F3CCE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GPU / Accelerator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5491525" y="3094325"/>
            <a:ext cx="976200" cy="470700"/>
          </a:xfrm>
          <a:prstGeom prst="rect">
            <a:avLst/>
          </a:prstGeom>
          <a:solidFill>
            <a:srgbClr val="E9E0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TensorFlow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 - ONNX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Plugin / component architectures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3rd-party code can need GPUs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host / guest interface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Sandboxed resource creation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 can: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Read: Scene/Document model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Write: Defined buffers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Write: Render Target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325" y="1122350"/>
            <a:ext cx="3562974" cy="2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 - Renderlet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76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152475"/>
            <a:ext cx="84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Finalize wasi-gfx spec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</a:t>
            </a:r>
            <a:r>
              <a:rPr lang="en" sz="1600"/>
              <a:t>ebgpu.h C bindings for wasi-webgpu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Full wasi-gfx backend in </a:t>
            </a:r>
            <a:r>
              <a:rPr lang="en" sz="1600"/>
              <a:t>wgpu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Full wasi-gfx support in Bevy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 runtime implementation of wasi-gfx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Async for WebGPU promises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Accessibility, VR, input and windowing support</a:t>
            </a:r>
            <a:endParaRPr sz="1600"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825" y="959100"/>
            <a:ext cx="2802323" cy="35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788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</a:t>
            </a:r>
            <a:r>
              <a:rPr lang="en"/>
              <a:t>asi-gfx is now Phase 2!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43050" y="3603525"/>
            <a:ext cx="5457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Meetings every Tuesday @ 17:00 UTC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github.com/WebAssembly/wasi-gfx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github.com/wasi-gfx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962025" y="1610225"/>
            <a:ext cx="15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Resources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803400" y="1610225"/>
            <a:ext cx="15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Sean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6644775" y="1610225"/>
            <a:ext cx="15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Mendy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528600" y="306825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x.com/theisomizer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6254025" y="3068250"/>
            <a:ext cx="23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mastodon.online/@Mendy</a:t>
            </a:r>
            <a:endParaRPr sz="1700">
              <a:solidFill>
                <a:schemeClr val="accent2"/>
              </a:solidFill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4225" y="2052600"/>
            <a:ext cx="1038300" cy="1038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2850" y="2052600"/>
            <a:ext cx="1038301" cy="10383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1475" y="2052601"/>
            <a:ext cx="1038300" cy="1038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4"/>
          <p:cNvSpPr txBox="1"/>
          <p:nvPr/>
        </p:nvSpPr>
        <p:spPr>
          <a:xfrm>
            <a:off x="687225" y="306825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Demos &amp; More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How GPUs work with Wasm today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don’t!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browser: JS Bindings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Emscripten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gpu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pure WASI: 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 expose functions through host runtime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emcpy in/out of linear memory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47" y="1000075"/>
            <a:ext cx="3482553" cy="357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Solution: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Map the entire WebGPU API into WASI!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this?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is useful for more than just browser apps!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applications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Headless graphics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Rendering plugins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(cases not covered by wasi-nn)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Scientific computing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more! Bring your own ideas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Package Overview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wasi-gfx</a:t>
            </a:r>
            <a:r>
              <a:rPr lang="en"/>
              <a:t> includes the following 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wasi-webgpu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gpu api generated from the WebGPU spec, with minor changes that don’t change semantics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wasi-surface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surface/window where you can draw to, and handle basic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wasi-graphics-context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 of connection between windowing system and graphics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wasi-frame-buffer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cpu based rendering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92625"/>
            <a:ext cx="7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Connecting Packages</a:t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5735599" y="2643148"/>
            <a:ext cx="1582200" cy="470700"/>
          </a:xfrm>
          <a:prstGeom prst="rect">
            <a:avLst/>
          </a:prstGeom>
          <a:solidFill>
            <a:srgbClr val="C9D9F5"/>
          </a:solidFill>
          <a:ln cap="flat" cmpd="sng" w="9525">
            <a:solidFill>
              <a:srgbClr val="12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wasi-graphics-context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7463355" y="1772978"/>
            <a:ext cx="1247400" cy="470700"/>
          </a:xfrm>
          <a:prstGeom prst="rect">
            <a:avLst/>
          </a:prstGeom>
          <a:solidFill>
            <a:srgbClr val="E0F6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wasi-webgpu</a:t>
            </a:r>
            <a:endParaRPr sz="1200"/>
          </a:p>
        </p:txBody>
      </p:sp>
      <p:sp>
        <p:nvSpPr>
          <p:cNvPr id="126" name="Google Shape;126;p25"/>
          <p:cNvSpPr/>
          <p:nvPr/>
        </p:nvSpPr>
        <p:spPr>
          <a:xfrm>
            <a:off x="7463355" y="2643148"/>
            <a:ext cx="1247400" cy="470700"/>
          </a:xfrm>
          <a:prstGeom prst="rect">
            <a:avLst/>
          </a:prstGeom>
          <a:solidFill>
            <a:srgbClr val="E0F6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wasi-frame-buffer</a:t>
            </a:r>
            <a:endParaRPr sz="1200"/>
          </a:p>
        </p:txBody>
      </p:sp>
      <p:sp>
        <p:nvSpPr>
          <p:cNvPr id="127" name="Google Shape;127;p25"/>
          <p:cNvSpPr/>
          <p:nvPr/>
        </p:nvSpPr>
        <p:spPr>
          <a:xfrm>
            <a:off x="7463332" y="3459568"/>
            <a:ext cx="1247400" cy="470700"/>
          </a:xfrm>
          <a:prstGeom prst="rect">
            <a:avLst/>
          </a:prstGeom>
          <a:solidFill>
            <a:srgbClr val="E0F6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future-gfx-api</a:t>
            </a:r>
            <a:endParaRPr sz="1200"/>
          </a:p>
        </p:txBody>
      </p:sp>
      <p:sp>
        <p:nvSpPr>
          <p:cNvPr id="128" name="Google Shape;128;p25"/>
          <p:cNvSpPr/>
          <p:nvPr/>
        </p:nvSpPr>
        <p:spPr>
          <a:xfrm>
            <a:off x="4571870" y="1985751"/>
            <a:ext cx="1070700" cy="4707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wasi-surface</a:t>
            </a:r>
            <a:endParaRPr sz="1200"/>
          </a:p>
        </p:txBody>
      </p:sp>
      <p:sp>
        <p:nvSpPr>
          <p:cNvPr id="129" name="Google Shape;129;p25"/>
          <p:cNvSpPr/>
          <p:nvPr/>
        </p:nvSpPr>
        <p:spPr>
          <a:xfrm>
            <a:off x="4571821" y="3300545"/>
            <a:ext cx="1070700" cy="4707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future-wind-api</a:t>
            </a:r>
            <a:endParaRPr sz="1200"/>
          </a:p>
        </p:txBody>
      </p:sp>
      <p:cxnSp>
        <p:nvCxnSpPr>
          <p:cNvPr id="130" name="Google Shape;130;p25"/>
          <p:cNvCxnSpPr>
            <a:stCxn id="125" idx="1"/>
            <a:endCxn id="124" idx="3"/>
          </p:cNvCxnSpPr>
          <p:nvPr/>
        </p:nvCxnSpPr>
        <p:spPr>
          <a:xfrm flipH="1">
            <a:off x="7317855" y="2008328"/>
            <a:ext cx="145500" cy="87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5"/>
          <p:cNvCxnSpPr>
            <a:stCxn id="127" idx="1"/>
            <a:endCxn id="124" idx="3"/>
          </p:cNvCxnSpPr>
          <p:nvPr/>
        </p:nvCxnSpPr>
        <p:spPr>
          <a:xfrm rot="10800000">
            <a:off x="7317832" y="2878618"/>
            <a:ext cx="145500" cy="81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5"/>
          <p:cNvCxnSpPr>
            <a:stCxn id="126" idx="1"/>
            <a:endCxn id="124" idx="3"/>
          </p:cNvCxnSpPr>
          <p:nvPr/>
        </p:nvCxnSpPr>
        <p:spPr>
          <a:xfrm rot="10800000">
            <a:off x="7317855" y="2878498"/>
            <a:ext cx="14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>
            <a:stCxn id="128" idx="3"/>
            <a:endCxn id="124" idx="1"/>
          </p:cNvCxnSpPr>
          <p:nvPr/>
        </p:nvCxnSpPr>
        <p:spPr>
          <a:xfrm>
            <a:off x="5642570" y="2221101"/>
            <a:ext cx="93000" cy="6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5"/>
          <p:cNvCxnSpPr>
            <a:stCxn id="124" idx="1"/>
            <a:endCxn id="129" idx="3"/>
          </p:cNvCxnSpPr>
          <p:nvPr/>
        </p:nvCxnSpPr>
        <p:spPr>
          <a:xfrm flipH="1">
            <a:off x="5642599" y="2878498"/>
            <a:ext cx="93000" cy="6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5"/>
          <p:cNvSpPr txBox="1"/>
          <p:nvPr/>
        </p:nvSpPr>
        <p:spPr>
          <a:xfrm>
            <a:off x="4297376" y="1403675"/>
            <a:ext cx="161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windowing-system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7551699" y="1403673"/>
            <a:ext cx="10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graphics-api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69582" y="2717713"/>
            <a:ext cx="1289400" cy="501300"/>
          </a:xfrm>
          <a:prstGeom prst="rect">
            <a:avLst/>
          </a:prstGeom>
          <a:solidFill>
            <a:srgbClr val="F3CCE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HTML Canvas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488855" y="1502669"/>
            <a:ext cx="1080000" cy="501300"/>
          </a:xfrm>
          <a:prstGeom prst="rect">
            <a:avLst/>
          </a:prstGeom>
          <a:solidFill>
            <a:srgbClr val="E9E0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2D</a:t>
            </a:r>
            <a:endParaRPr sz="1200"/>
          </a:p>
        </p:txBody>
      </p:sp>
      <p:sp>
        <p:nvSpPr>
          <p:cNvPr id="139" name="Google Shape;139;p25"/>
          <p:cNvSpPr/>
          <p:nvPr/>
        </p:nvSpPr>
        <p:spPr>
          <a:xfrm>
            <a:off x="2488855" y="2265879"/>
            <a:ext cx="1080000" cy="501300"/>
          </a:xfrm>
          <a:prstGeom prst="rect">
            <a:avLst/>
          </a:prstGeom>
          <a:solidFill>
            <a:srgbClr val="E9E0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WebGL</a:t>
            </a:r>
            <a:endParaRPr sz="1200"/>
          </a:p>
        </p:txBody>
      </p:sp>
      <p:sp>
        <p:nvSpPr>
          <p:cNvPr id="140" name="Google Shape;140;p25"/>
          <p:cNvSpPr/>
          <p:nvPr/>
        </p:nvSpPr>
        <p:spPr>
          <a:xfrm>
            <a:off x="2488834" y="3029089"/>
            <a:ext cx="1080000" cy="501300"/>
          </a:xfrm>
          <a:prstGeom prst="rect">
            <a:avLst/>
          </a:prstGeom>
          <a:solidFill>
            <a:srgbClr val="E9E0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WebGL2</a:t>
            </a:r>
            <a:endParaRPr sz="1200"/>
          </a:p>
        </p:txBody>
      </p:sp>
      <p:cxnSp>
        <p:nvCxnSpPr>
          <p:cNvPr id="141" name="Google Shape;141;p25"/>
          <p:cNvCxnSpPr>
            <a:stCxn id="138" idx="1"/>
            <a:endCxn id="137" idx="3"/>
          </p:cNvCxnSpPr>
          <p:nvPr/>
        </p:nvCxnSpPr>
        <p:spPr>
          <a:xfrm flipH="1">
            <a:off x="1659055" y="1753319"/>
            <a:ext cx="829800" cy="121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5"/>
          <p:cNvCxnSpPr>
            <a:stCxn id="140" idx="1"/>
            <a:endCxn id="137" idx="3"/>
          </p:cNvCxnSpPr>
          <p:nvPr/>
        </p:nvCxnSpPr>
        <p:spPr>
          <a:xfrm rot="10800000">
            <a:off x="1659034" y="2968339"/>
            <a:ext cx="829800" cy="3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5"/>
          <p:cNvCxnSpPr>
            <a:stCxn id="139" idx="1"/>
            <a:endCxn id="137" idx="3"/>
          </p:cNvCxnSpPr>
          <p:nvPr/>
        </p:nvCxnSpPr>
        <p:spPr>
          <a:xfrm flipH="1">
            <a:off x="1659055" y="2516529"/>
            <a:ext cx="829800" cy="45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5"/>
          <p:cNvSpPr txBox="1"/>
          <p:nvPr/>
        </p:nvSpPr>
        <p:spPr>
          <a:xfrm>
            <a:off x="181175" y="956075"/>
            <a:ext cx="16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windowing-system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424212" y="956075"/>
            <a:ext cx="12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graphics-api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488859" y="3792299"/>
            <a:ext cx="1080000" cy="501300"/>
          </a:xfrm>
          <a:prstGeom prst="rect">
            <a:avLst/>
          </a:prstGeom>
          <a:solidFill>
            <a:srgbClr val="E9E0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WebGPU</a:t>
            </a:r>
            <a:endParaRPr sz="1200"/>
          </a:p>
        </p:txBody>
      </p:sp>
      <p:cxnSp>
        <p:nvCxnSpPr>
          <p:cNvPr id="147" name="Google Shape;147;p25"/>
          <p:cNvCxnSpPr>
            <a:stCxn id="146" idx="1"/>
            <a:endCxn id="137" idx="3"/>
          </p:cNvCxnSpPr>
          <p:nvPr/>
        </p:nvCxnSpPr>
        <p:spPr>
          <a:xfrm rot="10800000">
            <a:off x="1659059" y="2968349"/>
            <a:ext cx="829800" cy="107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/>
        </p:nvSpPr>
        <p:spPr>
          <a:xfrm>
            <a:off x="667475" y="4116900"/>
            <a:ext cx="6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</a:rPr>
              <a:t>Web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191563" y="4116900"/>
            <a:ext cx="7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</a:rPr>
              <a:t>WASI</a:t>
            </a: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4162500" y="1027450"/>
            <a:ext cx="3300" cy="349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 - wgpu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3129250" y="107450"/>
            <a:ext cx="2319900" cy="181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108275" y="2015500"/>
            <a:ext cx="4075200" cy="2564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4401350" y="2029529"/>
            <a:ext cx="4639500" cy="2564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10897" y="292600"/>
            <a:ext cx="23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</a:t>
            </a:r>
            <a:r>
              <a:rPr lang="en"/>
              <a:t>asi-gfx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224417" y="2172400"/>
            <a:ext cx="1045500" cy="6672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Code</a:t>
            </a:r>
            <a:br>
              <a:rPr lang="en" sz="1200"/>
            </a:br>
            <a:r>
              <a:rPr lang="en" sz="1200"/>
              <a:t>(Rust)</a:t>
            </a:r>
            <a:endParaRPr sz="1200"/>
          </a:p>
        </p:txBody>
      </p:sp>
      <p:sp>
        <p:nvSpPr>
          <p:cNvPr id="165" name="Google Shape;165;p27"/>
          <p:cNvSpPr/>
          <p:nvPr/>
        </p:nvSpPr>
        <p:spPr>
          <a:xfrm>
            <a:off x="6235838" y="2110576"/>
            <a:ext cx="1835400" cy="570000"/>
          </a:xfrm>
          <a:prstGeom prst="rect">
            <a:avLst/>
          </a:prstGeom>
          <a:solidFill>
            <a:srgbClr val="F3CCE7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Runtime</a:t>
            </a:r>
            <a:br>
              <a:rPr lang="en" sz="1200"/>
            </a:br>
            <a:r>
              <a:rPr lang="en" sz="1200"/>
              <a:t>(e.g. Graphtime)</a:t>
            </a:r>
            <a:endParaRPr sz="1200"/>
          </a:p>
        </p:txBody>
      </p:sp>
      <p:sp>
        <p:nvSpPr>
          <p:cNvPr id="166" name="Google Shape;166;p27"/>
          <p:cNvSpPr/>
          <p:nvPr/>
        </p:nvSpPr>
        <p:spPr>
          <a:xfrm>
            <a:off x="5503663" y="3172500"/>
            <a:ext cx="1835400" cy="491700"/>
          </a:xfrm>
          <a:prstGeom prst="rect">
            <a:avLst/>
          </a:prstGeom>
          <a:solidFill>
            <a:srgbClr val="F3CCE7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wasi-gfx-runtime</a:t>
            </a:r>
            <a:endParaRPr sz="1200"/>
          </a:p>
        </p:txBody>
      </p:sp>
      <p:sp>
        <p:nvSpPr>
          <p:cNvPr id="167" name="Google Shape;167;p27"/>
          <p:cNvSpPr/>
          <p:nvPr/>
        </p:nvSpPr>
        <p:spPr>
          <a:xfrm>
            <a:off x="7483388" y="3172503"/>
            <a:ext cx="1405200" cy="491700"/>
          </a:xfrm>
          <a:prstGeom prst="rect">
            <a:avLst/>
          </a:prstGeom>
          <a:solidFill>
            <a:srgbClr val="F3CCE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Wasmtime</a:t>
            </a:r>
            <a:endParaRPr sz="1200"/>
          </a:p>
        </p:txBody>
      </p:sp>
      <p:sp>
        <p:nvSpPr>
          <p:cNvPr id="168" name="Google Shape;168;p27"/>
          <p:cNvSpPr/>
          <p:nvPr/>
        </p:nvSpPr>
        <p:spPr>
          <a:xfrm>
            <a:off x="1351138" y="2173900"/>
            <a:ext cx="1383900" cy="664200"/>
          </a:xfrm>
          <a:prstGeom prst="rect">
            <a:avLst/>
          </a:prstGeom>
          <a:solidFill>
            <a:srgbClr val="CFF1E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wgpu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wasi-backend</a:t>
            </a:r>
            <a:endParaRPr sz="1200"/>
          </a:p>
        </p:txBody>
      </p:sp>
      <p:sp>
        <p:nvSpPr>
          <p:cNvPr id="169" name="Google Shape;169;p27"/>
          <p:cNvSpPr/>
          <p:nvPr/>
        </p:nvSpPr>
        <p:spPr>
          <a:xfrm>
            <a:off x="2961138" y="2172450"/>
            <a:ext cx="1112100" cy="369300"/>
          </a:xfrm>
          <a:prstGeom prst="rect">
            <a:avLst/>
          </a:prstGeom>
          <a:solidFill>
            <a:srgbClr val="CFF1E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webgpu.wit</a:t>
            </a:r>
            <a:endParaRPr sz="1200"/>
          </a:p>
        </p:txBody>
      </p:sp>
      <p:sp>
        <p:nvSpPr>
          <p:cNvPr id="170" name="Google Shape;170;p27"/>
          <p:cNvSpPr/>
          <p:nvPr/>
        </p:nvSpPr>
        <p:spPr>
          <a:xfrm>
            <a:off x="3441350" y="378950"/>
            <a:ext cx="1720800" cy="400200"/>
          </a:xfrm>
          <a:prstGeom prst="rect">
            <a:avLst/>
          </a:prstGeom>
          <a:solidFill>
            <a:srgbClr val="E9E0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WebGPU spec</a:t>
            </a:r>
            <a:endParaRPr sz="1200"/>
          </a:p>
        </p:txBody>
      </p:sp>
      <p:sp>
        <p:nvSpPr>
          <p:cNvPr id="171" name="Google Shape;171;p27"/>
          <p:cNvSpPr/>
          <p:nvPr/>
        </p:nvSpPr>
        <p:spPr>
          <a:xfrm>
            <a:off x="4569638" y="2172450"/>
            <a:ext cx="1112100" cy="369300"/>
          </a:xfrm>
          <a:prstGeom prst="rect">
            <a:avLst/>
          </a:prstGeom>
          <a:solidFill>
            <a:srgbClr val="F3CCE7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webgpu.wit</a:t>
            </a:r>
            <a:endParaRPr sz="1200"/>
          </a:p>
        </p:txBody>
      </p:sp>
      <p:cxnSp>
        <p:nvCxnSpPr>
          <p:cNvPr id="172" name="Google Shape;172;p27"/>
          <p:cNvCxnSpPr>
            <a:endCxn id="169" idx="1"/>
          </p:cNvCxnSpPr>
          <p:nvPr/>
        </p:nvCxnSpPr>
        <p:spPr>
          <a:xfrm flipH="1" rot="10800000">
            <a:off x="2717238" y="2357100"/>
            <a:ext cx="243900" cy="14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>
            <a:stCxn id="164" idx="3"/>
            <a:endCxn id="168" idx="1"/>
          </p:cNvCxnSpPr>
          <p:nvPr/>
        </p:nvCxnSpPr>
        <p:spPr>
          <a:xfrm>
            <a:off x="1269917" y="2506000"/>
            <a:ext cx="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7"/>
          <p:cNvCxnSpPr>
            <a:endCxn id="175" idx="0"/>
          </p:cNvCxnSpPr>
          <p:nvPr/>
        </p:nvCxnSpPr>
        <p:spPr>
          <a:xfrm>
            <a:off x="4292013" y="1316850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>
            <a:stCxn id="175" idx="2"/>
            <a:endCxn id="169" idx="0"/>
          </p:cNvCxnSpPr>
          <p:nvPr/>
        </p:nvCxnSpPr>
        <p:spPr>
          <a:xfrm flipH="1">
            <a:off x="3517113" y="1854450"/>
            <a:ext cx="774900" cy="31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>
            <a:endCxn id="171" idx="0"/>
          </p:cNvCxnSpPr>
          <p:nvPr/>
        </p:nvCxnSpPr>
        <p:spPr>
          <a:xfrm>
            <a:off x="4382888" y="1854450"/>
            <a:ext cx="742800" cy="31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>
            <a:stCxn id="171" idx="3"/>
            <a:endCxn id="165" idx="1"/>
          </p:cNvCxnSpPr>
          <p:nvPr/>
        </p:nvCxnSpPr>
        <p:spPr>
          <a:xfrm>
            <a:off x="5681738" y="2357100"/>
            <a:ext cx="554100" cy="3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7"/>
          <p:cNvSpPr/>
          <p:nvPr/>
        </p:nvSpPr>
        <p:spPr>
          <a:xfrm>
            <a:off x="5503663" y="3951800"/>
            <a:ext cx="1840500" cy="520800"/>
          </a:xfrm>
          <a:prstGeom prst="rect">
            <a:avLst/>
          </a:prstGeom>
          <a:solidFill>
            <a:srgbClr val="F3CCE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WebGPU impl</a:t>
            </a:r>
            <a:br>
              <a:rPr lang="en" sz="1200"/>
            </a:br>
            <a:r>
              <a:rPr lang="en" sz="1200"/>
              <a:t>(e.g. </a:t>
            </a:r>
            <a:r>
              <a:rPr lang="en" sz="1200"/>
              <a:t>wgpu</a:t>
            </a:r>
            <a:r>
              <a:rPr lang="en" sz="1200"/>
              <a:t> or dawn)</a:t>
            </a:r>
            <a:endParaRPr sz="1200"/>
          </a:p>
        </p:txBody>
      </p:sp>
      <p:cxnSp>
        <p:nvCxnSpPr>
          <p:cNvPr id="180" name="Google Shape;180;p27"/>
          <p:cNvCxnSpPr>
            <a:stCxn id="166" idx="2"/>
            <a:endCxn id="179" idx="0"/>
          </p:cNvCxnSpPr>
          <p:nvPr/>
        </p:nvCxnSpPr>
        <p:spPr>
          <a:xfrm>
            <a:off x="6421363" y="3664200"/>
            <a:ext cx="2700" cy="28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7"/>
          <p:cNvSpPr/>
          <p:nvPr/>
        </p:nvSpPr>
        <p:spPr>
          <a:xfrm>
            <a:off x="3431613" y="1454250"/>
            <a:ext cx="1720800" cy="400200"/>
          </a:xfrm>
          <a:prstGeom prst="rect">
            <a:avLst/>
          </a:prstGeom>
          <a:solidFill>
            <a:srgbClr val="E9E0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wit-transforms</a:t>
            </a:r>
            <a:endParaRPr sz="1200"/>
          </a:p>
        </p:txBody>
      </p:sp>
      <p:cxnSp>
        <p:nvCxnSpPr>
          <p:cNvPr id="181" name="Google Shape;181;p27"/>
          <p:cNvCxnSpPr>
            <a:stCxn id="170" idx="2"/>
            <a:endCxn id="182" idx="0"/>
          </p:cNvCxnSpPr>
          <p:nvPr/>
        </p:nvCxnSpPr>
        <p:spPr>
          <a:xfrm>
            <a:off x="4301750" y="779150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>
            <a:stCxn id="169" idx="3"/>
            <a:endCxn id="171" idx="1"/>
          </p:cNvCxnSpPr>
          <p:nvPr/>
        </p:nvCxnSpPr>
        <p:spPr>
          <a:xfrm>
            <a:off x="4073238" y="2357100"/>
            <a:ext cx="496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65" idx="2"/>
            <a:endCxn id="167" idx="0"/>
          </p:cNvCxnSpPr>
          <p:nvPr/>
        </p:nvCxnSpPr>
        <p:spPr>
          <a:xfrm>
            <a:off x="7153538" y="2680576"/>
            <a:ext cx="1032600" cy="49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>
            <a:stCxn id="165" idx="2"/>
            <a:endCxn id="166" idx="0"/>
          </p:cNvCxnSpPr>
          <p:nvPr/>
        </p:nvCxnSpPr>
        <p:spPr>
          <a:xfrm flipH="1">
            <a:off x="6421238" y="2680576"/>
            <a:ext cx="732300" cy="49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/>
          <p:nvPr/>
        </p:nvSpPr>
        <p:spPr>
          <a:xfrm>
            <a:off x="224300" y="2911000"/>
            <a:ext cx="1900200" cy="4770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Code</a:t>
            </a:r>
            <a:br>
              <a:rPr lang="en" sz="1200"/>
            </a:br>
            <a:r>
              <a:rPr lang="en" sz="1200"/>
              <a:t>(JavaScript)</a:t>
            </a:r>
            <a:endParaRPr sz="1200"/>
          </a:p>
        </p:txBody>
      </p:sp>
      <p:cxnSp>
        <p:nvCxnSpPr>
          <p:cNvPr id="187" name="Google Shape;187;p27"/>
          <p:cNvCxnSpPr>
            <a:stCxn id="186" idx="3"/>
            <a:endCxn id="169" idx="1"/>
          </p:cNvCxnSpPr>
          <p:nvPr/>
        </p:nvCxnSpPr>
        <p:spPr>
          <a:xfrm flipH="1" rot="10800000">
            <a:off x="2124500" y="2357200"/>
            <a:ext cx="836700" cy="792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7"/>
          <p:cNvSpPr/>
          <p:nvPr/>
        </p:nvSpPr>
        <p:spPr>
          <a:xfrm>
            <a:off x="224300" y="3453329"/>
            <a:ext cx="1900200" cy="4770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Code</a:t>
            </a:r>
            <a:br>
              <a:rPr lang="en" sz="1200"/>
            </a:br>
            <a:r>
              <a:rPr lang="en" sz="1200"/>
              <a:t>(Go)</a:t>
            </a:r>
            <a:endParaRPr sz="1200"/>
          </a:p>
        </p:txBody>
      </p:sp>
      <p:cxnSp>
        <p:nvCxnSpPr>
          <p:cNvPr id="189" name="Google Shape;189;p27"/>
          <p:cNvCxnSpPr>
            <a:stCxn id="188" idx="3"/>
            <a:endCxn id="169" idx="1"/>
          </p:cNvCxnSpPr>
          <p:nvPr/>
        </p:nvCxnSpPr>
        <p:spPr>
          <a:xfrm flipH="1" rot="10800000">
            <a:off x="2124500" y="2357129"/>
            <a:ext cx="836700" cy="133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 txBox="1"/>
          <p:nvPr/>
        </p:nvSpPr>
        <p:spPr>
          <a:xfrm>
            <a:off x="1480588" y="1557200"/>
            <a:ext cx="6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Guest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473138" y="1557200"/>
            <a:ext cx="6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Host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650438" y="76200"/>
            <a:ext cx="12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Wit generation</a:t>
            </a:r>
            <a:endParaRPr b="1" sz="1200">
              <a:solidFill>
                <a:schemeClr val="accent3"/>
              </a:solidFill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3441338" y="916600"/>
            <a:ext cx="1720800" cy="400200"/>
          </a:xfrm>
          <a:prstGeom prst="rect">
            <a:avLst/>
          </a:prstGeom>
          <a:solidFill>
            <a:srgbClr val="E9E0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webidl2wit</a:t>
            </a:r>
            <a:endParaRPr sz="1200"/>
          </a:p>
        </p:txBody>
      </p:sp>
      <p:sp>
        <p:nvSpPr>
          <p:cNvPr id="193" name="Google Shape;193;p27"/>
          <p:cNvSpPr/>
          <p:nvPr/>
        </p:nvSpPr>
        <p:spPr>
          <a:xfrm>
            <a:off x="224300" y="3995658"/>
            <a:ext cx="983700" cy="477000"/>
          </a:xfrm>
          <a:prstGeom prst="rect">
            <a:avLst/>
          </a:prstGeom>
          <a:solidFill>
            <a:srgbClr val="CFF1E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Code</a:t>
            </a:r>
            <a:br>
              <a:rPr lang="en" sz="1200"/>
            </a:br>
            <a:r>
              <a:rPr lang="en" sz="1200"/>
              <a:t>(C/C++)</a:t>
            </a:r>
            <a:endParaRPr sz="1200"/>
          </a:p>
        </p:txBody>
      </p:sp>
      <p:sp>
        <p:nvSpPr>
          <p:cNvPr id="194" name="Google Shape;194;p27"/>
          <p:cNvSpPr/>
          <p:nvPr/>
        </p:nvSpPr>
        <p:spPr>
          <a:xfrm>
            <a:off x="1272544" y="3995658"/>
            <a:ext cx="1046400" cy="477000"/>
          </a:xfrm>
          <a:prstGeom prst="rect">
            <a:avLst/>
          </a:prstGeom>
          <a:solidFill>
            <a:srgbClr val="CFF1E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webgpu.h</a:t>
            </a:r>
            <a:endParaRPr sz="1200"/>
          </a:p>
        </p:txBody>
      </p:sp>
      <p:cxnSp>
        <p:nvCxnSpPr>
          <p:cNvPr id="195" name="Google Shape;195;p27"/>
          <p:cNvCxnSpPr>
            <a:stCxn id="194" idx="3"/>
            <a:endCxn id="169" idx="1"/>
          </p:cNvCxnSpPr>
          <p:nvPr/>
        </p:nvCxnSpPr>
        <p:spPr>
          <a:xfrm flipH="1" rot="10800000">
            <a:off x="2318944" y="2357058"/>
            <a:ext cx="642300" cy="187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93" idx="3"/>
            <a:endCxn id="194" idx="1"/>
          </p:cNvCxnSpPr>
          <p:nvPr/>
        </p:nvCxnSpPr>
        <p:spPr>
          <a:xfrm>
            <a:off x="1208000" y="4234158"/>
            <a:ext cx="64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 - Bevy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SMCon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D3FAE"/>
      </a:accent1>
      <a:accent2>
        <a:srgbClr val="3FBDA5"/>
      </a:accent2>
      <a:accent3>
        <a:srgbClr val="9272E1"/>
      </a:accent3>
      <a:accent4>
        <a:srgbClr val="222222"/>
      </a:accent4>
      <a:accent5>
        <a:srgbClr val="FFFFFF"/>
      </a:accent5>
      <a:accent6>
        <a:srgbClr val="B7B7B7"/>
      </a:accent6>
      <a:hlink>
        <a:srgbClr val="DD3F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