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570" autoAdjust="0"/>
  </p:normalViewPr>
  <p:slideViewPr>
    <p:cSldViewPr>
      <p:cViewPr varScale="1">
        <p:scale>
          <a:sx n="63" d="100"/>
          <a:sy n="63" d="100"/>
        </p:scale>
        <p:origin x="-120" y="-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7847-E724-4CDB-9D3E-934E0C7C522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541B-16A5-40EF-B9D8-BCC0AA890A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7847-E724-4CDB-9D3E-934E0C7C522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541B-16A5-40EF-B9D8-BCC0AA890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7847-E724-4CDB-9D3E-934E0C7C522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541B-16A5-40EF-B9D8-BCC0AA890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7847-E724-4CDB-9D3E-934E0C7C522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541B-16A5-40EF-B9D8-BCC0AA890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7847-E724-4CDB-9D3E-934E0C7C522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541B-16A5-40EF-B9D8-BCC0AA890A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7847-E724-4CDB-9D3E-934E0C7C522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541B-16A5-40EF-B9D8-BCC0AA890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7847-E724-4CDB-9D3E-934E0C7C522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541B-16A5-40EF-B9D8-BCC0AA890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7847-E724-4CDB-9D3E-934E0C7C522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541B-16A5-40EF-B9D8-BCC0AA890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7847-E724-4CDB-9D3E-934E0C7C522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541B-16A5-40EF-B9D8-BCC0AA890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7847-E724-4CDB-9D3E-934E0C7C522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541B-16A5-40EF-B9D8-BCC0AA890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7847-E724-4CDB-9D3E-934E0C7C522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61C541B-16A5-40EF-B9D8-BCC0AA890A7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987847-E724-4CDB-9D3E-934E0C7C522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1C541B-16A5-40EF-B9D8-BCC0AA890A7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724912"/>
          </a:xfrm>
        </p:spPr>
        <p:txBody>
          <a:bodyPr>
            <a:noAutofit/>
          </a:bodyPr>
          <a:lstStyle/>
          <a:p>
            <a:r>
              <a:rPr lang="en-US" sz="8000" dirty="0" smtClean="0"/>
              <a:t>Lead Score Case Study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By Wasif Mustaqeem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Conversion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 smtClean="0"/>
              <a:t>Numerical Variables are </a:t>
            </a:r>
            <a:r>
              <a:rPr lang="en-US" dirty="0" err="1" smtClean="0"/>
              <a:t>Normalised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Dummy </a:t>
            </a:r>
            <a:r>
              <a:rPr lang="en-US" dirty="0" smtClean="0"/>
              <a:t>Variables are created for object type </a:t>
            </a:r>
            <a:r>
              <a:rPr lang="en-US" dirty="0" smtClean="0"/>
              <a:t>variables.</a:t>
            </a:r>
          </a:p>
          <a:p>
            <a:r>
              <a:rPr lang="en-US" dirty="0" smtClean="0"/>
              <a:t>Total </a:t>
            </a:r>
            <a:r>
              <a:rPr lang="en-US" dirty="0" smtClean="0"/>
              <a:t>Rows for Analysis: </a:t>
            </a:r>
            <a:r>
              <a:rPr lang="en-US" dirty="0" smtClean="0"/>
              <a:t>8792</a:t>
            </a:r>
          </a:p>
          <a:p>
            <a:r>
              <a:rPr lang="en-US" dirty="0" smtClean="0"/>
              <a:t>Total </a:t>
            </a:r>
            <a:r>
              <a:rPr lang="en-US" dirty="0" smtClean="0"/>
              <a:t>Columns for Analysis: 43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466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Building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 smtClean="0"/>
              <a:t>Splitting the Data into Training and Testing </a:t>
            </a:r>
            <a:r>
              <a:rPr lang="en-US" dirty="0" smtClean="0"/>
              <a:t>Sets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first basic step for regression is performing a train-test split, we have chosen </a:t>
            </a:r>
            <a:r>
              <a:rPr lang="en-US" dirty="0" smtClean="0"/>
              <a:t>70:30 ratio.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RFE for Feature </a:t>
            </a:r>
            <a:r>
              <a:rPr lang="en-US" dirty="0" smtClean="0"/>
              <a:t>Selection</a:t>
            </a:r>
          </a:p>
          <a:p>
            <a:r>
              <a:rPr lang="en-US" dirty="0" smtClean="0"/>
              <a:t>Running </a:t>
            </a:r>
            <a:r>
              <a:rPr lang="en-US" dirty="0" smtClean="0"/>
              <a:t>RFE with 15 variables as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Building </a:t>
            </a:r>
            <a:r>
              <a:rPr lang="en-US" dirty="0" smtClean="0"/>
              <a:t>Model by removing the variable whose p- value is greater than 0.05 and </a:t>
            </a:r>
            <a:r>
              <a:rPr lang="en-US" dirty="0" err="1" smtClean="0"/>
              <a:t>vif</a:t>
            </a:r>
            <a:r>
              <a:rPr lang="en-US" dirty="0" smtClean="0"/>
              <a:t> value </a:t>
            </a:r>
            <a:r>
              <a:rPr lang="en-US" dirty="0" smtClean="0"/>
              <a:t>is greater than </a:t>
            </a:r>
            <a:r>
              <a:rPr lang="en-US" dirty="0" smtClean="0"/>
              <a:t>5</a:t>
            </a:r>
          </a:p>
          <a:p>
            <a:r>
              <a:rPr lang="en-US" dirty="0" smtClean="0"/>
              <a:t>Predictions </a:t>
            </a:r>
            <a:r>
              <a:rPr lang="en-US" dirty="0" smtClean="0"/>
              <a:t>on test data </a:t>
            </a:r>
            <a:r>
              <a:rPr lang="en-US" dirty="0" smtClean="0"/>
              <a:t>set</a:t>
            </a:r>
          </a:p>
          <a:p>
            <a:r>
              <a:rPr lang="en-US" dirty="0" smtClean="0"/>
              <a:t>Overall </a:t>
            </a:r>
            <a:r>
              <a:rPr lang="en-US" dirty="0" smtClean="0"/>
              <a:t>accuracy 81%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X Education sells online courses to industry professionals.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X Education get a lot of leads, its lead conversion rate is very poor. For example, if, say they acquire 100 leads in a day, only about 30 of them are converted.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To make this more efficient, the company wishes to identify the most potential leads, also known as “Hot Leads”.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If they successfully identify this set of leads, the lead conversion rate should to up as the sales team will now be focusing more on communicating with the potential l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eads rather than making calls to everyone. </a:t>
            </a: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Business Objective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X education wants to know most promising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leads.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that they want to build a Model which identifies the hot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leads.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Deployment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of the model for the future use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Solution </a:t>
            </a:r>
            <a:r>
              <a:rPr lang="en-US" dirty="0" smtClean="0"/>
              <a:t>Methodology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 cleaning and data manipulation.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  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Check and handle duplicate data.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  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Check and handle NA values and missing values.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  3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Drop columns, if it contains large amount of missing values 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not  useful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for the analysis.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  4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Imputation of the values, if necessary.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  5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Check and handle outliers in data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900" dirty="0" smtClean="0">
                <a:latin typeface="Aharoni" pitchFamily="2" charset="-79"/>
                <a:cs typeface="Aharoni" pitchFamily="2" charset="-79"/>
              </a:rPr>
              <a:t> EDA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en-US" sz="2900" dirty="0" err="1" smtClean="0">
                <a:latin typeface="+mj-lt"/>
                <a:cs typeface="Arial" pitchFamily="34" charset="0"/>
              </a:rPr>
              <a:t>Univariate</a:t>
            </a:r>
            <a:r>
              <a:rPr lang="en-US" sz="2900" dirty="0" smtClean="0">
                <a:latin typeface="+mj-lt"/>
                <a:cs typeface="Arial" pitchFamily="34" charset="0"/>
              </a:rPr>
              <a:t> data analysis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value count, distribution of variable etc.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Bivariate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data analysis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correlation coefficients and pattern between the variables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etc.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Feature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Scaling &amp; Dummy Variables and encoding of the data.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Classification technique: logistic regression used for the model making and prediction.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Validation of the model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Manipulation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Total Number of Rows =37, Total Number of Columns =</a:t>
            </a:r>
            <a:r>
              <a:rPr lang="en-US" sz="1800" dirty="0" smtClean="0"/>
              <a:t>9240</a:t>
            </a:r>
          </a:p>
          <a:p>
            <a:r>
              <a:rPr lang="en-US" sz="1800" dirty="0" smtClean="0"/>
              <a:t> </a:t>
            </a:r>
            <a:r>
              <a:rPr lang="en-US" sz="1800" dirty="0" smtClean="0"/>
              <a:t>Single value features like “Magazine”, “Receive More Updates About Our Courses</a:t>
            </a:r>
            <a:r>
              <a:rPr lang="en-US" sz="1800" dirty="0" smtClean="0"/>
              <a:t>”, “</a:t>
            </a:r>
            <a:r>
              <a:rPr lang="en-US" sz="1800" dirty="0" smtClean="0"/>
              <a:t>Update me on Supply</a:t>
            </a:r>
            <a:r>
              <a:rPr lang="en-US" sz="1800" dirty="0" smtClean="0"/>
              <a:t>”</a:t>
            </a:r>
          </a:p>
          <a:p>
            <a:r>
              <a:rPr lang="en-US" sz="1800" dirty="0" smtClean="0"/>
              <a:t> </a:t>
            </a:r>
            <a:r>
              <a:rPr lang="en-US" sz="1800" dirty="0" smtClean="0"/>
              <a:t>Chain Content”, “Get updates on DM Content”, “I agree to pay the amount </a:t>
            </a:r>
            <a:r>
              <a:rPr lang="en-US" sz="1800" dirty="0" smtClean="0"/>
              <a:t>through </a:t>
            </a:r>
            <a:r>
              <a:rPr lang="en-US" sz="1800" dirty="0" err="1" smtClean="0"/>
              <a:t>cheque</a:t>
            </a:r>
            <a:r>
              <a:rPr lang="en-US" sz="1800" dirty="0" smtClean="0"/>
              <a:t> ” </a:t>
            </a:r>
            <a:r>
              <a:rPr lang="en-US" sz="1800" dirty="0" smtClean="0"/>
              <a:t>etc. have been dropped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 </a:t>
            </a:r>
            <a:r>
              <a:rPr lang="en-US" sz="1800" dirty="0" smtClean="0"/>
              <a:t>Removing the “Prospect ID” and “Lead Number” which is not necessary for the analysis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 </a:t>
            </a:r>
            <a:r>
              <a:rPr lang="en-US" sz="1800" dirty="0" smtClean="0"/>
              <a:t>After checking for the value counts for some of the object type variables, we find some </a:t>
            </a:r>
            <a:r>
              <a:rPr lang="en-US" sz="1800" dirty="0" smtClean="0"/>
              <a:t>of the </a:t>
            </a:r>
            <a:r>
              <a:rPr lang="en-US" sz="1800" dirty="0" smtClean="0"/>
              <a:t>features which has no enough variance, which we have dropped, the features are:</a:t>
            </a:r>
            <a:br>
              <a:rPr lang="en-US" sz="1800" dirty="0" smtClean="0"/>
            </a:br>
            <a:r>
              <a:rPr lang="en-US" sz="1800" dirty="0" smtClean="0"/>
              <a:t>“Do Not Call”, “What matters most to you in choosing course”, “Search”, “</a:t>
            </a:r>
            <a:r>
              <a:rPr lang="en-US" sz="1800" dirty="0" smtClean="0"/>
              <a:t>Newspaper  Article</a:t>
            </a:r>
            <a:r>
              <a:rPr lang="en-US" sz="1800" dirty="0" smtClean="0"/>
              <a:t>”, “X Education Forums”, “Newspaper”, “Digital Advertisement” etc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 </a:t>
            </a:r>
            <a:r>
              <a:rPr lang="en-US" sz="1800" dirty="0" smtClean="0"/>
              <a:t>Dropping the columns having more than 35% as missing value such as ‘How did you </a:t>
            </a:r>
            <a:r>
              <a:rPr lang="en-US" sz="1800" dirty="0" smtClean="0"/>
              <a:t>hear  about </a:t>
            </a:r>
            <a:r>
              <a:rPr lang="en-US" sz="1800" dirty="0" smtClean="0"/>
              <a:t>X Education’ and ‘Lead Profile’. </a:t>
            </a:r>
            <a:br>
              <a:rPr lang="en-US" sz="1800" dirty="0" smtClean="0"/>
            </a:b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44780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EDA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76962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wasif mustaqeem\Downloads\archive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9024763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Categorical Variable Relation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5" name="Picture 3" descr="C:\Users\wasif mustaqeem\Downloads\archive\downloa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1" y="1935163"/>
            <a:ext cx="7319962" cy="4389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wasif mustaqeem\Downloads\archive\download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0"/>
            <a:ext cx="5015873" cy="3403175"/>
          </a:xfrm>
          <a:prstGeom prst="rect">
            <a:avLst/>
          </a:prstGeom>
          <a:noFill/>
        </p:spPr>
      </p:pic>
      <p:pic>
        <p:nvPicPr>
          <p:cNvPr id="4099" name="Picture 3" descr="C:\Users\wasif mustaqeem\Downloads\archive\download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454825"/>
            <a:ext cx="5015873" cy="3403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wasif mustaqeem\Downloads\archive\download (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81000" y="1447800"/>
            <a:ext cx="9144000" cy="50969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</TotalTime>
  <Words>381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Lead Score Case Study</vt:lpstr>
      <vt:lpstr>Problem Statement</vt:lpstr>
      <vt:lpstr>  Solution Methodology  </vt:lpstr>
      <vt:lpstr>Data Manipulation  </vt:lpstr>
      <vt:lpstr>EDA  </vt:lpstr>
      <vt:lpstr>Slide 6</vt:lpstr>
      <vt:lpstr>Categorical Variable Relation  </vt:lpstr>
      <vt:lpstr>Slide 8</vt:lpstr>
      <vt:lpstr>Slide 9</vt:lpstr>
      <vt:lpstr>Data Conversion  </vt:lpstr>
      <vt:lpstr>Model Building 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wasif mustaqeem</dc:creator>
  <cp:lastModifiedBy>wasif mustaqeem</cp:lastModifiedBy>
  <cp:revision>5</cp:revision>
  <dcterms:created xsi:type="dcterms:W3CDTF">2023-03-22T04:19:42Z</dcterms:created>
  <dcterms:modified xsi:type="dcterms:W3CDTF">2023-03-22T04:49:15Z</dcterms:modified>
</cp:coreProperties>
</file>