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1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C4B00F-BE7F-423F-B198-B3625FF62D63}" type="datetimeFigureOut">
              <a:rPr lang="en-US" smtClean="0"/>
              <a:t>9/27/2024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2FFF59-133E-4757-8047-96C1C6B6B8E8}" type="slidenum">
              <a:rPr lang="en-US" smtClean="0"/>
              <a:t>‹#›</a:t>
            </a:fld>
            <a:endParaRPr lang="en-US"/>
          </a:p>
        </p:txBody>
      </p:sp>
    </p:spTree>
    <p:extLst>
      <p:ext uri="{BB962C8B-B14F-4D97-AF65-F5344CB8AC3E}">
        <p14:creationId xmlns:p14="http://schemas.microsoft.com/office/powerpoint/2010/main" val="2738647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2FFF59-133E-4757-8047-96C1C6B6B8E8}" type="slidenum">
              <a:rPr lang="en-US" smtClean="0"/>
              <a:t>12</a:t>
            </a:fld>
            <a:endParaRPr lang="en-US"/>
          </a:p>
        </p:txBody>
      </p:sp>
    </p:spTree>
    <p:extLst>
      <p:ext uri="{BB962C8B-B14F-4D97-AF65-F5344CB8AC3E}">
        <p14:creationId xmlns:p14="http://schemas.microsoft.com/office/powerpoint/2010/main" val="2249785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2266" y="-2022"/>
            <a:ext cx="9146266" cy="6861037"/>
            <a:chOff x="-2266" y="-2022"/>
            <a:chExt cx="9146266" cy="6861037"/>
          </a:xfrm>
        </p:grpSpPr>
        <p:sp>
          <p:nvSpPr>
            <p:cNvPr id="10" name="Rectangle 9"/>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1" y="2222624"/>
            <a:ext cx="5917677" cy="2554758"/>
          </a:xfrm>
        </p:spPr>
        <p:txBody>
          <a:bodyPr anchor="b"/>
          <a:lstStyle>
            <a:lvl1pPr>
              <a:defRPr sz="480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7"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7419" y="1824010"/>
            <a:ext cx="990599" cy="240258"/>
          </a:xfrm>
        </p:spPr>
        <p:txBody>
          <a:bodyPr/>
          <a:lstStyle>
            <a:lvl1pPr algn="l">
              <a:defRPr sz="900" b="0" i="0">
                <a:solidFill>
                  <a:schemeClr val="bg1"/>
                </a:solidFill>
              </a:defRPr>
            </a:lvl1pPr>
          </a:lstStyle>
          <a:p>
            <a:fld id="{8C5EA2E6-4BD6-4DAA-A8AA-476D86C2E549}" type="datetimeFigureOut">
              <a:rPr lang="en-US" smtClean="0"/>
              <a:t>9/27/2024</a:t>
            </a:fld>
            <a:endParaRPr lang="en-US"/>
          </a:p>
        </p:txBody>
      </p:sp>
      <p:sp>
        <p:nvSpPr>
          <p:cNvPr id="5" name="Footer Placeholder 4"/>
          <p:cNvSpPr>
            <a:spLocks noGrp="1"/>
          </p:cNvSpPr>
          <p:nvPr>
            <p:ph type="ftr" sz="quarter" idx="11"/>
          </p:nvPr>
        </p:nvSpPr>
        <p:spPr bwMode="gray">
          <a:xfrm rot="5400000">
            <a:off x="6246568" y="3264407"/>
            <a:ext cx="3859795" cy="228659"/>
          </a:xfrm>
        </p:spPr>
        <p:txBody>
          <a:bodyPr/>
          <a:lstStyle>
            <a:lvl1pPr>
              <a:defRPr sz="900" b="0" i="0">
                <a:solidFill>
                  <a:schemeClr val="bg1"/>
                </a:solidFill>
              </a:defRPr>
            </a:lvl1p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145837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2266" y="-2022"/>
            <a:ext cx="9146266" cy="6861037"/>
            <a:chOff x="-2266" y="-2022"/>
            <a:chExt cx="9146266" cy="6861037"/>
          </a:xfrm>
        </p:grpSpPr>
        <p:sp>
          <p:nvSpPr>
            <p:cNvPr id="12" name="Rectangle 11"/>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Rectangle 14"/>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3"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EA2E6-4BD6-4DAA-A8AA-476D86C2E549}"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20" name="Rectangle 19"/>
          <p:cNvSpPr/>
          <p:nvPr/>
        </p:nvSpPr>
        <p:spPr>
          <a:xfrm>
            <a:off x="7745644" y="-7177"/>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12364" y="295730"/>
            <a:ext cx="738909"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111120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2266" y="-2022"/>
            <a:ext cx="9146266" cy="6861037"/>
            <a:chOff x="-2266" y="-2022"/>
            <a:chExt cx="9146266" cy="6861037"/>
          </a:xfrm>
        </p:grpSpPr>
        <p:sp>
          <p:nvSpPr>
            <p:cNvPr id="11" name="Rectangle 10"/>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13"/>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lstStyle>
            <a:lvl1pPr>
              <a:defRPr sz="3600"/>
            </a:lvl1pPr>
          </a:lstStyle>
          <a:p>
            <a:r>
              <a:rPr lang="en-US"/>
              <a:t>Click to edit Master title style</a:t>
            </a:r>
            <a:endParaRPr lang="en-US" dirty="0"/>
          </a:p>
        </p:txBody>
      </p:sp>
      <p:sp>
        <p:nvSpPr>
          <p:cNvPr id="15" name="Text Placeholder 3"/>
          <p:cNvSpPr>
            <a:spLocks noGrp="1"/>
          </p:cNvSpPr>
          <p:nvPr>
            <p:ph type="body" sz="half" idx="13"/>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5EA2E6-4BD6-4DAA-A8AA-476D86C2E54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7745644" y="-7177"/>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975623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2266" y="-2022"/>
            <a:ext cx="9146266" cy="6861037"/>
            <a:chOff x="-2266" y="-2022"/>
            <a:chExt cx="9146266" cy="6861037"/>
          </a:xfrm>
        </p:grpSpPr>
        <p:sp>
          <p:nvSpPr>
            <p:cNvPr id="14" name="Rectangle 13"/>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1" name="TextBox 10"/>
          <p:cNvSpPr txBox="1"/>
          <p:nvPr/>
        </p:nvSpPr>
        <p:spPr bwMode="gray">
          <a:xfrm>
            <a:off x="7033421" y="2893960"/>
            <a:ext cx="679240" cy="132343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8000" dirty="0">
                <a:solidFill>
                  <a:schemeClr val="tx2">
                    <a:lumMod val="40000"/>
                    <a:lumOff val="60000"/>
                  </a:schemeClr>
                </a:solidFill>
              </a:rPr>
              <a:t>”</a:t>
            </a:r>
          </a:p>
        </p:txBody>
      </p:sp>
      <p:sp>
        <p:nvSpPr>
          <p:cNvPr id="10" name="TextBox 9"/>
          <p:cNvSpPr txBox="1"/>
          <p:nvPr/>
        </p:nvSpPr>
        <p:spPr bwMode="gray">
          <a:xfrm>
            <a:off x="625840" y="590998"/>
            <a:ext cx="601591" cy="132343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8000" dirty="0">
                <a:solidFill>
                  <a:schemeClr val="tx2">
                    <a:lumMod val="40000"/>
                    <a:lumOff val="60000"/>
                  </a:schemeClr>
                </a:solidFill>
              </a:rPr>
              <a:t>“</a:t>
            </a:r>
          </a:p>
        </p:txBody>
      </p:sp>
      <p:sp>
        <p:nvSpPr>
          <p:cNvPr id="2" name="Title 1"/>
          <p:cNvSpPr>
            <a:spLocks noGrp="1"/>
          </p:cNvSpPr>
          <p:nvPr>
            <p:ph type="title"/>
          </p:nvPr>
        </p:nvSpPr>
        <p:spPr>
          <a:xfrm>
            <a:off x="1110763" y="914400"/>
            <a:ext cx="6177681" cy="28846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tx2">
                    <a:lumMod val="40000"/>
                    <a:lumOff val="6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78870" y="5000815"/>
            <a:ext cx="6422005" cy="101817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5EA2E6-4BD6-4DAA-A8AA-476D86C2E54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22" name="Rectangle 21"/>
          <p:cNvSpPr/>
          <p:nvPr/>
        </p:nvSpPr>
        <p:spPr>
          <a:xfrm>
            <a:off x="7745644" y="-7177"/>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58468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2266" y="-2022"/>
            <a:ext cx="9146266" cy="6861037"/>
            <a:chOff x="-2266" y="-2022"/>
            <a:chExt cx="9146266" cy="6861037"/>
          </a:xfrm>
        </p:grpSpPr>
        <p:sp>
          <p:nvSpPr>
            <p:cNvPr id="10" name="Rectangle 9"/>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159399"/>
            <a:ext cx="642200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EA2E6-4BD6-4DAA-A8AA-476D86C2E54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7744507" y="39"/>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2576280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4852" y="921453"/>
            <a:ext cx="6423592" cy="715512"/>
          </a:xfrm>
        </p:spPr>
        <p:txBody>
          <a:bodyPr anchor="ct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1"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2"/>
            <a:ext cx="2313431" cy="2877717"/>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1" y="2485332"/>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2"/>
            <a:ext cx="2326750" cy="2888367"/>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0"/>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0" y="3147162"/>
            <a:ext cx="2313740" cy="2877717"/>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87101" y="2489200"/>
            <a:ext cx="0" cy="3535679"/>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622" y="2489200"/>
            <a:ext cx="0" cy="3535679"/>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5EA2E6-4BD6-4DAA-A8AA-476D86C2E549}" type="datetimeFigureOut">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12364" y="295730"/>
            <a:ext cx="738909"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526121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nchor="ct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0390" y="4179595"/>
            <a:ext cx="2295329" cy="65796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21261" y="2489200"/>
            <a:ext cx="2012937"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48208"/>
            <a:ext cx="2309279" cy="117667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30434" y="4179594"/>
            <a:ext cx="2291674"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486834"/>
            <a:ext cx="2025182" cy="144970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8" y="4848209"/>
            <a:ext cx="2317790" cy="118837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4166523"/>
            <a:ext cx="2304671" cy="681684"/>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6" y="2489200"/>
            <a:ext cx="2018838"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0" y="4848209"/>
            <a:ext cx="2304671" cy="1189427"/>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441" y="2489200"/>
            <a:ext cx="0" cy="3535679"/>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622" y="2489200"/>
            <a:ext cx="0" cy="3548436"/>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5EA2E6-4BD6-4DAA-A8AA-476D86C2E549}" type="datetimeFigureOut">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12364" y="295730"/>
            <a:ext cx="738909"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1722680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1"/>
          <p:cNvSpPr>
            <a:spLocks noGrp="1"/>
          </p:cNvSpPr>
          <p:nvPr>
            <p:ph type="title"/>
          </p:nvPr>
        </p:nvSpPr>
        <p:spPr>
          <a:xfrm>
            <a:off x="864852" y="921453"/>
            <a:ext cx="6423592" cy="715512"/>
          </a:xfrm>
        </p:spPr>
        <p:txBody>
          <a:bodyPr anchor="ct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EA2E6-4BD6-4DAA-A8AA-476D86C2E54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2051228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0" name="Group 9"/>
          <p:cNvGrpSpPr/>
          <p:nvPr/>
        </p:nvGrpSpPr>
        <p:grpSpPr>
          <a:xfrm>
            <a:off x="-2266" y="-2022"/>
            <a:ext cx="9146266" cy="6861037"/>
            <a:chOff x="-2266" y="-2022"/>
            <a:chExt cx="9146266" cy="6861037"/>
          </a:xfrm>
        </p:grpSpPr>
        <p:sp>
          <p:nvSpPr>
            <p:cNvPr id="11" name="Rectangle 10"/>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119474" cy="4571999"/>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EA2E6-4BD6-4DAA-A8AA-476D86C2E54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744507" y="39"/>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157646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EA2E6-4BD6-4DAA-A8AA-476D86C2E54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18"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114834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2266" y="-2022"/>
            <a:ext cx="9146266" cy="6861037"/>
            <a:chOff x="-2266" y="-2022"/>
            <a:chExt cx="9146266" cy="6861037"/>
          </a:xfrm>
        </p:grpSpPr>
        <p:sp>
          <p:nvSpPr>
            <p:cNvPr id="12" name="Rectangle 11"/>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hasCustomPrompt="1"/>
          </p:nvPr>
        </p:nvSpPr>
        <p:spPr>
          <a:xfrm>
            <a:off x="866443" y="2257588"/>
            <a:ext cx="3101763" cy="3020343"/>
          </a:xfrm>
        </p:spPr>
        <p:txBody>
          <a:bodyPr anchor="ctr"/>
          <a:lstStyle>
            <a:lvl1pPr algn="l">
              <a:defRPr sz="3200" b="0" cap="none"/>
            </a:lvl1pPr>
          </a:lstStyle>
          <a:p>
            <a:r>
              <a:rPr lang="en-US" dirty="0"/>
              <a:t>Click to edit Master title style</a:t>
            </a:r>
            <a:br>
              <a:rPr lang="en-US" dirty="0"/>
            </a:br>
            <a:r>
              <a:rPr lang="en-US" dirty="0"/>
              <a:t>third</a:t>
            </a:r>
          </a:p>
        </p:txBody>
      </p:sp>
      <p:sp>
        <p:nvSpPr>
          <p:cNvPr id="3" name="Text Placeholder 2"/>
          <p:cNvSpPr>
            <a:spLocks noGrp="1"/>
          </p:cNvSpPr>
          <p:nvPr>
            <p:ph type="body" idx="1"/>
          </p:nvPr>
        </p:nvSpPr>
        <p:spPr>
          <a:xfrm>
            <a:off x="5119261" y="2257267"/>
            <a:ext cx="3054653" cy="3020345"/>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EA2E6-4BD6-4DAA-A8AA-476D86C2E549}"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745644" y="39"/>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804576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79"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532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EA2E6-4BD6-4DAA-A8AA-476D86C2E549}"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11"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65730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1" y="3248040"/>
            <a:ext cx="3636978" cy="277176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0" y="2488750"/>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040"/>
            <a:ext cx="3636980" cy="277390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EA2E6-4BD6-4DAA-A8AA-476D86C2E549}" type="datetimeFigureOut">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13"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2661924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EA2E6-4BD6-4DAA-A8AA-476D86C2E549}"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10"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126461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EA2E6-4BD6-4DAA-A8AA-476D86C2E549}" type="datetimeFigureOut">
              <a:rPr lang="en-US" smtClean="0"/>
              <a:t>9/27/2024</a:t>
            </a:fld>
            <a:endParaRPr lang="en-US"/>
          </a:p>
        </p:txBody>
      </p:sp>
      <p:sp>
        <p:nvSpPr>
          <p:cNvPr id="3" name="Footer Placeholder 2"/>
          <p:cNvSpPr>
            <a:spLocks noGrp="1"/>
          </p:cNvSpPr>
          <p:nvPr>
            <p:ph type="ftr" sz="quarter" idx="11"/>
          </p:nvPr>
        </p:nvSpPr>
        <p:spPr/>
        <p:txBody>
          <a:bodyPr/>
          <a:lstStyle/>
          <a:p>
            <a:endParaRPr lang="en-US"/>
          </a:p>
        </p:txBody>
      </p:sp>
      <p:sp>
        <p:nvSpPr>
          <p:cNvPr id="11" name="Rectangle 10"/>
          <p:cNvSpPr/>
          <p:nvPr/>
        </p:nvSpPr>
        <p:spPr>
          <a:xfrm>
            <a:off x="7745644" y="-1404"/>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3496748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7" name="Group 6"/>
          <p:cNvGrpSpPr/>
          <p:nvPr/>
        </p:nvGrpSpPr>
        <p:grpSpPr>
          <a:xfrm>
            <a:off x="-2266" y="-2022"/>
            <a:ext cx="9146266" cy="6861037"/>
            <a:chOff x="-2266" y="-2022"/>
            <a:chExt cx="9146266" cy="6861037"/>
          </a:xfrm>
        </p:grpSpPr>
        <p:sp>
          <p:nvSpPr>
            <p:cNvPr id="13" name="Rectangle 12"/>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52881"/>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90" cy="2938036"/>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EA2E6-4BD6-4DAA-A8AA-476D86C2E549}"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19" name="Rectangle 18"/>
          <p:cNvSpPr/>
          <p:nvPr/>
        </p:nvSpPr>
        <p:spPr>
          <a:xfrm>
            <a:off x="7745644" y="-1404"/>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91142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7" name="Group 6"/>
          <p:cNvGrpSpPr/>
          <p:nvPr/>
        </p:nvGrpSpPr>
        <p:grpSpPr>
          <a:xfrm>
            <a:off x="-2266" y="-2022"/>
            <a:ext cx="9146266" cy="6861037"/>
            <a:chOff x="-2266" y="-2022"/>
            <a:chExt cx="9146266" cy="6861037"/>
          </a:xfrm>
        </p:grpSpPr>
        <p:sp>
          <p:nvSpPr>
            <p:cNvPr id="21" name="Rectangle 20"/>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7"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1591" y="1343112"/>
            <a:ext cx="3001938" cy="1613085"/>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51592" y="3086100"/>
            <a:ext cx="3001938" cy="24511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EA2E6-4BD6-4DAA-A8AA-476D86C2E549}"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1404"/>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253986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2266" y="-2022"/>
            <a:ext cx="9146266" cy="6861037"/>
            <a:chOff x="-2266" y="-2022"/>
            <a:chExt cx="9146266" cy="6861037"/>
          </a:xfrm>
        </p:grpSpPr>
        <p:sp>
          <p:nvSpPr>
            <p:cNvPr id="19" name="Rectangle 18"/>
            <p:cNvSpPr/>
            <p:nvPr/>
          </p:nvSpPr>
          <p:spPr>
            <a:xfrm>
              <a:off x="0" y="0"/>
              <a:ext cx="9144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6" name="Freeform 25"/>
            <p:cNvSpPr/>
            <p:nvPr/>
          </p:nvSpPr>
          <p:spPr bwMode="gray">
            <a:xfrm>
              <a:off x="485023" y="1856958"/>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7"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1"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1"/>
            <a:ext cx="6345260" cy="35305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60111" y="6377097"/>
            <a:ext cx="990599" cy="228659"/>
          </a:xfrm>
          <a:prstGeom prst="rect">
            <a:avLst/>
          </a:prstGeom>
        </p:spPr>
        <p:txBody>
          <a:bodyPr vert="horz" lIns="91440" tIns="45720" rIns="91440" bIns="45720" rtlCol="0" anchor="t" anchorCtr="0"/>
          <a:lstStyle>
            <a:lvl1pPr algn="r">
              <a:defRPr sz="900" b="1" i="0">
                <a:solidFill>
                  <a:schemeClr val="accent1"/>
                </a:solidFill>
              </a:defRPr>
            </a:lvl1pPr>
          </a:lstStyle>
          <a:p>
            <a:fld id="{8C5EA2E6-4BD6-4DAA-A8AA-476D86C2E549}" type="datetimeFigureOut">
              <a:rPr lang="en-US" smtClean="0"/>
              <a:t>9/27/2024</a:t>
            </a:fld>
            <a:endParaRPr lang="en-US"/>
          </a:p>
        </p:txBody>
      </p:sp>
      <p:sp>
        <p:nvSpPr>
          <p:cNvPr id="5" name="Footer Placeholder 4"/>
          <p:cNvSpPr>
            <a:spLocks noGrp="1"/>
          </p:cNvSpPr>
          <p:nvPr>
            <p:ph type="ftr" sz="quarter" idx="3"/>
          </p:nvPr>
        </p:nvSpPr>
        <p:spPr>
          <a:xfrm>
            <a:off x="590842" y="6373195"/>
            <a:ext cx="3859795" cy="228659"/>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9" name="Rectangle 2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7BD264FE-5C56-4812-ADC0-901539FD080C}" type="slidenum">
              <a:rPr lang="en-US" smtClean="0"/>
              <a:t>‹#›</a:t>
            </a:fld>
            <a:endParaRPr lang="en-US"/>
          </a:p>
        </p:txBody>
      </p:sp>
    </p:spTree>
    <p:extLst>
      <p:ext uri="{BB962C8B-B14F-4D97-AF65-F5344CB8AC3E}">
        <p14:creationId xmlns:p14="http://schemas.microsoft.com/office/powerpoint/2010/main" val="2960218844"/>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Complete SEO audit </a:t>
            </a:r>
          </a:p>
        </p:txBody>
      </p:sp>
      <p:sp>
        <p:nvSpPr>
          <p:cNvPr id="3" name="Subtitle 2"/>
          <p:cNvSpPr>
            <a:spLocks noGrp="1"/>
          </p:cNvSpPr>
          <p:nvPr>
            <p:ph type="subTitle" idx="1"/>
          </p:nvPr>
        </p:nvSpPr>
        <p:spPr/>
        <p:txBody>
          <a:bodyPr/>
          <a:lstStyle/>
          <a:p>
            <a:r>
              <a:rPr lang="en-US" sz="2000" b="1" dirty="0"/>
              <a:t>For </a:t>
            </a:r>
            <a:r>
              <a:rPr lang="en-US" b="1" dirty="0"/>
              <a:t> </a:t>
            </a:r>
            <a:r>
              <a:rPr lang="en-US" sz="2800" b="1" dirty="0">
                <a:solidFill>
                  <a:schemeClr val="tx1"/>
                </a:solidFill>
              </a:rPr>
              <a:t>SITARAY</a:t>
            </a:r>
          </a:p>
        </p:txBody>
      </p:sp>
    </p:spTree>
    <p:extLst>
      <p:ext uri="{BB962C8B-B14F-4D97-AF65-F5344CB8AC3E}">
        <p14:creationId xmlns:p14="http://schemas.microsoft.com/office/powerpoint/2010/main" val="3752385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609600"/>
            <a:ext cx="6172200" cy="830997"/>
          </a:xfrm>
          <a:prstGeom prst="rect">
            <a:avLst/>
          </a:prstGeom>
          <a:noFill/>
        </p:spPr>
        <p:txBody>
          <a:bodyPr wrap="square" rtlCol="0">
            <a:spAutoFit/>
          </a:bodyPr>
          <a:lstStyle/>
          <a:p>
            <a:pPr lvl="0"/>
            <a:r>
              <a:rPr lang="en-US" sz="2400" b="1" dirty="0">
                <a:solidFill>
                  <a:srgbClr val="FF0000"/>
                </a:solidFill>
                <a:latin typeface="Montserrat Medium"/>
                <a:ea typeface="Montserrat Medium"/>
                <a:cs typeface="Montserrat Medium"/>
                <a:sym typeface="Montserrat Medium"/>
              </a:rPr>
              <a:t>Meta Description Over  155 Characters</a:t>
            </a:r>
          </a:p>
          <a:p>
            <a:endParaRPr lang="en-US" sz="2400" b="1" dirty="0">
              <a:solidFill>
                <a:srgbClr val="FF0000"/>
              </a:solidFill>
            </a:endParaRPr>
          </a:p>
        </p:txBody>
      </p:sp>
      <p:sp>
        <p:nvSpPr>
          <p:cNvPr id="3" name="TextBox 2"/>
          <p:cNvSpPr txBox="1"/>
          <p:nvPr/>
        </p:nvSpPr>
        <p:spPr>
          <a:xfrm>
            <a:off x="228600" y="1295400"/>
            <a:ext cx="8686800" cy="1477328"/>
          </a:xfrm>
          <a:prstGeom prst="rect">
            <a:avLst/>
          </a:prstGeom>
          <a:noFill/>
        </p:spPr>
        <p:txBody>
          <a:bodyPr wrap="square" rtlCol="0">
            <a:spAutoFit/>
          </a:bodyPr>
          <a:lstStyle/>
          <a:p>
            <a:pPr lvl="0"/>
            <a:r>
              <a:rPr lang="en-US" dirty="0">
                <a:latin typeface="Montserrat"/>
                <a:ea typeface="Montserrat"/>
                <a:cs typeface="Montserrat"/>
                <a:sym typeface="Montserrat"/>
              </a:rPr>
              <a:t>During the website audit, it was found that </a:t>
            </a:r>
            <a:r>
              <a:rPr lang="en-US" b="1" dirty="0">
                <a:solidFill>
                  <a:srgbClr val="FF0000"/>
                </a:solidFill>
                <a:latin typeface="Montserrat"/>
                <a:ea typeface="Montserrat"/>
                <a:cs typeface="Montserrat"/>
                <a:sym typeface="Montserrat"/>
              </a:rPr>
              <a:t>2 pages have meta descriptions</a:t>
            </a:r>
            <a:r>
              <a:rPr lang="en-US" dirty="0">
                <a:solidFill>
                  <a:srgbClr val="FF0000"/>
                </a:solidFill>
                <a:latin typeface="Montserrat"/>
                <a:ea typeface="Montserrat"/>
                <a:cs typeface="Montserrat"/>
                <a:sym typeface="Montserrat"/>
              </a:rPr>
              <a:t> </a:t>
            </a:r>
            <a:r>
              <a:rPr lang="en-US" dirty="0">
                <a:latin typeface="Montserrat"/>
                <a:ea typeface="Montserrat"/>
                <a:cs typeface="Montserrat"/>
                <a:sym typeface="Montserrat"/>
              </a:rPr>
              <a:t>over the predefined length of </a:t>
            </a:r>
            <a:r>
              <a:rPr lang="en-US" b="1" dirty="0">
                <a:solidFill>
                  <a:srgbClr val="FF0000"/>
                </a:solidFill>
                <a:latin typeface="Montserrat"/>
                <a:ea typeface="Montserrat"/>
                <a:cs typeface="Montserrat"/>
                <a:sym typeface="Montserrat"/>
              </a:rPr>
              <a:t>145-160 characters</a:t>
            </a:r>
            <a:r>
              <a:rPr lang="en-US" dirty="0">
                <a:latin typeface="Montserrat"/>
                <a:ea typeface="Montserrat"/>
                <a:cs typeface="Montserrat"/>
                <a:sym typeface="Montserrat"/>
              </a:rPr>
              <a:t>. Meta descriptions provide a concise summary of the page's content and play a crucial role in attracting users from search engine results pages (SERPs)</a:t>
            </a:r>
            <a:endParaRPr lang="en-US" dirty="0">
              <a:solidFill>
                <a:srgbClr val="000000"/>
              </a:solidFill>
              <a:latin typeface="Montserrat"/>
              <a:ea typeface="Montserrat"/>
              <a:cs typeface="Montserrat"/>
              <a:sym typeface="Montserrat"/>
            </a:endParaRPr>
          </a:p>
          <a:p>
            <a:endParaRPr lang="en-US" dirty="0"/>
          </a:p>
        </p:txBody>
      </p:sp>
      <p:pic>
        <p:nvPicPr>
          <p:cNvPr id="1026" name="Picture 2" descr="C:\Users\Naeem\Desktop\swift audit web pics\Capture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43213"/>
            <a:ext cx="8610600"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71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370114"/>
            <a:ext cx="7848600" cy="738664"/>
          </a:xfrm>
          <a:prstGeom prst="rect">
            <a:avLst/>
          </a:prstGeom>
          <a:noFill/>
        </p:spPr>
        <p:txBody>
          <a:bodyPr wrap="square" rtlCol="0">
            <a:spAutoFit/>
          </a:bodyPr>
          <a:lstStyle/>
          <a:p>
            <a:pPr lvl="0"/>
            <a:r>
              <a:rPr lang="en-US" sz="2400" dirty="0">
                <a:solidFill>
                  <a:srgbClr val="FF0000"/>
                </a:solidFill>
                <a:latin typeface="Montserrat Medium"/>
                <a:ea typeface="Montserrat Medium"/>
                <a:cs typeface="Montserrat Medium"/>
                <a:sym typeface="Montserrat Medium"/>
              </a:rPr>
              <a:t>Missing Meta Description</a:t>
            </a:r>
          </a:p>
          <a:p>
            <a:endParaRPr lang="en-US" dirty="0"/>
          </a:p>
        </p:txBody>
      </p:sp>
      <p:sp>
        <p:nvSpPr>
          <p:cNvPr id="3" name="TextBox 2"/>
          <p:cNvSpPr txBox="1"/>
          <p:nvPr/>
        </p:nvSpPr>
        <p:spPr>
          <a:xfrm>
            <a:off x="228600" y="1108778"/>
            <a:ext cx="8686800" cy="1477328"/>
          </a:xfrm>
          <a:prstGeom prst="rect">
            <a:avLst/>
          </a:prstGeom>
          <a:noFill/>
        </p:spPr>
        <p:txBody>
          <a:bodyPr wrap="square" rtlCol="0">
            <a:spAutoFit/>
          </a:bodyPr>
          <a:lstStyle/>
          <a:p>
            <a:r>
              <a:rPr lang="en-US" dirty="0">
                <a:latin typeface="Montserrat" charset="0"/>
              </a:rPr>
              <a:t>During the examination of your website, it was identified that  </a:t>
            </a:r>
            <a:r>
              <a:rPr lang="en-US" dirty="0">
                <a:solidFill>
                  <a:srgbClr val="FF0000"/>
                </a:solidFill>
                <a:latin typeface="Montserrat" charset="0"/>
              </a:rPr>
              <a:t>01</a:t>
            </a:r>
            <a:r>
              <a:rPr lang="en-US" dirty="0">
                <a:latin typeface="Montserrat" charset="0"/>
              </a:rPr>
              <a:t> page is </a:t>
            </a:r>
            <a:r>
              <a:rPr lang="en-US" dirty="0">
                <a:solidFill>
                  <a:srgbClr val="FF0000"/>
                </a:solidFill>
                <a:latin typeface="Montserrat" charset="0"/>
              </a:rPr>
              <a:t>missing meta description</a:t>
            </a:r>
            <a:r>
              <a:rPr lang="en-US" dirty="0">
                <a:latin typeface="Montserrat" charset="0"/>
              </a:rPr>
              <a:t>, which could negatively impact your website's search engine performance. To address this issue, I strongly recommend adding unique, SEO-optimized meta descriptions to each page. This will significantly improve your website's visibility and enhance the overall user experience.</a:t>
            </a:r>
          </a:p>
        </p:txBody>
      </p:sp>
      <p:pic>
        <p:nvPicPr>
          <p:cNvPr id="2050" name="Picture 2" descr="C:\Users\Naeem\Desktop\swift audit web pics\Capture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62288"/>
            <a:ext cx="8686800"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278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457200"/>
            <a:ext cx="6324600" cy="738664"/>
          </a:xfrm>
          <a:prstGeom prst="rect">
            <a:avLst/>
          </a:prstGeom>
          <a:noFill/>
        </p:spPr>
        <p:txBody>
          <a:bodyPr wrap="square" rtlCol="0">
            <a:spAutoFit/>
          </a:bodyPr>
          <a:lstStyle/>
          <a:p>
            <a:pPr lvl="0" algn="ctr"/>
            <a:r>
              <a:rPr lang="en-US" sz="2400" dirty="0">
                <a:solidFill>
                  <a:srgbClr val="FF0000"/>
                </a:solidFill>
                <a:latin typeface="Montserrat Medium"/>
                <a:ea typeface="Montserrat Medium"/>
                <a:cs typeface="Montserrat Medium"/>
                <a:sym typeface="Montserrat Medium"/>
              </a:rPr>
              <a:t>Missing H1</a:t>
            </a:r>
          </a:p>
          <a:p>
            <a:endParaRPr lang="en-US" dirty="0"/>
          </a:p>
        </p:txBody>
      </p:sp>
      <p:sp>
        <p:nvSpPr>
          <p:cNvPr id="3" name="TextBox 2"/>
          <p:cNvSpPr txBox="1"/>
          <p:nvPr/>
        </p:nvSpPr>
        <p:spPr>
          <a:xfrm>
            <a:off x="76200" y="1066800"/>
            <a:ext cx="8915400" cy="1477328"/>
          </a:xfrm>
          <a:prstGeom prst="rect">
            <a:avLst/>
          </a:prstGeom>
          <a:noFill/>
        </p:spPr>
        <p:txBody>
          <a:bodyPr wrap="square" rtlCol="0">
            <a:spAutoFit/>
          </a:bodyPr>
          <a:lstStyle/>
          <a:p>
            <a:r>
              <a:rPr lang="en-US" dirty="0">
                <a:latin typeface="Montserrat" charset="0"/>
              </a:rPr>
              <a:t>It was identified during the website audit that approximately </a:t>
            </a:r>
            <a:r>
              <a:rPr lang="en-US" dirty="0">
                <a:solidFill>
                  <a:srgbClr val="FF0000"/>
                </a:solidFill>
                <a:latin typeface="Montserrat" charset="0"/>
              </a:rPr>
              <a:t>3</a:t>
            </a:r>
            <a:r>
              <a:rPr lang="en-US" dirty="0">
                <a:latin typeface="Montserrat" charset="0"/>
              </a:rPr>
              <a:t> pages are </a:t>
            </a:r>
            <a:r>
              <a:rPr lang="en-US" dirty="0">
                <a:solidFill>
                  <a:srgbClr val="FF0000"/>
                </a:solidFill>
                <a:latin typeface="Montserrat" charset="0"/>
              </a:rPr>
              <a:t>missing H1 tags</a:t>
            </a:r>
            <a:r>
              <a:rPr lang="en-US" dirty="0">
                <a:latin typeface="Montserrat" charset="0"/>
              </a:rPr>
              <a:t>. To enhance visibility and improve user understanding, it is recommended to add unique and descriptive H1 tags to each page. H1 tags help search engines understand the content of individual pages better, improving their relevance and visibility in search results.</a:t>
            </a:r>
          </a:p>
        </p:txBody>
      </p:sp>
      <p:pic>
        <p:nvPicPr>
          <p:cNvPr id="3074" name="Picture 2" descr="C:\Users\Naeem\Desktop\swift audit web pics\Capture 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33057"/>
            <a:ext cx="7239000" cy="126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32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57200"/>
            <a:ext cx="7391400" cy="461665"/>
          </a:xfrm>
          <a:prstGeom prst="rect">
            <a:avLst/>
          </a:prstGeom>
          <a:noFill/>
        </p:spPr>
        <p:txBody>
          <a:bodyPr wrap="square" rtlCol="0">
            <a:spAutoFit/>
          </a:bodyPr>
          <a:lstStyle/>
          <a:p>
            <a:pPr algn="ctr"/>
            <a:r>
              <a:rPr lang="en-US" sz="2400" dirty="0">
                <a:solidFill>
                  <a:srgbClr val="FF0000"/>
                </a:solidFill>
              </a:rPr>
              <a:t>Non Sequential  H1 tags</a:t>
            </a:r>
          </a:p>
        </p:txBody>
      </p:sp>
      <p:sp>
        <p:nvSpPr>
          <p:cNvPr id="3" name="TextBox 2"/>
          <p:cNvSpPr txBox="1"/>
          <p:nvPr/>
        </p:nvSpPr>
        <p:spPr>
          <a:xfrm>
            <a:off x="762000" y="1295400"/>
            <a:ext cx="7924800" cy="2031325"/>
          </a:xfrm>
          <a:prstGeom prst="rect">
            <a:avLst/>
          </a:prstGeom>
          <a:noFill/>
        </p:spPr>
        <p:txBody>
          <a:bodyPr wrap="square" rtlCol="0">
            <a:spAutoFit/>
          </a:bodyPr>
          <a:lstStyle/>
          <a:p>
            <a:r>
              <a:rPr lang="en-US" dirty="0">
                <a:solidFill>
                  <a:srgbClr val="FF0000"/>
                </a:solidFill>
                <a:latin typeface="Montserrat" charset="0"/>
              </a:rPr>
              <a:t>9</a:t>
            </a:r>
            <a:r>
              <a:rPr lang="en-US" dirty="0">
                <a:latin typeface="Montserrat" charset="0"/>
              </a:rPr>
              <a:t> pages have an </a:t>
            </a:r>
            <a:r>
              <a:rPr lang="en-US" dirty="0">
                <a:solidFill>
                  <a:srgbClr val="FF0000"/>
                </a:solidFill>
                <a:latin typeface="Montserrat" charset="0"/>
              </a:rPr>
              <a:t>&lt;h1&gt; </a:t>
            </a:r>
            <a:r>
              <a:rPr lang="en-US" dirty="0">
                <a:latin typeface="Montserrat" charset="0"/>
              </a:rPr>
              <a:t>tag that is not the </a:t>
            </a:r>
            <a:r>
              <a:rPr lang="en-US" dirty="0">
                <a:solidFill>
                  <a:srgbClr val="FF0000"/>
                </a:solidFill>
                <a:latin typeface="Montserrat" charset="0"/>
              </a:rPr>
              <a:t>first heading </a:t>
            </a:r>
            <a:r>
              <a:rPr lang="en-US" dirty="0">
                <a:latin typeface="Montserrat" charset="0"/>
              </a:rPr>
              <a:t>on the page. To align with SEO best practices and improve accessibility, heading elements should follow a logical, sequential order. The &lt;h1&gt; tag should be the </a:t>
            </a:r>
            <a:r>
              <a:rPr lang="en-US" dirty="0">
                <a:solidFill>
                  <a:srgbClr val="FF0000"/>
                </a:solidFill>
                <a:latin typeface="Montserrat" charset="0"/>
              </a:rPr>
              <a:t>primary heading</a:t>
            </a:r>
            <a:r>
              <a:rPr lang="en-US" dirty="0">
                <a:latin typeface="Montserrat" charset="0"/>
              </a:rPr>
              <a:t>, followed by &lt;h2&gt; to &lt;h6&gt; in descending order. This logical structure not only helps search engines better understand the content hierarchy but also enhances navigation for users, including those relying on assistive technologies</a:t>
            </a:r>
          </a:p>
        </p:txBody>
      </p:sp>
      <p:pic>
        <p:nvPicPr>
          <p:cNvPr id="4098" name="Picture 2" descr="C:\Users\Naeem\Desktop\swift audit web pics\Capture 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33800"/>
            <a:ext cx="8497887"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27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Technical SEO</a:t>
            </a:r>
          </a:p>
        </p:txBody>
      </p:sp>
    </p:spTree>
    <p:extLst>
      <p:ext uri="{BB962C8B-B14F-4D97-AF65-F5344CB8AC3E}">
        <p14:creationId xmlns:p14="http://schemas.microsoft.com/office/powerpoint/2010/main" val="261320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5100" y="544286"/>
            <a:ext cx="3810000" cy="369332"/>
          </a:xfrm>
          <a:prstGeom prst="rect">
            <a:avLst/>
          </a:prstGeom>
          <a:noFill/>
        </p:spPr>
        <p:txBody>
          <a:bodyPr wrap="square" rtlCol="0">
            <a:spAutoFit/>
          </a:bodyPr>
          <a:lstStyle/>
          <a:p>
            <a:r>
              <a:rPr lang="en-US" dirty="0">
                <a:solidFill>
                  <a:srgbClr val="FF0000"/>
                </a:solidFill>
              </a:rPr>
              <a:t>Website performance  Speed </a:t>
            </a:r>
          </a:p>
        </p:txBody>
      </p:sp>
      <p:sp>
        <p:nvSpPr>
          <p:cNvPr id="3" name="TextBox 2"/>
          <p:cNvSpPr txBox="1"/>
          <p:nvPr/>
        </p:nvSpPr>
        <p:spPr>
          <a:xfrm>
            <a:off x="228600" y="1219201"/>
            <a:ext cx="8763000" cy="1477328"/>
          </a:xfrm>
          <a:prstGeom prst="rect">
            <a:avLst/>
          </a:prstGeom>
          <a:noFill/>
        </p:spPr>
        <p:txBody>
          <a:bodyPr wrap="square" rtlCol="0">
            <a:spAutoFit/>
          </a:bodyPr>
          <a:lstStyle/>
          <a:p>
            <a:pPr lvl="0"/>
            <a:r>
              <a:rPr lang="en-US" dirty="0">
                <a:latin typeface="Montserrat"/>
                <a:ea typeface="Montserrat"/>
                <a:cs typeface="Montserrat"/>
                <a:sym typeface="Montserrat"/>
              </a:rPr>
              <a:t>It's crucial to optimize the website speed for both </a:t>
            </a:r>
            <a:r>
              <a:rPr lang="en-US" b="1" dirty="0">
                <a:solidFill>
                  <a:srgbClr val="F26229"/>
                </a:solidFill>
                <a:latin typeface="Montserrat"/>
                <a:ea typeface="Montserrat"/>
                <a:cs typeface="Montserrat"/>
                <a:sym typeface="Montserrat"/>
              </a:rPr>
              <a:t>mobile and desktop platforms</a:t>
            </a:r>
            <a:r>
              <a:rPr lang="en-US" dirty="0">
                <a:latin typeface="Montserrat"/>
                <a:ea typeface="Montserrat"/>
                <a:cs typeface="Montserrat"/>
                <a:sym typeface="Montserrat"/>
              </a:rPr>
              <a:t> as the current performance is suboptimal. Ideally, </a:t>
            </a:r>
            <a:r>
              <a:rPr lang="en-US" b="1" dirty="0">
                <a:latin typeface="Montserrat"/>
                <a:ea typeface="Montserrat"/>
                <a:cs typeface="Montserrat"/>
                <a:sym typeface="Montserrat"/>
              </a:rPr>
              <a:t>aiming for a score of 85% or higher for both platforms is considered desirable</a:t>
            </a:r>
            <a:r>
              <a:rPr lang="en-US" dirty="0">
                <a:latin typeface="Montserrat"/>
                <a:ea typeface="Montserrat"/>
                <a:cs typeface="Montserrat"/>
                <a:sym typeface="Montserrat"/>
              </a:rPr>
              <a:t> for better user engagement and overall website performance.</a:t>
            </a:r>
            <a:endParaRPr lang="en-US" b="0" i="0" u="none" strike="noStrike" cap="none" dirty="0">
              <a:solidFill>
                <a:srgbClr val="000000"/>
              </a:solidFill>
              <a:latin typeface="Montserrat"/>
              <a:ea typeface="Montserrat"/>
              <a:cs typeface="Montserrat"/>
              <a:sym typeface="Montserrat"/>
            </a:endParaRPr>
          </a:p>
          <a:p>
            <a:endParaRPr lang="en-US" dirty="0"/>
          </a:p>
        </p:txBody>
      </p:sp>
      <p:pic>
        <p:nvPicPr>
          <p:cNvPr id="6" name="Picture 5">
            <a:extLst>
              <a:ext uri="{FF2B5EF4-FFF2-40B4-BE49-F238E27FC236}">
                <a16:creationId xmlns:a16="http://schemas.microsoft.com/office/drawing/2014/main" id="{AB2604A3-BEB3-07A7-6AA8-F3230F703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21" y="2820664"/>
            <a:ext cx="4344812" cy="3462006"/>
          </a:xfrm>
          <a:prstGeom prst="rect">
            <a:avLst/>
          </a:prstGeom>
        </p:spPr>
      </p:pic>
      <p:pic>
        <p:nvPicPr>
          <p:cNvPr id="8" name="Picture 7">
            <a:extLst>
              <a:ext uri="{FF2B5EF4-FFF2-40B4-BE49-F238E27FC236}">
                <a16:creationId xmlns:a16="http://schemas.microsoft.com/office/drawing/2014/main" id="{2886D332-2F1A-44A8-DF56-769280EFE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865" y="2820664"/>
            <a:ext cx="4229912" cy="3462006"/>
          </a:xfrm>
          <a:prstGeom prst="rect">
            <a:avLst/>
          </a:prstGeom>
        </p:spPr>
      </p:pic>
    </p:spTree>
    <p:extLst>
      <p:ext uri="{BB962C8B-B14F-4D97-AF65-F5344CB8AC3E}">
        <p14:creationId xmlns:p14="http://schemas.microsoft.com/office/powerpoint/2010/main" val="36632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609600"/>
            <a:ext cx="4572000" cy="369332"/>
          </a:xfrm>
          <a:prstGeom prst="rect">
            <a:avLst/>
          </a:prstGeom>
          <a:noFill/>
        </p:spPr>
        <p:txBody>
          <a:bodyPr wrap="square" rtlCol="0">
            <a:spAutoFit/>
          </a:bodyPr>
          <a:lstStyle/>
          <a:p>
            <a:r>
              <a:rPr lang="en-US" dirty="0">
                <a:solidFill>
                  <a:srgbClr val="FF0000"/>
                </a:solidFill>
              </a:rPr>
              <a:t>Schema Validation</a:t>
            </a:r>
          </a:p>
        </p:txBody>
      </p:sp>
      <p:pic>
        <p:nvPicPr>
          <p:cNvPr id="4" name="Picture 3">
            <a:extLst>
              <a:ext uri="{FF2B5EF4-FFF2-40B4-BE49-F238E27FC236}">
                <a16:creationId xmlns:a16="http://schemas.microsoft.com/office/drawing/2014/main" id="{3A8DB07D-FEE3-8060-E707-59078FBA9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721882"/>
            <a:ext cx="8610600" cy="4221718"/>
          </a:xfrm>
          <a:prstGeom prst="rect">
            <a:avLst/>
          </a:prstGeom>
        </p:spPr>
      </p:pic>
    </p:spTree>
    <p:extLst>
      <p:ext uri="{BB962C8B-B14F-4D97-AF65-F5344CB8AC3E}">
        <p14:creationId xmlns:p14="http://schemas.microsoft.com/office/powerpoint/2010/main" val="238210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838200"/>
            <a:ext cx="5943600" cy="400110"/>
          </a:xfrm>
          <a:prstGeom prst="rect">
            <a:avLst/>
          </a:prstGeom>
          <a:noFill/>
        </p:spPr>
        <p:txBody>
          <a:bodyPr wrap="square" rtlCol="0">
            <a:spAutoFit/>
          </a:bodyPr>
          <a:lstStyle/>
          <a:p>
            <a:r>
              <a:rPr lang="en-US" sz="2000" dirty="0">
                <a:solidFill>
                  <a:srgbClr val="FF0000"/>
                </a:solidFill>
              </a:rPr>
              <a:t>                         Images Over 100 kb</a:t>
            </a:r>
          </a:p>
        </p:txBody>
      </p:sp>
      <p:sp>
        <p:nvSpPr>
          <p:cNvPr id="3" name="TextBox 2"/>
          <p:cNvSpPr txBox="1"/>
          <p:nvPr/>
        </p:nvSpPr>
        <p:spPr>
          <a:xfrm>
            <a:off x="76200" y="1371600"/>
            <a:ext cx="9220200" cy="1754326"/>
          </a:xfrm>
          <a:prstGeom prst="rect">
            <a:avLst/>
          </a:prstGeom>
          <a:noFill/>
        </p:spPr>
        <p:txBody>
          <a:bodyPr wrap="square" rtlCol="0">
            <a:spAutoFit/>
          </a:bodyPr>
          <a:lstStyle/>
          <a:p>
            <a:pPr lvl="0"/>
            <a:r>
              <a:rPr lang="en-US" dirty="0">
                <a:latin typeface="Montserrat"/>
                <a:ea typeface="Montserrat"/>
                <a:cs typeface="Montserrat"/>
                <a:sym typeface="Montserrat"/>
              </a:rPr>
              <a:t>During the website review, it was found that </a:t>
            </a:r>
            <a:r>
              <a:rPr lang="en-US" b="1" dirty="0">
                <a:solidFill>
                  <a:srgbClr val="F26229"/>
                </a:solidFill>
                <a:latin typeface="Montserrat"/>
                <a:ea typeface="Montserrat"/>
                <a:cs typeface="Montserrat"/>
                <a:sym typeface="Montserrat"/>
              </a:rPr>
              <a:t>4 images</a:t>
            </a:r>
            <a:r>
              <a:rPr lang="en-US" dirty="0">
                <a:latin typeface="Montserrat"/>
                <a:ea typeface="Montserrat"/>
                <a:cs typeface="Montserrat"/>
                <a:sym typeface="Montserrat"/>
              </a:rPr>
              <a:t> exceed the recommended </a:t>
            </a:r>
            <a:r>
              <a:rPr lang="en-US" b="1" dirty="0">
                <a:solidFill>
                  <a:srgbClr val="F26229"/>
                </a:solidFill>
                <a:latin typeface="Montserrat"/>
                <a:ea typeface="Montserrat"/>
                <a:cs typeface="Montserrat"/>
                <a:sym typeface="Montserrat"/>
              </a:rPr>
              <a:t>100kb limit</a:t>
            </a:r>
            <a:r>
              <a:rPr lang="en-US" dirty="0">
                <a:latin typeface="Montserrat"/>
                <a:ea typeface="Montserrat"/>
                <a:cs typeface="Montserrat"/>
                <a:sym typeface="Montserrat"/>
              </a:rPr>
              <a:t>, which can significantly slow down the site's loading speed. To enhance speed and improve user experience, it's advisable to compress these images without compromising quality. This optimization measure will contribute to faster page loading times and smoother navigation for visitors.</a:t>
            </a:r>
            <a:endParaRPr lang="en-US" b="0" i="0" u="none" strike="noStrike" cap="none" dirty="0">
              <a:solidFill>
                <a:srgbClr val="000000"/>
              </a:solidFill>
              <a:latin typeface="Montserrat"/>
              <a:ea typeface="Montserrat"/>
              <a:cs typeface="Montserrat"/>
              <a:sym typeface="Montserrat"/>
            </a:endParaRPr>
          </a:p>
          <a:p>
            <a:endParaRPr lang="en-US" dirty="0"/>
          </a:p>
        </p:txBody>
      </p:sp>
      <p:pic>
        <p:nvPicPr>
          <p:cNvPr id="3074" name="Picture 2" descr="C:\Users\Naeem\Desktop\swift audit web pics\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54653"/>
            <a:ext cx="8382000" cy="1655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51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304800"/>
            <a:ext cx="5867400" cy="646331"/>
          </a:xfrm>
          <a:prstGeom prst="rect">
            <a:avLst/>
          </a:prstGeom>
          <a:noFill/>
        </p:spPr>
        <p:txBody>
          <a:bodyPr wrap="square" rtlCol="0">
            <a:spAutoFit/>
          </a:bodyPr>
          <a:lstStyle/>
          <a:p>
            <a:pPr lvl="0"/>
            <a:r>
              <a:rPr lang="en-US" b="0" i="0" u="none" strike="noStrike" cap="none" dirty="0">
                <a:solidFill>
                  <a:srgbClr val="FF0000"/>
                </a:solidFill>
                <a:latin typeface="Montserrat Medium"/>
                <a:ea typeface="Montserrat Medium"/>
                <a:cs typeface="Montserrat Medium"/>
                <a:sym typeface="Montserrat Medium"/>
              </a:rPr>
              <a:t>Images missing Size Attributes</a:t>
            </a:r>
            <a:endParaRPr lang="en-US" sz="1000" b="0" i="0" u="none" strike="noStrike" cap="none" dirty="0">
              <a:solidFill>
                <a:srgbClr val="FF0000"/>
              </a:solidFill>
              <a:latin typeface="Montserrat Medium"/>
              <a:ea typeface="Montserrat Medium"/>
              <a:cs typeface="Montserrat Medium"/>
              <a:sym typeface="Montserrat Medium"/>
            </a:endParaRPr>
          </a:p>
          <a:p>
            <a:endParaRPr lang="en-US" dirty="0">
              <a:solidFill>
                <a:srgbClr val="FF0000"/>
              </a:solidFill>
            </a:endParaRPr>
          </a:p>
        </p:txBody>
      </p:sp>
      <p:sp>
        <p:nvSpPr>
          <p:cNvPr id="3" name="TextBox 2"/>
          <p:cNvSpPr txBox="1"/>
          <p:nvPr/>
        </p:nvSpPr>
        <p:spPr>
          <a:xfrm>
            <a:off x="152400" y="1066800"/>
            <a:ext cx="8763000" cy="1477328"/>
          </a:xfrm>
          <a:prstGeom prst="rect">
            <a:avLst/>
          </a:prstGeom>
          <a:noFill/>
        </p:spPr>
        <p:txBody>
          <a:bodyPr wrap="square" rtlCol="0">
            <a:spAutoFit/>
          </a:bodyPr>
          <a:lstStyle/>
          <a:p>
            <a:pPr fontAlgn="base"/>
            <a:r>
              <a:rPr lang="en-US" dirty="0">
                <a:solidFill>
                  <a:srgbClr val="FF0000"/>
                </a:solidFill>
              </a:rPr>
              <a:t>8</a:t>
            </a:r>
            <a:r>
              <a:rPr lang="en-US" dirty="0"/>
              <a:t> Images were found without defining size attributes. Image elements without dimensions (width and height size attributes) specified in the HTML.</a:t>
            </a:r>
          </a:p>
          <a:p>
            <a:pPr fontAlgn="base"/>
            <a:r>
              <a:rPr lang="en-US" dirty="0"/>
              <a:t>This can cause large layout shifts as the page loads and be frustrating experience for users. It is one of the major reasons that contributes to a high Cumulative Layout Shift (CLS).</a:t>
            </a:r>
          </a:p>
        </p:txBody>
      </p:sp>
      <p:pic>
        <p:nvPicPr>
          <p:cNvPr id="4098" name="Picture 2" descr="C:\Users\Naeem\Desktop\swift audit web pics\Capture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2819401"/>
            <a:ext cx="8686801" cy="198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26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2819400"/>
            <a:ext cx="4267200" cy="1446550"/>
          </a:xfrm>
          <a:prstGeom prst="rect">
            <a:avLst/>
          </a:prstGeom>
          <a:noFill/>
        </p:spPr>
        <p:txBody>
          <a:bodyPr wrap="square" rtlCol="0">
            <a:spAutoFit/>
          </a:bodyPr>
          <a:lstStyle/>
          <a:p>
            <a:r>
              <a:rPr lang="en-US" sz="4400" b="1" dirty="0">
                <a:solidFill>
                  <a:srgbClr val="FF0000"/>
                </a:solidFill>
              </a:rPr>
              <a:t>On – Page Audit </a:t>
            </a:r>
          </a:p>
        </p:txBody>
      </p:sp>
    </p:spTree>
    <p:extLst>
      <p:ext uri="{BB962C8B-B14F-4D97-AF65-F5344CB8AC3E}">
        <p14:creationId xmlns:p14="http://schemas.microsoft.com/office/powerpoint/2010/main" val="180959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533400"/>
            <a:ext cx="4953000" cy="738664"/>
          </a:xfrm>
          <a:prstGeom prst="rect">
            <a:avLst/>
          </a:prstGeom>
          <a:noFill/>
        </p:spPr>
        <p:txBody>
          <a:bodyPr wrap="square" rtlCol="0">
            <a:spAutoFit/>
          </a:bodyPr>
          <a:lstStyle/>
          <a:p>
            <a:pPr lvl="0"/>
            <a:r>
              <a:rPr lang="en-US" sz="2400" b="0" i="0" u="none" strike="noStrike" cap="none" dirty="0">
                <a:solidFill>
                  <a:srgbClr val="FF0000"/>
                </a:solidFill>
                <a:latin typeface="Montserrat Medium"/>
                <a:ea typeface="Montserrat Medium"/>
                <a:cs typeface="Montserrat Medium"/>
                <a:sym typeface="Montserrat Medium"/>
              </a:rPr>
              <a:t>Page Title Over 60 Characters</a:t>
            </a:r>
          </a:p>
          <a:p>
            <a:endParaRPr lang="en-US" dirty="0"/>
          </a:p>
        </p:txBody>
      </p:sp>
      <p:sp>
        <p:nvSpPr>
          <p:cNvPr id="3" name="TextBox 2"/>
          <p:cNvSpPr txBox="1"/>
          <p:nvPr/>
        </p:nvSpPr>
        <p:spPr>
          <a:xfrm>
            <a:off x="1447800" y="1447800"/>
            <a:ext cx="6781800" cy="2031325"/>
          </a:xfrm>
          <a:prstGeom prst="rect">
            <a:avLst/>
          </a:prstGeom>
          <a:noFill/>
        </p:spPr>
        <p:txBody>
          <a:bodyPr wrap="square" rtlCol="0">
            <a:spAutoFit/>
          </a:bodyPr>
          <a:lstStyle/>
          <a:p>
            <a:pPr lvl="0"/>
            <a:r>
              <a:rPr lang="en-US" dirty="0">
                <a:latin typeface="Montserrat"/>
                <a:ea typeface="Montserrat"/>
                <a:cs typeface="Montserrat"/>
                <a:sym typeface="Montserrat"/>
              </a:rPr>
              <a:t>During the website audit, I identified </a:t>
            </a:r>
            <a:r>
              <a:rPr lang="en-US" b="1" dirty="0">
                <a:solidFill>
                  <a:srgbClr val="FF0000"/>
                </a:solidFill>
                <a:latin typeface="Montserrat"/>
                <a:ea typeface="Montserrat"/>
                <a:cs typeface="Montserrat"/>
                <a:sym typeface="Montserrat"/>
              </a:rPr>
              <a:t>1 page</a:t>
            </a:r>
            <a:r>
              <a:rPr lang="en-US" dirty="0">
                <a:solidFill>
                  <a:srgbClr val="FF0000"/>
                </a:solidFill>
                <a:latin typeface="Montserrat"/>
                <a:ea typeface="Montserrat"/>
                <a:cs typeface="Montserrat"/>
                <a:sym typeface="Montserrat"/>
              </a:rPr>
              <a:t> </a:t>
            </a:r>
            <a:r>
              <a:rPr lang="en-US" dirty="0">
                <a:latin typeface="Montserrat"/>
                <a:ea typeface="Montserrat"/>
                <a:cs typeface="Montserrat"/>
                <a:sym typeface="Montserrat"/>
              </a:rPr>
              <a:t>with </a:t>
            </a:r>
            <a:r>
              <a:rPr lang="en-US" b="1" dirty="0">
                <a:solidFill>
                  <a:srgbClr val="FF0000"/>
                </a:solidFill>
                <a:latin typeface="Montserrat"/>
                <a:ea typeface="Montserrat"/>
                <a:cs typeface="Montserrat"/>
                <a:sym typeface="Montserrat"/>
              </a:rPr>
              <a:t>meta title</a:t>
            </a:r>
            <a:r>
              <a:rPr lang="en-US" dirty="0">
                <a:solidFill>
                  <a:srgbClr val="FF0000"/>
                </a:solidFill>
                <a:latin typeface="Montserrat"/>
                <a:ea typeface="Montserrat"/>
                <a:cs typeface="Montserrat"/>
                <a:sym typeface="Montserrat"/>
              </a:rPr>
              <a:t> </a:t>
            </a:r>
            <a:r>
              <a:rPr lang="en-US" dirty="0">
                <a:latin typeface="Montserrat"/>
                <a:ea typeface="Montserrat"/>
                <a:cs typeface="Montserrat"/>
                <a:sym typeface="Montserrat"/>
              </a:rPr>
              <a:t>that </a:t>
            </a:r>
            <a:r>
              <a:rPr lang="en-US" b="1" dirty="0">
                <a:solidFill>
                  <a:srgbClr val="FF0000"/>
                </a:solidFill>
                <a:latin typeface="Montserrat"/>
                <a:ea typeface="Montserrat"/>
                <a:cs typeface="Montserrat"/>
                <a:sym typeface="Montserrat"/>
              </a:rPr>
              <a:t>exceed the predefined length of 60 characters</a:t>
            </a:r>
            <a:r>
              <a:rPr lang="en-US" dirty="0">
                <a:latin typeface="Montserrat"/>
                <a:ea typeface="Montserrat"/>
                <a:cs typeface="Montserrat"/>
                <a:sym typeface="Montserrat"/>
              </a:rPr>
              <a:t>. These lengthy meta titles can negatively impact SEO and user experience, as search engines may truncate them in search results. To optimize these titles, it's recommended to revise them to fit within the specified character limit</a:t>
            </a:r>
            <a:endParaRPr lang="en-US" b="0" i="0" u="none" strike="noStrike" cap="none" dirty="0">
              <a:solidFill>
                <a:srgbClr val="000000"/>
              </a:solidFill>
              <a:latin typeface="Montserrat"/>
              <a:ea typeface="Montserrat"/>
              <a:cs typeface="Montserrat"/>
              <a:sym typeface="Montserrat"/>
            </a:endParaRPr>
          </a:p>
          <a:p>
            <a:endParaRPr lang="en-US" dirty="0"/>
          </a:p>
        </p:txBody>
      </p:sp>
      <p:pic>
        <p:nvPicPr>
          <p:cNvPr id="5122" name="Picture 2" descr="C:\Users\Naeem\Desktop\swift audit web pics\Capture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657601"/>
            <a:ext cx="8686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87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494399"/>
            <a:ext cx="6172200" cy="738664"/>
          </a:xfrm>
          <a:prstGeom prst="rect">
            <a:avLst/>
          </a:prstGeom>
          <a:noFill/>
        </p:spPr>
        <p:txBody>
          <a:bodyPr wrap="square" rtlCol="0">
            <a:spAutoFit/>
          </a:bodyPr>
          <a:lstStyle/>
          <a:p>
            <a:pPr lvl="0"/>
            <a:r>
              <a:rPr lang="en-US" sz="2400" b="0" i="0" u="none" strike="noStrike" cap="none" dirty="0">
                <a:solidFill>
                  <a:srgbClr val="FF0000"/>
                </a:solidFill>
                <a:latin typeface="Montserrat Medium"/>
                <a:ea typeface="Montserrat Medium"/>
                <a:cs typeface="Montserrat Medium"/>
                <a:sym typeface="Montserrat Medium"/>
              </a:rPr>
              <a:t>Page Title </a:t>
            </a:r>
            <a:r>
              <a:rPr lang="en-US" sz="2400" dirty="0">
                <a:solidFill>
                  <a:srgbClr val="FF0000"/>
                </a:solidFill>
                <a:latin typeface="Montserrat Medium"/>
                <a:ea typeface="Montserrat Medium"/>
                <a:cs typeface="Montserrat Medium"/>
                <a:sym typeface="Montserrat Medium"/>
              </a:rPr>
              <a:t>below 30 Char</a:t>
            </a:r>
            <a:endParaRPr lang="en-US" sz="2400" b="0" i="0" u="none" strike="noStrike" cap="none" dirty="0">
              <a:solidFill>
                <a:srgbClr val="FF0000"/>
              </a:solidFill>
              <a:latin typeface="Montserrat Medium"/>
              <a:ea typeface="Montserrat Medium"/>
              <a:cs typeface="Montserrat Medium"/>
              <a:sym typeface="Montserrat Medium"/>
            </a:endParaRPr>
          </a:p>
          <a:p>
            <a:endParaRPr lang="en-US" dirty="0"/>
          </a:p>
        </p:txBody>
      </p:sp>
      <p:sp>
        <p:nvSpPr>
          <p:cNvPr id="3" name="TextBox 2"/>
          <p:cNvSpPr txBox="1"/>
          <p:nvPr/>
        </p:nvSpPr>
        <p:spPr>
          <a:xfrm>
            <a:off x="914400" y="1233063"/>
            <a:ext cx="7467600" cy="2031325"/>
          </a:xfrm>
          <a:prstGeom prst="rect">
            <a:avLst/>
          </a:prstGeom>
          <a:noFill/>
        </p:spPr>
        <p:txBody>
          <a:bodyPr wrap="square" rtlCol="0">
            <a:spAutoFit/>
          </a:bodyPr>
          <a:lstStyle/>
          <a:p>
            <a:pPr lvl="0"/>
            <a:r>
              <a:rPr lang="en-US" dirty="0">
                <a:latin typeface="Montserrat"/>
                <a:ea typeface="Montserrat"/>
                <a:cs typeface="Montserrat"/>
                <a:sym typeface="Montserrat"/>
              </a:rPr>
              <a:t>During the website audit, it was observed that </a:t>
            </a:r>
            <a:r>
              <a:rPr lang="en-US" b="1" dirty="0">
                <a:solidFill>
                  <a:srgbClr val="FF0000"/>
                </a:solidFill>
                <a:latin typeface="Montserrat"/>
                <a:ea typeface="Montserrat"/>
                <a:cs typeface="Montserrat"/>
                <a:sym typeface="Montserrat"/>
              </a:rPr>
              <a:t>2 pages</a:t>
            </a:r>
            <a:r>
              <a:rPr lang="en-US" dirty="0">
                <a:solidFill>
                  <a:srgbClr val="FF0000"/>
                </a:solidFill>
                <a:latin typeface="Montserrat"/>
                <a:ea typeface="Montserrat"/>
                <a:cs typeface="Montserrat"/>
                <a:sym typeface="Montserrat"/>
              </a:rPr>
              <a:t> </a:t>
            </a:r>
            <a:r>
              <a:rPr lang="en-US" dirty="0">
                <a:latin typeface="Montserrat"/>
                <a:ea typeface="Montserrat"/>
                <a:cs typeface="Montserrat"/>
                <a:sym typeface="Montserrat"/>
              </a:rPr>
              <a:t>have </a:t>
            </a:r>
            <a:r>
              <a:rPr lang="en-US" b="1" dirty="0">
                <a:solidFill>
                  <a:srgbClr val="FF0000"/>
                </a:solidFill>
                <a:latin typeface="Montserrat"/>
                <a:ea typeface="Montserrat"/>
                <a:cs typeface="Montserrat"/>
                <a:sym typeface="Montserrat"/>
              </a:rPr>
              <a:t>meta titles below the predefined length of 45-60 characters</a:t>
            </a:r>
            <a:r>
              <a:rPr lang="en-US" dirty="0">
                <a:latin typeface="Montserrat"/>
                <a:ea typeface="Montserrat"/>
                <a:cs typeface="Montserrat"/>
                <a:sym typeface="Montserrat"/>
              </a:rPr>
              <a:t>. Meta titles that are too short may not adequately convey the page's content to search engines and users, which can impact SEO performance. It is recommended to optimize these page titles by expanding them to the predefined length </a:t>
            </a:r>
            <a:endParaRPr lang="en-US" b="0" i="0" u="none" strike="noStrike" cap="none" dirty="0">
              <a:solidFill>
                <a:srgbClr val="000000"/>
              </a:solidFill>
              <a:latin typeface="Montserrat"/>
              <a:ea typeface="Montserrat"/>
              <a:cs typeface="Montserrat"/>
              <a:sym typeface="Montserrat"/>
            </a:endParaRPr>
          </a:p>
          <a:p>
            <a:endParaRPr lang="en-US" dirty="0"/>
          </a:p>
        </p:txBody>
      </p:sp>
      <p:pic>
        <p:nvPicPr>
          <p:cNvPr id="6146" name="Picture 2" descr="C:\Users\Naeem\Desktop\swift audit web pics\Capture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429001"/>
            <a:ext cx="8534400" cy="574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848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1990</TotalTime>
  <Words>595</Words>
  <Application>Microsoft Office PowerPoint</Application>
  <PresentationFormat>On-screen Show (4:3)</PresentationFormat>
  <Paragraphs>25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Century Gothic</vt:lpstr>
      <vt:lpstr>Montserrat</vt:lpstr>
      <vt:lpstr>Montserrat Medium</vt:lpstr>
      <vt:lpstr>Wingdings 3</vt:lpstr>
      <vt:lpstr>Ion Boardroom</vt:lpstr>
      <vt:lpstr>Complete SEO audit </vt:lpstr>
      <vt:lpstr>Technical SEO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Complete SEO audit</dc:title>
  <dc:creator>Jan</dc:creator>
  <cp:lastModifiedBy>DELL</cp:lastModifiedBy>
  <cp:revision>13</cp:revision>
  <dcterms:created xsi:type="dcterms:W3CDTF">2024-08-06T15:40:07Z</dcterms:created>
  <dcterms:modified xsi:type="dcterms:W3CDTF">2024-09-27T17:42:05Z</dcterms:modified>
</cp:coreProperties>
</file>