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3" r:id="rId3"/>
    <p:sldId id="304" r:id="rId4"/>
    <p:sldId id="305" r:id="rId5"/>
    <p:sldId id="306" r:id="rId6"/>
    <p:sldId id="307" r:id="rId7"/>
    <p:sldId id="308" r:id="rId8"/>
    <p:sldId id="309" r:id="rId9"/>
    <p:sldId id="310" r:id="rId10"/>
    <p:sldId id="311" r:id="rId11"/>
    <p:sldId id="312" r:id="rId12"/>
    <p:sldId id="321" r:id="rId13"/>
    <p:sldId id="313" r:id="rId14"/>
    <p:sldId id="314" r:id="rId15"/>
    <p:sldId id="315" r:id="rId16"/>
    <p:sldId id="316" r:id="rId17"/>
    <p:sldId id="318" r:id="rId18"/>
    <p:sldId id="317" r:id="rId19"/>
    <p:sldId id="320" r:id="rId20"/>
    <p:sldId id="319"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44"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0914A0-E10F-49BC-9B87-978F2C621D2F}"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CE89395-79D1-4D13-A87D-DE083A6258D5}" type="slidenum">
              <a:rPr lang="en-US" smtClean="0"/>
              <a:t>‹#›</a:t>
            </a:fld>
            <a:endParaRPr lang="en-US"/>
          </a:p>
        </p:txBody>
      </p:sp>
    </p:spTree>
    <p:extLst>
      <p:ext uri="{BB962C8B-B14F-4D97-AF65-F5344CB8AC3E}">
        <p14:creationId xmlns:p14="http://schemas.microsoft.com/office/powerpoint/2010/main" val="142257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914A0-E10F-49BC-9B87-978F2C621D2F}"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89395-79D1-4D13-A87D-DE083A6258D5}" type="slidenum">
              <a:rPr lang="en-US" smtClean="0"/>
              <a:t>‹#›</a:t>
            </a:fld>
            <a:endParaRPr lang="en-US"/>
          </a:p>
        </p:txBody>
      </p:sp>
    </p:spTree>
    <p:extLst>
      <p:ext uri="{BB962C8B-B14F-4D97-AF65-F5344CB8AC3E}">
        <p14:creationId xmlns:p14="http://schemas.microsoft.com/office/powerpoint/2010/main" val="128754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914A0-E10F-49BC-9B87-978F2C621D2F}"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89395-79D1-4D13-A87D-DE083A6258D5}" type="slidenum">
              <a:rPr lang="en-US" smtClean="0"/>
              <a:t>‹#›</a:t>
            </a:fld>
            <a:endParaRPr lang="en-US"/>
          </a:p>
        </p:txBody>
      </p:sp>
    </p:spTree>
    <p:extLst>
      <p:ext uri="{BB962C8B-B14F-4D97-AF65-F5344CB8AC3E}">
        <p14:creationId xmlns:p14="http://schemas.microsoft.com/office/powerpoint/2010/main" val="242738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914A0-E10F-49BC-9B87-978F2C621D2F}"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89395-79D1-4D13-A87D-DE083A6258D5}" type="slidenum">
              <a:rPr lang="en-US" smtClean="0"/>
              <a:t>‹#›</a:t>
            </a:fld>
            <a:endParaRPr lang="en-US"/>
          </a:p>
        </p:txBody>
      </p:sp>
    </p:spTree>
    <p:extLst>
      <p:ext uri="{BB962C8B-B14F-4D97-AF65-F5344CB8AC3E}">
        <p14:creationId xmlns:p14="http://schemas.microsoft.com/office/powerpoint/2010/main" val="15307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B0914A0-E10F-49BC-9B87-978F2C621D2F}" type="datetimeFigureOut">
              <a:rPr lang="en-US" smtClean="0"/>
              <a:t>12/17/2021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CE89395-79D1-4D13-A87D-DE083A6258D5}" type="slidenum">
              <a:rPr lang="en-US" smtClean="0"/>
              <a:t>‹#›</a:t>
            </a:fld>
            <a:endParaRPr lang="en-US"/>
          </a:p>
        </p:txBody>
      </p:sp>
    </p:spTree>
    <p:extLst>
      <p:ext uri="{BB962C8B-B14F-4D97-AF65-F5344CB8AC3E}">
        <p14:creationId xmlns:p14="http://schemas.microsoft.com/office/powerpoint/2010/main" val="406523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0914A0-E10F-49BC-9B87-978F2C621D2F}"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89395-79D1-4D13-A87D-DE083A6258D5}" type="slidenum">
              <a:rPr lang="en-US" smtClean="0"/>
              <a:t>‹#›</a:t>
            </a:fld>
            <a:endParaRPr lang="en-US"/>
          </a:p>
        </p:txBody>
      </p:sp>
    </p:spTree>
    <p:extLst>
      <p:ext uri="{BB962C8B-B14F-4D97-AF65-F5344CB8AC3E}">
        <p14:creationId xmlns:p14="http://schemas.microsoft.com/office/powerpoint/2010/main" val="86832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0914A0-E10F-49BC-9B87-978F2C621D2F}" type="datetimeFigureOut">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89395-79D1-4D13-A87D-DE083A6258D5}" type="slidenum">
              <a:rPr lang="en-US" smtClean="0"/>
              <a:t>‹#›</a:t>
            </a:fld>
            <a:endParaRPr lang="en-US"/>
          </a:p>
        </p:txBody>
      </p:sp>
    </p:spTree>
    <p:extLst>
      <p:ext uri="{BB962C8B-B14F-4D97-AF65-F5344CB8AC3E}">
        <p14:creationId xmlns:p14="http://schemas.microsoft.com/office/powerpoint/2010/main" val="3707499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0914A0-E10F-49BC-9B87-978F2C621D2F}" type="datetimeFigureOut">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89395-79D1-4D13-A87D-DE083A6258D5}" type="slidenum">
              <a:rPr lang="en-US" smtClean="0"/>
              <a:t>‹#›</a:t>
            </a:fld>
            <a:endParaRPr lang="en-US"/>
          </a:p>
        </p:txBody>
      </p:sp>
    </p:spTree>
    <p:extLst>
      <p:ext uri="{BB962C8B-B14F-4D97-AF65-F5344CB8AC3E}">
        <p14:creationId xmlns:p14="http://schemas.microsoft.com/office/powerpoint/2010/main" val="392970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914A0-E10F-49BC-9B87-978F2C621D2F}" type="datetimeFigureOut">
              <a:rPr lang="en-US" smtClean="0"/>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89395-79D1-4D13-A87D-DE083A6258D5}" type="slidenum">
              <a:rPr lang="en-US" smtClean="0"/>
              <a:t>‹#›</a:t>
            </a:fld>
            <a:endParaRPr lang="en-US"/>
          </a:p>
        </p:txBody>
      </p:sp>
    </p:spTree>
    <p:extLst>
      <p:ext uri="{BB962C8B-B14F-4D97-AF65-F5344CB8AC3E}">
        <p14:creationId xmlns:p14="http://schemas.microsoft.com/office/powerpoint/2010/main" val="91880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0914A0-E10F-49BC-9B87-978F2C621D2F}"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E89395-79D1-4D13-A87D-DE083A6258D5}" type="slidenum">
              <a:rPr lang="en-US" smtClean="0"/>
              <a:t>‹#›</a:t>
            </a:fld>
            <a:endParaRPr lang="en-US"/>
          </a:p>
        </p:txBody>
      </p:sp>
    </p:spTree>
    <p:extLst>
      <p:ext uri="{BB962C8B-B14F-4D97-AF65-F5344CB8AC3E}">
        <p14:creationId xmlns:p14="http://schemas.microsoft.com/office/powerpoint/2010/main" val="328911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0914A0-E10F-49BC-9B87-978F2C621D2F}" type="datetimeFigureOut">
              <a:rPr lang="en-US" smtClean="0"/>
              <a:t>12/17/2021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E89395-79D1-4D13-A87D-DE083A6258D5}" type="slidenum">
              <a:rPr lang="en-US" smtClean="0"/>
              <a:t>‹#›</a:t>
            </a:fld>
            <a:endParaRPr lang="en-US"/>
          </a:p>
        </p:txBody>
      </p:sp>
    </p:spTree>
    <p:extLst>
      <p:ext uri="{BB962C8B-B14F-4D97-AF65-F5344CB8AC3E}">
        <p14:creationId xmlns:p14="http://schemas.microsoft.com/office/powerpoint/2010/main" val="247079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B0914A0-E10F-49BC-9B87-978F2C621D2F}" type="datetimeFigureOut">
              <a:rPr lang="en-US" smtClean="0"/>
              <a:t>12/17/2021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CE89395-79D1-4D13-A87D-DE083A6258D5}" type="slidenum">
              <a:rPr lang="en-US" smtClean="0"/>
              <a:t>‹#›</a:t>
            </a:fld>
            <a:endParaRPr lang="en-US"/>
          </a:p>
        </p:txBody>
      </p:sp>
    </p:spTree>
    <p:extLst>
      <p:ext uri="{BB962C8B-B14F-4D97-AF65-F5344CB8AC3E}">
        <p14:creationId xmlns:p14="http://schemas.microsoft.com/office/powerpoint/2010/main" val="5318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3457" y="655092"/>
            <a:ext cx="10426889" cy="3944203"/>
          </a:xfrm>
        </p:spPr>
        <p:txBody>
          <a:bodyPr/>
          <a:lstStyle/>
          <a:p>
            <a:r>
              <a:rPr lang="en-GB" sz="4800" dirty="0"/>
              <a:t>Digital image processing lab 6</a:t>
            </a:r>
            <a:endParaRPr lang="en-US" sz="4800" dirty="0"/>
          </a:p>
        </p:txBody>
      </p:sp>
      <p:sp>
        <p:nvSpPr>
          <p:cNvPr id="3" name="Subtitle 2"/>
          <p:cNvSpPr>
            <a:spLocks noGrp="1"/>
          </p:cNvSpPr>
          <p:nvPr>
            <p:ph type="subTitle" idx="1"/>
          </p:nvPr>
        </p:nvSpPr>
        <p:spPr/>
        <p:txBody>
          <a:bodyPr/>
          <a:lstStyle/>
          <a:p>
            <a:r>
              <a:rPr lang="en-GB" dirty="0" err="1"/>
              <a:t>Ubaid</a:t>
            </a:r>
            <a:r>
              <a:rPr lang="en-GB" dirty="0"/>
              <a:t> Ur Rahman</a:t>
            </a:r>
            <a:endParaRPr lang="en-US" dirty="0"/>
          </a:p>
        </p:txBody>
      </p:sp>
    </p:spTree>
    <p:extLst>
      <p:ext uri="{BB962C8B-B14F-4D97-AF65-F5344CB8AC3E}">
        <p14:creationId xmlns:p14="http://schemas.microsoft.com/office/powerpoint/2010/main" val="219798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51B1-4A15-4B37-A8C4-ED8431E2BAE9}"/>
              </a:ext>
            </a:extLst>
          </p:cNvPr>
          <p:cNvSpPr>
            <a:spLocks noGrp="1"/>
          </p:cNvSpPr>
          <p:nvPr>
            <p:ph type="title"/>
          </p:nvPr>
        </p:nvSpPr>
        <p:spPr/>
        <p:txBody>
          <a:bodyPr/>
          <a:lstStyle/>
          <a:p>
            <a:r>
              <a:rPr lang="en-US" dirty="0"/>
              <a:t>Gaussian filters</a:t>
            </a:r>
            <a:endParaRPr lang="en-PK" dirty="0"/>
          </a:p>
        </p:txBody>
      </p:sp>
      <p:pic>
        <p:nvPicPr>
          <p:cNvPr id="4" name="Content Placeholder 3">
            <a:extLst>
              <a:ext uri="{FF2B5EF4-FFF2-40B4-BE49-F238E27FC236}">
                <a16:creationId xmlns:a16="http://schemas.microsoft.com/office/drawing/2014/main" id="{77F374F5-D596-409B-8B21-30FF21BE1B85}"/>
              </a:ext>
            </a:extLst>
          </p:cNvPr>
          <p:cNvPicPr>
            <a:picLocks noGrp="1" noChangeAspect="1"/>
          </p:cNvPicPr>
          <p:nvPr>
            <p:ph idx="1"/>
          </p:nvPr>
        </p:nvPicPr>
        <p:blipFill>
          <a:blip r:embed="rId2"/>
          <a:stretch>
            <a:fillRect/>
          </a:stretch>
        </p:blipFill>
        <p:spPr>
          <a:xfrm>
            <a:off x="886137" y="2093976"/>
            <a:ext cx="9894934" cy="4100347"/>
          </a:xfrm>
          <a:prstGeom prst="rect">
            <a:avLst/>
          </a:prstGeom>
        </p:spPr>
      </p:pic>
    </p:spTree>
    <p:extLst>
      <p:ext uri="{BB962C8B-B14F-4D97-AF65-F5344CB8AC3E}">
        <p14:creationId xmlns:p14="http://schemas.microsoft.com/office/powerpoint/2010/main" val="168275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BBBA-1B54-4269-8BFB-6E792893F08C}"/>
              </a:ext>
            </a:extLst>
          </p:cNvPr>
          <p:cNvSpPr>
            <a:spLocks noGrp="1"/>
          </p:cNvSpPr>
          <p:nvPr>
            <p:ph type="title"/>
          </p:nvPr>
        </p:nvSpPr>
        <p:spPr>
          <a:xfrm>
            <a:off x="1069848" y="484632"/>
            <a:ext cx="10058400" cy="459265"/>
          </a:xfrm>
        </p:spPr>
        <p:txBody>
          <a:bodyPr>
            <a:normAutofit fontScale="90000"/>
          </a:bodyPr>
          <a:lstStyle/>
          <a:p>
            <a:r>
              <a:rPr lang="en-US" dirty="0"/>
              <a:t>code</a:t>
            </a:r>
            <a:endParaRPr lang="en-PK" dirty="0"/>
          </a:p>
        </p:txBody>
      </p:sp>
      <p:pic>
        <p:nvPicPr>
          <p:cNvPr id="4" name="Content Placeholder 3">
            <a:extLst>
              <a:ext uri="{FF2B5EF4-FFF2-40B4-BE49-F238E27FC236}">
                <a16:creationId xmlns:a16="http://schemas.microsoft.com/office/drawing/2014/main" id="{45950587-E622-45EC-A2CB-09DA881750ED}"/>
              </a:ext>
            </a:extLst>
          </p:cNvPr>
          <p:cNvPicPr>
            <a:picLocks noGrp="1" noChangeAspect="1"/>
          </p:cNvPicPr>
          <p:nvPr>
            <p:ph idx="1"/>
          </p:nvPr>
        </p:nvPicPr>
        <p:blipFill>
          <a:blip r:embed="rId2"/>
          <a:stretch>
            <a:fillRect/>
          </a:stretch>
        </p:blipFill>
        <p:spPr>
          <a:xfrm>
            <a:off x="0" y="1356852"/>
            <a:ext cx="11955011" cy="5016515"/>
          </a:xfrm>
          <a:prstGeom prst="rect">
            <a:avLst/>
          </a:prstGeom>
        </p:spPr>
      </p:pic>
    </p:spTree>
    <p:extLst>
      <p:ext uri="{BB962C8B-B14F-4D97-AF65-F5344CB8AC3E}">
        <p14:creationId xmlns:p14="http://schemas.microsoft.com/office/powerpoint/2010/main" val="138661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795A-6C7F-4C13-A360-79C0690076D3}"/>
              </a:ext>
            </a:extLst>
          </p:cNvPr>
          <p:cNvSpPr>
            <a:spLocks noGrp="1"/>
          </p:cNvSpPr>
          <p:nvPr>
            <p:ph type="title"/>
          </p:nvPr>
        </p:nvSpPr>
        <p:spPr>
          <a:xfrm>
            <a:off x="0" y="0"/>
            <a:ext cx="10058400" cy="901716"/>
          </a:xfrm>
        </p:spPr>
        <p:txBody>
          <a:bodyPr/>
          <a:lstStyle/>
          <a:p>
            <a:r>
              <a:rPr lang="en-US" dirty="0"/>
              <a:t>Gaussian filters</a:t>
            </a:r>
            <a:endParaRPr lang="en-PK" dirty="0"/>
          </a:p>
        </p:txBody>
      </p:sp>
      <p:pic>
        <p:nvPicPr>
          <p:cNvPr id="9" name="Content Placeholder 8">
            <a:extLst>
              <a:ext uri="{FF2B5EF4-FFF2-40B4-BE49-F238E27FC236}">
                <a16:creationId xmlns:a16="http://schemas.microsoft.com/office/drawing/2014/main" id="{FAFF9CC7-1269-4935-8170-71F09AF7B690}"/>
              </a:ext>
            </a:extLst>
          </p:cNvPr>
          <p:cNvPicPr>
            <a:picLocks noGrp="1" noChangeAspect="1"/>
          </p:cNvPicPr>
          <p:nvPr>
            <p:ph idx="1"/>
          </p:nvPr>
        </p:nvPicPr>
        <p:blipFill>
          <a:blip r:embed="rId2"/>
          <a:stretch>
            <a:fillRect/>
          </a:stretch>
        </p:blipFill>
        <p:spPr>
          <a:xfrm>
            <a:off x="648928" y="1069711"/>
            <a:ext cx="9881419" cy="5578380"/>
          </a:xfrm>
        </p:spPr>
      </p:pic>
    </p:spTree>
    <p:extLst>
      <p:ext uri="{BB962C8B-B14F-4D97-AF65-F5344CB8AC3E}">
        <p14:creationId xmlns:p14="http://schemas.microsoft.com/office/powerpoint/2010/main" val="408791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378F-AC9B-4A78-9EB1-6845C5775E3A}"/>
              </a:ext>
            </a:extLst>
          </p:cNvPr>
          <p:cNvSpPr>
            <a:spLocks noGrp="1"/>
          </p:cNvSpPr>
          <p:nvPr>
            <p:ph type="title"/>
          </p:nvPr>
        </p:nvSpPr>
        <p:spPr/>
        <p:txBody>
          <a:bodyPr/>
          <a:lstStyle/>
          <a:p>
            <a:r>
              <a:rPr lang="en-US" dirty="0"/>
              <a:t>Point Operations</a:t>
            </a:r>
            <a:endParaRPr lang="en-PK" dirty="0"/>
          </a:p>
        </p:txBody>
      </p:sp>
      <p:sp>
        <p:nvSpPr>
          <p:cNvPr id="3" name="Content Placeholder 2">
            <a:extLst>
              <a:ext uri="{FF2B5EF4-FFF2-40B4-BE49-F238E27FC236}">
                <a16:creationId xmlns:a16="http://schemas.microsoft.com/office/drawing/2014/main" id="{B97A27A9-C559-47FB-8BC0-2267EC9C2AFB}"/>
              </a:ext>
            </a:extLst>
          </p:cNvPr>
          <p:cNvSpPr>
            <a:spLocks noGrp="1"/>
          </p:cNvSpPr>
          <p:nvPr>
            <p:ph idx="1"/>
          </p:nvPr>
        </p:nvSpPr>
        <p:spPr/>
        <p:txBody>
          <a:bodyPr/>
          <a:lstStyle/>
          <a:p>
            <a:r>
              <a:rPr lang="en-US" dirty="0"/>
              <a:t>Point operations are manipulations performed directly on the values of the pixels to transform the images to the desired form.</a:t>
            </a:r>
          </a:p>
          <a:p>
            <a:r>
              <a:rPr lang="en-US" dirty="0"/>
              <a:t>Image Negative</a:t>
            </a:r>
          </a:p>
          <a:p>
            <a:endParaRPr lang="en-US" dirty="0"/>
          </a:p>
          <a:p>
            <a:r>
              <a:rPr lang="en-US" dirty="0"/>
              <a:t>Power Law transformation</a:t>
            </a:r>
            <a:endParaRPr lang="en-PK" dirty="0"/>
          </a:p>
        </p:txBody>
      </p:sp>
    </p:spTree>
    <p:extLst>
      <p:ext uri="{BB962C8B-B14F-4D97-AF65-F5344CB8AC3E}">
        <p14:creationId xmlns:p14="http://schemas.microsoft.com/office/powerpoint/2010/main" val="19620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ED01-70FE-4657-AE5B-53A04DF487B3}"/>
              </a:ext>
            </a:extLst>
          </p:cNvPr>
          <p:cNvSpPr>
            <a:spLocks noGrp="1"/>
          </p:cNvSpPr>
          <p:nvPr>
            <p:ph type="title"/>
          </p:nvPr>
        </p:nvSpPr>
        <p:spPr/>
        <p:txBody>
          <a:bodyPr/>
          <a:lstStyle/>
          <a:p>
            <a:r>
              <a:rPr lang="en-US" dirty="0"/>
              <a:t>Image negative</a:t>
            </a:r>
            <a:endParaRPr lang="en-PK" dirty="0"/>
          </a:p>
        </p:txBody>
      </p:sp>
      <p:sp>
        <p:nvSpPr>
          <p:cNvPr id="3" name="Content Placeholder 2">
            <a:extLst>
              <a:ext uri="{FF2B5EF4-FFF2-40B4-BE49-F238E27FC236}">
                <a16:creationId xmlns:a16="http://schemas.microsoft.com/office/drawing/2014/main" id="{92B6F75C-EB2F-435C-A5CC-E6E7AD3187D6}"/>
              </a:ext>
            </a:extLst>
          </p:cNvPr>
          <p:cNvSpPr>
            <a:spLocks noGrp="1"/>
          </p:cNvSpPr>
          <p:nvPr>
            <p:ph idx="1"/>
          </p:nvPr>
        </p:nvSpPr>
        <p:spPr/>
        <p:txBody>
          <a:bodyPr/>
          <a:lstStyle/>
          <a:p>
            <a:r>
              <a:rPr lang="en-US" dirty="0"/>
              <a:t>We subtract the value of intensity of each pixel from maximum intensity based on the quantization or amplitude to which pixels are constrained.</a:t>
            </a:r>
          </a:p>
          <a:p>
            <a:endParaRPr lang="en-US" dirty="0"/>
          </a:p>
          <a:p>
            <a:r>
              <a:rPr lang="en-US" dirty="0"/>
              <a:t>For an 8-bit grayscale image, the maximum value of intensity is 255, thus every pixel is subtracted from 255 to get the negative of an image.</a:t>
            </a:r>
          </a:p>
          <a:p>
            <a:endParaRPr lang="en-US" dirty="0"/>
          </a:p>
          <a:p>
            <a:r>
              <a:rPr lang="en-US" dirty="0"/>
              <a:t>In other words, darkest regions appear brightest and lightest areas now appear darkest.</a:t>
            </a:r>
            <a:endParaRPr lang="en-PK" dirty="0"/>
          </a:p>
        </p:txBody>
      </p:sp>
    </p:spTree>
    <p:extLst>
      <p:ext uri="{BB962C8B-B14F-4D97-AF65-F5344CB8AC3E}">
        <p14:creationId xmlns:p14="http://schemas.microsoft.com/office/powerpoint/2010/main" val="388144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9956-DB4F-49DC-B06A-0DC6B53043A5}"/>
              </a:ext>
            </a:extLst>
          </p:cNvPr>
          <p:cNvSpPr>
            <a:spLocks noGrp="1"/>
          </p:cNvSpPr>
          <p:nvPr>
            <p:ph type="title"/>
          </p:nvPr>
        </p:nvSpPr>
        <p:spPr>
          <a:xfrm>
            <a:off x="0" y="0"/>
            <a:ext cx="10058400" cy="1019703"/>
          </a:xfrm>
        </p:spPr>
        <p:txBody>
          <a:bodyPr/>
          <a:lstStyle/>
          <a:p>
            <a:r>
              <a:rPr lang="en-US" dirty="0"/>
              <a:t>code</a:t>
            </a:r>
            <a:endParaRPr lang="en-PK" dirty="0"/>
          </a:p>
        </p:txBody>
      </p:sp>
      <p:sp>
        <p:nvSpPr>
          <p:cNvPr id="3" name="Content Placeholder 2">
            <a:extLst>
              <a:ext uri="{FF2B5EF4-FFF2-40B4-BE49-F238E27FC236}">
                <a16:creationId xmlns:a16="http://schemas.microsoft.com/office/drawing/2014/main" id="{D935DE8D-4904-4E5D-BDF3-F2547D44D176}"/>
              </a:ext>
            </a:extLst>
          </p:cNvPr>
          <p:cNvSpPr>
            <a:spLocks noGrp="1"/>
          </p:cNvSpPr>
          <p:nvPr>
            <p:ph idx="1"/>
          </p:nvPr>
        </p:nvSpPr>
        <p:spPr>
          <a:xfrm>
            <a:off x="147484" y="796413"/>
            <a:ext cx="10980764" cy="5375787"/>
          </a:xfrm>
        </p:spPr>
        <p:txBody>
          <a:bodyPr>
            <a:normAutofit fontScale="92500" lnSpcReduction="10000"/>
          </a:bodyPr>
          <a:lstStyle/>
          <a:p>
            <a:pPr marL="0" indent="0">
              <a:buNone/>
            </a:pPr>
            <a:endParaRPr lang="en-US" dirty="0"/>
          </a:p>
          <a:p>
            <a:r>
              <a:rPr lang="en-US" dirty="0"/>
              <a:t># Read original image</a:t>
            </a:r>
          </a:p>
          <a:p>
            <a:r>
              <a:rPr lang="en-US" dirty="0"/>
              <a:t>image = cv2.imread('dog.jpg')</a:t>
            </a:r>
          </a:p>
          <a:p>
            <a:endParaRPr lang="en-US" dirty="0"/>
          </a:p>
          <a:p>
            <a:r>
              <a:rPr lang="en-US" dirty="0"/>
              <a:t># Max intensity based on quantization</a:t>
            </a:r>
          </a:p>
          <a:p>
            <a:r>
              <a:rPr lang="en-US" dirty="0"/>
              <a:t>L = </a:t>
            </a:r>
            <a:r>
              <a:rPr lang="en-US" dirty="0" err="1"/>
              <a:t>image.max</a:t>
            </a:r>
            <a:r>
              <a:rPr lang="en-US" dirty="0"/>
              <a:t>()</a:t>
            </a:r>
          </a:p>
          <a:p>
            <a:endParaRPr lang="en-US" dirty="0"/>
          </a:p>
          <a:p>
            <a:r>
              <a:rPr lang="en-US" dirty="0"/>
              <a:t># Subtract each intensity from max to obtain negative</a:t>
            </a:r>
          </a:p>
          <a:p>
            <a:r>
              <a:rPr lang="en-US" dirty="0"/>
              <a:t>negative = L - image</a:t>
            </a:r>
          </a:p>
          <a:p>
            <a:endParaRPr lang="en-US" dirty="0"/>
          </a:p>
          <a:p>
            <a:r>
              <a:rPr lang="en-US" dirty="0"/>
              <a:t>cv2.imshow('original', image)</a:t>
            </a:r>
          </a:p>
          <a:p>
            <a:r>
              <a:rPr lang="en-US" dirty="0"/>
              <a:t>cv2.imshow('negative', negative)</a:t>
            </a:r>
          </a:p>
          <a:p>
            <a:r>
              <a:rPr lang="en-US" dirty="0"/>
              <a:t>cv2.waitKey(0)</a:t>
            </a:r>
          </a:p>
          <a:p>
            <a:r>
              <a:rPr lang="en-US" dirty="0"/>
              <a:t>cv2.destroyAllWindows()</a:t>
            </a:r>
            <a:endParaRPr lang="en-PK" dirty="0"/>
          </a:p>
        </p:txBody>
      </p:sp>
    </p:spTree>
    <p:extLst>
      <p:ext uri="{BB962C8B-B14F-4D97-AF65-F5344CB8AC3E}">
        <p14:creationId xmlns:p14="http://schemas.microsoft.com/office/powerpoint/2010/main" val="382493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A1F5-D4B8-4DD5-9B86-2B5A15CBA917}"/>
              </a:ext>
            </a:extLst>
          </p:cNvPr>
          <p:cNvSpPr>
            <a:spLocks noGrp="1"/>
          </p:cNvSpPr>
          <p:nvPr>
            <p:ph type="title"/>
          </p:nvPr>
        </p:nvSpPr>
        <p:spPr>
          <a:xfrm>
            <a:off x="1150374" y="484632"/>
            <a:ext cx="9977874" cy="1609344"/>
          </a:xfrm>
        </p:spPr>
        <p:txBody>
          <a:bodyPr/>
          <a:lstStyle/>
          <a:p>
            <a:r>
              <a:rPr lang="en-US" dirty="0"/>
              <a:t>power Law Transformation</a:t>
            </a:r>
            <a:endParaRPr lang="en-PK" dirty="0"/>
          </a:p>
        </p:txBody>
      </p:sp>
      <p:sp>
        <p:nvSpPr>
          <p:cNvPr id="3" name="Content Placeholder 2">
            <a:extLst>
              <a:ext uri="{FF2B5EF4-FFF2-40B4-BE49-F238E27FC236}">
                <a16:creationId xmlns:a16="http://schemas.microsoft.com/office/drawing/2014/main" id="{1E542E95-A79A-402A-A689-ADE03B21E76C}"/>
              </a:ext>
            </a:extLst>
          </p:cNvPr>
          <p:cNvSpPr>
            <a:spLocks noGrp="1"/>
          </p:cNvSpPr>
          <p:nvPr>
            <p:ph idx="1"/>
          </p:nvPr>
        </p:nvSpPr>
        <p:spPr/>
        <p:txBody>
          <a:bodyPr/>
          <a:lstStyle/>
          <a:p>
            <a:r>
              <a:rPr lang="en-US" dirty="0"/>
              <a:t>Also known as gamma correlation deals with gamma levels (γ) in the images, widely used for contrast enhancement.</a:t>
            </a:r>
          </a:p>
          <a:p>
            <a:endParaRPr lang="en-US" dirty="0"/>
          </a:p>
          <a:p>
            <a:endParaRPr lang="en-US" dirty="0"/>
          </a:p>
          <a:p>
            <a:endParaRPr lang="en-US" dirty="0"/>
          </a:p>
          <a:p>
            <a:endParaRPr lang="en-US" dirty="0"/>
          </a:p>
          <a:p>
            <a:r>
              <a:rPr lang="en-US" dirty="0"/>
              <a:t>S denotes output gray levels and r denotes input gray levels.</a:t>
            </a:r>
            <a:endParaRPr lang="en-PK" dirty="0"/>
          </a:p>
        </p:txBody>
      </p:sp>
      <p:pic>
        <p:nvPicPr>
          <p:cNvPr id="4" name="Picture 3">
            <a:extLst>
              <a:ext uri="{FF2B5EF4-FFF2-40B4-BE49-F238E27FC236}">
                <a16:creationId xmlns:a16="http://schemas.microsoft.com/office/drawing/2014/main" id="{705D7555-D8BE-4A82-BC07-167881FACDB1}"/>
              </a:ext>
            </a:extLst>
          </p:cNvPr>
          <p:cNvPicPr>
            <a:picLocks noChangeAspect="1"/>
          </p:cNvPicPr>
          <p:nvPr/>
        </p:nvPicPr>
        <p:blipFill>
          <a:blip r:embed="rId2"/>
          <a:stretch>
            <a:fillRect/>
          </a:stretch>
        </p:blipFill>
        <p:spPr>
          <a:xfrm>
            <a:off x="4629150" y="2757487"/>
            <a:ext cx="2933700" cy="1343025"/>
          </a:xfrm>
          <a:prstGeom prst="rect">
            <a:avLst/>
          </a:prstGeom>
        </p:spPr>
      </p:pic>
    </p:spTree>
    <p:extLst>
      <p:ext uri="{BB962C8B-B14F-4D97-AF65-F5344CB8AC3E}">
        <p14:creationId xmlns:p14="http://schemas.microsoft.com/office/powerpoint/2010/main" val="29417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407A-75AF-4D2B-BEB3-21181A9E530B}"/>
              </a:ext>
            </a:extLst>
          </p:cNvPr>
          <p:cNvSpPr>
            <a:spLocks noGrp="1"/>
          </p:cNvSpPr>
          <p:nvPr>
            <p:ph type="title"/>
          </p:nvPr>
        </p:nvSpPr>
        <p:spPr>
          <a:xfrm>
            <a:off x="0" y="49555"/>
            <a:ext cx="10058400" cy="636245"/>
          </a:xfrm>
        </p:spPr>
        <p:txBody>
          <a:bodyPr>
            <a:normAutofit fontScale="90000"/>
          </a:bodyPr>
          <a:lstStyle/>
          <a:p>
            <a:r>
              <a:rPr lang="en-US" dirty="0"/>
              <a:t>code</a:t>
            </a:r>
            <a:endParaRPr lang="en-PK" dirty="0"/>
          </a:p>
        </p:txBody>
      </p:sp>
      <p:sp>
        <p:nvSpPr>
          <p:cNvPr id="3" name="Content Placeholder 2">
            <a:extLst>
              <a:ext uri="{FF2B5EF4-FFF2-40B4-BE49-F238E27FC236}">
                <a16:creationId xmlns:a16="http://schemas.microsoft.com/office/drawing/2014/main" id="{48351DC2-F445-40FD-A41E-4F679D8A59FC}"/>
              </a:ext>
            </a:extLst>
          </p:cNvPr>
          <p:cNvSpPr>
            <a:spLocks noGrp="1"/>
          </p:cNvSpPr>
          <p:nvPr>
            <p:ph idx="1"/>
          </p:nvPr>
        </p:nvSpPr>
        <p:spPr>
          <a:xfrm>
            <a:off x="103239" y="870155"/>
            <a:ext cx="11025009" cy="5302045"/>
          </a:xfrm>
        </p:spPr>
        <p:txBody>
          <a:bodyPr>
            <a:normAutofit/>
          </a:bodyPr>
          <a:lstStyle/>
          <a:p>
            <a:r>
              <a:rPr lang="en-US" dirty="0"/>
              <a:t># Open the image.</a:t>
            </a:r>
          </a:p>
          <a:p>
            <a:r>
              <a:rPr lang="en-US" dirty="0"/>
              <a:t>image = cv2.imread('dog.jpg')</a:t>
            </a:r>
          </a:p>
          <a:p>
            <a:endParaRPr lang="en-US" dirty="0"/>
          </a:p>
          <a:p>
            <a:r>
              <a:rPr lang="en-US" dirty="0"/>
              <a:t># Sample gamma values to test</a:t>
            </a:r>
          </a:p>
          <a:p>
            <a:r>
              <a:rPr lang="en-US" dirty="0"/>
              <a:t>for gamma in [0.2, 0.5, 1, 1.5, 1.8]:</a:t>
            </a:r>
          </a:p>
          <a:p>
            <a:r>
              <a:rPr lang="en-US" dirty="0"/>
              <a:t>    # Apply gamma correction.</a:t>
            </a:r>
          </a:p>
          <a:p>
            <a:r>
              <a:rPr lang="en-US" dirty="0"/>
              <a:t>    </a:t>
            </a:r>
            <a:r>
              <a:rPr lang="en-US" dirty="0" err="1"/>
              <a:t>gamma_transformation</a:t>
            </a:r>
            <a:r>
              <a:rPr lang="en-US" dirty="0"/>
              <a:t> = </a:t>
            </a:r>
            <a:r>
              <a:rPr lang="en-US" dirty="0" err="1"/>
              <a:t>np.array</a:t>
            </a:r>
            <a:r>
              <a:rPr lang="en-US" dirty="0"/>
              <a:t>(255*(image / 255) ** gamma, </a:t>
            </a:r>
            <a:r>
              <a:rPr lang="en-US" dirty="0" err="1"/>
              <a:t>dtype</a:t>
            </a:r>
            <a:r>
              <a:rPr lang="en-US" dirty="0"/>
              <a:t> = 'uint8')</a:t>
            </a:r>
          </a:p>
          <a:p>
            <a:endParaRPr lang="en-US" dirty="0"/>
          </a:p>
          <a:p>
            <a:r>
              <a:rPr lang="en-US" dirty="0"/>
              <a:t>    cv2.imwrite('</a:t>
            </a:r>
            <a:r>
              <a:rPr lang="en-US" dirty="0" err="1"/>
              <a:t>gamma_transformed'+str</a:t>
            </a:r>
            <a:r>
              <a:rPr lang="en-US" dirty="0"/>
              <a:t>(gamma)+'.jpg', </a:t>
            </a:r>
            <a:r>
              <a:rPr lang="en-US" dirty="0" err="1"/>
              <a:t>gamma_transformation</a:t>
            </a:r>
            <a:r>
              <a:rPr lang="en-US" dirty="0"/>
              <a:t>)</a:t>
            </a:r>
          </a:p>
          <a:p>
            <a:r>
              <a:rPr lang="en-US" dirty="0"/>
              <a:t>cv2.waitKey(0)</a:t>
            </a:r>
          </a:p>
          <a:p>
            <a:r>
              <a:rPr lang="en-US" dirty="0"/>
              <a:t>cv2.destroyAllWindows()</a:t>
            </a:r>
            <a:endParaRPr lang="en-PK" dirty="0"/>
          </a:p>
        </p:txBody>
      </p:sp>
    </p:spTree>
    <p:extLst>
      <p:ext uri="{BB962C8B-B14F-4D97-AF65-F5344CB8AC3E}">
        <p14:creationId xmlns:p14="http://schemas.microsoft.com/office/powerpoint/2010/main" val="3819307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CFB4-CB7E-49AE-B9A9-BA91EDEBF7B6}"/>
              </a:ext>
            </a:extLst>
          </p:cNvPr>
          <p:cNvSpPr>
            <a:spLocks noGrp="1"/>
          </p:cNvSpPr>
          <p:nvPr>
            <p:ph type="title"/>
          </p:nvPr>
        </p:nvSpPr>
        <p:spPr/>
        <p:txBody>
          <a:bodyPr/>
          <a:lstStyle/>
          <a:p>
            <a:r>
              <a:rPr lang="en-US" dirty="0"/>
              <a:t>Contours in Images</a:t>
            </a:r>
            <a:endParaRPr lang="en-PK" dirty="0"/>
          </a:p>
        </p:txBody>
      </p:sp>
      <p:pic>
        <p:nvPicPr>
          <p:cNvPr id="4" name="Content Placeholder 3">
            <a:extLst>
              <a:ext uri="{FF2B5EF4-FFF2-40B4-BE49-F238E27FC236}">
                <a16:creationId xmlns:a16="http://schemas.microsoft.com/office/drawing/2014/main" id="{1970045C-E7E0-48A1-BF3A-8A06624123B7}"/>
              </a:ext>
            </a:extLst>
          </p:cNvPr>
          <p:cNvPicPr>
            <a:picLocks noGrp="1" noChangeAspect="1"/>
          </p:cNvPicPr>
          <p:nvPr>
            <p:ph idx="1"/>
          </p:nvPr>
        </p:nvPicPr>
        <p:blipFill>
          <a:blip r:embed="rId2"/>
          <a:stretch>
            <a:fillRect/>
          </a:stretch>
        </p:blipFill>
        <p:spPr>
          <a:xfrm>
            <a:off x="2153265" y="2026746"/>
            <a:ext cx="6687727" cy="4507069"/>
          </a:xfrm>
          <a:prstGeom prst="rect">
            <a:avLst/>
          </a:prstGeom>
        </p:spPr>
      </p:pic>
    </p:spTree>
    <p:extLst>
      <p:ext uri="{BB962C8B-B14F-4D97-AF65-F5344CB8AC3E}">
        <p14:creationId xmlns:p14="http://schemas.microsoft.com/office/powerpoint/2010/main" val="337468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A2F1-87E8-460A-A1B0-825BDB0AD203}"/>
              </a:ext>
            </a:extLst>
          </p:cNvPr>
          <p:cNvSpPr>
            <a:spLocks noGrp="1"/>
          </p:cNvSpPr>
          <p:nvPr>
            <p:ph type="title"/>
          </p:nvPr>
        </p:nvSpPr>
        <p:spPr/>
        <p:txBody>
          <a:bodyPr/>
          <a:lstStyle/>
          <a:p>
            <a:r>
              <a:rPr lang="en-US" dirty="0"/>
              <a:t>code</a:t>
            </a:r>
            <a:endParaRPr lang="en-PK" dirty="0"/>
          </a:p>
        </p:txBody>
      </p:sp>
      <p:pic>
        <p:nvPicPr>
          <p:cNvPr id="5" name="Content Placeholder 4">
            <a:extLst>
              <a:ext uri="{FF2B5EF4-FFF2-40B4-BE49-F238E27FC236}">
                <a16:creationId xmlns:a16="http://schemas.microsoft.com/office/drawing/2014/main" id="{83565D65-8660-4A28-B266-B1E6CC02CBE0}"/>
              </a:ext>
            </a:extLst>
          </p:cNvPr>
          <p:cNvPicPr>
            <a:picLocks noGrp="1" noChangeAspect="1"/>
          </p:cNvPicPr>
          <p:nvPr>
            <p:ph idx="1"/>
          </p:nvPr>
        </p:nvPicPr>
        <p:blipFill>
          <a:blip r:embed="rId2"/>
          <a:stretch>
            <a:fillRect/>
          </a:stretch>
        </p:blipFill>
        <p:spPr>
          <a:xfrm>
            <a:off x="614519" y="1587738"/>
            <a:ext cx="8742965" cy="1609344"/>
          </a:xfrm>
        </p:spPr>
      </p:pic>
      <p:pic>
        <p:nvPicPr>
          <p:cNvPr id="7" name="Picture 6">
            <a:extLst>
              <a:ext uri="{FF2B5EF4-FFF2-40B4-BE49-F238E27FC236}">
                <a16:creationId xmlns:a16="http://schemas.microsoft.com/office/drawing/2014/main" id="{E293FCF4-9DD8-45E0-9D30-9274057605A0}"/>
              </a:ext>
            </a:extLst>
          </p:cNvPr>
          <p:cNvPicPr>
            <a:picLocks noChangeAspect="1"/>
          </p:cNvPicPr>
          <p:nvPr/>
        </p:nvPicPr>
        <p:blipFill>
          <a:blip r:embed="rId3"/>
          <a:stretch>
            <a:fillRect/>
          </a:stretch>
        </p:blipFill>
        <p:spPr>
          <a:xfrm>
            <a:off x="651977" y="2963511"/>
            <a:ext cx="10476271" cy="1176963"/>
          </a:xfrm>
          <a:prstGeom prst="rect">
            <a:avLst/>
          </a:prstGeom>
        </p:spPr>
      </p:pic>
      <p:pic>
        <p:nvPicPr>
          <p:cNvPr id="17" name="Picture 16">
            <a:extLst>
              <a:ext uri="{FF2B5EF4-FFF2-40B4-BE49-F238E27FC236}">
                <a16:creationId xmlns:a16="http://schemas.microsoft.com/office/drawing/2014/main" id="{83C93DE5-5B5E-4620-BC73-76DFFD5ECBF8}"/>
              </a:ext>
            </a:extLst>
          </p:cNvPr>
          <p:cNvPicPr>
            <a:picLocks noChangeAspect="1"/>
          </p:cNvPicPr>
          <p:nvPr/>
        </p:nvPicPr>
        <p:blipFill>
          <a:blip r:embed="rId4"/>
          <a:stretch>
            <a:fillRect/>
          </a:stretch>
        </p:blipFill>
        <p:spPr>
          <a:xfrm>
            <a:off x="651977" y="4066617"/>
            <a:ext cx="11383928" cy="2296160"/>
          </a:xfrm>
          <a:prstGeom prst="rect">
            <a:avLst/>
          </a:prstGeom>
        </p:spPr>
      </p:pic>
    </p:spTree>
    <p:extLst>
      <p:ext uri="{BB962C8B-B14F-4D97-AF65-F5344CB8AC3E}">
        <p14:creationId xmlns:p14="http://schemas.microsoft.com/office/powerpoint/2010/main" val="267732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outlines</a:t>
            </a:r>
            <a:endParaRPr lang="en-US" dirty="0"/>
          </a:p>
        </p:txBody>
      </p:sp>
      <p:sp>
        <p:nvSpPr>
          <p:cNvPr id="3" name="Content Placeholder 2"/>
          <p:cNvSpPr>
            <a:spLocks noGrp="1"/>
          </p:cNvSpPr>
          <p:nvPr>
            <p:ph idx="1"/>
          </p:nvPr>
        </p:nvSpPr>
        <p:spPr/>
        <p:txBody>
          <a:bodyPr/>
          <a:lstStyle/>
          <a:p>
            <a:r>
              <a:rPr lang="en-GB" dirty="0"/>
              <a:t>Image enhancement in frequency domain</a:t>
            </a:r>
          </a:p>
          <a:p>
            <a:r>
              <a:rPr lang="en-GB" dirty="0"/>
              <a:t>Low pass and High pass filters</a:t>
            </a:r>
          </a:p>
          <a:p>
            <a:r>
              <a:rPr lang="en-GB" dirty="0"/>
              <a:t>Point operations</a:t>
            </a:r>
          </a:p>
          <a:p>
            <a:r>
              <a:rPr lang="en-GB" dirty="0"/>
              <a:t>Image Contours</a:t>
            </a:r>
          </a:p>
          <a:p>
            <a:pPr marL="0" indent="0">
              <a:buNone/>
            </a:pPr>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3043479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C20C-B623-4164-BEAC-EFC5DD789A65}"/>
              </a:ext>
            </a:extLst>
          </p:cNvPr>
          <p:cNvSpPr>
            <a:spLocks noGrp="1"/>
          </p:cNvSpPr>
          <p:nvPr>
            <p:ph type="title"/>
          </p:nvPr>
        </p:nvSpPr>
        <p:spPr>
          <a:xfrm>
            <a:off x="0" y="0"/>
            <a:ext cx="10058400" cy="841248"/>
          </a:xfrm>
        </p:spPr>
        <p:txBody>
          <a:bodyPr/>
          <a:lstStyle/>
          <a:p>
            <a:r>
              <a:rPr lang="en-US" dirty="0"/>
              <a:t>Code 2</a:t>
            </a:r>
            <a:endParaRPr lang="en-PK" dirty="0"/>
          </a:p>
        </p:txBody>
      </p:sp>
      <p:pic>
        <p:nvPicPr>
          <p:cNvPr id="5" name="Content Placeholder 4">
            <a:extLst>
              <a:ext uri="{FF2B5EF4-FFF2-40B4-BE49-F238E27FC236}">
                <a16:creationId xmlns:a16="http://schemas.microsoft.com/office/drawing/2014/main" id="{3B777B5B-78B4-4A83-9C6D-77200468F1B0}"/>
              </a:ext>
            </a:extLst>
          </p:cNvPr>
          <p:cNvPicPr>
            <a:picLocks noGrp="1" noChangeAspect="1"/>
          </p:cNvPicPr>
          <p:nvPr>
            <p:ph idx="1"/>
          </p:nvPr>
        </p:nvPicPr>
        <p:blipFill>
          <a:blip r:embed="rId2"/>
          <a:stretch>
            <a:fillRect/>
          </a:stretch>
        </p:blipFill>
        <p:spPr>
          <a:xfrm>
            <a:off x="-1" y="841248"/>
            <a:ext cx="12144139" cy="5864352"/>
          </a:xfrm>
        </p:spPr>
      </p:pic>
    </p:spTree>
    <p:extLst>
      <p:ext uri="{BB962C8B-B14F-4D97-AF65-F5344CB8AC3E}">
        <p14:creationId xmlns:p14="http://schemas.microsoft.com/office/powerpoint/2010/main" val="152166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003" y="2504501"/>
            <a:ext cx="10058400" cy="1609344"/>
          </a:xfrm>
        </p:spPr>
        <p:txBody>
          <a:bodyPr/>
          <a:lstStyle/>
          <a:p>
            <a:r>
              <a:rPr lang="en-GB" dirty="0"/>
              <a:t>Thank you</a:t>
            </a:r>
            <a:endParaRPr lang="en-US" dirty="0"/>
          </a:p>
        </p:txBody>
      </p:sp>
    </p:spTree>
    <p:extLst>
      <p:ext uri="{BB962C8B-B14F-4D97-AF65-F5344CB8AC3E}">
        <p14:creationId xmlns:p14="http://schemas.microsoft.com/office/powerpoint/2010/main" val="278451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D416-89A0-4BD2-B294-62DD9E5AF3D3}"/>
              </a:ext>
            </a:extLst>
          </p:cNvPr>
          <p:cNvSpPr>
            <a:spLocks noGrp="1"/>
          </p:cNvSpPr>
          <p:nvPr>
            <p:ph type="title"/>
          </p:nvPr>
        </p:nvSpPr>
        <p:spPr/>
        <p:txBody>
          <a:bodyPr/>
          <a:lstStyle/>
          <a:p>
            <a:r>
              <a:rPr lang="en-US" dirty="0"/>
              <a:t>Discrete Fourier Transform</a:t>
            </a:r>
            <a:endParaRPr lang="en-PK" dirty="0"/>
          </a:p>
        </p:txBody>
      </p:sp>
      <p:sp>
        <p:nvSpPr>
          <p:cNvPr id="3" name="Content Placeholder 2">
            <a:extLst>
              <a:ext uri="{FF2B5EF4-FFF2-40B4-BE49-F238E27FC236}">
                <a16:creationId xmlns:a16="http://schemas.microsoft.com/office/drawing/2014/main" id="{FC52FBE7-9A39-4011-8B44-048862DA39DC}"/>
              </a:ext>
            </a:extLst>
          </p:cNvPr>
          <p:cNvSpPr>
            <a:spLocks noGrp="1"/>
          </p:cNvSpPr>
          <p:nvPr>
            <p:ph idx="1"/>
          </p:nvPr>
        </p:nvSpPr>
        <p:spPr/>
        <p:txBody>
          <a:bodyPr/>
          <a:lstStyle/>
          <a:p>
            <a:r>
              <a:rPr lang="en-US" dirty="0"/>
              <a:t>The general idea is that the image (f(</a:t>
            </a:r>
            <a:r>
              <a:rPr lang="en-US" dirty="0" err="1"/>
              <a:t>x,y</a:t>
            </a:r>
            <a:r>
              <a:rPr lang="en-US" dirty="0"/>
              <a:t>) of size M x N) will be represented in the frequency domain (F(</a:t>
            </a:r>
            <a:r>
              <a:rPr lang="en-US" dirty="0" err="1"/>
              <a:t>u,v</a:t>
            </a:r>
            <a:r>
              <a:rPr lang="en-US" dirty="0"/>
              <a:t>)).</a:t>
            </a:r>
          </a:p>
          <a:p>
            <a:r>
              <a:rPr lang="en-US" dirty="0"/>
              <a:t>We can utilize Fourier Transformation to transform our image information - gray scaled pixels into frequencies and do further process.</a:t>
            </a:r>
          </a:p>
          <a:p>
            <a:r>
              <a:rPr lang="en-US" dirty="0"/>
              <a:t>Digital images, unlike light wave and sound wave in real life, are discrete because pixels are not continuous.</a:t>
            </a:r>
          </a:p>
          <a:p>
            <a:r>
              <a:rPr lang="en-US" dirty="0"/>
              <a:t>Ordinary DFT is slow, so we chose Fast Fourier Transformation (FFT).</a:t>
            </a:r>
            <a:endParaRPr lang="en-PK" dirty="0"/>
          </a:p>
        </p:txBody>
      </p:sp>
    </p:spTree>
    <p:extLst>
      <p:ext uri="{BB962C8B-B14F-4D97-AF65-F5344CB8AC3E}">
        <p14:creationId xmlns:p14="http://schemas.microsoft.com/office/powerpoint/2010/main" val="218344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picture containing diagram&#10;&#10;Description automatically generated">
            <a:extLst>
              <a:ext uri="{FF2B5EF4-FFF2-40B4-BE49-F238E27FC236}">
                <a16:creationId xmlns:a16="http://schemas.microsoft.com/office/drawing/2014/main" id="{04BA6782-45F9-45E1-8781-42938A64A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711" y="2250810"/>
            <a:ext cx="11135032" cy="3791479"/>
          </a:xfrm>
        </p:spPr>
      </p:pic>
      <p:pic>
        <p:nvPicPr>
          <p:cNvPr id="19" name="Picture 18">
            <a:extLst>
              <a:ext uri="{FF2B5EF4-FFF2-40B4-BE49-F238E27FC236}">
                <a16:creationId xmlns:a16="http://schemas.microsoft.com/office/drawing/2014/main" id="{4E35A84E-5570-41F7-927F-E053238D4E9B}"/>
              </a:ext>
            </a:extLst>
          </p:cNvPr>
          <p:cNvPicPr>
            <a:picLocks noChangeAspect="1"/>
          </p:cNvPicPr>
          <p:nvPr/>
        </p:nvPicPr>
        <p:blipFill>
          <a:blip r:embed="rId3"/>
          <a:stretch>
            <a:fillRect/>
          </a:stretch>
        </p:blipFill>
        <p:spPr>
          <a:xfrm>
            <a:off x="680413" y="547274"/>
            <a:ext cx="5150993" cy="1325771"/>
          </a:xfrm>
          <a:prstGeom prst="rect">
            <a:avLst/>
          </a:prstGeom>
        </p:spPr>
      </p:pic>
      <p:pic>
        <p:nvPicPr>
          <p:cNvPr id="21" name="Picture 20">
            <a:extLst>
              <a:ext uri="{FF2B5EF4-FFF2-40B4-BE49-F238E27FC236}">
                <a16:creationId xmlns:a16="http://schemas.microsoft.com/office/drawing/2014/main" id="{31E0FA4C-83F0-4B14-B583-F7A0B5AE7E15}"/>
              </a:ext>
            </a:extLst>
          </p:cNvPr>
          <p:cNvPicPr>
            <a:picLocks noChangeAspect="1"/>
          </p:cNvPicPr>
          <p:nvPr/>
        </p:nvPicPr>
        <p:blipFill>
          <a:blip r:embed="rId4"/>
          <a:stretch>
            <a:fillRect/>
          </a:stretch>
        </p:blipFill>
        <p:spPr>
          <a:xfrm>
            <a:off x="6096000" y="527768"/>
            <a:ext cx="5529980" cy="1566503"/>
          </a:xfrm>
          <a:prstGeom prst="rect">
            <a:avLst/>
          </a:prstGeom>
        </p:spPr>
      </p:pic>
    </p:spTree>
    <p:extLst>
      <p:ext uri="{BB962C8B-B14F-4D97-AF65-F5344CB8AC3E}">
        <p14:creationId xmlns:p14="http://schemas.microsoft.com/office/powerpoint/2010/main" val="394611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9441-7F29-4811-A275-3B7EAF744612}"/>
              </a:ext>
            </a:extLst>
          </p:cNvPr>
          <p:cNvSpPr>
            <a:spLocks noGrp="1"/>
          </p:cNvSpPr>
          <p:nvPr>
            <p:ph type="title"/>
          </p:nvPr>
        </p:nvSpPr>
        <p:spPr>
          <a:xfrm>
            <a:off x="0" y="0"/>
            <a:ext cx="10058400" cy="783729"/>
          </a:xfrm>
        </p:spPr>
        <p:txBody>
          <a:bodyPr>
            <a:normAutofit fontScale="90000"/>
          </a:bodyPr>
          <a:lstStyle/>
          <a:p>
            <a:r>
              <a:rPr lang="en-US" dirty="0"/>
              <a:t>Code part 1 (read an Image)</a:t>
            </a:r>
            <a:endParaRPr lang="en-PK" dirty="0"/>
          </a:p>
        </p:txBody>
      </p:sp>
      <p:pic>
        <p:nvPicPr>
          <p:cNvPr id="4" name="Content Placeholder 3">
            <a:extLst>
              <a:ext uri="{FF2B5EF4-FFF2-40B4-BE49-F238E27FC236}">
                <a16:creationId xmlns:a16="http://schemas.microsoft.com/office/drawing/2014/main" id="{8C8E1757-E650-4BE2-84C2-7FADB6A96C87}"/>
              </a:ext>
            </a:extLst>
          </p:cNvPr>
          <p:cNvPicPr>
            <a:picLocks noGrp="1" noChangeAspect="1"/>
          </p:cNvPicPr>
          <p:nvPr>
            <p:ph idx="1"/>
          </p:nvPr>
        </p:nvPicPr>
        <p:blipFill>
          <a:blip r:embed="rId2"/>
          <a:stretch>
            <a:fillRect/>
          </a:stretch>
        </p:blipFill>
        <p:spPr>
          <a:xfrm>
            <a:off x="1002890" y="1014546"/>
            <a:ext cx="8863781" cy="4828907"/>
          </a:xfrm>
          <a:prstGeom prst="rect">
            <a:avLst/>
          </a:prstGeom>
        </p:spPr>
      </p:pic>
    </p:spTree>
    <p:extLst>
      <p:ext uri="{BB962C8B-B14F-4D97-AF65-F5344CB8AC3E}">
        <p14:creationId xmlns:p14="http://schemas.microsoft.com/office/powerpoint/2010/main" val="94067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ABA1-7358-431C-95A6-974DB52ED151}"/>
              </a:ext>
            </a:extLst>
          </p:cNvPr>
          <p:cNvSpPr>
            <a:spLocks noGrp="1"/>
          </p:cNvSpPr>
          <p:nvPr>
            <p:ph type="title"/>
          </p:nvPr>
        </p:nvSpPr>
        <p:spPr>
          <a:xfrm>
            <a:off x="0" y="257064"/>
            <a:ext cx="10058400" cy="857471"/>
          </a:xfrm>
        </p:spPr>
        <p:txBody>
          <a:bodyPr/>
          <a:lstStyle/>
          <a:p>
            <a:r>
              <a:rPr lang="en-US" dirty="0"/>
              <a:t>Code part 2(Apply </a:t>
            </a:r>
            <a:r>
              <a:rPr lang="en-US" dirty="0" err="1"/>
              <a:t>fft</a:t>
            </a:r>
            <a:r>
              <a:rPr lang="en-US" dirty="0"/>
              <a:t>)</a:t>
            </a:r>
            <a:endParaRPr lang="en-PK" dirty="0"/>
          </a:p>
        </p:txBody>
      </p:sp>
      <p:pic>
        <p:nvPicPr>
          <p:cNvPr id="4" name="Content Placeholder 3">
            <a:extLst>
              <a:ext uri="{FF2B5EF4-FFF2-40B4-BE49-F238E27FC236}">
                <a16:creationId xmlns:a16="http://schemas.microsoft.com/office/drawing/2014/main" id="{FB22DD5E-D400-4E70-A9F2-380D1AB68FF3}"/>
              </a:ext>
            </a:extLst>
          </p:cNvPr>
          <p:cNvPicPr>
            <a:picLocks noGrp="1" noChangeAspect="1"/>
          </p:cNvPicPr>
          <p:nvPr>
            <p:ph idx="1"/>
          </p:nvPr>
        </p:nvPicPr>
        <p:blipFill>
          <a:blip r:embed="rId2"/>
          <a:stretch>
            <a:fillRect/>
          </a:stretch>
        </p:blipFill>
        <p:spPr>
          <a:xfrm>
            <a:off x="530942" y="1138693"/>
            <a:ext cx="10058399" cy="4983420"/>
          </a:xfrm>
          <a:prstGeom prst="rect">
            <a:avLst/>
          </a:prstGeom>
        </p:spPr>
      </p:pic>
    </p:spTree>
    <p:extLst>
      <p:ext uri="{BB962C8B-B14F-4D97-AF65-F5344CB8AC3E}">
        <p14:creationId xmlns:p14="http://schemas.microsoft.com/office/powerpoint/2010/main" val="174203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4685-8F9E-4F64-902D-64BC5474F808}"/>
              </a:ext>
            </a:extLst>
          </p:cNvPr>
          <p:cNvSpPr>
            <a:spLocks noGrp="1"/>
          </p:cNvSpPr>
          <p:nvPr>
            <p:ph type="title"/>
          </p:nvPr>
        </p:nvSpPr>
        <p:spPr>
          <a:xfrm>
            <a:off x="14750" y="0"/>
            <a:ext cx="10058400" cy="1609344"/>
          </a:xfrm>
        </p:spPr>
        <p:txBody>
          <a:bodyPr/>
          <a:lstStyle/>
          <a:p>
            <a:r>
              <a:rPr lang="en-US" dirty="0"/>
              <a:t>Code part 3(take origin from corner to center)</a:t>
            </a:r>
            <a:endParaRPr lang="en-PK" dirty="0"/>
          </a:p>
        </p:txBody>
      </p:sp>
      <p:pic>
        <p:nvPicPr>
          <p:cNvPr id="4" name="Content Placeholder 3">
            <a:extLst>
              <a:ext uri="{FF2B5EF4-FFF2-40B4-BE49-F238E27FC236}">
                <a16:creationId xmlns:a16="http://schemas.microsoft.com/office/drawing/2014/main" id="{1B460637-5CDC-4098-BBFC-D6E728436E59}"/>
              </a:ext>
            </a:extLst>
          </p:cNvPr>
          <p:cNvPicPr>
            <a:picLocks noGrp="1" noChangeAspect="1"/>
          </p:cNvPicPr>
          <p:nvPr>
            <p:ph idx="1"/>
          </p:nvPr>
        </p:nvPicPr>
        <p:blipFill>
          <a:blip r:embed="rId2"/>
          <a:stretch>
            <a:fillRect/>
          </a:stretch>
        </p:blipFill>
        <p:spPr>
          <a:xfrm>
            <a:off x="309716" y="1609344"/>
            <a:ext cx="10505848" cy="5042179"/>
          </a:xfrm>
          <a:prstGeom prst="rect">
            <a:avLst/>
          </a:prstGeom>
        </p:spPr>
      </p:pic>
    </p:spTree>
    <p:extLst>
      <p:ext uri="{BB962C8B-B14F-4D97-AF65-F5344CB8AC3E}">
        <p14:creationId xmlns:p14="http://schemas.microsoft.com/office/powerpoint/2010/main" val="332209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9CB6-695B-4114-A0E4-4904AA028C24}"/>
              </a:ext>
            </a:extLst>
          </p:cNvPr>
          <p:cNvSpPr>
            <a:spLocks noGrp="1"/>
          </p:cNvSpPr>
          <p:nvPr>
            <p:ph type="title"/>
          </p:nvPr>
        </p:nvSpPr>
        <p:spPr>
          <a:xfrm>
            <a:off x="0" y="0"/>
            <a:ext cx="10058400" cy="1609344"/>
          </a:xfrm>
        </p:spPr>
        <p:txBody>
          <a:bodyPr/>
          <a:lstStyle/>
          <a:p>
            <a:r>
              <a:rPr lang="en-US" dirty="0"/>
              <a:t>Code part 4(decentralize the origin back) </a:t>
            </a:r>
            <a:endParaRPr lang="en-PK" dirty="0"/>
          </a:p>
        </p:txBody>
      </p:sp>
      <p:pic>
        <p:nvPicPr>
          <p:cNvPr id="4" name="Content Placeholder 3">
            <a:extLst>
              <a:ext uri="{FF2B5EF4-FFF2-40B4-BE49-F238E27FC236}">
                <a16:creationId xmlns:a16="http://schemas.microsoft.com/office/drawing/2014/main" id="{1B7B4239-AFA5-44BE-8290-AD968303E509}"/>
              </a:ext>
            </a:extLst>
          </p:cNvPr>
          <p:cNvPicPr>
            <a:picLocks noGrp="1" noChangeAspect="1"/>
          </p:cNvPicPr>
          <p:nvPr>
            <p:ph idx="1"/>
          </p:nvPr>
        </p:nvPicPr>
        <p:blipFill>
          <a:blip r:embed="rId2"/>
          <a:stretch>
            <a:fillRect/>
          </a:stretch>
        </p:blipFill>
        <p:spPr>
          <a:xfrm>
            <a:off x="132736" y="1491581"/>
            <a:ext cx="10545096" cy="5452375"/>
          </a:xfrm>
          <a:prstGeom prst="rect">
            <a:avLst/>
          </a:prstGeom>
        </p:spPr>
      </p:pic>
    </p:spTree>
    <p:extLst>
      <p:ext uri="{BB962C8B-B14F-4D97-AF65-F5344CB8AC3E}">
        <p14:creationId xmlns:p14="http://schemas.microsoft.com/office/powerpoint/2010/main" val="300429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49ED-C1F8-4A4E-B8CD-D530FF5F6BD7}"/>
              </a:ext>
            </a:extLst>
          </p:cNvPr>
          <p:cNvSpPr>
            <a:spLocks noGrp="1"/>
          </p:cNvSpPr>
          <p:nvPr>
            <p:ph type="title"/>
          </p:nvPr>
        </p:nvSpPr>
        <p:spPr>
          <a:xfrm>
            <a:off x="0" y="0"/>
            <a:ext cx="10058400" cy="1049200"/>
          </a:xfrm>
        </p:spPr>
        <p:txBody>
          <a:bodyPr/>
          <a:lstStyle/>
          <a:p>
            <a:r>
              <a:rPr lang="en-US" dirty="0"/>
              <a:t>filters</a:t>
            </a:r>
            <a:endParaRPr lang="en-PK" dirty="0"/>
          </a:p>
        </p:txBody>
      </p:sp>
      <p:sp>
        <p:nvSpPr>
          <p:cNvPr id="6" name="Content Placeholder 5">
            <a:extLst>
              <a:ext uri="{FF2B5EF4-FFF2-40B4-BE49-F238E27FC236}">
                <a16:creationId xmlns:a16="http://schemas.microsoft.com/office/drawing/2014/main" id="{57B4AD72-B7B7-4F2F-9E39-26E7FD9D5FED}"/>
              </a:ext>
            </a:extLst>
          </p:cNvPr>
          <p:cNvSpPr>
            <a:spLocks noGrp="1"/>
          </p:cNvSpPr>
          <p:nvPr>
            <p:ph idx="1"/>
          </p:nvPr>
        </p:nvSpPr>
        <p:spPr>
          <a:xfrm>
            <a:off x="117987" y="1194619"/>
            <a:ext cx="11010261" cy="4977581"/>
          </a:xfrm>
        </p:spPr>
        <p:txBody>
          <a:bodyPr/>
          <a:lstStyle/>
          <a:p>
            <a:r>
              <a:rPr lang="en-US" b="1" dirty="0"/>
              <a:t>Low pass filters: </a:t>
            </a:r>
          </a:p>
          <a:p>
            <a:pPr>
              <a:buFont typeface="Wingdings" panose="05000000000000000000" pitchFamily="2" charset="2"/>
              <a:buChar char="Ø"/>
            </a:pPr>
            <a:r>
              <a:rPr lang="en-US" dirty="0"/>
              <a:t>Low pass filter is a filter that only allow low frequencies to pass through. Low frequencies in images mean pixel values that are changing slowly.</a:t>
            </a:r>
          </a:p>
          <a:p>
            <a:pPr>
              <a:buFont typeface="Wingdings" panose="05000000000000000000" pitchFamily="2" charset="2"/>
              <a:buChar char="Ø"/>
            </a:pPr>
            <a:r>
              <a:rPr lang="en-US" dirty="0"/>
              <a:t>Since the output of low pass filter only allow low frequencies to pass through, the high frequencies contents such as noises are blocked which make processed image has less noisy pixels. Therefore, low pass filter is highly used to remove the noises in images.</a:t>
            </a:r>
          </a:p>
          <a:p>
            <a:endParaRPr lang="en-US" dirty="0"/>
          </a:p>
          <a:p>
            <a:r>
              <a:rPr lang="en-US" b="1" dirty="0"/>
              <a:t>High pass filters:</a:t>
            </a:r>
          </a:p>
          <a:p>
            <a:pPr>
              <a:buFont typeface="Wingdings" panose="05000000000000000000" pitchFamily="2" charset="2"/>
              <a:buChar char="Ø"/>
            </a:pPr>
            <a:r>
              <a:rPr lang="en-US" dirty="0"/>
              <a:t>High Pass filter, on the contrary, is a filter that only allow high frequencies to pass through. High frequencies in images mean pixel values that are changing dramatically.</a:t>
            </a:r>
          </a:p>
          <a:p>
            <a:pPr>
              <a:buFont typeface="Wingdings" panose="05000000000000000000" pitchFamily="2" charset="2"/>
              <a:buChar char="Ø"/>
            </a:pPr>
            <a:r>
              <a:rPr lang="en-US" dirty="0"/>
              <a:t>This will enhance sharpness in original image making edges more clear.</a:t>
            </a:r>
            <a:endParaRPr lang="en-PK" dirty="0"/>
          </a:p>
        </p:txBody>
      </p:sp>
    </p:spTree>
    <p:extLst>
      <p:ext uri="{BB962C8B-B14F-4D97-AF65-F5344CB8AC3E}">
        <p14:creationId xmlns:p14="http://schemas.microsoft.com/office/powerpoint/2010/main" val="2822414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588</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Rockwell</vt:lpstr>
      <vt:lpstr>Rockwell Condensed</vt:lpstr>
      <vt:lpstr>Wingdings</vt:lpstr>
      <vt:lpstr>Wood Type</vt:lpstr>
      <vt:lpstr>Digital image processing lab 6</vt:lpstr>
      <vt:lpstr>outlines</vt:lpstr>
      <vt:lpstr>Discrete Fourier Transform</vt:lpstr>
      <vt:lpstr>PowerPoint Presentation</vt:lpstr>
      <vt:lpstr>Code part 1 (read an Image)</vt:lpstr>
      <vt:lpstr>Code part 2(Apply fft)</vt:lpstr>
      <vt:lpstr>Code part 3(take origin from corner to center)</vt:lpstr>
      <vt:lpstr>Code part 4(decentralize the origin back) </vt:lpstr>
      <vt:lpstr>filters</vt:lpstr>
      <vt:lpstr>Gaussian filters</vt:lpstr>
      <vt:lpstr>code</vt:lpstr>
      <vt:lpstr>Gaussian filters</vt:lpstr>
      <vt:lpstr>Point Operations</vt:lpstr>
      <vt:lpstr>Image negative</vt:lpstr>
      <vt:lpstr>code</vt:lpstr>
      <vt:lpstr>power Law Transformation</vt:lpstr>
      <vt:lpstr>code</vt:lpstr>
      <vt:lpstr>Contours in Images</vt:lpstr>
      <vt:lpstr>code</vt:lpstr>
      <vt:lpstr>Code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Post-Processing and Classification of Urdu News Ticker Text from Raw OCR Output</dc:title>
  <dc:creator>ubaidkhanbadan@gmail.com</dc:creator>
  <cp:lastModifiedBy> </cp:lastModifiedBy>
  <cp:revision>88</cp:revision>
  <dcterms:created xsi:type="dcterms:W3CDTF">2021-10-19T08:47:56Z</dcterms:created>
  <dcterms:modified xsi:type="dcterms:W3CDTF">2021-12-17T10:35:26Z</dcterms:modified>
</cp:coreProperties>
</file>