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10287000" cx="18288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 name="Shape 11"/>
        <p:cNvGrpSpPr/>
        <p:nvPr/>
      </p:nvGrpSpPr>
      <p:grpSpPr>
        <a:xfrm>
          <a:off x="0" y="0"/>
          <a:ext cx="0" cy="0"/>
          <a:chOff x="0" y="0"/>
          <a:chExt cx="0" cy="0"/>
        </a:xfrm>
      </p:grpSpPr>
      <p:sp>
        <p:nvSpPr>
          <p:cNvPr id="12" name="Google Shape;12;p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 name="Google Shape;13;p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3"/>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3"/>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5"/>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5"/>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0" name="Google Shape;30;p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6"/>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6" name="Google Shape;36;p6"/>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7" name="Google Shape;37;p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7"/>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3" name="Google Shape;43;p7"/>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4" name="Google Shape;44;p7"/>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5" name="Google Shape;45;p7"/>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6" name="Google Shape;46;p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7" name="Google Shape;57;p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8" name="Google Shape;58;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1792288" y="612775"/>
            <a:ext cx="5486400" cy="4114800"/>
          </a:xfrm>
          <a:prstGeom prst="rect">
            <a:avLst/>
          </a:prstGeom>
          <a:noFill/>
          <a:ln>
            <a:noFill/>
          </a:ln>
        </p:spPr>
      </p:sp>
      <p:sp>
        <p:nvSpPr>
          <p:cNvPr id="64" name="Google Shape;64;p1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5" name="Google Shape;65;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7.jp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AD8"/>
        </a:solidFill>
      </p:bgPr>
    </p:bg>
    <p:spTree>
      <p:nvGrpSpPr>
        <p:cNvPr id="83" name="Shape 83"/>
        <p:cNvGrpSpPr/>
        <p:nvPr/>
      </p:nvGrpSpPr>
      <p:grpSpPr>
        <a:xfrm>
          <a:off x="0" y="0"/>
          <a:ext cx="0" cy="0"/>
          <a:chOff x="0" y="0"/>
          <a:chExt cx="0" cy="0"/>
        </a:xfrm>
      </p:grpSpPr>
      <p:grpSp>
        <p:nvGrpSpPr>
          <p:cNvPr id="84" name="Google Shape;84;p13"/>
          <p:cNvGrpSpPr/>
          <p:nvPr/>
        </p:nvGrpSpPr>
        <p:grpSpPr>
          <a:xfrm>
            <a:off x="1028700" y="7549446"/>
            <a:ext cx="16230600" cy="1476680"/>
            <a:chOff x="0" y="-38100"/>
            <a:chExt cx="5317466" cy="483790"/>
          </a:xfrm>
        </p:grpSpPr>
        <p:sp>
          <p:nvSpPr>
            <p:cNvPr id="85" name="Google Shape;85;p13"/>
            <p:cNvSpPr/>
            <p:nvPr/>
          </p:nvSpPr>
          <p:spPr>
            <a:xfrm>
              <a:off x="0" y="0"/>
              <a:ext cx="5317466" cy="445690"/>
            </a:xfrm>
            <a:custGeom>
              <a:rect b="b" l="l" r="r" t="t"/>
              <a:pathLst>
                <a:path extrusionOk="0" h="445690" w="5317466">
                  <a:moveTo>
                    <a:pt x="23850" y="0"/>
                  </a:moveTo>
                  <a:lnTo>
                    <a:pt x="5293616" y="0"/>
                  </a:lnTo>
                  <a:cubicBezTo>
                    <a:pt x="5299942" y="0"/>
                    <a:pt x="5306008" y="2513"/>
                    <a:pt x="5310481" y="6985"/>
                  </a:cubicBezTo>
                  <a:cubicBezTo>
                    <a:pt x="5314953" y="11458"/>
                    <a:pt x="5317466" y="17524"/>
                    <a:pt x="5317466" y="23850"/>
                  </a:cubicBezTo>
                  <a:lnTo>
                    <a:pt x="5317466" y="421840"/>
                  </a:lnTo>
                  <a:cubicBezTo>
                    <a:pt x="5317466" y="428165"/>
                    <a:pt x="5314953" y="434232"/>
                    <a:pt x="5310481" y="438704"/>
                  </a:cubicBezTo>
                  <a:cubicBezTo>
                    <a:pt x="5306008" y="443177"/>
                    <a:pt x="5299942" y="445690"/>
                    <a:pt x="5293616" y="445690"/>
                  </a:cubicBezTo>
                  <a:lnTo>
                    <a:pt x="23850" y="445690"/>
                  </a:lnTo>
                  <a:cubicBezTo>
                    <a:pt x="17524" y="445690"/>
                    <a:pt x="11458" y="443177"/>
                    <a:pt x="6985" y="438704"/>
                  </a:cubicBezTo>
                  <a:cubicBezTo>
                    <a:pt x="2513" y="434232"/>
                    <a:pt x="0" y="428165"/>
                    <a:pt x="0" y="421840"/>
                  </a:cubicBezTo>
                  <a:lnTo>
                    <a:pt x="0" y="23850"/>
                  </a:lnTo>
                  <a:cubicBezTo>
                    <a:pt x="0" y="17524"/>
                    <a:pt x="2513" y="11458"/>
                    <a:pt x="6985" y="6985"/>
                  </a:cubicBezTo>
                  <a:cubicBezTo>
                    <a:pt x="11458" y="2513"/>
                    <a:pt x="17524" y="0"/>
                    <a:pt x="23850" y="0"/>
                  </a:cubicBezTo>
                  <a:close/>
                </a:path>
              </a:pathLst>
            </a:custGeom>
            <a:solidFill>
              <a:srgbClr val="D0C9C0"/>
            </a:solidFill>
            <a:ln cap="rnd" cmpd="sng" w="57150">
              <a:solidFill>
                <a:srgbClr val="1C1C1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3"/>
            <p:cNvSpPr txBox="1"/>
            <p:nvPr/>
          </p:nvSpPr>
          <p:spPr>
            <a:xfrm>
              <a:off x="0" y="-38100"/>
              <a:ext cx="5317466" cy="48379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87" name="Google Shape;87;p13"/>
          <p:cNvSpPr/>
          <p:nvPr/>
        </p:nvSpPr>
        <p:spPr>
          <a:xfrm>
            <a:off x="1420664" y="1113928"/>
            <a:ext cx="766609" cy="703363"/>
          </a:xfrm>
          <a:custGeom>
            <a:rect b="b" l="l" r="r" t="t"/>
            <a:pathLst>
              <a:path extrusionOk="0" h="703363" w="766609">
                <a:moveTo>
                  <a:pt x="0" y="0"/>
                </a:moveTo>
                <a:lnTo>
                  <a:pt x="766608" y="0"/>
                </a:lnTo>
                <a:lnTo>
                  <a:pt x="766608" y="703363"/>
                </a:lnTo>
                <a:lnTo>
                  <a:pt x="0" y="703363"/>
                </a:lnTo>
                <a:lnTo>
                  <a:pt x="0" y="0"/>
                </a:lnTo>
                <a:close/>
              </a:path>
            </a:pathLst>
          </a:custGeom>
          <a:blipFill rotWithShape="1">
            <a:blip r:embed="rId3">
              <a:alphaModFix/>
            </a:blip>
            <a:stretch>
              <a:fillRect b="0" l="0" r="0" t="0"/>
            </a:stretch>
          </a:blipFill>
          <a:ln>
            <a:noFill/>
          </a:ln>
        </p:spPr>
      </p:sp>
      <p:sp>
        <p:nvSpPr>
          <p:cNvPr id="88" name="Google Shape;88;p13"/>
          <p:cNvSpPr txBox="1"/>
          <p:nvPr/>
        </p:nvSpPr>
        <p:spPr>
          <a:xfrm>
            <a:off x="10585339" y="8041202"/>
            <a:ext cx="1831118" cy="250781"/>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b="0" i="0" lang="en-US" sz="2000" u="none" cap="none" strike="noStrike">
                <a:solidFill>
                  <a:srgbClr val="000000"/>
                </a:solidFill>
                <a:latin typeface="Arial"/>
                <a:ea typeface="Arial"/>
                <a:cs typeface="Arial"/>
                <a:sym typeface="Arial"/>
              </a:rPr>
              <a:t>Submit by :</a:t>
            </a:r>
            <a:endParaRPr/>
          </a:p>
        </p:txBody>
      </p:sp>
      <p:sp>
        <p:nvSpPr>
          <p:cNvPr id="89" name="Google Shape;89;p13"/>
          <p:cNvSpPr txBox="1"/>
          <p:nvPr/>
        </p:nvSpPr>
        <p:spPr>
          <a:xfrm>
            <a:off x="12416457" y="7891375"/>
            <a:ext cx="4244945" cy="931545"/>
          </a:xfrm>
          <a:prstGeom prst="rect">
            <a:avLst/>
          </a:prstGeom>
          <a:noFill/>
          <a:ln>
            <a:noFill/>
          </a:ln>
        </p:spPr>
        <p:txBody>
          <a:bodyPr anchorCtr="0" anchor="t" bIns="0" lIns="0" spcFirstLastPara="1" rIns="0" wrap="square" tIns="0">
            <a:spAutoFit/>
          </a:bodyPr>
          <a:lstStyle/>
          <a:p>
            <a:pPr indent="0" lvl="0" marL="0" marR="0" rtl="0" algn="l">
              <a:lnSpc>
                <a:spcPct val="139962"/>
              </a:lnSpc>
              <a:spcBef>
                <a:spcPts val="0"/>
              </a:spcBef>
              <a:spcAft>
                <a:spcPts val="0"/>
              </a:spcAft>
              <a:buNone/>
            </a:pPr>
            <a:r>
              <a:rPr b="0" i="0" lang="en-US" sz="2700" u="none" cap="none" strike="noStrike">
                <a:solidFill>
                  <a:srgbClr val="000000"/>
                </a:solidFill>
                <a:latin typeface="Arial"/>
                <a:ea typeface="Arial"/>
                <a:cs typeface="Arial"/>
                <a:sym typeface="Arial"/>
              </a:rPr>
              <a:t>WASHIKUR RAHMAN</a:t>
            </a:r>
            <a:endParaRPr/>
          </a:p>
          <a:p>
            <a:pPr indent="0" lvl="0" marL="0" marR="0" rtl="0" algn="l">
              <a:lnSpc>
                <a:spcPct val="139962"/>
              </a:lnSpc>
              <a:spcBef>
                <a:spcPts val="0"/>
              </a:spcBef>
              <a:spcAft>
                <a:spcPts val="0"/>
              </a:spcAft>
              <a:buNone/>
            </a:pPr>
            <a:r>
              <a:rPr b="0" i="0" lang="en-US" sz="2700" u="none" cap="none" strike="noStrike">
                <a:solidFill>
                  <a:srgbClr val="000000"/>
                </a:solidFill>
                <a:latin typeface="Arial"/>
                <a:ea typeface="Arial"/>
                <a:cs typeface="Arial"/>
                <a:sym typeface="Arial"/>
              </a:rPr>
              <a:t>ID: 21301029</a:t>
            </a:r>
            <a:endParaRPr/>
          </a:p>
        </p:txBody>
      </p:sp>
      <p:sp>
        <p:nvSpPr>
          <p:cNvPr id="90" name="Google Shape;90;p13"/>
          <p:cNvSpPr txBox="1"/>
          <p:nvPr/>
        </p:nvSpPr>
        <p:spPr>
          <a:xfrm>
            <a:off x="2187272" y="8244299"/>
            <a:ext cx="1831118" cy="2508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b="0" i="0" lang="en-US" sz="2000" u="none" cap="none" strike="noStrike">
                <a:solidFill>
                  <a:srgbClr val="000000"/>
                </a:solidFill>
                <a:latin typeface="Arial"/>
                <a:ea typeface="Arial"/>
                <a:cs typeface="Arial"/>
                <a:sym typeface="Arial"/>
              </a:rPr>
              <a:t>Course :</a:t>
            </a:r>
            <a:endParaRPr/>
          </a:p>
        </p:txBody>
      </p:sp>
      <p:sp>
        <p:nvSpPr>
          <p:cNvPr id="91" name="Google Shape;91;p13"/>
          <p:cNvSpPr txBox="1"/>
          <p:nvPr/>
        </p:nvSpPr>
        <p:spPr>
          <a:xfrm>
            <a:off x="3238924" y="8161972"/>
            <a:ext cx="3780000" cy="415500"/>
          </a:xfrm>
          <a:prstGeom prst="rect">
            <a:avLst/>
          </a:prstGeom>
          <a:noFill/>
          <a:ln>
            <a:noFill/>
          </a:ln>
        </p:spPr>
        <p:txBody>
          <a:bodyPr anchorCtr="0" anchor="t" bIns="0" lIns="0" spcFirstLastPara="1" rIns="0" wrap="square" tIns="0">
            <a:spAutoFit/>
          </a:bodyPr>
          <a:lstStyle/>
          <a:p>
            <a:pPr indent="0" lvl="0" marL="0" marR="0" rtl="0" algn="l">
              <a:lnSpc>
                <a:spcPct val="139962"/>
              </a:lnSpc>
              <a:spcBef>
                <a:spcPts val="0"/>
              </a:spcBef>
              <a:spcAft>
                <a:spcPts val="0"/>
              </a:spcAft>
              <a:buNone/>
            </a:pPr>
            <a:r>
              <a:rPr b="0" i="0" lang="en-US" sz="2700" u="none" cap="none" strike="noStrike">
                <a:solidFill>
                  <a:srgbClr val="000000"/>
                </a:solidFill>
                <a:latin typeface="Arial"/>
                <a:ea typeface="Arial"/>
                <a:cs typeface="Arial"/>
                <a:sym typeface="Arial"/>
              </a:rPr>
              <a:t>Applied Data Science</a:t>
            </a:r>
            <a:endParaRPr/>
          </a:p>
        </p:txBody>
      </p:sp>
      <p:sp>
        <p:nvSpPr>
          <p:cNvPr id="92" name="Google Shape;92;p13"/>
          <p:cNvSpPr txBox="1"/>
          <p:nvPr/>
        </p:nvSpPr>
        <p:spPr>
          <a:xfrm>
            <a:off x="2359819" y="1212201"/>
            <a:ext cx="1815689" cy="602066"/>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b="0" i="0" lang="en-US" sz="2315" u="none" cap="none" strike="noStrike">
                <a:solidFill>
                  <a:srgbClr val="000000"/>
                </a:solidFill>
                <a:latin typeface="Arial"/>
                <a:ea typeface="Arial"/>
                <a:cs typeface="Arial"/>
                <a:sym typeface="Arial"/>
              </a:rPr>
              <a:t>BRAC University</a:t>
            </a:r>
            <a:endParaRPr/>
          </a:p>
        </p:txBody>
      </p:sp>
      <p:sp>
        <p:nvSpPr>
          <p:cNvPr id="93" name="Google Shape;93;p13"/>
          <p:cNvSpPr txBox="1"/>
          <p:nvPr/>
        </p:nvSpPr>
        <p:spPr>
          <a:xfrm>
            <a:off x="1028700" y="2040200"/>
            <a:ext cx="16230600" cy="40005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b="0" i="0" lang="en-US" sz="12995" u="none" cap="none" strike="noStrike">
                <a:solidFill>
                  <a:srgbClr val="000000"/>
                </a:solidFill>
                <a:latin typeface="Arial"/>
                <a:ea typeface="Arial"/>
                <a:cs typeface="Arial"/>
                <a:sym typeface="Arial"/>
              </a:rPr>
              <a:t>PAPER</a:t>
            </a:r>
            <a:endParaRPr/>
          </a:p>
          <a:p>
            <a:pPr indent="0" lvl="0" marL="0" marR="0" rtl="0" algn="ctr">
              <a:lnSpc>
                <a:spcPct val="100000"/>
              </a:lnSpc>
              <a:spcBef>
                <a:spcPts val="0"/>
              </a:spcBef>
              <a:spcAft>
                <a:spcPts val="0"/>
              </a:spcAft>
              <a:buNone/>
            </a:pPr>
            <a:r>
              <a:rPr b="0" i="0" lang="en-US" sz="12995" u="none" cap="none" strike="noStrike">
                <a:solidFill>
                  <a:srgbClr val="000000"/>
                </a:solidFill>
                <a:latin typeface="Arial"/>
                <a:ea typeface="Arial"/>
                <a:cs typeface="Arial"/>
                <a:sym typeface="Arial"/>
              </a:rPr>
              <a:t>REVIEW</a:t>
            </a:r>
            <a:endParaRPr/>
          </a:p>
        </p:txBody>
      </p:sp>
      <p:sp>
        <p:nvSpPr>
          <p:cNvPr id="94" name="Google Shape;94;p13"/>
          <p:cNvSpPr txBox="1"/>
          <p:nvPr/>
        </p:nvSpPr>
        <p:spPr>
          <a:xfrm>
            <a:off x="3334397" y="6408677"/>
            <a:ext cx="11619300" cy="812400"/>
          </a:xfrm>
          <a:prstGeom prst="rect">
            <a:avLst/>
          </a:prstGeom>
          <a:noFill/>
          <a:ln>
            <a:noFill/>
          </a:ln>
        </p:spPr>
        <p:txBody>
          <a:bodyPr anchorCtr="0" anchor="t" bIns="0" lIns="0" spcFirstLastPara="1" rIns="0" wrap="square" tIns="0">
            <a:spAutoFit/>
          </a:bodyPr>
          <a:lstStyle/>
          <a:p>
            <a:pPr indent="0" lvl="0" marL="0" marR="0" rtl="0" algn="ctr">
              <a:lnSpc>
                <a:spcPct val="140018"/>
              </a:lnSpc>
              <a:spcBef>
                <a:spcPts val="0"/>
              </a:spcBef>
              <a:spcAft>
                <a:spcPts val="0"/>
              </a:spcAft>
              <a:buNone/>
            </a:pPr>
            <a:r>
              <a:rPr b="1" i="0" lang="en-US" sz="2199" u="none" cap="none" strike="noStrike">
                <a:solidFill>
                  <a:srgbClr val="000000"/>
                </a:solidFill>
              </a:rPr>
              <a:t>A brief review of</a:t>
            </a:r>
            <a:endParaRPr b="1"/>
          </a:p>
          <a:p>
            <a:pPr indent="0" lvl="0" marL="0" marR="0" rtl="0" algn="ctr">
              <a:lnSpc>
                <a:spcPct val="140018"/>
              </a:lnSpc>
              <a:spcBef>
                <a:spcPts val="0"/>
              </a:spcBef>
              <a:spcAft>
                <a:spcPts val="0"/>
              </a:spcAft>
              <a:buNone/>
            </a:pPr>
            <a:r>
              <a:rPr b="1" i="0" lang="en-US" sz="2199" u="none" cap="none" strike="noStrike">
                <a:solidFill>
                  <a:srgbClr val="000000"/>
                </a:solidFill>
              </a:rPr>
              <a:t>Transfer Learning for Automatic Brain Tumor Classification Using MRI Images</a:t>
            </a:r>
            <a:endParaRPr b="1"/>
          </a:p>
        </p:txBody>
      </p:sp>
      <p:sp>
        <p:nvSpPr>
          <p:cNvPr id="95" name="Google Shape;95;p13"/>
          <p:cNvSpPr txBox="1"/>
          <p:nvPr/>
        </p:nvSpPr>
        <p:spPr>
          <a:xfrm>
            <a:off x="14362346" y="1404365"/>
            <a:ext cx="1210577" cy="2508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b="0" i="0" lang="en-US" sz="2000" u="none" cap="none" strike="noStrike">
                <a:solidFill>
                  <a:srgbClr val="000000"/>
                </a:solidFill>
                <a:latin typeface="Arial"/>
                <a:ea typeface="Arial"/>
                <a:cs typeface="Arial"/>
                <a:sym typeface="Arial"/>
              </a:rPr>
              <a:t>01</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AD8"/>
        </a:solidFill>
      </p:bgPr>
    </p:bg>
    <p:spTree>
      <p:nvGrpSpPr>
        <p:cNvPr id="198" name="Shape 198"/>
        <p:cNvGrpSpPr/>
        <p:nvPr/>
      </p:nvGrpSpPr>
      <p:grpSpPr>
        <a:xfrm>
          <a:off x="0" y="0"/>
          <a:ext cx="0" cy="0"/>
          <a:chOff x="0" y="0"/>
          <a:chExt cx="0" cy="0"/>
        </a:xfrm>
      </p:grpSpPr>
      <p:cxnSp>
        <p:nvCxnSpPr>
          <p:cNvPr id="199" name="Google Shape;199;p22"/>
          <p:cNvCxnSpPr/>
          <p:nvPr/>
        </p:nvCxnSpPr>
        <p:spPr>
          <a:xfrm>
            <a:off x="1014423" y="9107532"/>
            <a:ext cx="16244877" cy="0"/>
          </a:xfrm>
          <a:prstGeom prst="straightConnector1">
            <a:avLst/>
          </a:prstGeom>
          <a:noFill/>
          <a:ln cap="flat" cmpd="sng" w="57150">
            <a:solidFill>
              <a:srgbClr val="1C1C1C"/>
            </a:solidFill>
            <a:prstDash val="solid"/>
            <a:round/>
            <a:headEnd len="sm" w="sm" type="none"/>
            <a:tailEnd len="sm" w="sm" type="none"/>
          </a:ln>
        </p:spPr>
      </p:cxnSp>
      <p:cxnSp>
        <p:nvCxnSpPr>
          <p:cNvPr id="200" name="Google Shape;200;p22"/>
          <p:cNvCxnSpPr/>
          <p:nvPr/>
        </p:nvCxnSpPr>
        <p:spPr>
          <a:xfrm>
            <a:off x="1021562" y="1181915"/>
            <a:ext cx="16244877" cy="0"/>
          </a:xfrm>
          <a:prstGeom prst="straightConnector1">
            <a:avLst/>
          </a:prstGeom>
          <a:noFill/>
          <a:ln cap="flat" cmpd="sng" w="57150">
            <a:solidFill>
              <a:srgbClr val="1C1C1C"/>
            </a:solidFill>
            <a:prstDash val="solid"/>
            <a:round/>
            <a:headEnd len="sm" w="sm" type="none"/>
            <a:tailEnd len="sm" w="sm" type="none"/>
          </a:ln>
        </p:spPr>
      </p:cxnSp>
      <p:sp>
        <p:nvSpPr>
          <p:cNvPr id="201" name="Google Shape;201;p22"/>
          <p:cNvSpPr txBox="1"/>
          <p:nvPr/>
        </p:nvSpPr>
        <p:spPr>
          <a:xfrm>
            <a:off x="1028700" y="1829616"/>
            <a:ext cx="9903000" cy="923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b="1" i="0" lang="en-US" sz="6000" u="none" cap="none" strike="noStrike">
                <a:solidFill>
                  <a:srgbClr val="000000"/>
                </a:solidFill>
              </a:rPr>
              <a:t>SYNTHESIS</a:t>
            </a:r>
            <a:endParaRPr/>
          </a:p>
        </p:txBody>
      </p:sp>
      <p:sp>
        <p:nvSpPr>
          <p:cNvPr id="202" name="Google Shape;202;p22"/>
          <p:cNvSpPr txBox="1"/>
          <p:nvPr/>
        </p:nvSpPr>
        <p:spPr>
          <a:xfrm>
            <a:off x="16048723" y="777875"/>
            <a:ext cx="1210577" cy="250825"/>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b="0" i="0" lang="en-US" sz="2000" u="none" cap="none" strike="noStrike">
                <a:solidFill>
                  <a:srgbClr val="000000"/>
                </a:solidFill>
                <a:latin typeface="Arial"/>
                <a:ea typeface="Arial"/>
                <a:cs typeface="Arial"/>
                <a:sym typeface="Arial"/>
              </a:rPr>
              <a:t>10</a:t>
            </a:r>
            <a:endParaRPr/>
          </a:p>
        </p:txBody>
      </p:sp>
      <p:sp>
        <p:nvSpPr>
          <p:cNvPr id="203" name="Google Shape;203;p22"/>
          <p:cNvSpPr txBox="1"/>
          <p:nvPr/>
        </p:nvSpPr>
        <p:spPr>
          <a:xfrm>
            <a:off x="1035838" y="3182166"/>
            <a:ext cx="16230600" cy="371475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3000" u="none" cap="none" strike="noStrike">
                <a:solidFill>
                  <a:srgbClr val="000000"/>
                </a:solidFill>
                <a:latin typeface="Arial"/>
                <a:ea typeface="Arial"/>
                <a:cs typeface="Arial"/>
                <a:sym typeface="Arial"/>
              </a:rPr>
              <a:t>The research presented in the paper introduces robust deep learning models that could significantly aid medical professionals in promptly and accurately diagnosing brain tumors through routine MRI scans. By utilizing pre-trained CNN models and transfer learning, these methods have the potential to revolutionize the field of medical image analysis. The demonstrated success in brain tumor classification sets the stage for broader applications in healthcare, facilitating the development of rapid and accurate diagnostic tools for various illnesses based on image-based data.</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AD8"/>
        </a:solidFill>
      </p:bgPr>
    </p:bg>
    <p:spTree>
      <p:nvGrpSpPr>
        <p:cNvPr id="207" name="Shape 207"/>
        <p:cNvGrpSpPr/>
        <p:nvPr/>
      </p:nvGrpSpPr>
      <p:grpSpPr>
        <a:xfrm>
          <a:off x="0" y="0"/>
          <a:ext cx="0" cy="0"/>
          <a:chOff x="0" y="0"/>
          <a:chExt cx="0" cy="0"/>
        </a:xfrm>
      </p:grpSpPr>
      <p:sp>
        <p:nvSpPr>
          <p:cNvPr id="208" name="Google Shape;208;p23"/>
          <p:cNvSpPr txBox="1"/>
          <p:nvPr/>
        </p:nvSpPr>
        <p:spPr>
          <a:xfrm>
            <a:off x="1527528" y="2772954"/>
            <a:ext cx="15232800" cy="12315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b="1" i="0" lang="en-US" sz="8000" u="none" cap="none" strike="noStrike">
                <a:solidFill>
                  <a:srgbClr val="000000"/>
                </a:solidFill>
              </a:rPr>
              <a:t>PAPER REFERENCE</a:t>
            </a:r>
            <a:endParaRPr/>
          </a:p>
        </p:txBody>
      </p:sp>
      <p:grpSp>
        <p:nvGrpSpPr>
          <p:cNvPr id="209" name="Google Shape;209;p23"/>
          <p:cNvGrpSpPr/>
          <p:nvPr/>
        </p:nvGrpSpPr>
        <p:grpSpPr>
          <a:xfrm>
            <a:off x="1028700" y="4830802"/>
            <a:ext cx="16234387" cy="2900128"/>
            <a:chOff x="0" y="-38100"/>
            <a:chExt cx="5041315" cy="900586"/>
          </a:xfrm>
        </p:grpSpPr>
        <p:sp>
          <p:nvSpPr>
            <p:cNvPr id="210" name="Google Shape;210;p23"/>
            <p:cNvSpPr/>
            <p:nvPr/>
          </p:nvSpPr>
          <p:spPr>
            <a:xfrm>
              <a:off x="0" y="0"/>
              <a:ext cx="5041315" cy="862486"/>
            </a:xfrm>
            <a:custGeom>
              <a:rect b="b" l="l" r="r" t="t"/>
              <a:pathLst>
                <a:path extrusionOk="0" h="862486" w="5041315">
                  <a:moveTo>
                    <a:pt x="23844" y="0"/>
                  </a:moveTo>
                  <a:lnTo>
                    <a:pt x="5017470" y="0"/>
                  </a:lnTo>
                  <a:cubicBezTo>
                    <a:pt x="5030639" y="0"/>
                    <a:pt x="5041315" y="10675"/>
                    <a:pt x="5041315" y="23844"/>
                  </a:cubicBezTo>
                  <a:lnTo>
                    <a:pt x="5041315" y="838642"/>
                  </a:lnTo>
                  <a:cubicBezTo>
                    <a:pt x="5041315" y="851811"/>
                    <a:pt x="5030639" y="862486"/>
                    <a:pt x="5017470" y="862486"/>
                  </a:cubicBezTo>
                  <a:lnTo>
                    <a:pt x="23844" y="862486"/>
                  </a:lnTo>
                  <a:cubicBezTo>
                    <a:pt x="10675" y="862486"/>
                    <a:pt x="0" y="851811"/>
                    <a:pt x="0" y="838642"/>
                  </a:cubicBezTo>
                  <a:lnTo>
                    <a:pt x="0" y="23844"/>
                  </a:lnTo>
                  <a:cubicBezTo>
                    <a:pt x="0" y="10675"/>
                    <a:pt x="10675" y="0"/>
                    <a:pt x="23844" y="0"/>
                  </a:cubicBezTo>
                  <a:close/>
                </a:path>
              </a:pathLst>
            </a:custGeom>
            <a:solidFill>
              <a:srgbClr val="D0C9C0"/>
            </a:solidFill>
            <a:ln cap="rnd" cmpd="sng" w="57150">
              <a:solidFill>
                <a:srgbClr val="1C1C1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23"/>
            <p:cNvSpPr txBox="1"/>
            <p:nvPr/>
          </p:nvSpPr>
          <p:spPr>
            <a:xfrm>
              <a:off x="0" y="-38100"/>
              <a:ext cx="5041315" cy="900586"/>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cxnSp>
        <p:nvCxnSpPr>
          <p:cNvPr id="212" name="Google Shape;212;p23"/>
          <p:cNvCxnSpPr/>
          <p:nvPr/>
        </p:nvCxnSpPr>
        <p:spPr>
          <a:xfrm>
            <a:off x="1014423" y="9107532"/>
            <a:ext cx="16244877" cy="0"/>
          </a:xfrm>
          <a:prstGeom prst="straightConnector1">
            <a:avLst/>
          </a:prstGeom>
          <a:noFill/>
          <a:ln cap="flat" cmpd="sng" w="57150">
            <a:solidFill>
              <a:srgbClr val="1C1C1C"/>
            </a:solidFill>
            <a:prstDash val="solid"/>
            <a:round/>
            <a:headEnd len="sm" w="sm" type="none"/>
            <a:tailEnd len="sm" w="sm" type="none"/>
          </a:ln>
        </p:spPr>
      </p:cxnSp>
      <p:sp>
        <p:nvSpPr>
          <p:cNvPr id="213" name="Google Shape;213;p23"/>
          <p:cNvSpPr txBox="1"/>
          <p:nvPr/>
        </p:nvSpPr>
        <p:spPr>
          <a:xfrm>
            <a:off x="8760767" y="1239677"/>
            <a:ext cx="1725392" cy="57023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b="0" i="0" lang="en-US" sz="2199" u="none" cap="none" strike="noStrike">
                <a:solidFill>
                  <a:srgbClr val="000000"/>
                </a:solidFill>
                <a:latin typeface="Arial"/>
                <a:ea typeface="Arial"/>
                <a:cs typeface="Arial"/>
                <a:sym typeface="Arial"/>
              </a:rPr>
              <a:t>BRAC</a:t>
            </a:r>
            <a:endParaRPr/>
          </a:p>
          <a:p>
            <a:pPr indent="0" lvl="0" marL="0" marR="0" rtl="0" algn="l">
              <a:lnSpc>
                <a:spcPct val="100000"/>
              </a:lnSpc>
              <a:spcBef>
                <a:spcPts val="0"/>
              </a:spcBef>
              <a:spcAft>
                <a:spcPts val="0"/>
              </a:spcAft>
              <a:buNone/>
            </a:pPr>
            <a:r>
              <a:rPr b="0" i="0" lang="en-US" sz="2199" u="none" cap="none" strike="noStrike">
                <a:solidFill>
                  <a:srgbClr val="000000"/>
                </a:solidFill>
                <a:latin typeface="Arial"/>
                <a:ea typeface="Arial"/>
                <a:cs typeface="Arial"/>
                <a:sym typeface="Arial"/>
              </a:rPr>
              <a:t>University</a:t>
            </a:r>
            <a:endParaRPr/>
          </a:p>
        </p:txBody>
      </p:sp>
      <p:sp>
        <p:nvSpPr>
          <p:cNvPr id="214" name="Google Shape;214;p23"/>
          <p:cNvSpPr txBox="1"/>
          <p:nvPr/>
        </p:nvSpPr>
        <p:spPr>
          <a:xfrm>
            <a:off x="1898075" y="5632261"/>
            <a:ext cx="14862397" cy="1362752"/>
          </a:xfrm>
          <a:prstGeom prst="rect">
            <a:avLst/>
          </a:prstGeom>
          <a:noFill/>
          <a:ln>
            <a:noFill/>
          </a:ln>
        </p:spPr>
        <p:txBody>
          <a:bodyPr anchorCtr="0" anchor="t" bIns="0" lIns="0" spcFirstLastPara="1" rIns="0" wrap="square" tIns="0">
            <a:spAutoFit/>
          </a:bodyPr>
          <a:lstStyle/>
          <a:p>
            <a:pPr indent="0" lvl="0" marL="0" marR="0" rtl="0" algn="l">
              <a:lnSpc>
                <a:spcPct val="139992"/>
              </a:lnSpc>
              <a:spcBef>
                <a:spcPts val="0"/>
              </a:spcBef>
              <a:spcAft>
                <a:spcPts val="0"/>
              </a:spcAft>
              <a:buNone/>
            </a:pPr>
            <a:r>
              <a:rPr b="0" i="0" lang="en-US" sz="2598" u="none" cap="none" strike="noStrike">
                <a:solidFill>
                  <a:srgbClr val="000000"/>
                </a:solidFill>
                <a:latin typeface="Arial"/>
                <a:ea typeface="Arial"/>
                <a:cs typeface="Arial"/>
                <a:sym typeface="Arial"/>
              </a:rPr>
              <a:t>Arbane, M., Benlamri, R., Brik, Y., &amp; Djerioui, M. (2021). Transfer Learning for  </a:t>
            </a:r>
            <a:endParaRPr/>
          </a:p>
          <a:p>
            <a:pPr indent="0" lvl="0" marL="0" marR="0" rtl="0" algn="l">
              <a:lnSpc>
                <a:spcPct val="139992"/>
              </a:lnSpc>
              <a:spcBef>
                <a:spcPts val="0"/>
              </a:spcBef>
              <a:spcAft>
                <a:spcPts val="0"/>
              </a:spcAft>
              <a:buNone/>
            </a:pPr>
            <a:r>
              <a:rPr b="0" i="0" lang="en-US" sz="2598" u="none" cap="none" strike="noStrike">
                <a:solidFill>
                  <a:srgbClr val="000000"/>
                </a:solidFill>
                <a:latin typeface="Arial"/>
                <a:ea typeface="Arial"/>
                <a:cs typeface="Arial"/>
                <a:sym typeface="Arial"/>
              </a:rPr>
              <a:t>        Automatic Brain Tumor Classification Using MRI Images. IEEE.  </a:t>
            </a:r>
            <a:endParaRPr/>
          </a:p>
          <a:p>
            <a:pPr indent="0" lvl="0" marL="0" marR="0" rtl="0" algn="l">
              <a:lnSpc>
                <a:spcPct val="139992"/>
              </a:lnSpc>
              <a:spcBef>
                <a:spcPts val="0"/>
              </a:spcBef>
              <a:spcAft>
                <a:spcPts val="0"/>
              </a:spcAft>
              <a:buNone/>
            </a:pPr>
            <a:r>
              <a:rPr b="0" i="0" lang="en-US" sz="2598" u="none" cap="none" strike="noStrike">
                <a:solidFill>
                  <a:srgbClr val="000000"/>
                </a:solidFill>
                <a:latin typeface="Arial"/>
                <a:ea typeface="Arial"/>
                <a:cs typeface="Arial"/>
                <a:sym typeface="Arial"/>
              </a:rPr>
              <a:t>         https://doi.org/10.1109/ihsh51661.2021.9378739</a:t>
            </a:r>
            <a:endParaRPr/>
          </a:p>
        </p:txBody>
      </p:sp>
      <p:sp>
        <p:nvSpPr>
          <p:cNvPr id="215" name="Google Shape;215;p23"/>
          <p:cNvSpPr/>
          <p:nvPr/>
        </p:nvSpPr>
        <p:spPr>
          <a:xfrm>
            <a:off x="7836227" y="1125485"/>
            <a:ext cx="766609" cy="703363"/>
          </a:xfrm>
          <a:custGeom>
            <a:rect b="b" l="l" r="r" t="t"/>
            <a:pathLst>
              <a:path extrusionOk="0" h="703363" w="766609">
                <a:moveTo>
                  <a:pt x="0" y="0"/>
                </a:moveTo>
                <a:lnTo>
                  <a:pt x="766608" y="0"/>
                </a:lnTo>
                <a:lnTo>
                  <a:pt x="766608" y="703363"/>
                </a:lnTo>
                <a:lnTo>
                  <a:pt x="0" y="703363"/>
                </a:lnTo>
                <a:lnTo>
                  <a:pt x="0" y="0"/>
                </a:lnTo>
                <a:close/>
              </a:path>
            </a:pathLst>
          </a:custGeom>
          <a:blipFill rotWithShape="1">
            <a:blip r:embed="rId3">
              <a:alphaModFix/>
            </a:blip>
            <a:stretch>
              <a:fillRect b="0" l="0" r="0" t="0"/>
            </a:stretch>
          </a:blipFill>
          <a:ln>
            <a:noFill/>
          </a:ln>
        </p:spPr>
      </p:sp>
      <p:sp>
        <p:nvSpPr>
          <p:cNvPr id="216" name="Google Shape;216;p23"/>
          <p:cNvSpPr txBox="1"/>
          <p:nvPr/>
        </p:nvSpPr>
        <p:spPr>
          <a:xfrm>
            <a:off x="14906586" y="1404164"/>
            <a:ext cx="1210577" cy="250825"/>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b="0" i="0" lang="en-US" sz="2000" u="none" cap="none" strike="noStrike">
                <a:solidFill>
                  <a:srgbClr val="000000"/>
                </a:solidFill>
                <a:latin typeface="Arial"/>
                <a:ea typeface="Arial"/>
                <a:cs typeface="Arial"/>
                <a:sym typeface="Arial"/>
              </a:rPr>
              <a:t>11</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AD8"/>
        </a:solidFill>
      </p:bgPr>
    </p:bg>
    <p:spTree>
      <p:nvGrpSpPr>
        <p:cNvPr id="220" name="Shape 220"/>
        <p:cNvGrpSpPr/>
        <p:nvPr/>
      </p:nvGrpSpPr>
      <p:grpSpPr>
        <a:xfrm>
          <a:off x="0" y="0"/>
          <a:ext cx="0" cy="0"/>
          <a:chOff x="0" y="0"/>
          <a:chExt cx="0" cy="0"/>
        </a:xfrm>
      </p:grpSpPr>
      <p:sp>
        <p:nvSpPr>
          <p:cNvPr id="221" name="Google Shape;221;p24"/>
          <p:cNvSpPr txBox="1"/>
          <p:nvPr/>
        </p:nvSpPr>
        <p:spPr>
          <a:xfrm>
            <a:off x="664106" y="4127503"/>
            <a:ext cx="16959900" cy="23247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b="1" i="0" lang="en-US" sz="15103" u="none" cap="none" strike="noStrike">
                <a:solidFill>
                  <a:srgbClr val="000000"/>
                </a:solidFill>
              </a:rPr>
              <a:t>THANK YOU</a:t>
            </a:r>
            <a:endParaRPr/>
          </a:p>
        </p:txBody>
      </p:sp>
      <p:sp>
        <p:nvSpPr>
          <p:cNvPr id="222" name="Google Shape;222;p24"/>
          <p:cNvSpPr txBox="1"/>
          <p:nvPr/>
        </p:nvSpPr>
        <p:spPr>
          <a:xfrm>
            <a:off x="15450825" y="1404365"/>
            <a:ext cx="1210500" cy="307800"/>
          </a:xfrm>
          <a:prstGeom prst="rect">
            <a:avLst/>
          </a:prstGeom>
          <a:noFill/>
          <a:ln>
            <a:noFill/>
          </a:ln>
        </p:spPr>
        <p:txBody>
          <a:bodyPr anchorCtr="0" anchor="t" bIns="0" lIns="0" spcFirstLastPara="1" rIns="0" wrap="square" tIns="0">
            <a:spAutoFit/>
          </a:bodyPr>
          <a:lstStyle/>
          <a:p>
            <a:pPr indent="0" lvl="0" marL="0" marR="0" rtl="0" algn="r">
              <a:lnSpc>
                <a:spcPct val="100000"/>
              </a:lnSpc>
              <a:spcBef>
                <a:spcPts val="0"/>
              </a:spcBef>
              <a:spcAft>
                <a:spcPts val="0"/>
              </a:spcAft>
              <a:buNone/>
            </a:pPr>
            <a:r>
              <a:rPr lang="en-US" sz="2000"/>
              <a:t>12</a:t>
            </a:r>
            <a:endParaRPr/>
          </a:p>
        </p:txBody>
      </p:sp>
      <p:sp>
        <p:nvSpPr>
          <p:cNvPr id="223" name="Google Shape;223;p24"/>
          <p:cNvSpPr txBox="1"/>
          <p:nvPr/>
        </p:nvSpPr>
        <p:spPr>
          <a:xfrm>
            <a:off x="2492072" y="1239743"/>
            <a:ext cx="1725392" cy="57023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b="0" i="0" lang="en-US" sz="2199" u="none" cap="none" strike="noStrike">
                <a:solidFill>
                  <a:srgbClr val="000000"/>
                </a:solidFill>
                <a:latin typeface="Arial"/>
                <a:ea typeface="Arial"/>
                <a:cs typeface="Arial"/>
                <a:sym typeface="Arial"/>
              </a:rPr>
              <a:t>BRAC</a:t>
            </a:r>
            <a:endParaRPr/>
          </a:p>
          <a:p>
            <a:pPr indent="0" lvl="0" marL="0" marR="0" rtl="0" algn="l">
              <a:lnSpc>
                <a:spcPct val="100000"/>
              </a:lnSpc>
              <a:spcBef>
                <a:spcPts val="0"/>
              </a:spcBef>
              <a:spcAft>
                <a:spcPts val="0"/>
              </a:spcAft>
              <a:buNone/>
            </a:pPr>
            <a:r>
              <a:rPr b="0" i="0" lang="en-US" sz="2199" u="none" cap="none" strike="noStrike">
                <a:solidFill>
                  <a:srgbClr val="000000"/>
                </a:solidFill>
                <a:latin typeface="Arial"/>
                <a:ea typeface="Arial"/>
                <a:cs typeface="Arial"/>
                <a:sym typeface="Arial"/>
              </a:rPr>
              <a:t>University</a:t>
            </a:r>
            <a:endParaRPr/>
          </a:p>
        </p:txBody>
      </p:sp>
      <p:sp>
        <p:nvSpPr>
          <p:cNvPr id="224" name="Google Shape;224;p24"/>
          <p:cNvSpPr/>
          <p:nvPr/>
        </p:nvSpPr>
        <p:spPr>
          <a:xfrm>
            <a:off x="1420664" y="1135010"/>
            <a:ext cx="766609" cy="703363"/>
          </a:xfrm>
          <a:custGeom>
            <a:rect b="b" l="l" r="r" t="t"/>
            <a:pathLst>
              <a:path extrusionOk="0" h="703363" w="766609">
                <a:moveTo>
                  <a:pt x="0" y="0"/>
                </a:moveTo>
                <a:lnTo>
                  <a:pt x="766608" y="0"/>
                </a:lnTo>
                <a:lnTo>
                  <a:pt x="766608" y="703363"/>
                </a:lnTo>
                <a:lnTo>
                  <a:pt x="0" y="703363"/>
                </a:lnTo>
                <a:lnTo>
                  <a:pt x="0" y="0"/>
                </a:lnTo>
                <a:close/>
              </a:path>
            </a:pathLst>
          </a:custGeom>
          <a:blipFill rotWithShape="1">
            <a:blip r:embed="rId3">
              <a:alphaModFix/>
            </a:blip>
            <a:stretch>
              <a:fillRect b="0" l="0" r="0" t="0"/>
            </a:stretch>
          </a:blipFill>
          <a:ln>
            <a:noFill/>
          </a:ln>
        </p:spPr>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AD8"/>
        </a:solidFill>
      </p:bgPr>
    </p:bg>
    <p:spTree>
      <p:nvGrpSpPr>
        <p:cNvPr id="99" name="Shape 99"/>
        <p:cNvGrpSpPr/>
        <p:nvPr/>
      </p:nvGrpSpPr>
      <p:grpSpPr>
        <a:xfrm>
          <a:off x="0" y="0"/>
          <a:ext cx="0" cy="0"/>
          <a:chOff x="0" y="0"/>
          <a:chExt cx="0" cy="0"/>
        </a:xfrm>
      </p:grpSpPr>
      <p:cxnSp>
        <p:nvCxnSpPr>
          <p:cNvPr id="100" name="Google Shape;100;p14"/>
          <p:cNvCxnSpPr/>
          <p:nvPr/>
        </p:nvCxnSpPr>
        <p:spPr>
          <a:xfrm>
            <a:off x="1014423" y="9107532"/>
            <a:ext cx="16244877" cy="0"/>
          </a:xfrm>
          <a:prstGeom prst="straightConnector1">
            <a:avLst/>
          </a:prstGeom>
          <a:noFill/>
          <a:ln cap="flat" cmpd="sng" w="57150">
            <a:solidFill>
              <a:srgbClr val="1C1C1C"/>
            </a:solidFill>
            <a:prstDash val="solid"/>
            <a:round/>
            <a:headEnd len="sm" w="sm" type="none"/>
            <a:tailEnd len="sm" w="sm" type="none"/>
          </a:ln>
        </p:spPr>
      </p:cxnSp>
      <p:cxnSp>
        <p:nvCxnSpPr>
          <p:cNvPr id="101" name="Google Shape;101;p14"/>
          <p:cNvCxnSpPr/>
          <p:nvPr/>
        </p:nvCxnSpPr>
        <p:spPr>
          <a:xfrm>
            <a:off x="1028700" y="3843238"/>
            <a:ext cx="848697" cy="0"/>
          </a:xfrm>
          <a:prstGeom prst="straightConnector1">
            <a:avLst/>
          </a:prstGeom>
          <a:noFill/>
          <a:ln cap="flat" cmpd="sng" w="57150">
            <a:solidFill>
              <a:srgbClr val="1C1C1C"/>
            </a:solidFill>
            <a:prstDash val="solid"/>
            <a:round/>
            <a:headEnd len="sm" w="sm" type="none"/>
            <a:tailEnd len="sm" w="sm" type="none"/>
          </a:ln>
        </p:spPr>
      </p:cxnSp>
      <p:sp>
        <p:nvSpPr>
          <p:cNvPr id="102" name="Google Shape;102;p14"/>
          <p:cNvSpPr txBox="1"/>
          <p:nvPr/>
        </p:nvSpPr>
        <p:spPr>
          <a:xfrm>
            <a:off x="1028700" y="2666384"/>
            <a:ext cx="11100300" cy="923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b="1" i="0" lang="en-US" sz="6000" u="none" cap="none" strike="noStrike">
                <a:solidFill>
                  <a:srgbClr val="000000"/>
                </a:solidFill>
              </a:rPr>
              <a:t>MOTIVATION</a:t>
            </a:r>
            <a:endParaRPr/>
          </a:p>
        </p:txBody>
      </p:sp>
      <p:sp>
        <p:nvSpPr>
          <p:cNvPr id="103" name="Google Shape;103;p14"/>
          <p:cNvSpPr txBox="1"/>
          <p:nvPr/>
        </p:nvSpPr>
        <p:spPr>
          <a:xfrm>
            <a:off x="1028700" y="4641235"/>
            <a:ext cx="14178600" cy="3648000"/>
          </a:xfrm>
          <a:prstGeom prst="rect">
            <a:avLst/>
          </a:prstGeom>
          <a:noFill/>
          <a:ln>
            <a:noFill/>
          </a:ln>
        </p:spPr>
        <p:txBody>
          <a:bodyPr anchorCtr="0" anchor="t" bIns="0" lIns="0" spcFirstLastPara="1" rIns="0" wrap="square" tIns="0">
            <a:spAutoFit/>
          </a:bodyPr>
          <a:lstStyle/>
          <a:p>
            <a:pPr indent="0" lvl="0" marL="0" rtl="0" algn="just">
              <a:lnSpc>
                <a:spcPct val="115000"/>
              </a:lnSpc>
              <a:spcBef>
                <a:spcPts val="0"/>
              </a:spcBef>
              <a:spcAft>
                <a:spcPts val="0"/>
              </a:spcAft>
              <a:buClr>
                <a:schemeClr val="dk1"/>
              </a:buClr>
              <a:buSzPts val="1100"/>
              <a:buFont typeface="Arial"/>
              <a:buNone/>
            </a:pPr>
            <a:r>
              <a:rPr lang="en-US" sz="3000">
                <a:solidFill>
                  <a:schemeClr val="dk1"/>
                </a:solidFill>
              </a:rPr>
              <a:t>The purpose of this paper is to investigate the use of deep learning techniques, specifically transfer learning with pre-trained models (ResNet, Xception, MobileNet-V2), for automated brain tumor classification in MRI images. It aims to overcome the challenge of limited publicly available medical data due to privacy concerns, offering a solution to the scarcity of data for training models. The study seeks to enhance the accuracy and efficiency of brain tumor detection, ultimately contributing to more effective patient care.</a:t>
            </a:r>
            <a:endParaRPr sz="3000"/>
          </a:p>
        </p:txBody>
      </p:sp>
      <p:sp>
        <p:nvSpPr>
          <p:cNvPr id="104" name="Google Shape;104;p14"/>
          <p:cNvSpPr txBox="1"/>
          <p:nvPr/>
        </p:nvSpPr>
        <p:spPr>
          <a:xfrm>
            <a:off x="2492072" y="1239743"/>
            <a:ext cx="1725392" cy="57023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b="0" i="0" lang="en-US" sz="2199" u="none" cap="none" strike="noStrike">
                <a:solidFill>
                  <a:srgbClr val="000000"/>
                </a:solidFill>
                <a:latin typeface="Arial"/>
                <a:ea typeface="Arial"/>
                <a:cs typeface="Arial"/>
                <a:sym typeface="Arial"/>
              </a:rPr>
              <a:t>BRAC University</a:t>
            </a:r>
            <a:endParaRPr/>
          </a:p>
        </p:txBody>
      </p:sp>
      <p:sp>
        <p:nvSpPr>
          <p:cNvPr id="105" name="Google Shape;105;p14"/>
          <p:cNvSpPr txBox="1"/>
          <p:nvPr/>
        </p:nvSpPr>
        <p:spPr>
          <a:xfrm>
            <a:off x="14906586" y="1404164"/>
            <a:ext cx="1210577" cy="250825"/>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b="0" i="0" lang="en-US" sz="2000" u="none" cap="none" strike="noStrike">
                <a:solidFill>
                  <a:srgbClr val="000000"/>
                </a:solidFill>
                <a:latin typeface="Arial"/>
                <a:ea typeface="Arial"/>
                <a:cs typeface="Arial"/>
                <a:sym typeface="Arial"/>
              </a:rPr>
              <a:t>02</a:t>
            </a:r>
            <a:endParaRPr/>
          </a:p>
        </p:txBody>
      </p:sp>
      <p:sp>
        <p:nvSpPr>
          <p:cNvPr id="106" name="Google Shape;106;p14"/>
          <p:cNvSpPr/>
          <p:nvPr/>
        </p:nvSpPr>
        <p:spPr>
          <a:xfrm>
            <a:off x="1420664" y="1135010"/>
            <a:ext cx="766609" cy="703363"/>
          </a:xfrm>
          <a:custGeom>
            <a:rect b="b" l="l" r="r" t="t"/>
            <a:pathLst>
              <a:path extrusionOk="0" h="703363" w="766609">
                <a:moveTo>
                  <a:pt x="0" y="0"/>
                </a:moveTo>
                <a:lnTo>
                  <a:pt x="766608" y="0"/>
                </a:lnTo>
                <a:lnTo>
                  <a:pt x="766608" y="703363"/>
                </a:lnTo>
                <a:lnTo>
                  <a:pt x="0" y="703363"/>
                </a:lnTo>
                <a:lnTo>
                  <a:pt x="0" y="0"/>
                </a:lnTo>
                <a:close/>
              </a:path>
            </a:pathLst>
          </a:custGeom>
          <a:blipFill rotWithShape="1">
            <a:blip r:embed="rId3">
              <a:alphaModFix/>
            </a:blip>
            <a:stretch>
              <a:fillRect b="0" l="0" r="0" t="0"/>
            </a:stretch>
          </a:blipFill>
          <a:ln>
            <a:noFill/>
          </a:ln>
        </p:spPr>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AD8"/>
        </a:solidFill>
      </p:bgPr>
    </p:bg>
    <p:spTree>
      <p:nvGrpSpPr>
        <p:cNvPr id="110" name="Shape 110"/>
        <p:cNvGrpSpPr/>
        <p:nvPr/>
      </p:nvGrpSpPr>
      <p:grpSpPr>
        <a:xfrm>
          <a:off x="0" y="0"/>
          <a:ext cx="0" cy="0"/>
          <a:chOff x="0" y="0"/>
          <a:chExt cx="0" cy="0"/>
        </a:xfrm>
      </p:grpSpPr>
      <p:cxnSp>
        <p:nvCxnSpPr>
          <p:cNvPr id="111" name="Google Shape;111;p15"/>
          <p:cNvCxnSpPr/>
          <p:nvPr/>
        </p:nvCxnSpPr>
        <p:spPr>
          <a:xfrm>
            <a:off x="1014423" y="9107532"/>
            <a:ext cx="16244877" cy="0"/>
          </a:xfrm>
          <a:prstGeom prst="straightConnector1">
            <a:avLst/>
          </a:prstGeom>
          <a:noFill/>
          <a:ln cap="flat" cmpd="sng" w="57150">
            <a:solidFill>
              <a:srgbClr val="1C1C1C"/>
            </a:solidFill>
            <a:prstDash val="solid"/>
            <a:round/>
            <a:headEnd len="sm" w="sm" type="none"/>
            <a:tailEnd len="sm" w="sm" type="none"/>
          </a:ln>
        </p:spPr>
      </p:cxnSp>
      <p:cxnSp>
        <p:nvCxnSpPr>
          <p:cNvPr id="112" name="Google Shape;112;p15"/>
          <p:cNvCxnSpPr/>
          <p:nvPr/>
        </p:nvCxnSpPr>
        <p:spPr>
          <a:xfrm>
            <a:off x="1021562" y="1181915"/>
            <a:ext cx="16244877" cy="0"/>
          </a:xfrm>
          <a:prstGeom prst="straightConnector1">
            <a:avLst/>
          </a:prstGeom>
          <a:noFill/>
          <a:ln cap="flat" cmpd="sng" w="57150">
            <a:solidFill>
              <a:srgbClr val="1C1C1C"/>
            </a:solidFill>
            <a:prstDash val="solid"/>
            <a:round/>
            <a:headEnd len="sm" w="sm" type="none"/>
            <a:tailEnd len="sm" w="sm" type="none"/>
          </a:ln>
        </p:spPr>
      </p:cxnSp>
      <p:sp>
        <p:nvSpPr>
          <p:cNvPr id="113" name="Google Shape;113;p15"/>
          <p:cNvSpPr txBox="1"/>
          <p:nvPr/>
        </p:nvSpPr>
        <p:spPr>
          <a:xfrm>
            <a:off x="1187944" y="1780447"/>
            <a:ext cx="9903000" cy="923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b="1" i="0" lang="en-US" sz="6000" u="none" cap="none" strike="noStrike">
                <a:solidFill>
                  <a:srgbClr val="000000"/>
                </a:solidFill>
              </a:rPr>
              <a:t>CONTRIBUTION</a:t>
            </a:r>
            <a:endParaRPr/>
          </a:p>
        </p:txBody>
      </p:sp>
      <p:sp>
        <p:nvSpPr>
          <p:cNvPr id="114" name="Google Shape;114;p15"/>
          <p:cNvSpPr txBox="1"/>
          <p:nvPr/>
        </p:nvSpPr>
        <p:spPr>
          <a:xfrm>
            <a:off x="16048723" y="777875"/>
            <a:ext cx="1210577" cy="250825"/>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b="0" i="0" lang="en-US" sz="2000" u="none" cap="none" strike="noStrike">
                <a:solidFill>
                  <a:srgbClr val="000000"/>
                </a:solidFill>
                <a:latin typeface="Arial"/>
                <a:ea typeface="Arial"/>
                <a:cs typeface="Arial"/>
                <a:sym typeface="Arial"/>
              </a:rPr>
              <a:t>03</a:t>
            </a:r>
            <a:endParaRPr/>
          </a:p>
        </p:txBody>
      </p:sp>
      <p:sp>
        <p:nvSpPr>
          <p:cNvPr id="115" name="Google Shape;115;p15"/>
          <p:cNvSpPr txBox="1"/>
          <p:nvPr/>
        </p:nvSpPr>
        <p:spPr>
          <a:xfrm>
            <a:off x="1299857" y="3844712"/>
            <a:ext cx="14178515" cy="318135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3000" u="none" cap="none" strike="noStrike">
                <a:solidFill>
                  <a:srgbClr val="000000"/>
                </a:solidFill>
                <a:latin typeface="Arial"/>
                <a:ea typeface="Arial"/>
                <a:cs typeface="Arial"/>
                <a:sym typeface="Arial"/>
              </a:rPr>
              <a:t>This paper makes a significant contribution by employing three distinct pre-trained deep learning models—ResNet, Xception, and MobileNet-V2—in the context of transfer learning for the classification of brain tumors in MRI images. By leveraging these models, the study aims to address the scarcity of publicly available medical data due to privacy concerns, thus providing a solution for the lack of data in training models for brain tumor classification.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AD8"/>
        </a:solidFill>
      </p:bgPr>
    </p:bg>
    <p:spTree>
      <p:nvGrpSpPr>
        <p:cNvPr id="119" name="Shape 119"/>
        <p:cNvGrpSpPr/>
        <p:nvPr/>
      </p:nvGrpSpPr>
      <p:grpSpPr>
        <a:xfrm>
          <a:off x="0" y="0"/>
          <a:ext cx="0" cy="0"/>
          <a:chOff x="0" y="0"/>
          <a:chExt cx="0" cy="0"/>
        </a:xfrm>
      </p:grpSpPr>
      <p:sp>
        <p:nvSpPr>
          <p:cNvPr id="120" name="Google Shape;120;p16"/>
          <p:cNvSpPr txBox="1"/>
          <p:nvPr/>
        </p:nvSpPr>
        <p:spPr>
          <a:xfrm>
            <a:off x="3512194" y="2049458"/>
            <a:ext cx="11249400" cy="12315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b="1" i="0" lang="en-US" sz="8000" u="none" cap="none" strike="noStrike">
                <a:solidFill>
                  <a:srgbClr val="000000"/>
                </a:solidFill>
              </a:rPr>
              <a:t>THE DATASET</a:t>
            </a:r>
            <a:endParaRPr/>
          </a:p>
        </p:txBody>
      </p:sp>
      <p:cxnSp>
        <p:nvCxnSpPr>
          <p:cNvPr id="121" name="Google Shape;121;p16"/>
          <p:cNvCxnSpPr/>
          <p:nvPr/>
        </p:nvCxnSpPr>
        <p:spPr>
          <a:xfrm>
            <a:off x="7270011" y="3224209"/>
            <a:ext cx="3733702" cy="0"/>
          </a:xfrm>
          <a:prstGeom prst="straightConnector1">
            <a:avLst/>
          </a:prstGeom>
          <a:noFill/>
          <a:ln cap="flat" cmpd="sng" w="57150">
            <a:solidFill>
              <a:srgbClr val="1C1C1C"/>
            </a:solidFill>
            <a:prstDash val="solid"/>
            <a:round/>
            <a:headEnd len="sm" w="sm" type="none"/>
            <a:tailEnd len="sm" w="sm" type="none"/>
          </a:ln>
        </p:spPr>
      </p:cxnSp>
      <p:pic>
        <p:nvPicPr>
          <p:cNvPr id="122" name="Google Shape;122;p16"/>
          <p:cNvPicPr preferRelativeResize="0"/>
          <p:nvPr/>
        </p:nvPicPr>
        <p:blipFill rotWithShape="1">
          <a:blip r:embed="rId3">
            <a:alphaModFix/>
          </a:blip>
          <a:srcRect b="4474" l="0" r="0" t="4475"/>
          <a:stretch/>
        </p:blipFill>
        <p:spPr>
          <a:xfrm>
            <a:off x="10332331" y="3509959"/>
            <a:ext cx="6864234" cy="4788901"/>
          </a:xfrm>
          <a:prstGeom prst="rect">
            <a:avLst/>
          </a:prstGeom>
          <a:noFill/>
          <a:ln>
            <a:noFill/>
          </a:ln>
        </p:spPr>
      </p:pic>
      <p:cxnSp>
        <p:nvCxnSpPr>
          <p:cNvPr id="123" name="Google Shape;123;p16"/>
          <p:cNvCxnSpPr/>
          <p:nvPr/>
        </p:nvCxnSpPr>
        <p:spPr>
          <a:xfrm>
            <a:off x="1014423" y="9107532"/>
            <a:ext cx="16244877" cy="0"/>
          </a:xfrm>
          <a:prstGeom prst="straightConnector1">
            <a:avLst/>
          </a:prstGeom>
          <a:noFill/>
          <a:ln cap="flat" cmpd="sng" w="57150">
            <a:solidFill>
              <a:srgbClr val="1C1C1C"/>
            </a:solidFill>
            <a:prstDash val="solid"/>
            <a:round/>
            <a:headEnd len="sm" w="sm" type="none"/>
            <a:tailEnd len="sm" w="sm" type="none"/>
          </a:ln>
        </p:spPr>
      </p:cxnSp>
      <p:sp>
        <p:nvSpPr>
          <p:cNvPr id="124" name="Google Shape;124;p16"/>
          <p:cNvSpPr txBox="1"/>
          <p:nvPr/>
        </p:nvSpPr>
        <p:spPr>
          <a:xfrm>
            <a:off x="789269" y="3780446"/>
            <a:ext cx="9403361" cy="3581176"/>
          </a:xfrm>
          <a:prstGeom prst="rect">
            <a:avLst/>
          </a:prstGeom>
          <a:noFill/>
          <a:ln>
            <a:noFill/>
          </a:ln>
        </p:spPr>
        <p:txBody>
          <a:bodyPr anchorCtr="0" anchor="t" bIns="0" lIns="0" spcFirstLastPara="1" rIns="0" wrap="square" tIns="0">
            <a:spAutoFit/>
          </a:bodyPr>
          <a:lstStyle/>
          <a:p>
            <a:pPr indent="0" lvl="0" marL="0" marR="0" rtl="0" algn="l">
              <a:lnSpc>
                <a:spcPct val="140023"/>
              </a:lnSpc>
              <a:spcBef>
                <a:spcPts val="0"/>
              </a:spcBef>
              <a:spcAft>
                <a:spcPts val="0"/>
              </a:spcAft>
              <a:buNone/>
            </a:pPr>
            <a:r>
              <a:rPr b="0" i="0" lang="en-US" sz="3383" u="none" cap="none" strike="noStrike">
                <a:solidFill>
                  <a:srgbClr val="000000"/>
                </a:solidFill>
                <a:latin typeface="Arial"/>
                <a:ea typeface="Arial"/>
                <a:cs typeface="Arial"/>
                <a:sym typeface="Arial"/>
              </a:rPr>
              <a:t>The original dataset consists of 253 MRI images, from which 155 samples of them with tumor and 98 without. The MRI images are collected from different locations . It is worth noting that this collection has been augmented to generate a larger MRI training dataset.</a:t>
            </a:r>
            <a:endParaRPr/>
          </a:p>
        </p:txBody>
      </p:sp>
      <p:sp>
        <p:nvSpPr>
          <p:cNvPr id="125" name="Google Shape;125;p16"/>
          <p:cNvSpPr txBox="1"/>
          <p:nvPr/>
        </p:nvSpPr>
        <p:spPr>
          <a:xfrm>
            <a:off x="2492072" y="1239743"/>
            <a:ext cx="1725392" cy="57023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b="0" i="0" lang="en-US" sz="2199" u="none" cap="none" strike="noStrike">
                <a:solidFill>
                  <a:srgbClr val="000000"/>
                </a:solidFill>
                <a:latin typeface="Arial"/>
                <a:ea typeface="Arial"/>
                <a:cs typeface="Arial"/>
                <a:sym typeface="Arial"/>
              </a:rPr>
              <a:t>BRAC</a:t>
            </a:r>
            <a:endParaRPr/>
          </a:p>
          <a:p>
            <a:pPr indent="0" lvl="0" marL="0" marR="0" rtl="0" algn="l">
              <a:lnSpc>
                <a:spcPct val="100000"/>
              </a:lnSpc>
              <a:spcBef>
                <a:spcPts val="0"/>
              </a:spcBef>
              <a:spcAft>
                <a:spcPts val="0"/>
              </a:spcAft>
              <a:buNone/>
            </a:pPr>
            <a:r>
              <a:rPr b="0" i="0" lang="en-US" sz="2199" u="none" cap="none" strike="noStrike">
                <a:solidFill>
                  <a:srgbClr val="000000"/>
                </a:solidFill>
                <a:latin typeface="Arial"/>
                <a:ea typeface="Arial"/>
                <a:cs typeface="Arial"/>
                <a:sym typeface="Arial"/>
              </a:rPr>
              <a:t>University</a:t>
            </a:r>
            <a:endParaRPr/>
          </a:p>
        </p:txBody>
      </p:sp>
      <p:sp>
        <p:nvSpPr>
          <p:cNvPr id="126" name="Google Shape;126;p16"/>
          <p:cNvSpPr txBox="1"/>
          <p:nvPr/>
        </p:nvSpPr>
        <p:spPr>
          <a:xfrm>
            <a:off x="14906586" y="1404164"/>
            <a:ext cx="1210577" cy="250825"/>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b="0" i="0" lang="en-US" sz="2000" u="none" cap="none" strike="noStrike">
                <a:solidFill>
                  <a:srgbClr val="000000"/>
                </a:solidFill>
                <a:latin typeface="Arial"/>
                <a:ea typeface="Arial"/>
                <a:cs typeface="Arial"/>
                <a:sym typeface="Arial"/>
              </a:rPr>
              <a:t>04</a:t>
            </a:r>
            <a:endParaRPr/>
          </a:p>
        </p:txBody>
      </p:sp>
      <p:sp>
        <p:nvSpPr>
          <p:cNvPr id="127" name="Google Shape;127;p16"/>
          <p:cNvSpPr/>
          <p:nvPr/>
        </p:nvSpPr>
        <p:spPr>
          <a:xfrm>
            <a:off x="1420664" y="1135010"/>
            <a:ext cx="766609" cy="703363"/>
          </a:xfrm>
          <a:custGeom>
            <a:rect b="b" l="l" r="r" t="t"/>
            <a:pathLst>
              <a:path extrusionOk="0" h="703363" w="766609">
                <a:moveTo>
                  <a:pt x="0" y="0"/>
                </a:moveTo>
                <a:lnTo>
                  <a:pt x="766608" y="0"/>
                </a:lnTo>
                <a:lnTo>
                  <a:pt x="766608" y="703363"/>
                </a:lnTo>
                <a:lnTo>
                  <a:pt x="0" y="703363"/>
                </a:lnTo>
                <a:lnTo>
                  <a:pt x="0" y="0"/>
                </a:lnTo>
                <a:close/>
              </a:path>
            </a:pathLst>
          </a:custGeom>
          <a:blipFill rotWithShape="1">
            <a:blip r:embed="rId4">
              <a:alphaModFix/>
            </a:blip>
            <a:stretch>
              <a:fillRect b="0" l="0" r="0" t="0"/>
            </a:stretch>
          </a:blipFill>
          <a:ln>
            <a:noFill/>
          </a:ln>
        </p:spPr>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AD8"/>
        </a:solidFill>
      </p:bgPr>
    </p:bg>
    <p:spTree>
      <p:nvGrpSpPr>
        <p:cNvPr id="131" name="Shape 131"/>
        <p:cNvGrpSpPr/>
        <p:nvPr/>
      </p:nvGrpSpPr>
      <p:grpSpPr>
        <a:xfrm>
          <a:off x="0" y="0"/>
          <a:ext cx="0" cy="0"/>
          <a:chOff x="0" y="0"/>
          <a:chExt cx="0" cy="0"/>
        </a:xfrm>
      </p:grpSpPr>
      <p:sp>
        <p:nvSpPr>
          <p:cNvPr id="132" name="Google Shape;132;p17"/>
          <p:cNvSpPr txBox="1"/>
          <p:nvPr/>
        </p:nvSpPr>
        <p:spPr>
          <a:xfrm>
            <a:off x="1207598" y="2323416"/>
            <a:ext cx="15815400" cy="12315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b="1" i="0" lang="en-US" sz="8000" u="none" cap="none" strike="noStrike">
                <a:solidFill>
                  <a:srgbClr val="000000"/>
                </a:solidFill>
                <a:latin typeface="Calibri"/>
                <a:ea typeface="Calibri"/>
                <a:cs typeface="Calibri"/>
                <a:sym typeface="Calibri"/>
              </a:rPr>
              <a:t>DATA PREPROCESSING</a:t>
            </a:r>
            <a:endParaRPr>
              <a:latin typeface="Calibri"/>
              <a:ea typeface="Calibri"/>
              <a:cs typeface="Calibri"/>
              <a:sym typeface="Calibri"/>
            </a:endParaRPr>
          </a:p>
        </p:txBody>
      </p:sp>
      <p:sp>
        <p:nvSpPr>
          <p:cNvPr id="133" name="Google Shape;133;p17"/>
          <p:cNvSpPr txBox="1"/>
          <p:nvPr/>
        </p:nvSpPr>
        <p:spPr>
          <a:xfrm>
            <a:off x="14906586" y="1404164"/>
            <a:ext cx="1210577" cy="250825"/>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b="0" i="0" lang="en-US" sz="2000" u="none" cap="none" strike="noStrike">
                <a:solidFill>
                  <a:srgbClr val="000000"/>
                </a:solidFill>
                <a:latin typeface="Arial"/>
                <a:ea typeface="Arial"/>
                <a:cs typeface="Arial"/>
                <a:sym typeface="Arial"/>
              </a:rPr>
              <a:t>05</a:t>
            </a:r>
            <a:endParaRPr/>
          </a:p>
        </p:txBody>
      </p:sp>
      <p:sp>
        <p:nvSpPr>
          <p:cNvPr id="134" name="Google Shape;134;p17"/>
          <p:cNvSpPr txBox="1"/>
          <p:nvPr/>
        </p:nvSpPr>
        <p:spPr>
          <a:xfrm>
            <a:off x="2492072" y="1239743"/>
            <a:ext cx="1725392" cy="57023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b="0" i="0" lang="en-US" sz="2199" u="none" cap="none" strike="noStrike">
                <a:solidFill>
                  <a:srgbClr val="000000"/>
                </a:solidFill>
                <a:latin typeface="Arial"/>
                <a:ea typeface="Arial"/>
                <a:cs typeface="Arial"/>
                <a:sym typeface="Arial"/>
              </a:rPr>
              <a:t>BRAC</a:t>
            </a:r>
            <a:endParaRPr/>
          </a:p>
          <a:p>
            <a:pPr indent="0" lvl="0" marL="0" marR="0" rtl="0" algn="l">
              <a:lnSpc>
                <a:spcPct val="100000"/>
              </a:lnSpc>
              <a:spcBef>
                <a:spcPts val="0"/>
              </a:spcBef>
              <a:spcAft>
                <a:spcPts val="0"/>
              </a:spcAft>
              <a:buNone/>
            </a:pPr>
            <a:r>
              <a:rPr b="0" i="0" lang="en-US" sz="2199" u="none" cap="none" strike="noStrike">
                <a:solidFill>
                  <a:srgbClr val="000000"/>
                </a:solidFill>
                <a:latin typeface="Arial"/>
                <a:ea typeface="Arial"/>
                <a:cs typeface="Arial"/>
                <a:sym typeface="Arial"/>
              </a:rPr>
              <a:t>University</a:t>
            </a:r>
            <a:endParaRPr/>
          </a:p>
        </p:txBody>
      </p:sp>
      <p:sp>
        <p:nvSpPr>
          <p:cNvPr id="135" name="Google Shape;135;p17"/>
          <p:cNvSpPr txBox="1"/>
          <p:nvPr/>
        </p:nvSpPr>
        <p:spPr>
          <a:xfrm>
            <a:off x="1028700" y="7879121"/>
            <a:ext cx="16230600" cy="1298575"/>
          </a:xfrm>
          <a:prstGeom prst="rect">
            <a:avLst/>
          </a:prstGeom>
          <a:noFill/>
          <a:ln>
            <a:noFill/>
          </a:ln>
        </p:spPr>
        <p:txBody>
          <a:bodyPr anchorCtr="0" anchor="t" bIns="0" lIns="0" spcFirstLastPara="1" rIns="0" wrap="square" tIns="0">
            <a:spAutoFit/>
          </a:bodyPr>
          <a:lstStyle/>
          <a:p>
            <a:pPr indent="0" lvl="0" marL="0" marR="0" rtl="0" algn="just">
              <a:lnSpc>
                <a:spcPct val="140016"/>
              </a:lnSpc>
              <a:spcBef>
                <a:spcPts val="0"/>
              </a:spcBef>
              <a:spcAft>
                <a:spcPts val="0"/>
              </a:spcAft>
              <a:buNone/>
            </a:pPr>
            <a:r>
              <a:rPr b="0" i="0" lang="en-US" sz="2499" u="none" cap="none" strike="noStrike">
                <a:solidFill>
                  <a:srgbClr val="000000"/>
                </a:solidFill>
                <a:latin typeface="Arial"/>
                <a:ea typeface="Arial"/>
                <a:cs typeface="Arial"/>
                <a:sym typeface="Arial"/>
              </a:rPr>
              <a:t>The dataset used in this study is split into three parts for training, validating and testing the proposed deep learning model. The first subset is used to fit the model and consists of 80% of the whole dataset. The remaining is equally split for validating and testing the system (10% for validation and 10% for testing).</a:t>
            </a:r>
            <a:endParaRPr/>
          </a:p>
        </p:txBody>
      </p:sp>
      <p:sp>
        <p:nvSpPr>
          <p:cNvPr id="136" name="Google Shape;136;p17"/>
          <p:cNvSpPr txBox="1"/>
          <p:nvPr/>
        </p:nvSpPr>
        <p:spPr>
          <a:xfrm>
            <a:off x="1028700" y="7532785"/>
            <a:ext cx="3483600" cy="338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b="1" i="0" lang="en-US" sz="2199" u="none" cap="none" strike="noStrike">
                <a:solidFill>
                  <a:srgbClr val="000000"/>
                </a:solidFill>
              </a:rPr>
              <a:t>Data Splitting</a:t>
            </a:r>
            <a:endParaRPr b="1"/>
          </a:p>
        </p:txBody>
      </p:sp>
      <p:sp>
        <p:nvSpPr>
          <p:cNvPr id="137" name="Google Shape;137;p17"/>
          <p:cNvSpPr txBox="1"/>
          <p:nvPr/>
        </p:nvSpPr>
        <p:spPr>
          <a:xfrm>
            <a:off x="1028700" y="3981688"/>
            <a:ext cx="16230600" cy="1163320"/>
          </a:xfrm>
          <a:prstGeom prst="rect">
            <a:avLst/>
          </a:prstGeom>
          <a:noFill/>
          <a:ln>
            <a:noFill/>
          </a:ln>
        </p:spPr>
        <p:txBody>
          <a:bodyPr anchorCtr="0" anchor="t" bIns="0" lIns="0" spcFirstLastPara="1" rIns="0" wrap="square" tIns="0">
            <a:spAutoFit/>
          </a:bodyPr>
          <a:lstStyle/>
          <a:p>
            <a:pPr indent="0" lvl="0" marL="0" marR="0" rtl="0" algn="just">
              <a:lnSpc>
                <a:spcPct val="140018"/>
              </a:lnSpc>
              <a:spcBef>
                <a:spcPts val="0"/>
              </a:spcBef>
              <a:spcAft>
                <a:spcPts val="0"/>
              </a:spcAft>
              <a:buNone/>
            </a:pPr>
            <a:r>
              <a:rPr b="0" i="0" lang="en-US" sz="2199" u="none" cap="none" strike="noStrike">
                <a:solidFill>
                  <a:srgbClr val="000000"/>
                </a:solidFill>
                <a:latin typeface="Arial"/>
                <a:ea typeface="Arial"/>
                <a:cs typeface="Arial"/>
                <a:sym typeface="Arial"/>
              </a:rPr>
              <a:t>To increase the number of MRI images for training the proposed system, the original image dataset is augmented using a number of random transformations (rotations, height and width shift, brightness change, etc.) by using the ImageDataGenerator tool in Keras TensorFlow.</a:t>
            </a:r>
            <a:endParaRPr/>
          </a:p>
        </p:txBody>
      </p:sp>
      <p:sp>
        <p:nvSpPr>
          <p:cNvPr id="138" name="Google Shape;138;p17"/>
          <p:cNvSpPr txBox="1"/>
          <p:nvPr/>
        </p:nvSpPr>
        <p:spPr>
          <a:xfrm>
            <a:off x="1028700" y="3621008"/>
            <a:ext cx="3483600" cy="338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b="1" i="0" lang="en-US" sz="2199" u="none" cap="none" strike="noStrike">
                <a:solidFill>
                  <a:srgbClr val="000000"/>
                </a:solidFill>
              </a:rPr>
              <a:t>Data Augmentation</a:t>
            </a:r>
            <a:endParaRPr b="1"/>
          </a:p>
        </p:txBody>
      </p:sp>
      <p:sp>
        <p:nvSpPr>
          <p:cNvPr id="139" name="Google Shape;139;p17"/>
          <p:cNvSpPr txBox="1"/>
          <p:nvPr/>
        </p:nvSpPr>
        <p:spPr>
          <a:xfrm>
            <a:off x="1028700" y="5770660"/>
            <a:ext cx="16230600" cy="1325880"/>
          </a:xfrm>
          <a:prstGeom prst="rect">
            <a:avLst/>
          </a:prstGeom>
          <a:noFill/>
          <a:ln>
            <a:noFill/>
          </a:ln>
        </p:spPr>
        <p:txBody>
          <a:bodyPr anchorCtr="0" anchor="t" bIns="0" lIns="0" spcFirstLastPara="1" rIns="0" wrap="square" tIns="0">
            <a:spAutoFit/>
          </a:bodyPr>
          <a:lstStyle/>
          <a:p>
            <a:pPr indent="0" lvl="0" marL="0" marR="0" rtl="0" algn="just">
              <a:lnSpc>
                <a:spcPct val="140015"/>
              </a:lnSpc>
              <a:spcBef>
                <a:spcPts val="0"/>
              </a:spcBef>
              <a:spcAft>
                <a:spcPts val="0"/>
              </a:spcAft>
              <a:buNone/>
            </a:pPr>
            <a:r>
              <a:rPr b="0" i="0" lang="en-US" sz="2549" u="none" cap="none" strike="noStrike">
                <a:solidFill>
                  <a:srgbClr val="000000"/>
                </a:solidFill>
                <a:latin typeface="Arial"/>
                <a:ea typeface="Arial"/>
                <a:cs typeface="Arial"/>
                <a:sym typeface="Arial"/>
              </a:rPr>
              <a:t>The aim of this technique is to determine extreme points in bounding box using OpenCV. Therefore, a cropped image contains the brain contour is extracted by determining the x and y coordinates of upper, lower, left and right extreme points. To normalize the images, these are re-sized to 224×224×3.</a:t>
            </a:r>
            <a:endParaRPr/>
          </a:p>
        </p:txBody>
      </p:sp>
      <p:sp>
        <p:nvSpPr>
          <p:cNvPr id="140" name="Google Shape;140;p17"/>
          <p:cNvSpPr txBox="1"/>
          <p:nvPr/>
        </p:nvSpPr>
        <p:spPr>
          <a:xfrm>
            <a:off x="1028700" y="5353694"/>
            <a:ext cx="5679000" cy="338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b="1" i="0" lang="en-US" sz="2199" u="none" cap="none" strike="noStrike">
                <a:solidFill>
                  <a:srgbClr val="000000"/>
                </a:solidFill>
              </a:rPr>
              <a:t>Normalization Crop and Resizing</a:t>
            </a:r>
            <a:endParaRPr b="1"/>
          </a:p>
        </p:txBody>
      </p:sp>
      <p:sp>
        <p:nvSpPr>
          <p:cNvPr id="141" name="Google Shape;141;p17"/>
          <p:cNvSpPr/>
          <p:nvPr/>
        </p:nvSpPr>
        <p:spPr>
          <a:xfrm>
            <a:off x="1420664" y="1135010"/>
            <a:ext cx="766609" cy="703363"/>
          </a:xfrm>
          <a:custGeom>
            <a:rect b="b" l="l" r="r" t="t"/>
            <a:pathLst>
              <a:path extrusionOk="0" h="703363" w="766609">
                <a:moveTo>
                  <a:pt x="0" y="0"/>
                </a:moveTo>
                <a:lnTo>
                  <a:pt x="766608" y="0"/>
                </a:lnTo>
                <a:lnTo>
                  <a:pt x="766608" y="703363"/>
                </a:lnTo>
                <a:lnTo>
                  <a:pt x="0" y="703363"/>
                </a:lnTo>
                <a:lnTo>
                  <a:pt x="0" y="0"/>
                </a:lnTo>
                <a:close/>
              </a:path>
            </a:pathLst>
          </a:custGeom>
          <a:blipFill rotWithShape="1">
            <a:blip r:embed="rId3">
              <a:alphaModFix/>
            </a:blip>
            <a:stretch>
              <a:fillRect b="0" l="0" r="0" t="0"/>
            </a:stretch>
          </a:blipFill>
          <a:ln>
            <a:noFill/>
          </a:ln>
        </p:spPr>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AD8"/>
        </a:solidFill>
      </p:bgPr>
    </p:bg>
    <p:spTree>
      <p:nvGrpSpPr>
        <p:cNvPr id="145" name="Shape 145"/>
        <p:cNvGrpSpPr/>
        <p:nvPr/>
      </p:nvGrpSpPr>
      <p:grpSpPr>
        <a:xfrm>
          <a:off x="0" y="0"/>
          <a:ext cx="0" cy="0"/>
          <a:chOff x="0" y="0"/>
          <a:chExt cx="0" cy="0"/>
        </a:xfrm>
      </p:grpSpPr>
      <p:cxnSp>
        <p:nvCxnSpPr>
          <p:cNvPr id="146" name="Google Shape;146;p18"/>
          <p:cNvCxnSpPr/>
          <p:nvPr/>
        </p:nvCxnSpPr>
        <p:spPr>
          <a:xfrm>
            <a:off x="1014423" y="9107532"/>
            <a:ext cx="16244877" cy="0"/>
          </a:xfrm>
          <a:prstGeom prst="straightConnector1">
            <a:avLst/>
          </a:prstGeom>
          <a:noFill/>
          <a:ln cap="flat" cmpd="sng" w="57150">
            <a:solidFill>
              <a:srgbClr val="1C1C1C"/>
            </a:solidFill>
            <a:prstDash val="solid"/>
            <a:round/>
            <a:headEnd len="sm" w="sm" type="none"/>
            <a:tailEnd len="sm" w="sm" type="none"/>
          </a:ln>
        </p:spPr>
      </p:cxnSp>
      <p:cxnSp>
        <p:nvCxnSpPr>
          <p:cNvPr id="147" name="Google Shape;147;p18"/>
          <p:cNvCxnSpPr/>
          <p:nvPr/>
        </p:nvCxnSpPr>
        <p:spPr>
          <a:xfrm>
            <a:off x="1021562" y="1181915"/>
            <a:ext cx="16244877" cy="0"/>
          </a:xfrm>
          <a:prstGeom prst="straightConnector1">
            <a:avLst/>
          </a:prstGeom>
          <a:noFill/>
          <a:ln cap="flat" cmpd="sng" w="57150">
            <a:solidFill>
              <a:srgbClr val="1C1C1C"/>
            </a:solidFill>
            <a:prstDash val="solid"/>
            <a:round/>
            <a:headEnd len="sm" w="sm" type="none"/>
            <a:tailEnd len="sm" w="sm" type="none"/>
          </a:ln>
        </p:spPr>
      </p:cxnSp>
      <p:sp>
        <p:nvSpPr>
          <p:cNvPr id="148" name="Google Shape;148;p18"/>
          <p:cNvSpPr txBox="1"/>
          <p:nvPr/>
        </p:nvSpPr>
        <p:spPr>
          <a:xfrm>
            <a:off x="1187944" y="1780447"/>
            <a:ext cx="9903000" cy="923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b="1" i="0" lang="en-US" sz="6000" u="none" cap="none" strike="noStrike">
                <a:solidFill>
                  <a:srgbClr val="000000"/>
                </a:solidFill>
              </a:rPr>
              <a:t>METHODOLOGY</a:t>
            </a:r>
            <a:endParaRPr/>
          </a:p>
        </p:txBody>
      </p:sp>
      <p:sp>
        <p:nvSpPr>
          <p:cNvPr id="149" name="Google Shape;149;p18"/>
          <p:cNvSpPr txBox="1"/>
          <p:nvPr/>
        </p:nvSpPr>
        <p:spPr>
          <a:xfrm>
            <a:off x="16048723" y="777875"/>
            <a:ext cx="1210577" cy="250825"/>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b="0" i="0" lang="en-US" sz="2000" u="none" cap="none" strike="noStrike">
                <a:solidFill>
                  <a:srgbClr val="000000"/>
                </a:solidFill>
                <a:latin typeface="Arial"/>
                <a:ea typeface="Arial"/>
                <a:cs typeface="Arial"/>
                <a:sym typeface="Arial"/>
              </a:rPr>
              <a:t>06</a:t>
            </a:r>
            <a:endParaRPr/>
          </a:p>
        </p:txBody>
      </p:sp>
      <p:sp>
        <p:nvSpPr>
          <p:cNvPr id="150" name="Google Shape;150;p18"/>
          <p:cNvSpPr txBox="1"/>
          <p:nvPr/>
        </p:nvSpPr>
        <p:spPr>
          <a:xfrm>
            <a:off x="1108351" y="3184375"/>
            <a:ext cx="16071300" cy="49872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3000" u="none" cap="none" strike="noStrike">
                <a:solidFill>
                  <a:srgbClr val="000000"/>
                </a:solidFill>
                <a:latin typeface="Arial"/>
                <a:ea typeface="Arial"/>
                <a:cs typeface="Arial"/>
                <a:sym typeface="Arial"/>
              </a:rPr>
              <a:t>This study uses transfer learning to adapt three pre-trained CNN models—ResNet-50, Xception, and MobileNet-V2—for the specific task of classifying brain MRI images into tumor and non-tumor categories. These models, initially trained on ImageNet, are modified for this new classification task by adjusting the last layers and loss functions. ResNet-50 employs shortcut connections to aid in training deeper networks, Xception improves on Inception architecture by using depth-wise separable convolutions, and MobileNet-V2 consists of 16 blocks with specialized operations. Transfer learning enhances these models' ability to accurately distinguish between brain MRI images with tumors and those without.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AD8"/>
        </a:solidFill>
      </p:bgPr>
    </p:bg>
    <p:spTree>
      <p:nvGrpSpPr>
        <p:cNvPr id="154" name="Shape 154"/>
        <p:cNvGrpSpPr/>
        <p:nvPr/>
      </p:nvGrpSpPr>
      <p:grpSpPr>
        <a:xfrm>
          <a:off x="0" y="0"/>
          <a:ext cx="0" cy="0"/>
          <a:chOff x="0" y="0"/>
          <a:chExt cx="0" cy="0"/>
        </a:xfrm>
      </p:grpSpPr>
      <p:grpSp>
        <p:nvGrpSpPr>
          <p:cNvPr id="155" name="Google Shape;155;p19"/>
          <p:cNvGrpSpPr/>
          <p:nvPr/>
        </p:nvGrpSpPr>
        <p:grpSpPr>
          <a:xfrm>
            <a:off x="1328596" y="3625715"/>
            <a:ext cx="15630808" cy="6299740"/>
            <a:chOff x="0" y="-38100"/>
            <a:chExt cx="5120962" cy="2063920"/>
          </a:xfrm>
        </p:grpSpPr>
        <p:sp>
          <p:nvSpPr>
            <p:cNvPr id="156" name="Google Shape;156;p19"/>
            <p:cNvSpPr/>
            <p:nvPr/>
          </p:nvSpPr>
          <p:spPr>
            <a:xfrm>
              <a:off x="0" y="0"/>
              <a:ext cx="5120962" cy="2025820"/>
            </a:xfrm>
            <a:custGeom>
              <a:rect b="b" l="l" r="r" t="t"/>
              <a:pathLst>
                <a:path extrusionOk="0" h="2025820" w="5120962">
                  <a:moveTo>
                    <a:pt x="24765" y="0"/>
                  </a:moveTo>
                  <a:lnTo>
                    <a:pt x="5096197" y="0"/>
                  </a:lnTo>
                  <a:cubicBezTo>
                    <a:pt x="5109875" y="0"/>
                    <a:pt x="5120962" y="11088"/>
                    <a:pt x="5120962" y="24765"/>
                  </a:cubicBezTo>
                  <a:lnTo>
                    <a:pt x="5120962" y="2001055"/>
                  </a:lnTo>
                  <a:cubicBezTo>
                    <a:pt x="5120962" y="2007623"/>
                    <a:pt x="5118353" y="2013922"/>
                    <a:pt x="5113709" y="2018566"/>
                  </a:cubicBezTo>
                  <a:cubicBezTo>
                    <a:pt x="5109065" y="2023211"/>
                    <a:pt x="5102765" y="2025820"/>
                    <a:pt x="5096197" y="2025820"/>
                  </a:cubicBezTo>
                  <a:lnTo>
                    <a:pt x="24765" y="2025820"/>
                  </a:lnTo>
                  <a:cubicBezTo>
                    <a:pt x="18197" y="2025820"/>
                    <a:pt x="11898" y="2023211"/>
                    <a:pt x="7253" y="2018566"/>
                  </a:cubicBezTo>
                  <a:cubicBezTo>
                    <a:pt x="2609" y="2013922"/>
                    <a:pt x="0" y="2007623"/>
                    <a:pt x="0" y="2001055"/>
                  </a:cubicBezTo>
                  <a:lnTo>
                    <a:pt x="0" y="24765"/>
                  </a:lnTo>
                  <a:cubicBezTo>
                    <a:pt x="0" y="18197"/>
                    <a:pt x="2609" y="11898"/>
                    <a:pt x="7253" y="7253"/>
                  </a:cubicBezTo>
                  <a:cubicBezTo>
                    <a:pt x="11898" y="2609"/>
                    <a:pt x="18197" y="0"/>
                    <a:pt x="24765" y="0"/>
                  </a:cubicBezTo>
                  <a:close/>
                </a:path>
              </a:pathLst>
            </a:custGeom>
            <a:solidFill>
              <a:srgbClr val="D0C9C0"/>
            </a:solidFill>
            <a:ln cap="rnd" cmpd="sng" w="57150">
              <a:solidFill>
                <a:srgbClr val="1C1C1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9"/>
            <p:cNvSpPr txBox="1"/>
            <p:nvPr/>
          </p:nvSpPr>
          <p:spPr>
            <a:xfrm>
              <a:off x="0" y="-38100"/>
              <a:ext cx="5120962" cy="206392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58" name="Google Shape;158;p19"/>
          <p:cNvSpPr/>
          <p:nvPr/>
        </p:nvSpPr>
        <p:spPr>
          <a:xfrm>
            <a:off x="1420664" y="1135010"/>
            <a:ext cx="766609" cy="703363"/>
          </a:xfrm>
          <a:custGeom>
            <a:rect b="b" l="l" r="r" t="t"/>
            <a:pathLst>
              <a:path extrusionOk="0" h="703363" w="766609">
                <a:moveTo>
                  <a:pt x="0" y="0"/>
                </a:moveTo>
                <a:lnTo>
                  <a:pt x="766608" y="0"/>
                </a:lnTo>
                <a:lnTo>
                  <a:pt x="766608" y="703363"/>
                </a:lnTo>
                <a:lnTo>
                  <a:pt x="0" y="703363"/>
                </a:lnTo>
                <a:lnTo>
                  <a:pt x="0" y="0"/>
                </a:lnTo>
                <a:close/>
              </a:path>
            </a:pathLst>
          </a:custGeom>
          <a:blipFill rotWithShape="1">
            <a:blip r:embed="rId3">
              <a:alphaModFix/>
            </a:blip>
            <a:stretch>
              <a:fillRect b="0" l="0" r="0" t="0"/>
            </a:stretch>
          </a:blipFill>
          <a:ln>
            <a:noFill/>
          </a:ln>
        </p:spPr>
      </p:sp>
      <p:pic>
        <p:nvPicPr>
          <p:cNvPr id="159" name="Google Shape;159;p19"/>
          <p:cNvPicPr preferRelativeResize="0"/>
          <p:nvPr/>
        </p:nvPicPr>
        <p:blipFill rotWithShape="1">
          <a:blip r:embed="rId4">
            <a:alphaModFix/>
          </a:blip>
          <a:srcRect b="1375" l="0" r="0" t="1376"/>
          <a:stretch/>
        </p:blipFill>
        <p:spPr>
          <a:xfrm>
            <a:off x="2876573" y="4112154"/>
            <a:ext cx="3262586" cy="4860772"/>
          </a:xfrm>
          <a:prstGeom prst="rect">
            <a:avLst/>
          </a:prstGeom>
          <a:noFill/>
          <a:ln>
            <a:noFill/>
          </a:ln>
        </p:spPr>
      </p:pic>
      <p:pic>
        <p:nvPicPr>
          <p:cNvPr id="160" name="Google Shape;160;p19"/>
          <p:cNvPicPr preferRelativeResize="0"/>
          <p:nvPr/>
        </p:nvPicPr>
        <p:blipFill rotWithShape="1">
          <a:blip r:embed="rId5">
            <a:alphaModFix/>
          </a:blip>
          <a:srcRect b="292" l="0" r="0" t="293"/>
          <a:stretch/>
        </p:blipFill>
        <p:spPr>
          <a:xfrm>
            <a:off x="7514654" y="4112154"/>
            <a:ext cx="3262586" cy="4860772"/>
          </a:xfrm>
          <a:prstGeom prst="rect">
            <a:avLst/>
          </a:prstGeom>
          <a:noFill/>
          <a:ln>
            <a:noFill/>
          </a:ln>
        </p:spPr>
      </p:pic>
      <p:pic>
        <p:nvPicPr>
          <p:cNvPr id="161" name="Google Shape;161;p19"/>
          <p:cNvPicPr preferRelativeResize="0"/>
          <p:nvPr/>
        </p:nvPicPr>
        <p:blipFill rotWithShape="1">
          <a:blip r:embed="rId6">
            <a:alphaModFix/>
          </a:blip>
          <a:srcRect b="156" l="0" r="0" t="157"/>
          <a:stretch/>
        </p:blipFill>
        <p:spPr>
          <a:xfrm>
            <a:off x="12148841" y="4112154"/>
            <a:ext cx="3262586" cy="4860772"/>
          </a:xfrm>
          <a:prstGeom prst="rect">
            <a:avLst/>
          </a:prstGeom>
          <a:noFill/>
          <a:ln>
            <a:noFill/>
          </a:ln>
        </p:spPr>
      </p:pic>
      <p:sp>
        <p:nvSpPr>
          <p:cNvPr id="162" name="Google Shape;162;p19"/>
          <p:cNvSpPr txBox="1"/>
          <p:nvPr/>
        </p:nvSpPr>
        <p:spPr>
          <a:xfrm>
            <a:off x="4342128" y="1793283"/>
            <a:ext cx="9607500" cy="12315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b="1" i="0" lang="en-US" sz="8000" u="none" cap="none" strike="noStrike">
                <a:solidFill>
                  <a:srgbClr val="000000"/>
                </a:solidFill>
              </a:rPr>
              <a:t>RESULT</a:t>
            </a:r>
            <a:endParaRPr/>
          </a:p>
        </p:txBody>
      </p:sp>
      <p:sp>
        <p:nvSpPr>
          <p:cNvPr id="163" name="Google Shape;163;p19"/>
          <p:cNvSpPr txBox="1"/>
          <p:nvPr/>
        </p:nvSpPr>
        <p:spPr>
          <a:xfrm>
            <a:off x="14906586" y="1404164"/>
            <a:ext cx="1210577" cy="250825"/>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b="0" i="0" lang="en-US" sz="2000" u="none" cap="none" strike="noStrike">
                <a:solidFill>
                  <a:srgbClr val="000000"/>
                </a:solidFill>
                <a:latin typeface="Arial"/>
                <a:ea typeface="Arial"/>
                <a:cs typeface="Arial"/>
                <a:sym typeface="Arial"/>
              </a:rPr>
              <a:t>07</a:t>
            </a:r>
            <a:endParaRPr/>
          </a:p>
        </p:txBody>
      </p:sp>
      <p:sp>
        <p:nvSpPr>
          <p:cNvPr id="164" name="Google Shape;164;p19"/>
          <p:cNvSpPr txBox="1"/>
          <p:nvPr/>
        </p:nvSpPr>
        <p:spPr>
          <a:xfrm>
            <a:off x="2492072" y="1239743"/>
            <a:ext cx="1725392" cy="57023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b="0" i="0" lang="en-US" sz="2199" u="none" cap="none" strike="noStrike">
                <a:solidFill>
                  <a:srgbClr val="000000"/>
                </a:solidFill>
                <a:latin typeface="Arial"/>
                <a:ea typeface="Arial"/>
                <a:cs typeface="Arial"/>
                <a:sym typeface="Arial"/>
              </a:rPr>
              <a:t>BRAC</a:t>
            </a:r>
            <a:endParaRPr/>
          </a:p>
          <a:p>
            <a:pPr indent="0" lvl="0" marL="0" marR="0" rtl="0" algn="l">
              <a:lnSpc>
                <a:spcPct val="100000"/>
              </a:lnSpc>
              <a:spcBef>
                <a:spcPts val="0"/>
              </a:spcBef>
              <a:spcAft>
                <a:spcPts val="0"/>
              </a:spcAft>
              <a:buNone/>
            </a:pPr>
            <a:r>
              <a:rPr b="0" i="0" lang="en-US" sz="2199" u="none" cap="none" strike="noStrike">
                <a:solidFill>
                  <a:srgbClr val="000000"/>
                </a:solidFill>
                <a:latin typeface="Arial"/>
                <a:ea typeface="Arial"/>
                <a:cs typeface="Arial"/>
                <a:sym typeface="Arial"/>
              </a:rPr>
              <a:t>University</a:t>
            </a:r>
            <a:endParaRPr/>
          </a:p>
        </p:txBody>
      </p:sp>
      <p:sp>
        <p:nvSpPr>
          <p:cNvPr id="165" name="Google Shape;165;p19"/>
          <p:cNvSpPr txBox="1"/>
          <p:nvPr/>
        </p:nvSpPr>
        <p:spPr>
          <a:xfrm>
            <a:off x="1808931" y="2882308"/>
            <a:ext cx="14852471" cy="51435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3000" u="sng" cap="none" strike="noStrike">
                <a:solidFill>
                  <a:srgbClr val="000000"/>
                </a:solidFill>
                <a:latin typeface="Arial"/>
                <a:ea typeface="Arial"/>
                <a:cs typeface="Arial"/>
                <a:sym typeface="Arial"/>
              </a:rPr>
              <a:t> Loss and Accuracy of the Xception, MobileNet-v2 and ResNet-50 models</a:t>
            </a:r>
            <a:endParaRPr/>
          </a:p>
        </p:txBody>
      </p:sp>
      <p:sp>
        <p:nvSpPr>
          <p:cNvPr id="166" name="Google Shape;166;p19"/>
          <p:cNvSpPr txBox="1"/>
          <p:nvPr/>
        </p:nvSpPr>
        <p:spPr>
          <a:xfrm>
            <a:off x="2492072" y="9211051"/>
            <a:ext cx="3790207" cy="498475"/>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b="0" i="0" lang="en-US" sz="2000" u="none" cap="none" strike="noStrike">
                <a:solidFill>
                  <a:srgbClr val="000000"/>
                </a:solidFill>
                <a:latin typeface="Arial"/>
                <a:ea typeface="Arial"/>
                <a:cs typeface="Arial"/>
                <a:sym typeface="Arial"/>
              </a:rPr>
              <a:t>Xception transfer learning </a:t>
            </a:r>
            <a:endParaRPr/>
          </a:p>
          <a:p>
            <a:pPr indent="0" lvl="0" marL="0" marR="0" rtl="0" algn="ctr">
              <a:lnSpc>
                <a:spcPct val="100000"/>
              </a:lnSpc>
              <a:spcBef>
                <a:spcPts val="0"/>
              </a:spcBef>
              <a:spcAft>
                <a:spcPts val="0"/>
              </a:spcAft>
              <a:buNone/>
            </a:pPr>
            <a:r>
              <a:rPr b="0" i="0" lang="en-US" sz="2000" u="none" cap="none" strike="noStrike">
                <a:solidFill>
                  <a:srgbClr val="000000"/>
                </a:solidFill>
                <a:latin typeface="Arial"/>
                <a:ea typeface="Arial"/>
                <a:cs typeface="Arial"/>
                <a:sym typeface="Arial"/>
              </a:rPr>
              <a:t>performance.</a:t>
            </a:r>
            <a:endParaRPr/>
          </a:p>
        </p:txBody>
      </p:sp>
      <p:sp>
        <p:nvSpPr>
          <p:cNvPr id="167" name="Google Shape;167;p19"/>
          <p:cNvSpPr txBox="1"/>
          <p:nvPr/>
        </p:nvSpPr>
        <p:spPr>
          <a:xfrm>
            <a:off x="7248897" y="9211051"/>
            <a:ext cx="3790207" cy="498475"/>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b="0" i="0" lang="en-US" sz="2000" u="none" cap="none" strike="noStrike">
                <a:solidFill>
                  <a:srgbClr val="000000"/>
                </a:solidFill>
                <a:latin typeface="Arial"/>
                <a:ea typeface="Arial"/>
                <a:cs typeface="Arial"/>
                <a:sym typeface="Arial"/>
              </a:rPr>
              <a:t>MobilNet-V2 transfer learning performance.</a:t>
            </a:r>
            <a:endParaRPr/>
          </a:p>
        </p:txBody>
      </p:sp>
      <p:sp>
        <p:nvSpPr>
          <p:cNvPr id="168" name="Google Shape;168;p19"/>
          <p:cNvSpPr txBox="1"/>
          <p:nvPr/>
        </p:nvSpPr>
        <p:spPr>
          <a:xfrm>
            <a:off x="12005721" y="9211051"/>
            <a:ext cx="3790207" cy="498475"/>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b="0" i="0" lang="en-US" sz="2000" u="none" cap="none" strike="noStrike">
                <a:solidFill>
                  <a:srgbClr val="000000"/>
                </a:solidFill>
                <a:latin typeface="Arial"/>
                <a:ea typeface="Arial"/>
                <a:cs typeface="Arial"/>
                <a:sym typeface="Arial"/>
              </a:rPr>
              <a:t>Resnet-50 transfer learning performance.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AD8"/>
        </a:solidFill>
      </p:bgPr>
    </p:bg>
    <p:spTree>
      <p:nvGrpSpPr>
        <p:cNvPr id="172" name="Shape 172"/>
        <p:cNvGrpSpPr/>
        <p:nvPr/>
      </p:nvGrpSpPr>
      <p:grpSpPr>
        <a:xfrm>
          <a:off x="0" y="0"/>
          <a:ext cx="0" cy="0"/>
          <a:chOff x="0" y="0"/>
          <a:chExt cx="0" cy="0"/>
        </a:xfrm>
      </p:grpSpPr>
      <p:grpSp>
        <p:nvGrpSpPr>
          <p:cNvPr id="173" name="Google Shape;173;p20"/>
          <p:cNvGrpSpPr/>
          <p:nvPr/>
        </p:nvGrpSpPr>
        <p:grpSpPr>
          <a:xfrm>
            <a:off x="1330490" y="3073431"/>
            <a:ext cx="15630712" cy="5415275"/>
            <a:chOff x="0" y="-38100"/>
            <a:chExt cx="5120962" cy="1774162"/>
          </a:xfrm>
        </p:grpSpPr>
        <p:sp>
          <p:nvSpPr>
            <p:cNvPr id="174" name="Google Shape;174;p20"/>
            <p:cNvSpPr/>
            <p:nvPr/>
          </p:nvSpPr>
          <p:spPr>
            <a:xfrm>
              <a:off x="0" y="0"/>
              <a:ext cx="5120962" cy="1736062"/>
            </a:xfrm>
            <a:custGeom>
              <a:rect b="b" l="l" r="r" t="t"/>
              <a:pathLst>
                <a:path extrusionOk="0" h="1736062" w="5120962">
                  <a:moveTo>
                    <a:pt x="24765" y="0"/>
                  </a:moveTo>
                  <a:lnTo>
                    <a:pt x="5096197" y="0"/>
                  </a:lnTo>
                  <a:cubicBezTo>
                    <a:pt x="5109875" y="0"/>
                    <a:pt x="5120962" y="11088"/>
                    <a:pt x="5120962" y="24765"/>
                  </a:cubicBezTo>
                  <a:lnTo>
                    <a:pt x="5120962" y="1711297"/>
                  </a:lnTo>
                  <a:cubicBezTo>
                    <a:pt x="5120962" y="1717865"/>
                    <a:pt x="5118353" y="1724165"/>
                    <a:pt x="5113709" y="1728809"/>
                  </a:cubicBezTo>
                  <a:cubicBezTo>
                    <a:pt x="5109065" y="1733453"/>
                    <a:pt x="5102765" y="1736062"/>
                    <a:pt x="5096197" y="1736062"/>
                  </a:cubicBezTo>
                  <a:lnTo>
                    <a:pt x="24765" y="1736062"/>
                  </a:lnTo>
                  <a:cubicBezTo>
                    <a:pt x="18197" y="1736062"/>
                    <a:pt x="11898" y="1733453"/>
                    <a:pt x="7253" y="1728809"/>
                  </a:cubicBezTo>
                  <a:cubicBezTo>
                    <a:pt x="2609" y="1724165"/>
                    <a:pt x="0" y="1717865"/>
                    <a:pt x="0" y="1711297"/>
                  </a:cubicBezTo>
                  <a:lnTo>
                    <a:pt x="0" y="24765"/>
                  </a:lnTo>
                  <a:cubicBezTo>
                    <a:pt x="0" y="18197"/>
                    <a:pt x="2609" y="11898"/>
                    <a:pt x="7253" y="7253"/>
                  </a:cubicBezTo>
                  <a:cubicBezTo>
                    <a:pt x="11898" y="2609"/>
                    <a:pt x="18197" y="0"/>
                    <a:pt x="24765" y="0"/>
                  </a:cubicBezTo>
                  <a:close/>
                </a:path>
              </a:pathLst>
            </a:custGeom>
            <a:solidFill>
              <a:srgbClr val="D0C9C0"/>
            </a:solidFill>
            <a:ln cap="rnd" cmpd="sng" w="57150">
              <a:solidFill>
                <a:srgbClr val="1C1C1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20"/>
            <p:cNvSpPr txBox="1"/>
            <p:nvPr/>
          </p:nvSpPr>
          <p:spPr>
            <a:xfrm>
              <a:off x="0" y="-38100"/>
              <a:ext cx="5120962" cy="1774162"/>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76" name="Google Shape;176;p20"/>
          <p:cNvSpPr txBox="1"/>
          <p:nvPr/>
        </p:nvSpPr>
        <p:spPr>
          <a:xfrm>
            <a:off x="4304191" y="2020883"/>
            <a:ext cx="9683400" cy="8052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b="1" i="0" lang="en-US" sz="5231" u="none" cap="none" strike="noStrike">
                <a:solidFill>
                  <a:srgbClr val="000000"/>
                </a:solidFill>
              </a:rPr>
              <a:t>RESULT COMPARISON</a:t>
            </a:r>
            <a:endParaRPr/>
          </a:p>
        </p:txBody>
      </p:sp>
      <p:cxnSp>
        <p:nvCxnSpPr>
          <p:cNvPr id="177" name="Google Shape;177;p20"/>
          <p:cNvCxnSpPr/>
          <p:nvPr/>
        </p:nvCxnSpPr>
        <p:spPr>
          <a:xfrm>
            <a:off x="1014423" y="9107532"/>
            <a:ext cx="16244877" cy="0"/>
          </a:xfrm>
          <a:prstGeom prst="straightConnector1">
            <a:avLst/>
          </a:prstGeom>
          <a:noFill/>
          <a:ln cap="flat" cmpd="sng" w="57150">
            <a:solidFill>
              <a:srgbClr val="1C1C1C"/>
            </a:solidFill>
            <a:prstDash val="solid"/>
            <a:round/>
            <a:headEnd len="sm" w="sm" type="none"/>
            <a:tailEnd len="sm" w="sm" type="none"/>
          </a:ln>
        </p:spPr>
      </p:cxnSp>
      <p:pic>
        <p:nvPicPr>
          <p:cNvPr id="178" name="Google Shape;178;p20"/>
          <p:cNvPicPr preferRelativeResize="0"/>
          <p:nvPr/>
        </p:nvPicPr>
        <p:blipFill rotWithShape="1">
          <a:blip r:embed="rId3">
            <a:alphaModFix/>
          </a:blip>
          <a:srcRect b="1291" l="0" r="0" t="1291"/>
          <a:stretch/>
        </p:blipFill>
        <p:spPr>
          <a:xfrm>
            <a:off x="8437732" y="4127730"/>
            <a:ext cx="8223670" cy="3423003"/>
          </a:xfrm>
          <a:prstGeom prst="rect">
            <a:avLst/>
          </a:prstGeom>
          <a:noFill/>
          <a:ln>
            <a:noFill/>
          </a:ln>
        </p:spPr>
      </p:pic>
      <p:sp>
        <p:nvSpPr>
          <p:cNvPr id="179" name="Google Shape;179;p20"/>
          <p:cNvSpPr txBox="1"/>
          <p:nvPr/>
        </p:nvSpPr>
        <p:spPr>
          <a:xfrm>
            <a:off x="1803975" y="3595085"/>
            <a:ext cx="5928000" cy="4693200"/>
          </a:xfrm>
          <a:prstGeom prst="rect">
            <a:avLst/>
          </a:prstGeom>
          <a:noFill/>
          <a:ln>
            <a:noFill/>
          </a:ln>
        </p:spPr>
        <p:txBody>
          <a:bodyPr anchorCtr="0" anchor="t" bIns="0" lIns="0" spcFirstLastPara="1" rIns="0" wrap="square" tIns="0">
            <a:spAutoFit/>
          </a:bodyPr>
          <a:lstStyle/>
          <a:p>
            <a:pPr indent="0" lvl="0" marL="0" marR="0" rtl="0" algn="just">
              <a:lnSpc>
                <a:spcPct val="140016"/>
              </a:lnSpc>
              <a:spcBef>
                <a:spcPts val="0"/>
              </a:spcBef>
              <a:spcAft>
                <a:spcPts val="0"/>
              </a:spcAft>
              <a:buNone/>
            </a:pPr>
            <a:r>
              <a:rPr b="0" i="0" lang="en-US" sz="2499" u="none" cap="none" strike="noStrike">
                <a:solidFill>
                  <a:srgbClr val="000000"/>
                </a:solidFill>
                <a:latin typeface="Arial"/>
                <a:ea typeface="Arial"/>
                <a:cs typeface="Arial"/>
                <a:sym typeface="Arial"/>
              </a:rPr>
              <a:t>Among Xception, MobileNet-V2, and ResNet-50, MobileNet-V2 outperformed others. Specifically, MobileNet-V2 achieved 98.42% F1-score and 98.24% accuracy, surpassing previous models referenced in. In conclusion, MobileNet-V2 proved highly effective in classifying brain MRI images for tumor detection.</a:t>
            </a:r>
            <a:endParaRPr/>
          </a:p>
        </p:txBody>
      </p:sp>
      <p:sp>
        <p:nvSpPr>
          <p:cNvPr id="180" name="Google Shape;180;p20"/>
          <p:cNvSpPr txBox="1"/>
          <p:nvPr/>
        </p:nvSpPr>
        <p:spPr>
          <a:xfrm>
            <a:off x="14906586" y="1404164"/>
            <a:ext cx="1210577" cy="250825"/>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b="0" i="0" lang="en-US" sz="2000" u="none" cap="none" strike="noStrike">
                <a:solidFill>
                  <a:srgbClr val="000000"/>
                </a:solidFill>
                <a:latin typeface="Arial"/>
                <a:ea typeface="Arial"/>
                <a:cs typeface="Arial"/>
                <a:sym typeface="Arial"/>
              </a:rPr>
              <a:t>08</a:t>
            </a:r>
            <a:endParaRPr/>
          </a:p>
        </p:txBody>
      </p:sp>
      <p:sp>
        <p:nvSpPr>
          <p:cNvPr id="181" name="Google Shape;181;p20"/>
          <p:cNvSpPr/>
          <p:nvPr/>
        </p:nvSpPr>
        <p:spPr>
          <a:xfrm>
            <a:off x="1420664" y="1135010"/>
            <a:ext cx="766609" cy="703363"/>
          </a:xfrm>
          <a:custGeom>
            <a:rect b="b" l="l" r="r" t="t"/>
            <a:pathLst>
              <a:path extrusionOk="0" h="703363" w="766609">
                <a:moveTo>
                  <a:pt x="0" y="0"/>
                </a:moveTo>
                <a:lnTo>
                  <a:pt x="766608" y="0"/>
                </a:lnTo>
                <a:lnTo>
                  <a:pt x="766608" y="703363"/>
                </a:lnTo>
                <a:lnTo>
                  <a:pt x="0" y="703363"/>
                </a:lnTo>
                <a:lnTo>
                  <a:pt x="0" y="0"/>
                </a:lnTo>
                <a:close/>
              </a:path>
            </a:pathLst>
          </a:custGeom>
          <a:blipFill rotWithShape="1">
            <a:blip r:embed="rId4">
              <a:alphaModFix/>
            </a:blip>
            <a:stretch>
              <a:fillRect b="0" l="0" r="0" t="0"/>
            </a:stretch>
          </a:blipFill>
          <a:ln>
            <a:noFill/>
          </a:ln>
        </p:spPr>
      </p:sp>
      <p:sp>
        <p:nvSpPr>
          <p:cNvPr id="182" name="Google Shape;182;p20"/>
          <p:cNvSpPr txBox="1"/>
          <p:nvPr/>
        </p:nvSpPr>
        <p:spPr>
          <a:xfrm>
            <a:off x="2492072" y="1239743"/>
            <a:ext cx="1725392" cy="57023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b="0" i="0" lang="en-US" sz="2199" u="none" cap="none" strike="noStrike">
                <a:solidFill>
                  <a:srgbClr val="000000"/>
                </a:solidFill>
                <a:latin typeface="Arial"/>
                <a:ea typeface="Arial"/>
                <a:cs typeface="Arial"/>
                <a:sym typeface="Arial"/>
              </a:rPr>
              <a:t>BRAC</a:t>
            </a:r>
            <a:endParaRPr/>
          </a:p>
          <a:p>
            <a:pPr indent="0" lvl="0" marL="0" marR="0" rtl="0" algn="l">
              <a:lnSpc>
                <a:spcPct val="100000"/>
              </a:lnSpc>
              <a:spcBef>
                <a:spcPts val="0"/>
              </a:spcBef>
              <a:spcAft>
                <a:spcPts val="0"/>
              </a:spcAft>
              <a:buNone/>
            </a:pPr>
            <a:r>
              <a:rPr b="0" i="0" lang="en-US" sz="2199" u="none" cap="none" strike="noStrike">
                <a:solidFill>
                  <a:srgbClr val="000000"/>
                </a:solidFill>
                <a:latin typeface="Arial"/>
                <a:ea typeface="Arial"/>
                <a:cs typeface="Arial"/>
                <a:sym typeface="Arial"/>
              </a:rPr>
              <a:t>University</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AD8"/>
        </a:solidFill>
      </p:bgPr>
    </p:bg>
    <p:spTree>
      <p:nvGrpSpPr>
        <p:cNvPr id="186" name="Shape 186"/>
        <p:cNvGrpSpPr/>
        <p:nvPr/>
      </p:nvGrpSpPr>
      <p:grpSpPr>
        <a:xfrm>
          <a:off x="0" y="0"/>
          <a:ext cx="0" cy="0"/>
          <a:chOff x="0" y="0"/>
          <a:chExt cx="0" cy="0"/>
        </a:xfrm>
      </p:grpSpPr>
      <p:cxnSp>
        <p:nvCxnSpPr>
          <p:cNvPr id="187" name="Google Shape;187;p21"/>
          <p:cNvCxnSpPr/>
          <p:nvPr/>
        </p:nvCxnSpPr>
        <p:spPr>
          <a:xfrm>
            <a:off x="1014423" y="9107532"/>
            <a:ext cx="16244877" cy="0"/>
          </a:xfrm>
          <a:prstGeom prst="straightConnector1">
            <a:avLst/>
          </a:prstGeom>
          <a:noFill/>
          <a:ln cap="flat" cmpd="sng" w="57150">
            <a:solidFill>
              <a:srgbClr val="1C1C1C"/>
            </a:solidFill>
            <a:prstDash val="solid"/>
            <a:round/>
            <a:headEnd len="sm" w="sm" type="none"/>
            <a:tailEnd len="sm" w="sm" type="none"/>
          </a:ln>
        </p:spPr>
      </p:cxnSp>
      <p:cxnSp>
        <p:nvCxnSpPr>
          <p:cNvPr id="188" name="Google Shape;188;p21"/>
          <p:cNvCxnSpPr/>
          <p:nvPr/>
        </p:nvCxnSpPr>
        <p:spPr>
          <a:xfrm>
            <a:off x="1021562" y="1181915"/>
            <a:ext cx="16244877" cy="0"/>
          </a:xfrm>
          <a:prstGeom prst="straightConnector1">
            <a:avLst/>
          </a:prstGeom>
          <a:noFill/>
          <a:ln cap="flat" cmpd="sng" w="57150">
            <a:solidFill>
              <a:srgbClr val="1C1C1C"/>
            </a:solidFill>
            <a:prstDash val="solid"/>
            <a:round/>
            <a:headEnd len="sm" w="sm" type="none"/>
            <a:tailEnd len="sm" w="sm" type="none"/>
          </a:ln>
        </p:spPr>
      </p:cxnSp>
      <p:sp>
        <p:nvSpPr>
          <p:cNvPr id="189" name="Google Shape;189;p21"/>
          <p:cNvSpPr txBox="1"/>
          <p:nvPr/>
        </p:nvSpPr>
        <p:spPr>
          <a:xfrm>
            <a:off x="1028700" y="1391431"/>
            <a:ext cx="9903000" cy="923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b="1" i="0" lang="en-US" sz="6000" u="none" cap="none" strike="noStrike">
                <a:solidFill>
                  <a:srgbClr val="000000"/>
                </a:solidFill>
              </a:rPr>
              <a:t>LIMITATIONS</a:t>
            </a:r>
            <a:endParaRPr/>
          </a:p>
        </p:txBody>
      </p:sp>
      <p:sp>
        <p:nvSpPr>
          <p:cNvPr id="190" name="Google Shape;190;p21"/>
          <p:cNvSpPr txBox="1"/>
          <p:nvPr/>
        </p:nvSpPr>
        <p:spPr>
          <a:xfrm>
            <a:off x="16048723" y="777875"/>
            <a:ext cx="1210577" cy="250825"/>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b="0" i="0" lang="en-US" sz="2000" u="none" cap="none" strike="noStrike">
                <a:solidFill>
                  <a:srgbClr val="000000"/>
                </a:solidFill>
                <a:latin typeface="Arial"/>
                <a:ea typeface="Arial"/>
                <a:cs typeface="Arial"/>
                <a:sym typeface="Arial"/>
              </a:rPr>
              <a:t>09</a:t>
            </a:r>
            <a:endParaRPr/>
          </a:p>
        </p:txBody>
      </p:sp>
      <p:sp>
        <p:nvSpPr>
          <p:cNvPr id="191" name="Google Shape;191;p21"/>
          <p:cNvSpPr txBox="1"/>
          <p:nvPr/>
        </p:nvSpPr>
        <p:spPr>
          <a:xfrm>
            <a:off x="1028700" y="3028950"/>
            <a:ext cx="16230600" cy="211455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3000" u="sng" cap="none" strike="noStrike">
                <a:solidFill>
                  <a:srgbClr val="000000"/>
                </a:solidFill>
                <a:latin typeface="Arial"/>
                <a:ea typeface="Arial"/>
                <a:cs typeface="Arial"/>
                <a:sym typeface="Arial"/>
              </a:rPr>
              <a:t>Limited Dataset Size:</a:t>
            </a:r>
            <a:r>
              <a:rPr b="0" i="0" lang="en-US" sz="3000" u="none" cap="none" strike="noStrike">
                <a:solidFill>
                  <a:srgbClr val="000000"/>
                </a:solidFill>
                <a:latin typeface="Arial"/>
                <a:ea typeface="Arial"/>
                <a:cs typeface="Arial"/>
                <a:sym typeface="Arial"/>
              </a:rPr>
              <a:t> The study utilizes a relatively small dataset of 253 MRI images, which, even after augmentation, might not fully represent the diversity and complexity of brain tumors. This limited dataset could impact the generalizability of the proposed model, particularly when dealing with various types and stages of brain tumors.</a:t>
            </a:r>
            <a:endParaRPr/>
          </a:p>
        </p:txBody>
      </p:sp>
      <p:sp>
        <p:nvSpPr>
          <p:cNvPr id="192" name="Google Shape;192;p21"/>
          <p:cNvSpPr txBox="1"/>
          <p:nvPr/>
        </p:nvSpPr>
        <p:spPr>
          <a:xfrm>
            <a:off x="1028700" y="2634023"/>
            <a:ext cx="3864600" cy="3603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b="1" i="0" lang="en-US" sz="2341" u="none" cap="none" strike="noStrike">
                <a:solidFill>
                  <a:srgbClr val="000000"/>
                </a:solidFill>
              </a:rPr>
              <a:t>FIRST LIMITATION:</a:t>
            </a:r>
            <a:endParaRPr/>
          </a:p>
        </p:txBody>
      </p:sp>
      <p:sp>
        <p:nvSpPr>
          <p:cNvPr id="193" name="Google Shape;193;p21"/>
          <p:cNvSpPr txBox="1"/>
          <p:nvPr/>
        </p:nvSpPr>
        <p:spPr>
          <a:xfrm>
            <a:off x="1042977" y="6432409"/>
            <a:ext cx="16216323" cy="211455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3000" u="sng" cap="none" strike="noStrike">
                <a:solidFill>
                  <a:srgbClr val="000000"/>
                </a:solidFill>
                <a:latin typeface="Arial"/>
                <a:ea typeface="Arial"/>
                <a:cs typeface="Arial"/>
                <a:sym typeface="Arial"/>
              </a:rPr>
              <a:t>Lack of Clinical Validation:</a:t>
            </a:r>
            <a:r>
              <a:rPr b="0" i="0" lang="en-US" sz="3000" u="none" cap="none" strike="noStrike">
                <a:solidFill>
                  <a:srgbClr val="000000"/>
                </a:solidFill>
                <a:latin typeface="Arial"/>
                <a:ea typeface="Arial"/>
                <a:cs typeface="Arial"/>
                <a:sym typeface="Arial"/>
              </a:rPr>
              <a:t> The study lacks direct validation or comparison of the proposed model's results against clinical diagnoses or expert radiologists' interpretations. Without clinical validation or validation against a human expert's analysis, the reliability and real-world applicability of the model's predictions remain uncertain.</a:t>
            </a:r>
            <a:endParaRPr/>
          </a:p>
        </p:txBody>
      </p:sp>
      <p:sp>
        <p:nvSpPr>
          <p:cNvPr id="194" name="Google Shape;194;p21"/>
          <p:cNvSpPr txBox="1"/>
          <p:nvPr/>
        </p:nvSpPr>
        <p:spPr>
          <a:xfrm>
            <a:off x="1014425" y="5964507"/>
            <a:ext cx="6254100" cy="3603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b="1" i="0" lang="en-US" sz="2341" u="none" cap="none" strike="noStrike">
                <a:solidFill>
                  <a:srgbClr val="000000"/>
                </a:solidFill>
              </a:rPr>
              <a:t>SECOND LIMITATION:</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