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9" r:id="rId1"/>
  </p:sldMasterIdLst>
  <p:notesMasterIdLst>
    <p:notesMasterId r:id="rId20"/>
  </p:notesMasterIdLst>
  <p:sldIdLst>
    <p:sldId id="256" r:id="rId2"/>
    <p:sldId id="257" r:id="rId3"/>
    <p:sldId id="258" r:id="rId4"/>
    <p:sldId id="273"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Lst>
  <p:sldSz cx="9144000" cy="5143500" type="screen16x9"/>
  <p:notesSz cx="51435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59" d="100"/>
          <a:sy n="59" d="100"/>
        </p:scale>
        <p:origin x="1272" y="89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97150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7/28/2025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39197268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7/28/2025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19935357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7/28/2025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82369112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9440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7/28/2025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22553180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7/28/2025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75858147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7/28/2025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69951810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7/28/2025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60229062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7/28/2025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51737869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7/28/2025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48227767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7/28/2025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14177698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7/28/2025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94085152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C764DE79-268F-4C1A-8933-263129D2AF90}" type="datetimeFigureOut">
              <a:rPr lang="en-US" smtClean="0"/>
              <a:t>7/28/2025</a:t>
            </a:fld>
            <a:endParaRPr lang="en-US" dirty="0"/>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258844540"/>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4082A5B-F755-4852-AFA8-F9A408B661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F456E5B-C5E0-4CFC-8016-0F3B3A65D3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8700" y="1028700"/>
            <a:ext cx="3057525" cy="3086099"/>
          </a:xfrm>
          <a:prstGeom prst="rect">
            <a:avLst/>
          </a:prstGeom>
          <a:solidFill>
            <a:schemeClr val="tx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2"/>
          <p:cNvSpPr/>
          <p:nvPr/>
        </p:nvSpPr>
        <p:spPr>
          <a:xfrm>
            <a:off x="1425178" y="1457325"/>
            <a:ext cx="2200275" cy="1300162"/>
          </a:xfrm>
          <a:prstGeom prst="rect">
            <a:avLst/>
          </a:prstGeom>
        </p:spPr>
        <p:txBody>
          <a:bodyPr vert="horz" lIns="91440" tIns="45720" rIns="91440" bIns="45720" rtlCol="0" anchor="b">
            <a:normAutofit/>
          </a:bodyPr>
          <a:lstStyle/>
          <a:p>
            <a:pPr marL="0" indent="0" algn="ctr" defTabSz="914400">
              <a:lnSpc>
                <a:spcPct val="90000"/>
              </a:lnSpc>
              <a:spcBef>
                <a:spcPct val="0"/>
              </a:spcBef>
              <a:spcAft>
                <a:spcPts val="600"/>
              </a:spcAft>
            </a:pPr>
            <a:r>
              <a:rPr lang="en-US" sz="2100" b="1" spc="-247" dirty="0">
                <a:solidFill>
                  <a:schemeClr val="bg1">
                    <a:alpha val="60000"/>
                  </a:schemeClr>
                </a:solidFill>
                <a:latin typeface="+mj-lt"/>
                <a:ea typeface="+mj-ea"/>
                <a:cs typeface="+mj-cs"/>
              </a:rPr>
              <a:t>MILESTONE PROJECT</a:t>
            </a:r>
            <a:endParaRPr lang="en-US" sz="2100" dirty="0">
              <a:solidFill>
                <a:schemeClr val="bg1">
                  <a:alpha val="60000"/>
                </a:schemeClr>
              </a:solidFill>
              <a:latin typeface="+mj-lt"/>
              <a:ea typeface="+mj-ea"/>
              <a:cs typeface="+mj-cs"/>
            </a:endParaRPr>
          </a:p>
        </p:txBody>
      </p:sp>
      <p:sp>
        <p:nvSpPr>
          <p:cNvPr id="6" name="Text 3"/>
          <p:cNvSpPr/>
          <p:nvPr/>
        </p:nvSpPr>
        <p:spPr>
          <a:xfrm>
            <a:off x="1425178" y="3024187"/>
            <a:ext cx="2200275" cy="754857"/>
          </a:xfrm>
          <a:prstGeom prst="rect">
            <a:avLst/>
          </a:prstGeom>
        </p:spPr>
        <p:txBody>
          <a:bodyPr vert="horz" lIns="91440" tIns="45720" rIns="91440" bIns="45720" rtlCol="0" anchor="t">
            <a:normAutofit/>
          </a:bodyPr>
          <a:lstStyle/>
          <a:p>
            <a:pPr algn="ctr" defTabSz="914400">
              <a:lnSpc>
                <a:spcPct val="90000"/>
              </a:lnSpc>
              <a:spcBef>
                <a:spcPts val="1000"/>
              </a:spcBef>
            </a:pPr>
            <a:r>
              <a:rPr lang="en-US" sz="900">
                <a:solidFill>
                  <a:schemeClr val="bg1"/>
                </a:solidFill>
              </a:rPr>
              <a:t>By Wasim Akram</a:t>
            </a:r>
          </a:p>
        </p:txBody>
      </p:sp>
      <p:pic>
        <p:nvPicPr>
          <p:cNvPr id="4" name="Image 0" descr="preencoded.png"/>
          <p:cNvPicPr>
            <a:picLocks noChangeAspect="1"/>
          </p:cNvPicPr>
          <p:nvPr/>
        </p:nvPicPr>
        <p:blipFill>
          <a:blip r:embed="rId3"/>
          <a:stretch>
            <a:fillRect/>
          </a:stretch>
        </p:blipFill>
        <p:spPr>
          <a:xfrm>
            <a:off x="5868393" y="514350"/>
            <a:ext cx="1997074" cy="1997074"/>
          </a:xfrm>
          <a:prstGeom prst="rect">
            <a:avLst/>
          </a:prstGeom>
        </p:spPr>
      </p:pic>
      <p:pic>
        <p:nvPicPr>
          <p:cNvPr id="8" name="Picture 7" descr="A red text on a black background">
            <a:extLst>
              <a:ext uri="{FF2B5EF4-FFF2-40B4-BE49-F238E27FC236}">
                <a16:creationId xmlns:a16="http://schemas.microsoft.com/office/drawing/2014/main" id="{98A1BE53-54D9-8A46-956A-3A44CA63BBE9}"/>
              </a:ext>
            </a:extLst>
          </p:cNvPr>
          <p:cNvPicPr>
            <a:picLocks noChangeAspect="1"/>
          </p:cNvPicPr>
          <p:nvPr/>
        </p:nvPicPr>
        <p:blipFill>
          <a:blip r:embed="rId4"/>
          <a:stretch>
            <a:fillRect/>
          </a:stretch>
        </p:blipFill>
        <p:spPr>
          <a:xfrm>
            <a:off x="5118497" y="2632074"/>
            <a:ext cx="3496865" cy="110151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rcRect t="9291"/>
          <a:stretch>
            <a:fillRect/>
          </a:stretch>
        </p:blipFill>
        <p:spPr>
          <a:xfrm>
            <a:off x="1143" y="163006"/>
            <a:ext cx="9143980" cy="514253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FF385C"/>
        </a:solidFill>
        <a:effectLst/>
      </p:bgPr>
    </p:bg>
    <p:spTree>
      <p:nvGrpSpPr>
        <p:cNvPr id="1" name=""/>
        <p:cNvGrpSpPr/>
        <p:nvPr/>
      </p:nvGrpSpPr>
      <p:grpSpPr>
        <a:xfrm>
          <a:off x="0" y="0"/>
          <a:ext cx="0" cy="0"/>
          <a:chOff x="0" y="0"/>
          <a:chExt cx="0" cy="0"/>
        </a:xfrm>
      </p:grpSpPr>
      <p:sp>
        <p:nvSpPr>
          <p:cNvPr id="2" name="Text 0"/>
          <p:cNvSpPr/>
          <p:nvPr/>
        </p:nvSpPr>
        <p:spPr>
          <a:xfrm>
            <a:off x="474562" y="1100830"/>
            <a:ext cx="8078889" cy="2941839"/>
          </a:xfrm>
          <a:prstGeom prst="rect">
            <a:avLst/>
          </a:prstGeom>
          <a:noFill/>
          <a:ln/>
        </p:spPr>
        <p:txBody>
          <a:bodyPr wrap="square" rtlCol="0" anchor="ctr"/>
          <a:lstStyle/>
          <a:p>
            <a:pPr marL="285750" indent="-285750" algn="l">
              <a:lnSpc>
                <a:spcPts val="1980"/>
              </a:lnSpc>
              <a:buSzPct val="100000"/>
              <a:buFont typeface="Arial" panose="020B0604020202020204" pitchFamily="34" charset="0"/>
              <a:buChar char="•"/>
            </a:pPr>
            <a:r>
              <a:rPr lang="en-US" sz="1600" dirty="0">
                <a:solidFill>
                  <a:srgbClr val="FFFFFF">
                    <a:alpha val="99000"/>
                  </a:srgbClr>
                </a:solidFill>
                <a:latin typeface="Abadi" panose="020B0604020104020204" pitchFamily="34" charset="0"/>
                <a:ea typeface="Darker Grotesque" pitchFamily="34" charset="-122"/>
                <a:cs typeface="Darker Grotesque" pitchFamily="34" charset="-120"/>
              </a:rPr>
              <a:t>AIRBNB LISTINGS BY HOSTS GREW FROM 18 IN 2008 TO A PEAK OF 11,755 LISTINGS IN 2015, FOLLOWED BY MODERATED GROWTH WITH 7,910 LISTINGS IN 2023 AND 3,944 LISTINGS SO FAR IN 2024.</a:t>
            </a:r>
            <a:endParaRPr lang="en-US" sz="1600" dirty="0">
              <a:latin typeface="Abadi" panose="020B0604020104020204" pitchFamily="34" charset="0"/>
            </a:endParaRPr>
          </a:p>
          <a:p>
            <a:pPr marL="285750" indent="-285750" algn="l">
              <a:lnSpc>
                <a:spcPts val="1980"/>
              </a:lnSpc>
              <a:buSzPct val="100000"/>
              <a:buFont typeface="Arial" panose="020B0604020202020204" pitchFamily="34" charset="0"/>
              <a:buChar char="•"/>
            </a:pPr>
            <a:r>
              <a:rPr lang="en-US" sz="1600" dirty="0">
                <a:solidFill>
                  <a:srgbClr val="FFFFFF">
                    <a:alpha val="99000"/>
                  </a:srgbClr>
                </a:solidFill>
                <a:latin typeface="Abadi" panose="020B0604020104020204" pitchFamily="34" charset="0"/>
                <a:ea typeface="Darker Grotesque" pitchFamily="34" charset="-122"/>
                <a:cs typeface="Darker Grotesque" pitchFamily="34" charset="-120"/>
              </a:rPr>
              <a:t>REGULAR HOSTS MANAGE SIGNIFICANTLY MORE LISTINGS THAN SUPERHOSTS, INDICATING THAT GENERAL USERS OPERATE MOST LISTINGS.</a:t>
            </a:r>
            <a:endParaRPr lang="en-US" sz="1600" dirty="0">
              <a:latin typeface="Abadi" panose="020B0604020104020204" pitchFamily="34" charset="0"/>
            </a:endParaRPr>
          </a:p>
          <a:p>
            <a:pPr marL="285750" indent="-285750" algn="l">
              <a:lnSpc>
                <a:spcPts val="1980"/>
              </a:lnSpc>
              <a:buSzPct val="100000"/>
              <a:buFont typeface="Arial" panose="020B0604020202020204" pitchFamily="34" charset="0"/>
              <a:buChar char="•"/>
            </a:pPr>
            <a:r>
              <a:rPr lang="en-US" sz="1600" dirty="0">
                <a:solidFill>
                  <a:srgbClr val="FFFFFF">
                    <a:alpha val="99000"/>
                  </a:srgbClr>
                </a:solidFill>
                <a:latin typeface="Abadi" panose="020B0604020104020204" pitchFamily="34" charset="0"/>
                <a:ea typeface="Darker Grotesque" pitchFamily="34" charset="-122"/>
                <a:cs typeface="Darker Grotesque" pitchFamily="34" charset="-120"/>
              </a:rPr>
              <a:t>THE TOP 5 HOSTS EACH HAVE OVER 5,000 LISTINGS, SHOWING DOMINANCE BY LARGE-SCALE OR PROFESSIONAL HOSTS.</a:t>
            </a:r>
            <a:endParaRPr lang="en-US" sz="1600" dirty="0">
              <a:latin typeface="Abadi" panose="020B0604020104020204" pitchFamily="34" charset="0"/>
            </a:endParaRPr>
          </a:p>
          <a:p>
            <a:pPr marL="285750" indent="-285750" algn="l">
              <a:lnSpc>
                <a:spcPts val="1980"/>
              </a:lnSpc>
              <a:buSzPct val="100000"/>
              <a:buFont typeface="Arial" panose="020B0604020202020204" pitchFamily="34" charset="0"/>
              <a:buChar char="•"/>
            </a:pPr>
            <a:r>
              <a:rPr lang="en-US" sz="1600" dirty="0">
                <a:solidFill>
                  <a:srgbClr val="FFFFFF">
                    <a:alpha val="99000"/>
                  </a:srgbClr>
                </a:solidFill>
                <a:latin typeface="Abadi" panose="020B0604020104020204" pitchFamily="34" charset="0"/>
                <a:ea typeface="Darker Grotesque" pitchFamily="34" charset="-122"/>
                <a:cs typeface="Darker Grotesque" pitchFamily="34" charset="-120"/>
              </a:rPr>
              <a:t>SUPERHOSTS CHARGE SLIGHTLY LOWER AVERAGE PRICES (€155.76) COMPARED TO REGULAR HOSTS (€162.50).</a:t>
            </a:r>
            <a:endParaRPr lang="en-US" sz="1600" dirty="0">
              <a:latin typeface="Abadi" panose="020B0604020104020204" pitchFamily="34" charset="0"/>
            </a:endParaRPr>
          </a:p>
          <a:p>
            <a:pPr marL="285750" indent="-285750" algn="l">
              <a:lnSpc>
                <a:spcPts val="1980"/>
              </a:lnSpc>
              <a:buSzPct val="100000"/>
              <a:buFont typeface="Arial" panose="020B0604020202020204" pitchFamily="34" charset="0"/>
              <a:buChar char="•"/>
            </a:pPr>
            <a:r>
              <a:rPr lang="en-US" sz="1600" dirty="0">
                <a:solidFill>
                  <a:srgbClr val="FFFFFF">
                    <a:alpha val="99000"/>
                  </a:srgbClr>
                </a:solidFill>
                <a:latin typeface="Abadi" panose="020B0604020104020204" pitchFamily="34" charset="0"/>
                <a:ea typeface="Darker Grotesque" pitchFamily="34" charset="-122"/>
                <a:cs typeface="Darker Grotesque" pitchFamily="34" charset="-120"/>
              </a:rPr>
              <a:t>SUPERHOSTS RECEIVE HIGHER AVERAGE GUEST RATINGS (4.86) THAN REGULAR HOSTS (4.64).</a:t>
            </a:r>
            <a:endParaRPr lang="en-US" sz="1600" dirty="0">
              <a:latin typeface="Abadi" panose="020B0604020104020204" pitchFamily="34" charset="0"/>
            </a:endParaRPr>
          </a:p>
        </p:txBody>
      </p:sp>
      <p:pic>
        <p:nvPicPr>
          <p:cNvPr id="3" name="Image 0" descr="preencoded.png">
            <a:extLst>
              <a:ext uri="{FF2B5EF4-FFF2-40B4-BE49-F238E27FC236}">
                <a16:creationId xmlns:a16="http://schemas.microsoft.com/office/drawing/2014/main" id="{3667DFF7-D48B-93A2-3BAB-E37847F3FFF7}"/>
              </a:ext>
            </a:extLst>
          </p:cNvPr>
          <p:cNvPicPr>
            <a:picLocks noChangeAspect="1"/>
          </p:cNvPicPr>
          <p:nvPr/>
        </p:nvPicPr>
        <p:blipFill>
          <a:blip r:embed="rId3"/>
          <a:stretch>
            <a:fillRect/>
          </a:stretch>
        </p:blipFill>
        <p:spPr>
          <a:xfrm>
            <a:off x="406400" y="256936"/>
            <a:ext cx="1524477" cy="475774"/>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solidFill>
          <a:srgbClr val="FF385C"/>
        </a:solidFill>
        <a:effectLst/>
      </p:bgPr>
    </p:bg>
    <p:spTree>
      <p:nvGrpSpPr>
        <p:cNvPr id="1" name=""/>
        <p:cNvGrpSpPr/>
        <p:nvPr/>
      </p:nvGrpSpPr>
      <p:grpSpPr>
        <a:xfrm>
          <a:off x="0" y="0"/>
          <a:ext cx="0" cy="0"/>
          <a:chOff x="0" y="0"/>
          <a:chExt cx="0" cy="0"/>
        </a:xfrm>
      </p:grpSpPr>
      <p:sp>
        <p:nvSpPr>
          <p:cNvPr id="2" name="Text 0"/>
          <p:cNvSpPr/>
          <p:nvPr/>
        </p:nvSpPr>
        <p:spPr>
          <a:xfrm>
            <a:off x="406400" y="1000125"/>
            <a:ext cx="7715250" cy="781050"/>
          </a:xfrm>
          <a:prstGeom prst="rect">
            <a:avLst/>
          </a:prstGeom>
          <a:noFill/>
          <a:ln/>
        </p:spPr>
        <p:txBody>
          <a:bodyPr wrap="square" rtlCol="0" anchor="ctr"/>
          <a:lstStyle/>
          <a:p>
            <a:pPr marL="0" indent="0" algn="l">
              <a:lnSpc>
                <a:spcPts val="3750"/>
              </a:lnSpc>
              <a:buNone/>
            </a:pPr>
            <a:r>
              <a:rPr lang="en-US" sz="4275" kern="0" spc="-86" dirty="0">
                <a:latin typeface="Comic Sans MS" panose="030F0702030302020204" pitchFamily="66" charset="0"/>
                <a:ea typeface="Darker Grotesque" pitchFamily="34" charset="-122"/>
                <a:cs typeface="Darker Grotesque" pitchFamily="34" charset="-120"/>
              </a:rPr>
              <a:t>Rating &amp; Review Analysis</a:t>
            </a:r>
            <a:endParaRPr lang="en-US" sz="4275" dirty="0">
              <a:latin typeface="Comic Sans MS" panose="030F0702030302020204" pitchFamily="66" charset="0"/>
            </a:endParaRPr>
          </a:p>
        </p:txBody>
      </p:sp>
      <p:sp>
        <p:nvSpPr>
          <p:cNvPr id="3" name="Text 1"/>
          <p:cNvSpPr/>
          <p:nvPr/>
        </p:nvSpPr>
        <p:spPr>
          <a:xfrm>
            <a:off x="406400" y="2005012"/>
            <a:ext cx="7858125" cy="2138363"/>
          </a:xfrm>
          <a:prstGeom prst="rect">
            <a:avLst/>
          </a:prstGeom>
          <a:noFill/>
          <a:ln/>
        </p:spPr>
        <p:txBody>
          <a:bodyPr wrap="square" rtlCol="0" anchor="ctr"/>
          <a:lstStyle/>
          <a:p>
            <a:pPr marL="342900" indent="-342900" algn="l">
              <a:lnSpc>
                <a:spcPts val="1980"/>
              </a:lnSpc>
              <a:buSzPct val="100000"/>
              <a:buFont typeface="+mj-lt"/>
              <a:buAutoNum type="arabicPeriod"/>
            </a:pPr>
            <a:r>
              <a:rPr lang="en-US" sz="1600" dirty="0">
                <a:solidFill>
                  <a:srgbClr val="FFFFFF">
                    <a:alpha val="99000"/>
                  </a:srgbClr>
                </a:solidFill>
                <a:latin typeface="Abadi" panose="020B0604020104020204" pitchFamily="34" charset="0"/>
                <a:ea typeface="Darker Grotesque" pitchFamily="34" charset="-122"/>
                <a:cs typeface="Darker Grotesque" pitchFamily="34" charset="-120"/>
              </a:rPr>
              <a:t>AVERAGE RATING: WHAT IS THE AVERAGE RATING ACROSS ALL LISTINGS?</a:t>
            </a:r>
            <a:endParaRPr lang="en-US" sz="1600" dirty="0">
              <a:latin typeface="Abadi" panose="020B0604020104020204" pitchFamily="34" charset="0"/>
            </a:endParaRPr>
          </a:p>
          <a:p>
            <a:pPr marL="342900" indent="-342900" algn="l">
              <a:lnSpc>
                <a:spcPts val="1980"/>
              </a:lnSpc>
              <a:buSzPct val="100000"/>
              <a:buFont typeface="+mj-lt"/>
              <a:buAutoNum type="arabicPeriod"/>
            </a:pPr>
            <a:r>
              <a:rPr lang="en-US" sz="1600" dirty="0">
                <a:solidFill>
                  <a:srgbClr val="FFFFFF">
                    <a:alpha val="99000"/>
                  </a:srgbClr>
                </a:solidFill>
                <a:latin typeface="Abadi" panose="020B0604020104020204" pitchFamily="34" charset="0"/>
                <a:ea typeface="Darker Grotesque" pitchFamily="34" charset="-122"/>
                <a:cs typeface="Darker Grotesque" pitchFamily="34" charset="-120"/>
              </a:rPr>
              <a:t>RATING BY PROPERTY TYPE: HOW DOES THE AVERAGE RATING DIFFER ACROSS PROPERTY TYPES?</a:t>
            </a:r>
            <a:endParaRPr lang="en-US" sz="1600" dirty="0">
              <a:latin typeface="Abadi" panose="020B0604020104020204" pitchFamily="34" charset="0"/>
            </a:endParaRPr>
          </a:p>
          <a:p>
            <a:pPr marL="342900" indent="-342900" algn="l">
              <a:lnSpc>
                <a:spcPts val="1980"/>
              </a:lnSpc>
              <a:buSzPct val="100000"/>
              <a:buFont typeface="+mj-lt"/>
              <a:buAutoNum type="arabicPeriod"/>
            </a:pPr>
            <a:r>
              <a:rPr lang="en-US" sz="1600" dirty="0">
                <a:solidFill>
                  <a:srgbClr val="FFFFFF">
                    <a:alpha val="99000"/>
                  </a:srgbClr>
                </a:solidFill>
                <a:latin typeface="Abadi" panose="020B0604020104020204" pitchFamily="34" charset="0"/>
                <a:ea typeface="Darker Grotesque" pitchFamily="34" charset="-122"/>
                <a:cs typeface="Darker Grotesque" pitchFamily="34" charset="-120"/>
              </a:rPr>
              <a:t>REVIEW FREQUENCY: HOW MANY REVIEWS DO LISTINGS RECEIVE PER MONTH?</a:t>
            </a:r>
            <a:endParaRPr lang="en-US" sz="1600" dirty="0">
              <a:latin typeface="Abadi" panose="020B0604020104020204" pitchFamily="34" charset="0"/>
            </a:endParaRPr>
          </a:p>
          <a:p>
            <a:pPr marL="342900" indent="-342900" algn="l">
              <a:lnSpc>
                <a:spcPts val="1980"/>
              </a:lnSpc>
              <a:buSzPct val="100000"/>
              <a:buFont typeface="+mj-lt"/>
              <a:buAutoNum type="arabicPeriod"/>
            </a:pPr>
            <a:r>
              <a:rPr lang="en-US" sz="1600" dirty="0">
                <a:solidFill>
                  <a:srgbClr val="FFFFFF">
                    <a:alpha val="99000"/>
                  </a:srgbClr>
                </a:solidFill>
                <a:latin typeface="Abadi" panose="020B0604020104020204" pitchFamily="34" charset="0"/>
                <a:ea typeface="Darker Grotesque" pitchFamily="34" charset="-122"/>
                <a:cs typeface="Darker Grotesque" pitchFamily="34" charset="-120"/>
              </a:rPr>
              <a:t>RATING BREAKDOWN: HOW DO THE DIFFERENT RATING CATEGORIES (CLEANLINESS, VALUE, LOCATION) COMPARE?</a:t>
            </a:r>
            <a:endParaRPr lang="en-US" sz="1600" dirty="0">
              <a:latin typeface="Abadi" panose="020B0604020104020204" pitchFamily="34" charset="0"/>
            </a:endParaRPr>
          </a:p>
          <a:p>
            <a:pPr marL="342900" indent="-342900" algn="l">
              <a:lnSpc>
                <a:spcPts val="1980"/>
              </a:lnSpc>
              <a:buSzPct val="100000"/>
              <a:buFont typeface="+mj-lt"/>
              <a:buAutoNum type="arabicPeriod"/>
            </a:pPr>
            <a:r>
              <a:rPr lang="en-US" sz="1600" dirty="0">
                <a:solidFill>
                  <a:srgbClr val="FFFFFF">
                    <a:alpha val="99000"/>
                  </a:srgbClr>
                </a:solidFill>
                <a:latin typeface="Abadi" panose="020B0604020104020204" pitchFamily="34" charset="0"/>
                <a:ea typeface="Darker Grotesque" pitchFamily="34" charset="-122"/>
                <a:cs typeface="Darker Grotesque" pitchFamily="34" charset="-120"/>
              </a:rPr>
              <a:t>HIGH-RATING BUDGET LISTINGS: WHICH LISTINGS HAVE A  SCORE ABOVE 4.8 BUT ARE PRICED BELOW THE MEDIAN?</a:t>
            </a:r>
            <a:endParaRPr lang="en-US" sz="1600" dirty="0">
              <a:latin typeface="Abadi" panose="020B0604020104020204" pitchFamily="34" charset="0"/>
            </a:endParaRPr>
          </a:p>
        </p:txBody>
      </p:sp>
      <p:pic>
        <p:nvPicPr>
          <p:cNvPr id="4" name="Image 0" descr="preencoded.png">
            <a:extLst>
              <a:ext uri="{FF2B5EF4-FFF2-40B4-BE49-F238E27FC236}">
                <a16:creationId xmlns:a16="http://schemas.microsoft.com/office/drawing/2014/main" id="{D79E1242-DF0C-9F28-C7D4-F854B6903E57}"/>
              </a:ext>
            </a:extLst>
          </p:cNvPr>
          <p:cNvPicPr>
            <a:picLocks noChangeAspect="1"/>
          </p:cNvPicPr>
          <p:nvPr/>
        </p:nvPicPr>
        <p:blipFill>
          <a:blip r:embed="rId3"/>
          <a:stretch>
            <a:fillRect/>
          </a:stretch>
        </p:blipFill>
        <p:spPr>
          <a:xfrm>
            <a:off x="406400" y="256936"/>
            <a:ext cx="1524477" cy="47577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rcRect t="5081"/>
          <a:stretch>
            <a:fillRect/>
          </a:stretch>
        </p:blipFill>
        <p:spPr>
          <a:xfrm>
            <a:off x="20" y="961"/>
            <a:ext cx="9143980" cy="514253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solidFill>
          <a:srgbClr val="FF385C"/>
        </a:solidFill>
        <a:effectLst/>
      </p:bgPr>
    </p:bg>
    <p:spTree>
      <p:nvGrpSpPr>
        <p:cNvPr id="1" name=""/>
        <p:cNvGrpSpPr/>
        <p:nvPr/>
      </p:nvGrpSpPr>
      <p:grpSpPr>
        <a:xfrm>
          <a:off x="0" y="0"/>
          <a:ext cx="0" cy="0"/>
          <a:chOff x="0" y="0"/>
          <a:chExt cx="0" cy="0"/>
        </a:xfrm>
      </p:grpSpPr>
      <p:sp>
        <p:nvSpPr>
          <p:cNvPr id="2" name="Text 0"/>
          <p:cNvSpPr/>
          <p:nvPr/>
        </p:nvSpPr>
        <p:spPr>
          <a:xfrm>
            <a:off x="336148" y="127322"/>
            <a:ext cx="8471704" cy="4745620"/>
          </a:xfrm>
          <a:prstGeom prst="rect">
            <a:avLst/>
          </a:prstGeom>
          <a:noFill/>
          <a:ln/>
        </p:spPr>
        <p:txBody>
          <a:bodyPr wrap="square" rtlCol="0" anchor="ctr"/>
          <a:lstStyle/>
          <a:p>
            <a:pPr marL="342900" indent="-342900" algn="l">
              <a:buSzPct val="100000"/>
              <a:buChar char="•"/>
            </a:pPr>
            <a:r>
              <a:rPr lang="en-US" sz="1600" dirty="0">
                <a:solidFill>
                  <a:schemeClr val="bg1"/>
                </a:solidFill>
                <a:latin typeface="Abadi" panose="020B0604020104020204" pitchFamily="34" charset="0"/>
                <a:ea typeface="Darker Grotesque" pitchFamily="34" charset="-122"/>
                <a:cs typeface="Darker Grotesque" pitchFamily="34" charset="-120"/>
              </a:rPr>
              <a:t>"ENTIRE HOME" LISTINGS HAVE THE HIGHEST AVERAGE RATINGS (4.7169) AND THE MOST FREQUENT REVIEWS (1.853), INDICATING STRONG GUEST SATISFACTION AND ENGAGEMENT.</a:t>
            </a:r>
            <a:endParaRPr lang="en-US" sz="1600" dirty="0">
              <a:solidFill>
                <a:schemeClr val="bg1"/>
              </a:solidFill>
              <a:latin typeface="Abadi" panose="020B0604020104020204" pitchFamily="34" charset="0"/>
            </a:endParaRPr>
          </a:p>
          <a:p>
            <a:pPr marL="342900" indent="-342900" algn="l">
              <a:buSzPct val="100000"/>
              <a:buChar char="•"/>
            </a:pPr>
            <a:r>
              <a:rPr lang="en-US" sz="1600" dirty="0">
                <a:solidFill>
                  <a:schemeClr val="bg1"/>
                </a:solidFill>
                <a:latin typeface="Abadi" panose="020B0604020104020204" pitchFamily="34" charset="0"/>
                <a:ea typeface="Darker Grotesque" pitchFamily="34" charset="-122"/>
                <a:cs typeface="Darker Grotesque" pitchFamily="34" charset="-120"/>
              </a:rPr>
              <a:t>"SHARED ROOM" AND "HOTEL ROOM" CATEGORIES HAVE THE LOWEST AVERAGE RATINGS (4.5208 AND 4.6224 RESPECTIVELY), WITH "HOTEL ROOM" ALSO HAVING THE LOWEST REVIEW FREQUENCY (0.807), SHOWING ROOM FOR IMPROVEMENT.</a:t>
            </a:r>
            <a:endParaRPr lang="en-US" sz="1600" dirty="0">
              <a:solidFill>
                <a:schemeClr val="bg1"/>
              </a:solidFill>
              <a:latin typeface="Abadi" panose="020B0604020104020204" pitchFamily="34" charset="0"/>
            </a:endParaRPr>
          </a:p>
          <a:p>
            <a:pPr marL="342900" indent="-342900" algn="l">
              <a:buSzPct val="100000"/>
              <a:buChar char="•"/>
            </a:pPr>
            <a:r>
              <a:rPr lang="en-US" sz="1600" dirty="0">
                <a:solidFill>
                  <a:schemeClr val="bg1"/>
                </a:solidFill>
                <a:latin typeface="Abadi" panose="020B0604020104020204" pitchFamily="34" charset="0"/>
                <a:ea typeface="Darker Grotesque" pitchFamily="34" charset="-122"/>
                <a:cs typeface="Darker Grotesque" pitchFamily="34" charset="-120"/>
              </a:rPr>
              <a:t>CLEANLINESS (4.7327) AND LOCATION (4.7330) RECEIVE EXCEPTIONALLY HIGH RATINGS, WHILE VALUE SCORES LOWER AT 4.6233, SUGGESTING OPPORTUNITIES TO ENHANCE PERCEIVED VALUE.</a:t>
            </a:r>
            <a:endParaRPr lang="en-US" sz="1600" dirty="0">
              <a:solidFill>
                <a:schemeClr val="bg1"/>
              </a:solidFill>
              <a:latin typeface="Abadi" panose="020B0604020104020204" pitchFamily="34" charset="0"/>
            </a:endParaRPr>
          </a:p>
          <a:p>
            <a:pPr marL="342900" indent="-342900" algn="l">
              <a:buSzPct val="100000"/>
              <a:buChar char="•"/>
            </a:pPr>
            <a:r>
              <a:rPr lang="en-US" sz="1600" dirty="0">
                <a:solidFill>
                  <a:schemeClr val="bg1"/>
                </a:solidFill>
                <a:latin typeface="Abadi" panose="020B0604020104020204" pitchFamily="34" charset="0"/>
                <a:ea typeface="Darker Grotesque" pitchFamily="34" charset="-122"/>
                <a:cs typeface="Darker Grotesque" pitchFamily="34" charset="-120"/>
              </a:rPr>
              <a:t>THERE ARE MANY HIGH-RATED LISTINGS ACROSS VARIOUS PRICE POINTS, INCLUDING BUDGET-FRIENDLY OPTIONS BELOW €20K, PRESENTING A SIGNIFICANT GROWTH OPPORTUNITY.</a:t>
            </a:r>
            <a:endParaRPr lang="en-US" sz="1600" dirty="0">
              <a:solidFill>
                <a:schemeClr val="bg1"/>
              </a:solidFill>
              <a:latin typeface="Abadi" panose="020B0604020104020204" pitchFamily="34" charset="0"/>
            </a:endParaRPr>
          </a:p>
          <a:p>
            <a:pPr marL="342900" indent="-342900" algn="l">
              <a:buSzPct val="100000"/>
              <a:buChar char="•"/>
            </a:pPr>
            <a:r>
              <a:rPr lang="en-US" sz="1600" dirty="0">
                <a:solidFill>
                  <a:schemeClr val="bg1"/>
                </a:solidFill>
                <a:latin typeface="Abadi" panose="020B0604020104020204" pitchFamily="34" charset="0"/>
                <a:ea typeface="Darker Grotesque" pitchFamily="34" charset="-122"/>
                <a:cs typeface="Darker Grotesque" pitchFamily="34" charset="-120"/>
              </a:rPr>
              <a:t>OVERALL, GUEST SENTIMENT IS VERY POSITIVE, WITH AN AVERAGE RATING OF 4.708, REFLECTING STRONG GENERAL SATISFACTION ACROSS THE PLATFORM.</a:t>
            </a:r>
            <a:endParaRPr lang="en-US" sz="1600" dirty="0">
              <a:solidFill>
                <a:schemeClr val="bg1"/>
              </a:solidFill>
              <a:latin typeface="Abadi" panose="020B0604020104020204" pitchFamily="34" charset="0"/>
            </a:endParaRPr>
          </a:p>
        </p:txBody>
      </p:sp>
      <p:pic>
        <p:nvPicPr>
          <p:cNvPr id="9" name="Image 0" descr="preencoded.png">
            <a:extLst>
              <a:ext uri="{FF2B5EF4-FFF2-40B4-BE49-F238E27FC236}">
                <a16:creationId xmlns:a16="http://schemas.microsoft.com/office/drawing/2014/main" id="{46EE7934-DBE3-79C6-1CF0-946821901265}"/>
              </a:ext>
            </a:extLst>
          </p:cNvPr>
          <p:cNvPicPr>
            <a:picLocks noChangeAspect="1"/>
          </p:cNvPicPr>
          <p:nvPr/>
        </p:nvPicPr>
        <p:blipFill>
          <a:blip r:embed="rId3"/>
          <a:stretch>
            <a:fillRect/>
          </a:stretch>
        </p:blipFill>
        <p:spPr>
          <a:xfrm>
            <a:off x="336148" y="127322"/>
            <a:ext cx="1524477" cy="47577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solidFill>
          <a:srgbClr val="FF385C"/>
        </a:solidFill>
        <a:effectLst/>
      </p:bgPr>
    </p:bg>
    <p:spTree>
      <p:nvGrpSpPr>
        <p:cNvPr id="1" name=""/>
        <p:cNvGrpSpPr/>
        <p:nvPr/>
      </p:nvGrpSpPr>
      <p:grpSpPr>
        <a:xfrm>
          <a:off x="0" y="0"/>
          <a:ext cx="0" cy="0"/>
          <a:chOff x="0" y="0"/>
          <a:chExt cx="0" cy="0"/>
        </a:xfrm>
      </p:grpSpPr>
      <p:sp>
        <p:nvSpPr>
          <p:cNvPr id="2" name="Text 0"/>
          <p:cNvSpPr/>
          <p:nvPr/>
        </p:nvSpPr>
        <p:spPr>
          <a:xfrm>
            <a:off x="487102" y="730109"/>
            <a:ext cx="7557304" cy="997231"/>
          </a:xfrm>
          <a:prstGeom prst="rect">
            <a:avLst/>
          </a:prstGeom>
          <a:noFill/>
          <a:ln/>
        </p:spPr>
        <p:txBody>
          <a:bodyPr wrap="square" rtlCol="0" anchor="ctr"/>
          <a:lstStyle/>
          <a:p>
            <a:pPr marL="0" indent="0" algn="l">
              <a:lnSpc>
                <a:spcPts val="3750"/>
              </a:lnSpc>
              <a:buNone/>
            </a:pPr>
            <a:r>
              <a:rPr lang="en-US" sz="4000" b="1" kern="0" spc="-86" dirty="0">
                <a:latin typeface="Comic Sans MS" panose="030F0702030302020204" pitchFamily="66" charset="0"/>
                <a:ea typeface="Darker Grotesque" pitchFamily="34" charset="-122"/>
                <a:cs typeface="Darker Grotesque" pitchFamily="34" charset="-120"/>
              </a:rPr>
              <a:t>Amenities &amp; Property Features</a:t>
            </a:r>
            <a:endParaRPr lang="en-US" sz="4000" b="1" dirty="0">
              <a:latin typeface="Comic Sans MS" panose="030F0702030302020204" pitchFamily="66" charset="0"/>
            </a:endParaRPr>
          </a:p>
        </p:txBody>
      </p:sp>
      <p:sp>
        <p:nvSpPr>
          <p:cNvPr id="3" name="Text 1"/>
          <p:cNvSpPr/>
          <p:nvPr/>
        </p:nvSpPr>
        <p:spPr>
          <a:xfrm>
            <a:off x="487102" y="1608880"/>
            <a:ext cx="8656898" cy="2435146"/>
          </a:xfrm>
          <a:prstGeom prst="rect">
            <a:avLst/>
          </a:prstGeom>
          <a:noFill/>
          <a:ln/>
        </p:spPr>
        <p:txBody>
          <a:bodyPr wrap="square" rtlCol="0" anchor="ctr"/>
          <a:lstStyle/>
          <a:p>
            <a:pPr marL="342900" indent="-342900" algn="l">
              <a:lnSpc>
                <a:spcPts val="1980"/>
              </a:lnSpc>
              <a:buSzPct val="100000"/>
              <a:buFont typeface="+mj-lt"/>
              <a:buAutoNum type="arabicPeriod"/>
            </a:pPr>
            <a:r>
              <a:rPr lang="en-US" sz="1600" dirty="0">
                <a:solidFill>
                  <a:srgbClr val="FFFFFF">
                    <a:alpha val="99000"/>
                  </a:srgbClr>
                </a:solidFill>
                <a:latin typeface="Abadi" panose="020B0604020104020204" pitchFamily="34" charset="0"/>
                <a:ea typeface="Darker Grotesque" pitchFamily="34" charset="-122"/>
                <a:cs typeface="Darker Grotesque" pitchFamily="34" charset="-120"/>
              </a:rPr>
              <a:t>BEDROOMS &amp; BEDS: HOW MANY LISTINGS HAVE 1, 2, 3+ BEDROOMS?</a:t>
            </a:r>
            <a:endParaRPr lang="en-US" sz="1600" dirty="0">
              <a:latin typeface="Abadi" panose="020B0604020104020204" pitchFamily="34" charset="0"/>
            </a:endParaRPr>
          </a:p>
          <a:p>
            <a:pPr marL="342900" indent="-342900" algn="l">
              <a:lnSpc>
                <a:spcPts val="1980"/>
              </a:lnSpc>
              <a:buSzPct val="100000"/>
              <a:buFont typeface="+mj-lt"/>
              <a:buAutoNum type="arabicPeriod"/>
            </a:pPr>
            <a:r>
              <a:rPr lang="en-US" sz="1600" dirty="0">
                <a:solidFill>
                  <a:srgbClr val="FFFFFF">
                    <a:alpha val="99000"/>
                  </a:srgbClr>
                </a:solidFill>
                <a:latin typeface="Abadi" panose="020B0604020104020204" pitchFamily="34" charset="0"/>
                <a:ea typeface="Darker Grotesque" pitchFamily="34" charset="-122"/>
                <a:cs typeface="Darker Grotesque" pitchFamily="34" charset="-120"/>
              </a:rPr>
              <a:t>BATHROOM TYPE: WHAT IS THE DISTRIBUTION OF PRIVATE VS. SHARED BATHROOMS?</a:t>
            </a:r>
            <a:endParaRPr lang="en-US" sz="1600" dirty="0">
              <a:latin typeface="Abadi" panose="020B0604020104020204" pitchFamily="34" charset="0"/>
            </a:endParaRPr>
          </a:p>
          <a:p>
            <a:pPr marL="342900" indent="-342900" algn="l">
              <a:lnSpc>
                <a:spcPts val="1980"/>
              </a:lnSpc>
              <a:buSzPct val="100000"/>
              <a:buFont typeface="+mj-lt"/>
              <a:buAutoNum type="arabicPeriod"/>
            </a:pPr>
            <a:r>
              <a:rPr lang="en-US" sz="1600" dirty="0">
                <a:solidFill>
                  <a:srgbClr val="FFFFFF">
                    <a:alpha val="99000"/>
                  </a:srgbClr>
                </a:solidFill>
                <a:latin typeface="Abadi" panose="020B0604020104020204" pitchFamily="34" charset="0"/>
                <a:ea typeface="Darker Grotesque" pitchFamily="34" charset="-122"/>
                <a:cs typeface="Darker Grotesque" pitchFamily="34" charset="-120"/>
              </a:rPr>
              <a:t>MAX ALLOWED GUESTS: HOW MANY LISTINGS CAN ACCOMMODATE 4+ GUESTS?</a:t>
            </a:r>
            <a:endParaRPr lang="en-US" sz="1600" dirty="0">
              <a:latin typeface="Abadi" panose="020B0604020104020204" pitchFamily="34" charset="0"/>
            </a:endParaRPr>
          </a:p>
          <a:p>
            <a:pPr marL="342900" indent="-342900" algn="l">
              <a:lnSpc>
                <a:spcPts val="1980"/>
              </a:lnSpc>
              <a:buSzPct val="100000"/>
              <a:buFont typeface="+mj-lt"/>
              <a:buAutoNum type="arabicPeriod"/>
            </a:pPr>
            <a:r>
              <a:rPr lang="en-US" sz="1600" dirty="0">
                <a:solidFill>
                  <a:srgbClr val="FFFFFF">
                    <a:alpha val="99000"/>
                  </a:srgbClr>
                </a:solidFill>
                <a:latin typeface="Abadi" panose="020B0604020104020204" pitchFamily="34" charset="0"/>
                <a:ea typeface="Darker Grotesque" pitchFamily="34" charset="-122"/>
                <a:cs typeface="Darker Grotesque" pitchFamily="34" charset="-120"/>
              </a:rPr>
              <a:t>ENTIRE HOME VS. PRIVATE ROOM: WHAT IS THE PRICE AND RATING DIFFERENCE BETWEEN ENTIRE HOMES AND PRIVATE ROOMS?</a:t>
            </a:r>
            <a:endParaRPr lang="en-US" sz="1600" dirty="0">
              <a:latin typeface="Abadi" panose="020B0604020104020204" pitchFamily="34" charset="0"/>
            </a:endParaRPr>
          </a:p>
          <a:p>
            <a:pPr marL="342900" indent="-342900" algn="l">
              <a:lnSpc>
                <a:spcPts val="1980"/>
              </a:lnSpc>
              <a:buSzPct val="100000"/>
              <a:buFont typeface="+mj-lt"/>
              <a:buAutoNum type="arabicPeriod"/>
            </a:pPr>
            <a:r>
              <a:rPr lang="en-US" sz="1600" dirty="0">
                <a:solidFill>
                  <a:srgbClr val="FFFFFF">
                    <a:alpha val="99000"/>
                  </a:srgbClr>
                </a:solidFill>
                <a:latin typeface="Abadi" panose="020B0604020104020204" pitchFamily="34" charset="0"/>
                <a:ea typeface="Darker Grotesque" pitchFamily="34" charset="-122"/>
                <a:cs typeface="Darker Grotesque" pitchFamily="34" charset="-120"/>
              </a:rPr>
              <a:t>PROPERTY TYPE BY NEIGHBORHOOD: WHAT ARE THE MOST COMMON PROPERTY TYPES IN EACH NEIGHBORHOOD?</a:t>
            </a:r>
            <a:endParaRPr lang="en-US" sz="1600" dirty="0">
              <a:latin typeface="Abadi" panose="020B0604020104020204" pitchFamily="34" charset="0"/>
            </a:endParaRPr>
          </a:p>
        </p:txBody>
      </p:sp>
      <p:pic>
        <p:nvPicPr>
          <p:cNvPr id="4" name="Image 0" descr="preencoded.png">
            <a:extLst>
              <a:ext uri="{FF2B5EF4-FFF2-40B4-BE49-F238E27FC236}">
                <a16:creationId xmlns:a16="http://schemas.microsoft.com/office/drawing/2014/main" id="{91699725-5CC5-82FA-D6F0-B1ABCCC134AC}"/>
              </a:ext>
            </a:extLst>
          </p:cNvPr>
          <p:cNvPicPr>
            <a:picLocks noChangeAspect="1"/>
          </p:cNvPicPr>
          <p:nvPr/>
        </p:nvPicPr>
        <p:blipFill>
          <a:blip r:embed="rId3"/>
          <a:stretch>
            <a:fillRect/>
          </a:stretch>
        </p:blipFill>
        <p:spPr>
          <a:xfrm>
            <a:off x="336148" y="127322"/>
            <a:ext cx="1524477" cy="47577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rcRect t="3864"/>
          <a:stretch>
            <a:fillRect/>
          </a:stretch>
        </p:blipFill>
        <p:spPr>
          <a:xfrm>
            <a:off x="20" y="961"/>
            <a:ext cx="9143980" cy="514253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bg>
      <p:bgPr>
        <a:solidFill>
          <a:srgbClr val="FF385C"/>
        </a:solidFill>
        <a:effectLst/>
      </p:bgPr>
    </p:bg>
    <p:spTree>
      <p:nvGrpSpPr>
        <p:cNvPr id="1" name=""/>
        <p:cNvGrpSpPr/>
        <p:nvPr/>
      </p:nvGrpSpPr>
      <p:grpSpPr>
        <a:xfrm>
          <a:off x="0" y="0"/>
          <a:ext cx="0" cy="0"/>
          <a:chOff x="0" y="0"/>
          <a:chExt cx="0" cy="0"/>
        </a:xfrm>
      </p:grpSpPr>
      <p:sp>
        <p:nvSpPr>
          <p:cNvPr id="2" name="Text 0"/>
          <p:cNvSpPr/>
          <p:nvPr/>
        </p:nvSpPr>
        <p:spPr>
          <a:xfrm>
            <a:off x="688995" y="799120"/>
            <a:ext cx="7766010" cy="3545260"/>
          </a:xfrm>
          <a:prstGeom prst="rect">
            <a:avLst/>
          </a:prstGeom>
          <a:noFill/>
          <a:ln/>
        </p:spPr>
        <p:txBody>
          <a:bodyPr wrap="square" rtlCol="0" anchor="ctr"/>
          <a:lstStyle/>
          <a:p>
            <a:pPr marL="285750" indent="-285750">
              <a:buFont typeface="Arial" panose="020B0604020202020204" pitchFamily="34" charset="0"/>
              <a:buChar char="•"/>
            </a:pPr>
            <a:r>
              <a:rPr lang="en-US" dirty="0">
                <a:solidFill>
                  <a:schemeClr val="bg1"/>
                </a:solidFill>
                <a:latin typeface="Abadi" panose="020B0604020104020204" pitchFamily="34" charset="0"/>
              </a:rPr>
              <a:t>Entire homes are the most common property type by neighborhood.</a:t>
            </a:r>
          </a:p>
          <a:p>
            <a:pPr marL="285750" indent="-285750">
              <a:buFont typeface="Arial" panose="020B0604020202020204" pitchFamily="34" charset="0"/>
              <a:buChar char="•"/>
            </a:pPr>
            <a:r>
              <a:rPr lang="en-US" dirty="0">
                <a:solidFill>
                  <a:schemeClr val="bg1"/>
                </a:solidFill>
                <a:latin typeface="Abadi" panose="020B0604020104020204" pitchFamily="34" charset="0"/>
              </a:rPr>
              <a:t>Private rooms slightly outnumber hotel rooms. but both are much less frequent than entire homes.</a:t>
            </a:r>
          </a:p>
          <a:p>
            <a:pPr marL="285750" indent="-285750">
              <a:buFont typeface="Arial" panose="020B0604020202020204" pitchFamily="34" charset="0"/>
              <a:buChar char="•"/>
            </a:pPr>
            <a:r>
              <a:rPr lang="en-US" dirty="0">
                <a:solidFill>
                  <a:schemeClr val="bg1"/>
                </a:solidFill>
                <a:latin typeface="Abadi" panose="020B0604020104020204" pitchFamily="34" charset="0"/>
              </a:rPr>
              <a:t>Entire homes have the highest average price ($173.2) and high rating (4.7).</a:t>
            </a:r>
          </a:p>
          <a:p>
            <a:pPr marL="285750" indent="-285750">
              <a:buFont typeface="Arial" panose="020B0604020202020204" pitchFamily="34" charset="0"/>
              <a:buChar char="•"/>
            </a:pPr>
            <a:r>
              <a:rPr lang="en-US" dirty="0">
                <a:solidFill>
                  <a:schemeClr val="bg1"/>
                </a:solidFill>
                <a:latin typeface="Abadi" panose="020B0604020104020204" pitchFamily="34" charset="0"/>
              </a:rPr>
              <a:t>Hotel rooms cost less ($150.5) but have similarly high ratings (4.6).</a:t>
            </a:r>
          </a:p>
          <a:p>
            <a:pPr marL="285750" indent="-285750">
              <a:buFont typeface="Arial" panose="020B0604020202020204" pitchFamily="34" charset="0"/>
              <a:buChar char="•"/>
            </a:pPr>
            <a:r>
              <a:rPr lang="en-US" dirty="0">
                <a:solidFill>
                  <a:schemeClr val="bg1"/>
                </a:solidFill>
                <a:latin typeface="Abadi" panose="020B0604020104020204" pitchFamily="34" charset="0"/>
              </a:rPr>
              <a:t>Private rooms are more affordable ($120.6) and highly rated (4.7).</a:t>
            </a:r>
          </a:p>
          <a:p>
            <a:pPr marL="285750" indent="-285750">
              <a:buFont typeface="Arial" panose="020B0604020202020204" pitchFamily="34" charset="0"/>
              <a:buChar char="•"/>
            </a:pPr>
            <a:r>
              <a:rPr lang="en-US" dirty="0">
                <a:solidFill>
                  <a:schemeClr val="bg1"/>
                </a:solidFill>
                <a:latin typeface="Abadi" panose="020B0604020104020204" pitchFamily="34" charset="0"/>
              </a:rPr>
              <a:t>Shared rooms are cheapest ($21.0) with the lowest ratings (4.2).</a:t>
            </a:r>
          </a:p>
          <a:p>
            <a:pPr marL="285750" indent="-285750">
              <a:buFont typeface="Arial" panose="020B0604020202020204" pitchFamily="34" charset="0"/>
              <a:buChar char="•"/>
            </a:pPr>
            <a:r>
              <a:rPr lang="en-US" dirty="0">
                <a:solidFill>
                  <a:schemeClr val="bg1"/>
                </a:solidFill>
                <a:latin typeface="Abadi" panose="020B0604020104020204" pitchFamily="34" charset="0"/>
              </a:rPr>
              <a:t>Most listings allow 4 or more guests.</a:t>
            </a:r>
          </a:p>
          <a:p>
            <a:pPr marL="285750" indent="-285750">
              <a:buFont typeface="Arial" panose="020B0604020202020204" pitchFamily="34" charset="0"/>
              <a:buChar char="•"/>
            </a:pPr>
            <a:r>
              <a:rPr lang="en-US" dirty="0">
                <a:solidFill>
                  <a:schemeClr val="bg1"/>
                </a:solidFill>
                <a:latin typeface="Abadi" panose="020B0604020104020204" pitchFamily="34" charset="0"/>
              </a:rPr>
              <a:t>Private bathrooms are far more common than shared ones.</a:t>
            </a:r>
          </a:p>
          <a:p>
            <a:pPr marL="285750" indent="-285750">
              <a:buFont typeface="Arial" panose="020B0604020202020204" pitchFamily="34" charset="0"/>
              <a:buChar char="•"/>
            </a:pPr>
            <a:r>
              <a:rPr lang="en-US" dirty="0">
                <a:solidFill>
                  <a:schemeClr val="bg1"/>
                </a:solidFill>
                <a:latin typeface="Abadi" panose="020B0604020104020204" pitchFamily="34" charset="0"/>
              </a:rPr>
              <a:t>Listings with 1 bedroom are most prevalent, followed by 2 bedrooms, then 3 or more.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E962668-8199-C9A8-62F8-485808218E28}"/>
              </a:ext>
            </a:extLst>
          </p:cNvPr>
          <p:cNvSpPr txBox="1"/>
          <p:nvPr/>
        </p:nvSpPr>
        <p:spPr>
          <a:xfrm>
            <a:off x="1643062" y="417891"/>
            <a:ext cx="6472019" cy="2217175"/>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900" b="0" i="0" kern="1200">
                <a:solidFill>
                  <a:schemeClr val="tx1"/>
                </a:solidFill>
                <a:effectLst/>
                <a:latin typeface="+mj-lt"/>
                <a:ea typeface="+mj-ea"/>
                <a:cs typeface="+mj-cs"/>
              </a:rPr>
              <a:t>Thank You</a:t>
            </a:r>
          </a:p>
        </p:txBody>
      </p:sp>
      <p:pic>
        <p:nvPicPr>
          <p:cNvPr id="7" name="Graphic 6" descr="Smiling Face with No Fill">
            <a:extLst>
              <a:ext uri="{FF2B5EF4-FFF2-40B4-BE49-F238E27FC236}">
                <a16:creationId xmlns:a16="http://schemas.microsoft.com/office/drawing/2014/main" id="{E6FCF1C7-C8EF-BBD1-7E3F-B52DD973D99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1987" y="1795461"/>
            <a:ext cx="852488" cy="852488"/>
          </a:xfrm>
          <a:prstGeom prst="rect">
            <a:avLst/>
          </a:prstGeom>
        </p:spPr>
      </p:pic>
    </p:spTree>
    <p:extLst>
      <p:ext uri="{BB962C8B-B14F-4D97-AF65-F5344CB8AC3E}">
        <p14:creationId xmlns:p14="http://schemas.microsoft.com/office/powerpoint/2010/main" val="3101712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F385C"/>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1217295" y="539830"/>
            <a:ext cx="1524477" cy="475774"/>
          </a:xfrm>
          <a:prstGeom prst="rect">
            <a:avLst/>
          </a:prstGeom>
        </p:spPr>
      </p:pic>
      <p:sp>
        <p:nvSpPr>
          <p:cNvPr id="3" name="Text 0"/>
          <p:cNvSpPr/>
          <p:nvPr/>
        </p:nvSpPr>
        <p:spPr>
          <a:xfrm>
            <a:off x="1217295" y="2352436"/>
            <a:ext cx="6272213" cy="2159841"/>
          </a:xfrm>
          <a:prstGeom prst="rect">
            <a:avLst/>
          </a:prstGeom>
          <a:noFill/>
          <a:ln/>
        </p:spPr>
        <p:txBody>
          <a:bodyPr wrap="square" rtlCol="0" anchor="ctr" anchorCtr="1"/>
          <a:lstStyle/>
          <a:p>
            <a:pPr marL="0" indent="0">
              <a:lnSpc>
                <a:spcPts val="1800"/>
              </a:lnSpc>
              <a:buNone/>
            </a:pPr>
            <a:r>
              <a:rPr lang="en-US" sz="1500" dirty="0">
                <a:solidFill>
                  <a:srgbClr val="FFFFFF">
                    <a:alpha val="99000"/>
                  </a:srgbClr>
                </a:solidFill>
                <a:latin typeface="Darker Grotesque" pitchFamily="34" charset="0"/>
                <a:ea typeface="Darker Grotesque" pitchFamily="34" charset="-122"/>
                <a:cs typeface="Darker Grotesque" pitchFamily="34" charset="-120"/>
              </a:rPr>
              <a:t>YOU ARE A DATA ANALYST AT AIRBNB DEVELOPING A TABLEAU DASHBOARD TO OPTIMIZE RENTAL STRATEGIES, BOOST GUEST SATISFACTION, AND MAXIMIZE REVENUE FOR PROPERTY OWNERS. THE DASHBOARD ANALYZES AIRBNB’S DATA TO PROVIDE ACTIONABLE INSIGHTS ON OCCUPANCY, PRICING, GUEST FEEDBACK, AND MARKET TRENDS, HELPING HOSTS IMPROVE PROPERTY MANAGEMENT AND ENABLING AIRBNB TO ENHANCE PLATFORM PERFORMANCE AND USER EXPERIENCE. THIS PROJECT DELIVERS A DATA-DRIVEN TOOL TO SUPPORT STRATEGIC OPTIMIZATION, OPERATIONAL EFFICIENCY, AND GROWTH FOR ALL STAKEHOLDERS.</a:t>
            </a:r>
            <a:endParaRPr lang="en-US" sz="1500" dirty="0"/>
          </a:p>
        </p:txBody>
      </p:sp>
      <p:sp>
        <p:nvSpPr>
          <p:cNvPr id="4" name="Text 1"/>
          <p:cNvSpPr/>
          <p:nvPr/>
        </p:nvSpPr>
        <p:spPr>
          <a:xfrm>
            <a:off x="906780" y="1089660"/>
            <a:ext cx="8237220" cy="1188720"/>
          </a:xfrm>
          <a:prstGeom prst="rect">
            <a:avLst/>
          </a:prstGeom>
          <a:noFill/>
          <a:ln/>
        </p:spPr>
        <p:txBody>
          <a:bodyPr wrap="square" rtlCol="0" anchor="ctr" anchorCtr="1"/>
          <a:lstStyle/>
          <a:p>
            <a:pPr marL="0" indent="0">
              <a:buNone/>
            </a:pPr>
            <a:r>
              <a:rPr lang="en-US" sz="3600" b="1" kern="0" spc="-72" dirty="0">
                <a:latin typeface="Comic Sans MS" panose="030F0702030302020204" pitchFamily="66" charset="0"/>
                <a:ea typeface="Darker Grotesque" pitchFamily="34" charset="-122"/>
                <a:cs typeface="Darker Grotesque" pitchFamily="34" charset="-120"/>
              </a:rPr>
              <a:t>AIRBNB PROPERTY MANAGEMENT OPTIMIZATION</a:t>
            </a:r>
            <a:endParaRPr lang="en-US" sz="3600" dirty="0">
              <a:latin typeface="Comic Sans MS" panose="030F0702030302020204" pitchFamily="66"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F385C"/>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751760" y="722708"/>
            <a:ext cx="1524477" cy="475774"/>
          </a:xfrm>
          <a:prstGeom prst="rect">
            <a:avLst/>
          </a:prstGeom>
        </p:spPr>
      </p:pic>
      <p:sp>
        <p:nvSpPr>
          <p:cNvPr id="3" name="Text 0"/>
          <p:cNvSpPr/>
          <p:nvPr/>
        </p:nvSpPr>
        <p:spPr>
          <a:xfrm>
            <a:off x="336843" y="1282247"/>
            <a:ext cx="4341836" cy="475773"/>
          </a:xfrm>
          <a:prstGeom prst="rect">
            <a:avLst/>
          </a:prstGeom>
          <a:noFill/>
          <a:ln/>
        </p:spPr>
        <p:txBody>
          <a:bodyPr wrap="square" rtlCol="0" anchor="ctr" anchorCtr="1"/>
          <a:lstStyle/>
          <a:p>
            <a:pPr marL="0" indent="0" algn="l">
              <a:lnSpc>
                <a:spcPts val="3750"/>
              </a:lnSpc>
              <a:buNone/>
            </a:pPr>
            <a:r>
              <a:rPr lang="en-US" sz="3600" b="1" kern="0" spc="-86" dirty="0">
                <a:latin typeface="Comic Sans MS" panose="030F0702030302020204" pitchFamily="66" charset="0"/>
                <a:ea typeface="Darker Grotesque" pitchFamily="34" charset="-122"/>
                <a:cs typeface="Darker Grotesque" pitchFamily="34" charset="-120"/>
              </a:rPr>
              <a:t>Listings Overview</a:t>
            </a:r>
            <a:endParaRPr lang="en-US" sz="3600" b="1" dirty="0">
              <a:latin typeface="Comic Sans MS" panose="030F0702030302020204" pitchFamily="66" charset="0"/>
            </a:endParaRPr>
          </a:p>
        </p:txBody>
      </p:sp>
      <p:sp>
        <p:nvSpPr>
          <p:cNvPr id="4" name="Text 1"/>
          <p:cNvSpPr/>
          <p:nvPr/>
        </p:nvSpPr>
        <p:spPr>
          <a:xfrm>
            <a:off x="645080" y="1547153"/>
            <a:ext cx="7853839" cy="2314100"/>
          </a:xfrm>
          <a:prstGeom prst="rect">
            <a:avLst/>
          </a:prstGeom>
          <a:noFill/>
          <a:ln/>
        </p:spPr>
        <p:txBody>
          <a:bodyPr wrap="square" rtlCol="0" anchor="ctr" anchorCtr="1"/>
          <a:lstStyle/>
          <a:p>
            <a:pPr marL="285750" indent="-285750" algn="l">
              <a:lnSpc>
                <a:spcPts val="1980"/>
              </a:lnSpc>
              <a:buSzPct val="100000"/>
              <a:buFont typeface="Arial" panose="020B0604020202020204" pitchFamily="34" charset="0"/>
              <a:buChar char="•"/>
            </a:pPr>
            <a:r>
              <a:rPr lang="en-US" sz="1650" dirty="0">
                <a:solidFill>
                  <a:srgbClr val="FFFFFF">
                    <a:alpha val="99000"/>
                  </a:srgbClr>
                </a:solidFill>
                <a:latin typeface="Darker Grotesque" pitchFamily="34" charset="0"/>
                <a:ea typeface="Darker Grotesque" pitchFamily="34" charset="-122"/>
                <a:cs typeface="Darker Grotesque" pitchFamily="34" charset="-120"/>
              </a:rPr>
              <a:t>TOTAL LISTINGS: HOW MANY TOTAL LISTINGS ARE AVAILABLE ACROSS ALL CITIES?
LISTINGS BY PROPERTY TYPE: HOW MANY LISTINGS ARE AVAILABLE FOR EACH PROPERTY TYPE?</a:t>
            </a:r>
            <a:endParaRPr lang="en-US" sz="1650" dirty="0"/>
          </a:p>
          <a:p>
            <a:pPr marL="285750" indent="-285750" algn="l">
              <a:lnSpc>
                <a:spcPts val="1980"/>
              </a:lnSpc>
              <a:buSzPct val="100000"/>
              <a:buFont typeface="Arial" panose="020B0604020202020204" pitchFamily="34" charset="0"/>
              <a:buChar char="•"/>
            </a:pPr>
            <a:r>
              <a:rPr lang="en-US" sz="1650" dirty="0">
                <a:solidFill>
                  <a:srgbClr val="FFFFFF">
                    <a:alpha val="99000"/>
                  </a:srgbClr>
                </a:solidFill>
                <a:latin typeface="Darker Grotesque" pitchFamily="34" charset="0"/>
                <a:ea typeface="Darker Grotesque" pitchFamily="34" charset="-122"/>
                <a:cs typeface="Darker Grotesque" pitchFamily="34" charset="-120"/>
              </a:rPr>
              <a:t>LISTINGS BY NEIGHBORHOOD: WHICH NEIGHBORHOODS HAVE THE MOST LISTINGS?</a:t>
            </a:r>
            <a:endParaRPr lang="en-US" sz="1650" dirty="0"/>
          </a:p>
          <a:p>
            <a:pPr marL="285750" indent="-285750" algn="l">
              <a:lnSpc>
                <a:spcPts val="1980"/>
              </a:lnSpc>
              <a:buSzPct val="100000"/>
              <a:buFont typeface="Arial" panose="020B0604020202020204" pitchFamily="34" charset="0"/>
              <a:buChar char="•"/>
            </a:pPr>
            <a:r>
              <a:rPr lang="en-US" sz="1650" dirty="0">
                <a:solidFill>
                  <a:srgbClr val="FFFFFF">
                    <a:alpha val="99000"/>
                  </a:srgbClr>
                </a:solidFill>
                <a:latin typeface="Darker Grotesque" pitchFamily="34" charset="0"/>
                <a:ea typeface="Darker Grotesque" pitchFamily="34" charset="-122"/>
                <a:cs typeface="Darker Grotesque" pitchFamily="34" charset="-120"/>
              </a:rPr>
              <a:t>LISTINGS BY CITY: HOW MANY LISTINGS ARE AVAILABLE BY SEASON?</a:t>
            </a:r>
            <a:endParaRPr lang="en-US" sz="16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43" y="0"/>
            <a:ext cx="9141714" cy="51435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Image 1" descr="preencoded.png"/>
          <p:cNvPicPr>
            <a:picLocks noChangeAspect="1"/>
          </p:cNvPicPr>
          <p:nvPr/>
        </p:nvPicPr>
        <p:blipFill>
          <a:blip r:embed="rId2"/>
          <a:srcRect t="5731" b="5352"/>
          <a:stretch>
            <a:fillRect/>
          </a:stretch>
        </p:blipFill>
        <p:spPr>
          <a:xfrm>
            <a:off x="20" y="961"/>
            <a:ext cx="9143980" cy="5142539"/>
          </a:xfrm>
          <a:prstGeom prst="rect">
            <a:avLst/>
          </a:prstGeom>
        </p:spPr>
      </p:pic>
    </p:spTree>
    <p:extLst>
      <p:ext uri="{BB962C8B-B14F-4D97-AF65-F5344CB8AC3E}">
        <p14:creationId xmlns:p14="http://schemas.microsoft.com/office/powerpoint/2010/main" val="426348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F385C"/>
        </a:solidFill>
        <a:effectLst/>
      </p:bgPr>
    </p:bg>
    <p:spTree>
      <p:nvGrpSpPr>
        <p:cNvPr id="1" name=""/>
        <p:cNvGrpSpPr/>
        <p:nvPr/>
      </p:nvGrpSpPr>
      <p:grpSpPr>
        <a:xfrm>
          <a:off x="0" y="0"/>
          <a:ext cx="0" cy="0"/>
          <a:chOff x="0" y="0"/>
          <a:chExt cx="0" cy="0"/>
        </a:xfrm>
      </p:grpSpPr>
      <p:sp>
        <p:nvSpPr>
          <p:cNvPr id="2" name="Text 0"/>
          <p:cNvSpPr/>
          <p:nvPr/>
        </p:nvSpPr>
        <p:spPr>
          <a:xfrm>
            <a:off x="0" y="240506"/>
            <a:ext cx="9299158" cy="4662488"/>
          </a:xfrm>
          <a:prstGeom prst="rect">
            <a:avLst/>
          </a:prstGeom>
          <a:noFill/>
          <a:ln/>
        </p:spPr>
        <p:txBody>
          <a:bodyPr wrap="square" rtlCol="0" anchor="ctr"/>
          <a:lstStyle/>
          <a:p>
            <a:pPr marL="0" indent="0" algn="l">
              <a:buNone/>
            </a:pPr>
            <a:r>
              <a:rPr lang="en-US" sz="1400" dirty="0">
                <a:solidFill>
                  <a:schemeClr val="bg1"/>
                </a:solidFill>
                <a:latin typeface="Abadi" panose="020B0604020104020204" pitchFamily="34" charset="0"/>
                <a:ea typeface="Darker Grotesque" pitchFamily="34" charset="-122"/>
                <a:cs typeface="Darker Grotesque" pitchFamily="34" charset="-120"/>
              </a:rPr>
              <a:t>THERE ARE 92,355 AIRBNB LISTINGS DISTRIBUTED ACROSS 195 NEIGHBORHOODS AND 5 CITIES.
</a:t>
            </a:r>
            <a:endParaRPr lang="en-US" sz="1400" dirty="0">
              <a:solidFill>
                <a:schemeClr val="bg1"/>
              </a:solidFill>
              <a:latin typeface="Abadi" panose="020B0604020104020204" pitchFamily="34" charset="0"/>
            </a:endParaRPr>
          </a:p>
          <a:p>
            <a:pPr marL="0" indent="0" algn="l">
              <a:buNone/>
            </a:pPr>
            <a:r>
              <a:rPr lang="en-US" sz="1400" dirty="0">
                <a:solidFill>
                  <a:schemeClr val="bg1"/>
                </a:solidFill>
                <a:latin typeface="Abadi" panose="020B0604020104020204" pitchFamily="34" charset="0"/>
                <a:ea typeface="Darker Grotesque" pitchFamily="34" charset="-122"/>
                <a:cs typeface="Darker Grotesque" pitchFamily="34" charset="-120"/>
              </a:rPr>
              <a:t>EARLY WINTER IS THE PEAK SEASON, SHOWING THE HIGHEST LISTING ACTIVITY AND STRONG DEMAND.
</a:t>
            </a:r>
            <a:endParaRPr lang="en-US" sz="1400" dirty="0">
              <a:solidFill>
                <a:schemeClr val="bg1"/>
              </a:solidFill>
              <a:latin typeface="Abadi" panose="020B0604020104020204" pitchFamily="34" charset="0"/>
            </a:endParaRPr>
          </a:p>
          <a:p>
            <a:pPr marL="0" indent="0" algn="l">
              <a:buNone/>
            </a:pPr>
            <a:r>
              <a:rPr lang="en-US" sz="1400" dirty="0">
                <a:solidFill>
                  <a:schemeClr val="bg1"/>
                </a:solidFill>
                <a:latin typeface="Abadi" panose="020B0604020104020204" pitchFamily="34" charset="0"/>
                <a:ea typeface="Darker Grotesque" pitchFamily="34" charset="-122"/>
                <a:cs typeface="Darker Grotesque" pitchFamily="34" charset="-120"/>
              </a:rPr>
              <a:t>ROME LEADS WITH THE HIGHEST NUMBER OF LISTINGS (OVER 29,000), FOLLOWED BY MILAN (AROUND 23,700).
</a:t>
            </a:r>
            <a:endParaRPr lang="en-US" sz="1400" dirty="0">
              <a:solidFill>
                <a:schemeClr val="bg1"/>
              </a:solidFill>
              <a:latin typeface="Abadi" panose="020B0604020104020204" pitchFamily="34" charset="0"/>
            </a:endParaRPr>
          </a:p>
          <a:p>
            <a:pPr marL="0" indent="0" algn="l">
              <a:buNone/>
            </a:pPr>
            <a:r>
              <a:rPr lang="en-US" sz="1400" dirty="0">
                <a:solidFill>
                  <a:schemeClr val="bg1"/>
                </a:solidFill>
                <a:latin typeface="Abadi" panose="020B0604020104020204" pitchFamily="34" charset="0"/>
                <a:ea typeface="Darker Grotesque" pitchFamily="34" charset="-122"/>
                <a:cs typeface="Darker Grotesque" pitchFamily="34" charset="-120"/>
              </a:rPr>
              <a:t>FLORENCE, NAPLES, AND VENICE HAVE SMALLER SHARES, WITH VENICE AND NAPLES HAVING PARTICULARLY LOW LISTINGS LIKELY DUE TO STRICTER LOCAL REGULATIONS OR LIMITED AVAILABILITY.
</a:t>
            </a:r>
            <a:endParaRPr lang="en-US" sz="1400" dirty="0">
              <a:solidFill>
                <a:schemeClr val="bg1"/>
              </a:solidFill>
              <a:latin typeface="Abadi" panose="020B0604020104020204" pitchFamily="34" charset="0"/>
            </a:endParaRPr>
          </a:p>
          <a:p>
            <a:pPr marL="0" indent="0" algn="l">
              <a:buNone/>
            </a:pPr>
            <a:r>
              <a:rPr lang="en-US" sz="1400" dirty="0">
                <a:solidFill>
                  <a:schemeClr val="bg1"/>
                </a:solidFill>
                <a:latin typeface="Abadi" panose="020B0604020104020204" pitchFamily="34" charset="0"/>
                <a:ea typeface="Darker Grotesque" pitchFamily="34" charset="-122"/>
                <a:cs typeface="Darker Grotesque" pitchFamily="34" charset="-120"/>
              </a:rPr>
              <a:t>ENTIRE HOMES DOMINATE THE LISTINGS (72,926), REFLECTING A GUEST PREFERENCE FOR RENTING WHOLE PROPERTIES.
</a:t>
            </a:r>
            <a:endParaRPr lang="en-US" sz="1400" dirty="0">
              <a:solidFill>
                <a:schemeClr val="bg1"/>
              </a:solidFill>
              <a:latin typeface="Abadi" panose="020B0604020104020204" pitchFamily="34" charset="0"/>
            </a:endParaRPr>
          </a:p>
          <a:p>
            <a:pPr marL="0" indent="0" algn="l">
              <a:buNone/>
            </a:pPr>
            <a:r>
              <a:rPr lang="en-US" sz="1400" dirty="0">
                <a:solidFill>
                  <a:schemeClr val="bg1"/>
                </a:solidFill>
                <a:latin typeface="Abadi" panose="020B0604020104020204" pitchFamily="34" charset="0"/>
                <a:ea typeface="Darker Grotesque" pitchFamily="34" charset="-122"/>
                <a:cs typeface="Darker Grotesque" pitchFamily="34" charset="-120"/>
              </a:rPr>
              <a:t>PRIVATE ROOMS ARE THE SECOND MOST COMMON PROPERTY TYPE, WITH 18,134 LISTINGS; HOTEL AND SHARED ROOMS REPRESENT ONLY A MINIMAL PORTION
</a:t>
            </a:r>
            <a:endParaRPr lang="en-US" sz="1400" dirty="0">
              <a:solidFill>
                <a:schemeClr val="bg1"/>
              </a:solidFill>
              <a:latin typeface="Abadi" panose="020B0604020104020204" pitchFamily="34" charset="0"/>
            </a:endParaRPr>
          </a:p>
          <a:p>
            <a:pPr marL="0" indent="0" algn="l">
              <a:buNone/>
            </a:pPr>
            <a:r>
              <a:rPr lang="en-US" sz="1400" dirty="0">
                <a:solidFill>
                  <a:schemeClr val="bg1"/>
                </a:solidFill>
                <a:latin typeface="Abadi" panose="020B0604020104020204" pitchFamily="34" charset="0"/>
                <a:ea typeface="Darker Grotesque" pitchFamily="34" charset="-122"/>
                <a:cs typeface="Darker Grotesque" pitchFamily="34" charset="-120"/>
              </a:rPr>
              <a:t>CENTRAL HISTORIC NEIGHBORHOODS LIKE I CENTRO STORICO AND CENTRO STORICO HAVE THE HIGHEST CONCENTRATION OF LISTINGS, INDICATING TOURIST PREFERENCE FOR THESE AREAS.</a:t>
            </a:r>
            <a:endParaRPr lang="en-US" sz="1400" dirty="0">
              <a:solidFill>
                <a:schemeClr val="bg1"/>
              </a:solidFill>
              <a:latin typeface="Abadi" panose="020B0604020104020204" pitchFamily="34" charset="0"/>
            </a:endParaRPr>
          </a:p>
        </p:txBody>
      </p:sp>
      <p:pic>
        <p:nvPicPr>
          <p:cNvPr id="3" name="Image 0" descr="preencoded.png">
            <a:extLst>
              <a:ext uri="{FF2B5EF4-FFF2-40B4-BE49-F238E27FC236}">
                <a16:creationId xmlns:a16="http://schemas.microsoft.com/office/drawing/2014/main" id="{FD99C8FE-DF25-D871-4E29-6456EF8A2AD1}"/>
              </a:ext>
            </a:extLst>
          </p:cNvPr>
          <p:cNvPicPr>
            <a:picLocks noChangeAspect="1"/>
          </p:cNvPicPr>
          <p:nvPr/>
        </p:nvPicPr>
        <p:blipFill>
          <a:blip r:embed="rId3"/>
          <a:stretch>
            <a:fillRect/>
          </a:stretch>
        </p:blipFill>
        <p:spPr>
          <a:xfrm>
            <a:off x="142875" y="138112"/>
            <a:ext cx="1524477" cy="47577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F385C"/>
        </a:solidFill>
        <a:effectLst/>
      </p:bgPr>
    </p:bg>
    <p:spTree>
      <p:nvGrpSpPr>
        <p:cNvPr id="1" name=""/>
        <p:cNvGrpSpPr/>
        <p:nvPr/>
      </p:nvGrpSpPr>
      <p:grpSpPr>
        <a:xfrm>
          <a:off x="0" y="0"/>
          <a:ext cx="0" cy="0"/>
          <a:chOff x="0" y="0"/>
          <a:chExt cx="0" cy="0"/>
        </a:xfrm>
      </p:grpSpPr>
      <p:sp>
        <p:nvSpPr>
          <p:cNvPr id="2" name="Text 0"/>
          <p:cNvSpPr/>
          <p:nvPr/>
        </p:nvSpPr>
        <p:spPr>
          <a:xfrm>
            <a:off x="406400" y="732710"/>
            <a:ext cx="4677727" cy="863600"/>
          </a:xfrm>
          <a:prstGeom prst="rect">
            <a:avLst/>
          </a:prstGeom>
          <a:noFill/>
          <a:ln/>
        </p:spPr>
        <p:txBody>
          <a:bodyPr wrap="square" rtlCol="0" anchor="ctr"/>
          <a:lstStyle/>
          <a:p>
            <a:pPr marL="0" indent="0" algn="l">
              <a:lnSpc>
                <a:spcPts val="3750"/>
              </a:lnSpc>
              <a:buNone/>
            </a:pPr>
            <a:r>
              <a:rPr lang="en-US" sz="4000" b="1" kern="0" spc="-86" dirty="0">
                <a:latin typeface="Comic Sans MS" panose="030F0702030302020204" pitchFamily="66" charset="0"/>
                <a:ea typeface="Darker Grotesque" pitchFamily="34" charset="-122"/>
                <a:cs typeface="Darker Grotesque" pitchFamily="34" charset="-120"/>
              </a:rPr>
              <a:t>Pricing Insights</a:t>
            </a:r>
            <a:endParaRPr lang="en-US" sz="4000" b="1" dirty="0">
              <a:latin typeface="Comic Sans MS" panose="030F0702030302020204" pitchFamily="66" charset="0"/>
            </a:endParaRPr>
          </a:p>
        </p:txBody>
      </p:sp>
      <p:sp>
        <p:nvSpPr>
          <p:cNvPr id="3" name="Text 1"/>
          <p:cNvSpPr/>
          <p:nvPr/>
        </p:nvSpPr>
        <p:spPr>
          <a:xfrm>
            <a:off x="406400" y="1596310"/>
            <a:ext cx="8351520" cy="1950879"/>
          </a:xfrm>
          <a:prstGeom prst="rect">
            <a:avLst/>
          </a:prstGeom>
          <a:noFill/>
          <a:ln/>
        </p:spPr>
        <p:txBody>
          <a:bodyPr wrap="square" rtlCol="0" anchor="ctr"/>
          <a:lstStyle/>
          <a:p>
            <a:pPr marL="342900" indent="-342900" algn="l">
              <a:lnSpc>
                <a:spcPts val="1980"/>
              </a:lnSpc>
              <a:buSzPct val="100000"/>
              <a:buChar char="•"/>
            </a:pPr>
            <a:r>
              <a:rPr lang="en-US" dirty="0">
                <a:solidFill>
                  <a:srgbClr val="FFFFFF">
                    <a:alpha val="99000"/>
                  </a:srgbClr>
                </a:solidFill>
                <a:latin typeface="Abadi" panose="020B0604020104020204" pitchFamily="34" charset="0"/>
                <a:ea typeface="Darker Grotesque" pitchFamily="34" charset="-122"/>
                <a:cs typeface="Darker Grotesque" pitchFamily="34" charset="-120"/>
              </a:rPr>
              <a:t>AVERAGE PRICE: WHAT IS THE AVERAGE PRICE OF LISTINGS BY PROPERTY TYPE?</a:t>
            </a:r>
            <a:endParaRPr lang="en-US" dirty="0">
              <a:latin typeface="Abadi" panose="020B0604020104020204" pitchFamily="34" charset="0"/>
            </a:endParaRPr>
          </a:p>
          <a:p>
            <a:pPr marL="342900" indent="-342900" algn="l">
              <a:lnSpc>
                <a:spcPts val="1980"/>
              </a:lnSpc>
              <a:buSzPct val="100000"/>
              <a:buChar char="•"/>
            </a:pPr>
            <a:r>
              <a:rPr lang="en-US" dirty="0">
                <a:solidFill>
                  <a:srgbClr val="FFFFFF">
                    <a:alpha val="99000"/>
                  </a:srgbClr>
                </a:solidFill>
                <a:latin typeface="Abadi" panose="020B0604020104020204" pitchFamily="34" charset="0"/>
                <a:ea typeface="Darker Grotesque" pitchFamily="34" charset="-122"/>
                <a:cs typeface="Darker Grotesque" pitchFamily="34" charset="-120"/>
              </a:rPr>
              <a:t>PRICE RANGE: WHAT IS THE PRICE DISTRIBUTION ACROSS LISTINGS?</a:t>
            </a:r>
            <a:endParaRPr lang="en-US" dirty="0">
              <a:latin typeface="Abadi" panose="020B0604020104020204" pitchFamily="34" charset="0"/>
            </a:endParaRPr>
          </a:p>
          <a:p>
            <a:pPr marL="342900" indent="-342900" algn="l">
              <a:lnSpc>
                <a:spcPts val="1980"/>
              </a:lnSpc>
              <a:buSzPct val="100000"/>
              <a:buChar char="•"/>
            </a:pPr>
            <a:r>
              <a:rPr lang="en-US" dirty="0">
                <a:solidFill>
                  <a:srgbClr val="FFFFFF">
                    <a:alpha val="99000"/>
                  </a:srgbClr>
                </a:solidFill>
                <a:latin typeface="Abadi" panose="020B0604020104020204" pitchFamily="34" charset="0"/>
                <a:ea typeface="Darker Grotesque" pitchFamily="34" charset="-122"/>
                <a:cs typeface="Darker Grotesque" pitchFamily="34" charset="-120"/>
              </a:rPr>
              <a:t>PRICE VS. RATING: IS THERE A CORRELATION BETWEEN LISTING PRICE AND RATING SCORE?</a:t>
            </a:r>
            <a:endParaRPr lang="en-US" dirty="0">
              <a:latin typeface="Abadi" panose="020B0604020104020204" pitchFamily="34" charset="0"/>
            </a:endParaRPr>
          </a:p>
          <a:p>
            <a:pPr marL="342900" indent="-342900" algn="l">
              <a:lnSpc>
                <a:spcPts val="1980"/>
              </a:lnSpc>
              <a:buSzPct val="100000"/>
              <a:buChar char="•"/>
            </a:pPr>
            <a:r>
              <a:rPr lang="en-US" dirty="0">
                <a:solidFill>
                  <a:srgbClr val="FFFFFF">
                    <a:alpha val="99000"/>
                  </a:srgbClr>
                </a:solidFill>
                <a:latin typeface="Abadi" panose="020B0604020104020204" pitchFamily="34" charset="0"/>
                <a:ea typeface="Darker Grotesque" pitchFamily="34" charset="-122"/>
                <a:cs typeface="Darker Grotesque" pitchFamily="34" charset="-120"/>
              </a:rPr>
              <a:t>TOP EXPENSIVE LISTINGS: WHICH ARE THE TOP 5 MOST EXPENSIVE LISTINGS AND THEIR HOSTS?</a:t>
            </a:r>
            <a:endParaRPr lang="en-US" dirty="0">
              <a:latin typeface="Abadi" panose="020B0604020104020204" pitchFamily="34" charset="0"/>
            </a:endParaRPr>
          </a:p>
        </p:txBody>
      </p:sp>
      <p:pic>
        <p:nvPicPr>
          <p:cNvPr id="4" name="Image 0" descr="preencoded.png">
            <a:extLst>
              <a:ext uri="{FF2B5EF4-FFF2-40B4-BE49-F238E27FC236}">
                <a16:creationId xmlns:a16="http://schemas.microsoft.com/office/drawing/2014/main" id="{04EB749E-9832-63FD-4F4E-4E60F3D3D749}"/>
              </a:ext>
            </a:extLst>
          </p:cNvPr>
          <p:cNvPicPr>
            <a:picLocks noChangeAspect="1"/>
          </p:cNvPicPr>
          <p:nvPr/>
        </p:nvPicPr>
        <p:blipFill>
          <a:blip r:embed="rId3"/>
          <a:stretch>
            <a:fillRect/>
          </a:stretch>
        </p:blipFill>
        <p:spPr>
          <a:xfrm>
            <a:off x="406400" y="256936"/>
            <a:ext cx="1524477" cy="47577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rcRect t="9655"/>
          <a:stretch>
            <a:fillRect/>
          </a:stretch>
        </p:blipFill>
        <p:spPr>
          <a:xfrm>
            <a:off x="20" y="961"/>
            <a:ext cx="9143980" cy="514253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FF385C"/>
        </a:solidFill>
        <a:effectLst/>
      </p:bgPr>
    </p:bg>
    <p:spTree>
      <p:nvGrpSpPr>
        <p:cNvPr id="1" name=""/>
        <p:cNvGrpSpPr/>
        <p:nvPr/>
      </p:nvGrpSpPr>
      <p:grpSpPr>
        <a:xfrm>
          <a:off x="0" y="0"/>
          <a:ext cx="0" cy="0"/>
          <a:chOff x="0" y="0"/>
          <a:chExt cx="0" cy="0"/>
        </a:xfrm>
      </p:grpSpPr>
      <p:sp>
        <p:nvSpPr>
          <p:cNvPr id="2" name="Text 0"/>
          <p:cNvSpPr/>
          <p:nvPr/>
        </p:nvSpPr>
        <p:spPr>
          <a:xfrm>
            <a:off x="406400" y="746002"/>
            <a:ext cx="7032947" cy="3704804"/>
          </a:xfrm>
          <a:prstGeom prst="rect">
            <a:avLst/>
          </a:prstGeom>
          <a:noFill/>
          <a:ln/>
        </p:spPr>
        <p:txBody>
          <a:bodyPr wrap="square" rtlCol="0" anchor="ctr"/>
          <a:lstStyle/>
          <a:p>
            <a:pPr marL="342900" indent="-342900" algn="l">
              <a:lnSpc>
                <a:spcPts val="1980"/>
              </a:lnSpc>
              <a:buSzPct val="100000"/>
              <a:buFont typeface="+mj-lt"/>
              <a:buAutoNum type="arabicPeriod"/>
            </a:pPr>
            <a:r>
              <a:rPr lang="en-US" sz="1650" dirty="0">
                <a:solidFill>
                  <a:srgbClr val="FFFFFF">
                    <a:alpha val="99000"/>
                  </a:srgbClr>
                </a:solidFill>
                <a:latin typeface="Abadi" panose="020B0604020104020204" pitchFamily="34" charset="0"/>
                <a:ea typeface="Darker Grotesque" pitchFamily="34" charset="-122"/>
                <a:cs typeface="Darker Grotesque" pitchFamily="34" charset="-120"/>
              </a:rPr>
              <a:t>THE CORRELATION BETWEEN PRICE AND GUEST RATING IS EXTREMELY LOW (0.0003819), INDICATING NO MEANINGFUL RELATIONSHIP; HIGHER PRICES DO NOT GUARANTEE BETTER RATINGS.</a:t>
            </a:r>
            <a:endParaRPr lang="en-US" sz="1650" dirty="0">
              <a:latin typeface="Abadi" panose="020B0604020104020204" pitchFamily="34" charset="0"/>
            </a:endParaRPr>
          </a:p>
          <a:p>
            <a:pPr marL="342900" indent="-342900" algn="l">
              <a:lnSpc>
                <a:spcPts val="1980"/>
              </a:lnSpc>
              <a:buSzPct val="100000"/>
              <a:buFont typeface="+mj-lt"/>
              <a:buAutoNum type="arabicPeriod"/>
            </a:pPr>
            <a:r>
              <a:rPr lang="en-US" sz="1650" dirty="0">
                <a:solidFill>
                  <a:srgbClr val="FFFFFF">
                    <a:alpha val="99000"/>
                  </a:srgbClr>
                </a:solidFill>
                <a:latin typeface="Abadi" panose="020B0604020104020204" pitchFamily="34" charset="0"/>
                <a:ea typeface="Darker Grotesque" pitchFamily="34" charset="-122"/>
                <a:cs typeface="Darker Grotesque" pitchFamily="34" charset="-120"/>
              </a:rPr>
              <a:t>HIGHEST-PRICED LISTINGS ARE CONCENTRATED IN MAJOR CITIES SUCH AS ROME, MILAN, FLORENCE, AND NAPLES. PRICES RANGE WIDELY FROM €8 UP TO €95,195.</a:t>
            </a:r>
            <a:endParaRPr lang="en-US" sz="1650" dirty="0">
              <a:latin typeface="Abadi" panose="020B0604020104020204" pitchFamily="34" charset="0"/>
            </a:endParaRPr>
          </a:p>
          <a:p>
            <a:pPr marL="342900" indent="-342900" algn="l">
              <a:lnSpc>
                <a:spcPts val="1980"/>
              </a:lnSpc>
              <a:buSzPct val="100000"/>
              <a:buFont typeface="+mj-lt"/>
              <a:buAutoNum type="arabicPeriod"/>
            </a:pPr>
            <a:r>
              <a:rPr lang="en-US" sz="1650" dirty="0">
                <a:solidFill>
                  <a:srgbClr val="FFFFFF">
                    <a:alpha val="99000"/>
                  </a:srgbClr>
                </a:solidFill>
                <a:latin typeface="Abadi" panose="020B0604020104020204" pitchFamily="34" charset="0"/>
                <a:ea typeface="Darker Grotesque" pitchFamily="34" charset="-122"/>
                <a:cs typeface="Darker Grotesque" pitchFamily="34" charset="-120"/>
              </a:rPr>
              <a:t>AVERAGE PRICE BY PROPERTY TYPE SHOWS A CLEAR HIERARCHY: ENTIRE HOMES (€171.2) ARE MOST EXPENSIVE ON AVERAGE, FOLLOWED BY HOTEL ROOMS (€127.3), PRIVATE ROOMS (€110.1), AND SHARED ROOMS (€53.0).</a:t>
            </a:r>
            <a:endParaRPr lang="en-US" sz="1650" dirty="0">
              <a:latin typeface="Abadi" panose="020B0604020104020204" pitchFamily="34" charset="0"/>
            </a:endParaRPr>
          </a:p>
          <a:p>
            <a:pPr marL="342900" indent="-342900" algn="l">
              <a:lnSpc>
                <a:spcPts val="1980"/>
              </a:lnSpc>
              <a:buSzPct val="100000"/>
              <a:buFont typeface="+mj-lt"/>
              <a:buAutoNum type="arabicPeriod"/>
            </a:pPr>
            <a:r>
              <a:rPr lang="en-US" sz="1650" dirty="0">
                <a:solidFill>
                  <a:srgbClr val="FFFFFF">
                    <a:alpha val="99000"/>
                  </a:srgbClr>
                </a:solidFill>
                <a:latin typeface="Abadi" panose="020B0604020104020204" pitchFamily="34" charset="0"/>
                <a:ea typeface="Darker Grotesque" pitchFamily="34" charset="-122"/>
                <a:cs typeface="Darker Grotesque" pitchFamily="34" charset="-120"/>
              </a:rPr>
              <a:t>THE TOP 5 MOST EXPENSIVE LISTINGS, IDENTIFIED BY THEIR IDS (50498908, 50635970, 10613871, 40577782, 31197671), LIKELY REPRESENT LUXURY OR EXCLUSIVE ACCOMMODATIONS.</a:t>
            </a:r>
            <a:endParaRPr lang="en-US" sz="1650" dirty="0">
              <a:latin typeface="Abadi" panose="020B0604020104020204" pitchFamily="34" charset="0"/>
            </a:endParaRPr>
          </a:p>
        </p:txBody>
      </p:sp>
      <p:pic>
        <p:nvPicPr>
          <p:cNvPr id="3" name="Image 0" descr="preencoded.png">
            <a:extLst>
              <a:ext uri="{FF2B5EF4-FFF2-40B4-BE49-F238E27FC236}">
                <a16:creationId xmlns:a16="http://schemas.microsoft.com/office/drawing/2014/main" id="{F8959B9A-C2CC-9ABE-8ED0-96DA9D1EBBDE}"/>
              </a:ext>
            </a:extLst>
          </p:cNvPr>
          <p:cNvPicPr>
            <a:picLocks noChangeAspect="1"/>
          </p:cNvPicPr>
          <p:nvPr/>
        </p:nvPicPr>
        <p:blipFill>
          <a:blip r:embed="rId3"/>
          <a:stretch>
            <a:fillRect/>
          </a:stretch>
        </p:blipFill>
        <p:spPr>
          <a:xfrm>
            <a:off x="406400" y="256936"/>
            <a:ext cx="1524477" cy="47577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FF385C"/>
        </a:solidFill>
        <a:effectLst/>
      </p:bgPr>
    </p:bg>
    <p:spTree>
      <p:nvGrpSpPr>
        <p:cNvPr id="1" name=""/>
        <p:cNvGrpSpPr/>
        <p:nvPr/>
      </p:nvGrpSpPr>
      <p:grpSpPr>
        <a:xfrm>
          <a:off x="0" y="0"/>
          <a:ext cx="0" cy="0"/>
          <a:chOff x="0" y="0"/>
          <a:chExt cx="0" cy="0"/>
        </a:xfrm>
      </p:grpSpPr>
      <p:sp>
        <p:nvSpPr>
          <p:cNvPr id="2" name="Text 0"/>
          <p:cNvSpPr/>
          <p:nvPr/>
        </p:nvSpPr>
        <p:spPr>
          <a:xfrm>
            <a:off x="406400" y="904815"/>
            <a:ext cx="3157959" cy="1076446"/>
          </a:xfrm>
          <a:prstGeom prst="rect">
            <a:avLst/>
          </a:prstGeom>
          <a:noFill/>
          <a:ln/>
        </p:spPr>
        <p:txBody>
          <a:bodyPr wrap="square" rtlCol="0" anchor="ctr"/>
          <a:lstStyle/>
          <a:p>
            <a:pPr marL="0" indent="0" algn="l">
              <a:lnSpc>
                <a:spcPts val="3750"/>
              </a:lnSpc>
              <a:buNone/>
            </a:pPr>
            <a:r>
              <a:rPr lang="en-US" sz="4000" b="1" kern="0" spc="-86" dirty="0">
                <a:solidFill>
                  <a:srgbClr val="000000">
                    <a:alpha val="99000"/>
                  </a:srgbClr>
                </a:solidFill>
                <a:latin typeface="Comic Sans MS" panose="030F0702030302020204" pitchFamily="66" charset="0"/>
                <a:ea typeface="Darker Grotesque" pitchFamily="34" charset="-122"/>
                <a:cs typeface="Darker Grotesque" pitchFamily="34" charset="-120"/>
              </a:rPr>
              <a:t>Host Insights</a:t>
            </a:r>
            <a:endParaRPr lang="en-US" sz="4000" b="1" dirty="0">
              <a:latin typeface="Comic Sans MS" panose="030F0702030302020204" pitchFamily="66" charset="0"/>
            </a:endParaRPr>
          </a:p>
        </p:txBody>
      </p:sp>
      <p:sp>
        <p:nvSpPr>
          <p:cNvPr id="3" name="Text 1"/>
          <p:cNvSpPr/>
          <p:nvPr/>
        </p:nvSpPr>
        <p:spPr>
          <a:xfrm>
            <a:off x="490538" y="1443038"/>
            <a:ext cx="8348663" cy="2643188"/>
          </a:xfrm>
          <a:prstGeom prst="rect">
            <a:avLst/>
          </a:prstGeom>
          <a:noFill/>
          <a:ln/>
        </p:spPr>
        <p:txBody>
          <a:bodyPr wrap="square" rtlCol="0" anchor="ctr"/>
          <a:lstStyle/>
          <a:p>
            <a:pPr algn="l">
              <a:lnSpc>
                <a:spcPts val="1980"/>
              </a:lnSpc>
              <a:buSzPct val="100000"/>
            </a:pPr>
            <a:endParaRPr lang="en-US" sz="2000" dirty="0">
              <a:latin typeface="Abadi" panose="020B0604020104020204" pitchFamily="34" charset="0"/>
            </a:endParaRPr>
          </a:p>
        </p:txBody>
      </p:sp>
      <p:pic>
        <p:nvPicPr>
          <p:cNvPr id="4" name="Image 0" descr="preencoded.png">
            <a:extLst>
              <a:ext uri="{FF2B5EF4-FFF2-40B4-BE49-F238E27FC236}">
                <a16:creationId xmlns:a16="http://schemas.microsoft.com/office/drawing/2014/main" id="{BC020556-A6F5-05B6-AACB-F5B1A064C710}"/>
              </a:ext>
            </a:extLst>
          </p:cNvPr>
          <p:cNvPicPr>
            <a:picLocks noChangeAspect="1"/>
          </p:cNvPicPr>
          <p:nvPr/>
        </p:nvPicPr>
        <p:blipFill>
          <a:blip r:embed="rId3"/>
          <a:stretch>
            <a:fillRect/>
          </a:stretch>
        </p:blipFill>
        <p:spPr>
          <a:xfrm>
            <a:off x="406400" y="256936"/>
            <a:ext cx="1524477" cy="475774"/>
          </a:xfrm>
          <a:prstGeom prst="rect">
            <a:avLst/>
          </a:prstGeom>
        </p:spPr>
      </p:pic>
      <p:sp>
        <p:nvSpPr>
          <p:cNvPr id="6" name="TextBox 5">
            <a:extLst>
              <a:ext uri="{FF2B5EF4-FFF2-40B4-BE49-F238E27FC236}">
                <a16:creationId xmlns:a16="http://schemas.microsoft.com/office/drawing/2014/main" id="{DF8278C9-D1D8-4E41-32CE-160CDE87E8B6}"/>
              </a:ext>
            </a:extLst>
          </p:cNvPr>
          <p:cNvSpPr txBox="1"/>
          <p:nvPr/>
        </p:nvSpPr>
        <p:spPr>
          <a:xfrm>
            <a:off x="490538" y="2153366"/>
            <a:ext cx="8348663" cy="1477328"/>
          </a:xfrm>
          <a:prstGeom prst="rect">
            <a:avLst/>
          </a:prstGeom>
          <a:noFill/>
        </p:spPr>
        <p:txBody>
          <a:bodyPr wrap="square" anchor="ctr">
            <a:spAutoFit/>
          </a:bodyPr>
          <a:lstStyle/>
          <a:p>
            <a:pPr marL="342900" indent="-342900">
              <a:buAutoNum type="arabicPeriod"/>
            </a:pPr>
            <a:r>
              <a:rPr lang="en-US" dirty="0">
                <a:solidFill>
                  <a:schemeClr val="bg1"/>
                </a:solidFill>
                <a:latin typeface="Abadi" panose="020B0604020104020204" pitchFamily="34" charset="0"/>
              </a:rPr>
              <a:t>Host Type: What percentage of listings belong to </a:t>
            </a:r>
            <a:r>
              <a:rPr lang="en-US" dirty="0" err="1">
                <a:solidFill>
                  <a:schemeClr val="bg1"/>
                </a:solidFill>
                <a:latin typeface="Abadi" panose="020B0604020104020204" pitchFamily="34" charset="0"/>
              </a:rPr>
              <a:t>Superhosts</a:t>
            </a:r>
            <a:r>
              <a:rPr lang="en-US" dirty="0">
                <a:solidFill>
                  <a:schemeClr val="bg1"/>
                </a:solidFill>
                <a:latin typeface="Abadi" panose="020B0604020104020204" pitchFamily="34" charset="0"/>
              </a:rPr>
              <a:t> vs. Regular Hosts? </a:t>
            </a:r>
          </a:p>
          <a:p>
            <a:pPr marL="342900" indent="-342900">
              <a:buAutoNum type="arabicPeriod"/>
            </a:pPr>
            <a:r>
              <a:rPr lang="en-US" dirty="0">
                <a:solidFill>
                  <a:schemeClr val="bg1"/>
                </a:solidFill>
                <a:latin typeface="Abadi" panose="020B0604020104020204" pitchFamily="34" charset="0"/>
              </a:rPr>
              <a:t>Host Listings Count: How many listings does each host have? </a:t>
            </a:r>
          </a:p>
          <a:p>
            <a:pPr marL="342900" indent="-342900">
              <a:buAutoNum type="arabicPeriod"/>
            </a:pPr>
            <a:r>
              <a:rPr lang="en-US" dirty="0">
                <a:solidFill>
                  <a:schemeClr val="bg1"/>
                </a:solidFill>
                <a:latin typeface="Abadi" panose="020B0604020104020204" pitchFamily="34" charset="0"/>
              </a:rPr>
              <a:t>Top Hosts: Who are the top 5 hosts with the most listings? </a:t>
            </a:r>
          </a:p>
          <a:p>
            <a:pPr marL="342900" indent="-342900">
              <a:buAutoNum type="arabicPeriod"/>
            </a:pPr>
            <a:r>
              <a:rPr lang="en-US" dirty="0" err="1">
                <a:solidFill>
                  <a:schemeClr val="bg1"/>
                </a:solidFill>
                <a:latin typeface="Abadi" panose="020B0604020104020204" pitchFamily="34" charset="0"/>
              </a:rPr>
              <a:t>Superhost</a:t>
            </a:r>
            <a:r>
              <a:rPr lang="en-US" dirty="0">
                <a:solidFill>
                  <a:schemeClr val="bg1"/>
                </a:solidFill>
                <a:latin typeface="Abadi" panose="020B0604020104020204" pitchFamily="34" charset="0"/>
              </a:rPr>
              <a:t> Impact: What is the average price and rating for </a:t>
            </a:r>
            <a:r>
              <a:rPr lang="en-US" dirty="0" err="1">
                <a:solidFill>
                  <a:schemeClr val="bg1"/>
                </a:solidFill>
                <a:latin typeface="Abadi" panose="020B0604020104020204" pitchFamily="34" charset="0"/>
              </a:rPr>
              <a:t>Superhost</a:t>
            </a:r>
            <a:r>
              <a:rPr lang="en-US" dirty="0">
                <a:solidFill>
                  <a:schemeClr val="bg1"/>
                </a:solidFill>
                <a:latin typeface="Abadi" panose="020B0604020104020204" pitchFamily="34" charset="0"/>
              </a:rPr>
              <a:t> vs. Regular Host listings?</a:t>
            </a:r>
            <a:endParaRPr lang="en-IN" dirty="0">
              <a:solidFill>
                <a:schemeClr val="bg1"/>
              </a:solidFill>
              <a:latin typeface="Abadi" panose="020B0604020104020204" pitchFamily="34" charset="0"/>
            </a:endParaRPr>
          </a:p>
        </p:txBody>
      </p:sp>
    </p:spTree>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47</TotalTime>
  <Words>1089</Words>
  <Application>Microsoft Office PowerPoint</Application>
  <PresentationFormat>On-screen Show (16:9)</PresentationFormat>
  <Paragraphs>77</Paragraphs>
  <Slides>18</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Abadi</vt:lpstr>
      <vt:lpstr>Arial</vt:lpstr>
      <vt:lpstr>Calibri</vt:lpstr>
      <vt:lpstr>Calibri Light</vt:lpstr>
      <vt:lpstr>Comic Sans MS</vt:lpstr>
      <vt:lpstr>Darker Grotesque</vt:lpstr>
      <vt:lpstr>Office 2013 - 2022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Wasim Akram</cp:lastModifiedBy>
  <cp:revision>2</cp:revision>
  <dcterms:created xsi:type="dcterms:W3CDTF">2025-07-27T21:17:27Z</dcterms:created>
  <dcterms:modified xsi:type="dcterms:W3CDTF">2025-07-27T22:10:25Z</dcterms:modified>
</cp:coreProperties>
</file>