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312" r:id="rId4"/>
    <p:sldId id="283" r:id="rId5"/>
    <p:sldId id="258" r:id="rId6"/>
    <p:sldId id="311" r:id="rId7"/>
    <p:sldId id="313" r:id="rId8"/>
    <p:sldId id="326" r:id="rId9"/>
    <p:sldId id="315" r:id="rId10"/>
    <p:sldId id="314" r:id="rId11"/>
    <p:sldId id="321" r:id="rId12"/>
    <p:sldId id="316" r:id="rId13"/>
    <p:sldId id="318" r:id="rId14"/>
    <p:sldId id="317" r:id="rId15"/>
    <p:sldId id="320" r:id="rId16"/>
    <p:sldId id="322" r:id="rId17"/>
    <p:sldId id="323" r:id="rId18"/>
    <p:sldId id="324" r:id="rId19"/>
    <p:sldId id="325" r:id="rId20"/>
    <p:sldId id="327" r:id="rId21"/>
    <p:sldId id="328" r:id="rId22"/>
    <p:sldId id="329" r:id="rId23"/>
    <p:sldId id="330" r:id="rId24"/>
    <p:sldId id="309" r:id="rId25"/>
  </p:sldIdLst>
  <p:sldSz cx="12192000" cy="6858000"/>
  <p:notesSz cx="12192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83274-B678-44EA-BAF4-0AA32708275B}" type="datetimeFigureOut">
              <a:rPr lang="it-IT" smtClean="0"/>
              <a:t>17/07/2023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0F6EA-BA0B-4E0F-AD6C-3654AF8E5B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2418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0F6EA-BA0B-4E0F-AD6C-3654AF8E5BF3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6120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0F6EA-BA0B-4E0F-AD6C-3654AF8E5BF3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7529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3846" y="536905"/>
            <a:ext cx="10484307" cy="5600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725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72542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725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725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518" y="3"/>
            <a:ext cx="2564765" cy="127000"/>
          </a:xfrm>
          <a:custGeom>
            <a:avLst/>
            <a:gdLst/>
            <a:ahLst/>
            <a:cxnLst/>
            <a:rect l="l" t="t" r="r" b="b"/>
            <a:pathLst>
              <a:path w="2564765" h="127000">
                <a:moveTo>
                  <a:pt x="0" y="126488"/>
                </a:moveTo>
                <a:lnTo>
                  <a:pt x="2564236" y="126488"/>
                </a:lnTo>
                <a:lnTo>
                  <a:pt x="2564236" y="0"/>
                </a:lnTo>
                <a:lnTo>
                  <a:pt x="0" y="0"/>
                </a:lnTo>
                <a:lnTo>
                  <a:pt x="0" y="126488"/>
                </a:lnTo>
                <a:close/>
              </a:path>
            </a:pathLst>
          </a:custGeom>
          <a:solidFill>
            <a:srgbClr val="C8543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095999"/>
            <a:ext cx="12191999" cy="761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2263" y="482930"/>
            <a:ext cx="485140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725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5355" y="2102866"/>
            <a:ext cx="6584315" cy="1831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172542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342508E-E23F-BC1B-89D6-CF7BF3CC4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133600"/>
            <a:ext cx="8153400" cy="983603"/>
          </a:xfrm>
        </p:spPr>
        <p:txBody>
          <a:bodyPr/>
          <a:lstStyle/>
          <a:p>
            <a:pPr algn="l"/>
            <a:r>
              <a:rPr lang="it-IT" sz="3196" b="1" kern="1200" dirty="0">
                <a:solidFill>
                  <a:srgbClr val="FFFFFF"/>
                </a:solidFill>
                <a:cs typeface="Rubik" pitchFamily="2" charset="-79"/>
              </a:rPr>
              <a:t>Progettazione di un MPC per il controllo di un </a:t>
            </a:r>
            <a:r>
              <a:rPr lang="it-IT" sz="3196" b="1" kern="1200" dirty="0" err="1">
                <a:solidFill>
                  <a:srgbClr val="FFFFFF"/>
                </a:solidFill>
                <a:cs typeface="Rubik" pitchFamily="2" charset="-79"/>
              </a:rPr>
              <a:t>Continuous</a:t>
            </a:r>
            <a:r>
              <a:rPr lang="it-IT" sz="3196" b="1" kern="1200" dirty="0">
                <a:solidFill>
                  <a:srgbClr val="FFFFFF"/>
                </a:solidFill>
                <a:cs typeface="Rubik" pitchFamily="2" charset="-79"/>
              </a:rPr>
              <a:t>-flow </a:t>
            </a:r>
            <a:r>
              <a:rPr lang="it-IT" sz="3196" b="1" kern="1200" dirty="0" err="1">
                <a:solidFill>
                  <a:srgbClr val="FFFFFF"/>
                </a:solidFill>
                <a:cs typeface="Rubik" pitchFamily="2" charset="-79"/>
              </a:rPr>
              <a:t>Stirred</a:t>
            </a:r>
            <a:r>
              <a:rPr lang="it-IT" sz="3196" b="1" kern="1200" dirty="0">
                <a:solidFill>
                  <a:srgbClr val="FFFFFF"/>
                </a:solidFill>
                <a:cs typeface="Rubik" pitchFamily="2" charset="-79"/>
              </a:rPr>
              <a:t>-Tank </a:t>
            </a:r>
            <a:r>
              <a:rPr lang="it-IT" sz="3196" b="1" kern="1200" dirty="0" err="1">
                <a:solidFill>
                  <a:srgbClr val="FFFFFF"/>
                </a:solidFill>
                <a:cs typeface="Rubik" pitchFamily="2" charset="-79"/>
              </a:rPr>
              <a:t>Reactor</a:t>
            </a:r>
            <a:endParaRPr lang="it-IT" sz="3196" b="1" kern="1200" dirty="0">
              <a:solidFill>
                <a:srgbClr val="FFFFFF"/>
              </a:solidFill>
              <a:cs typeface="Rubik" pitchFamily="2" charset="-79"/>
            </a:endParaRP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DCE7C690-4732-5D8B-0BEC-4DD1DBB99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533400"/>
            <a:ext cx="6286500" cy="108585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E86882C-DC50-ECB0-6F3F-A325957F3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38150"/>
            <a:ext cx="2609171" cy="123825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A8CE306-D504-25B0-D40A-703495C9CD92}"/>
              </a:ext>
            </a:extLst>
          </p:cNvPr>
          <p:cNvSpPr txBox="1"/>
          <p:nvPr/>
        </p:nvSpPr>
        <p:spPr>
          <a:xfrm>
            <a:off x="8763000" y="48768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Wasim Essbai - 1060652</a:t>
            </a:r>
          </a:p>
          <a:p>
            <a:r>
              <a:rPr lang="it-IT" dirty="0">
                <a:solidFill>
                  <a:schemeClr val="bg1"/>
                </a:solidFill>
              </a:rPr>
              <a:t>Matteo </a:t>
            </a:r>
            <a:r>
              <a:rPr lang="it-IT" dirty="0" err="1">
                <a:solidFill>
                  <a:schemeClr val="bg1"/>
                </a:solidFill>
              </a:rPr>
              <a:t>Verzeroli</a:t>
            </a:r>
            <a:r>
              <a:rPr lang="it-IT" dirty="0">
                <a:solidFill>
                  <a:schemeClr val="bg1"/>
                </a:solidFill>
              </a:rPr>
              <a:t> - 1057926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143DF5-1DC2-910A-90E6-92132E2B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63" y="482930"/>
            <a:ext cx="4851400" cy="538609"/>
          </a:xfrm>
        </p:spPr>
        <p:txBody>
          <a:bodyPr/>
          <a:lstStyle/>
          <a:p>
            <a:r>
              <a:rPr lang="it-IT" sz="3500" b="1" spc="-5" dirty="0">
                <a:latin typeface="Arial"/>
                <a:cs typeface="Arial"/>
              </a:rPr>
              <a:t>Sistema tangente (1)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E29C7F9-5340-D5B2-32F9-8780536E1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46" y="3403650"/>
            <a:ext cx="4427604" cy="115834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6072CA4-1836-9A01-1031-91771EA8D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759" y="4594848"/>
            <a:ext cx="4122777" cy="148602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21FCC849-6E78-938C-7F21-56277C0A5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516" y="4514921"/>
            <a:ext cx="2842506" cy="1371719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0BDEBB23-7576-6A3C-69CB-FF25E59C6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6588" y="4244297"/>
            <a:ext cx="3589331" cy="701101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421D9252-436E-B3EB-626F-3595694671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346" y="1015983"/>
            <a:ext cx="9091448" cy="208044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C67929D6-0717-0C68-683C-071BC0E147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2011" y="5007693"/>
            <a:ext cx="2606266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1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143DF5-1DC2-910A-90E6-92132E2B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63" y="482930"/>
            <a:ext cx="4851400" cy="538609"/>
          </a:xfrm>
        </p:spPr>
        <p:txBody>
          <a:bodyPr/>
          <a:lstStyle/>
          <a:p>
            <a:r>
              <a:rPr lang="it-IT" sz="3500" b="1" spc="-5" dirty="0">
                <a:latin typeface="Arial"/>
                <a:cs typeface="Arial"/>
              </a:rPr>
              <a:t>Sistema tangente (2)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694F71-4418-6177-EA70-856A063E0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0600" y="5410200"/>
            <a:ext cx="8001000" cy="369332"/>
          </a:xfrm>
        </p:spPr>
        <p:txBody>
          <a:bodyPr/>
          <a:lstStyle/>
          <a:p>
            <a:pPr marL="285750" indent="-285750" algn="l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it-IT" kern="1200" dirty="0">
                <a:latin typeface="Arial"/>
                <a:cs typeface="Arial"/>
              </a:rPr>
              <a:t>Si discretizza il sistema con </a:t>
            </a:r>
            <a:r>
              <a:rPr lang="it-IT" kern="1200" dirty="0" err="1">
                <a:latin typeface="Arial"/>
                <a:cs typeface="Arial"/>
              </a:rPr>
              <a:t>Ts</a:t>
            </a:r>
            <a:r>
              <a:rPr lang="it-IT" kern="1200" dirty="0">
                <a:latin typeface="Arial"/>
                <a:cs typeface="Arial"/>
              </a:rPr>
              <a:t> = 1s.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2220262-DB64-A419-6F2B-AC771D662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439" y="1219200"/>
            <a:ext cx="9312447" cy="182895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7C72E9F-E12C-C984-FCBA-1FB3DF154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245819"/>
            <a:ext cx="1082134" cy="135647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2FDC305-1986-138F-E0EA-3CE39C406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3752593"/>
            <a:ext cx="1577477" cy="34293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82E627B-1831-CDF3-9161-336BC3F42D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761" y="3752593"/>
            <a:ext cx="723963" cy="2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02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3846" y="1828800"/>
            <a:ext cx="9643745" cy="275601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Introduzione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Modellazione matematica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rgbClr val="172542"/>
                </a:solidFill>
                <a:latin typeface="Arial"/>
                <a:cs typeface="Arial"/>
              </a:rPr>
              <a:t>Formulazione del problema di controllo MPC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Implementazione e simulazioni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endParaRPr lang="it-IT" sz="2400" b="1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846" y="536905"/>
            <a:ext cx="360743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 err="1">
                <a:latin typeface="Arial"/>
                <a:cs typeface="Arial"/>
              </a:rPr>
              <a:t>Outline</a:t>
            </a:r>
            <a:endParaRPr sz="3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5144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143DF5-1DC2-910A-90E6-92132E2B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62" y="482930"/>
            <a:ext cx="6015737" cy="583870"/>
          </a:xfrm>
        </p:spPr>
        <p:txBody>
          <a:bodyPr/>
          <a:lstStyle/>
          <a:p>
            <a:r>
              <a:rPr lang="it-IT" sz="3500" b="1" spc="-5" dirty="0">
                <a:latin typeface="Arial"/>
                <a:cs typeface="Arial"/>
              </a:rPr>
              <a:t>Problema di ottimizzazione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CD43993-E84E-52D8-B05B-1CCB2B8AA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702" y="1143000"/>
            <a:ext cx="7300593" cy="298729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85B692A-D88C-FDA5-5320-1C1DE8149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926" y="4150520"/>
            <a:ext cx="5547841" cy="60203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563CF83D-BBED-0784-FE15-1CA8E97D0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4757533"/>
            <a:ext cx="5005790" cy="127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97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143DF5-1DC2-910A-90E6-92132E2B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62" y="482930"/>
            <a:ext cx="6015737" cy="538609"/>
          </a:xfrm>
        </p:spPr>
        <p:txBody>
          <a:bodyPr/>
          <a:lstStyle/>
          <a:p>
            <a:r>
              <a:rPr lang="it-IT" sz="3500" b="1" spc="-5" dirty="0">
                <a:latin typeface="Arial"/>
                <a:cs typeface="Arial"/>
              </a:rPr>
              <a:t>Problema di controllo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7A63405D-7F94-6893-3C3E-B141CB283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605968"/>
            <a:ext cx="4808637" cy="1646063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93C8634E-7487-C33F-DA4C-96512F1BE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2701226"/>
            <a:ext cx="3444538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66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3846" y="1828800"/>
            <a:ext cx="9643745" cy="275601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Introduzione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Modellazione matematica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Formulazione del problema di controllo MPC</a:t>
            </a:r>
            <a:endParaRPr lang="it-IT" sz="2400" b="1" dirty="0">
              <a:solidFill>
                <a:srgbClr val="172542"/>
              </a:solidFill>
              <a:latin typeface="Arial"/>
              <a:cs typeface="Arial"/>
            </a:endParaRP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rgbClr val="172542"/>
                </a:solidFill>
                <a:latin typeface="Arial"/>
                <a:cs typeface="Arial"/>
              </a:rPr>
              <a:t>Implementazione e simulazioni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endParaRPr lang="it-IT" sz="2400" b="1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846" y="536905"/>
            <a:ext cx="360743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 err="1">
                <a:latin typeface="Arial"/>
                <a:cs typeface="Arial"/>
              </a:rPr>
              <a:t>Outline</a:t>
            </a:r>
            <a:endParaRPr sz="3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2670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143DF5-1DC2-910A-90E6-92132E2B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62" y="482930"/>
            <a:ext cx="7692138" cy="538609"/>
          </a:xfrm>
        </p:spPr>
        <p:txBody>
          <a:bodyPr/>
          <a:lstStyle/>
          <a:p>
            <a:r>
              <a:rPr lang="it-IT" sz="3500" b="1" spc="-5" dirty="0">
                <a:latin typeface="Arial"/>
                <a:cs typeface="Arial"/>
              </a:rPr>
              <a:t>Simulazione 1: Control </a:t>
            </a:r>
            <a:r>
              <a:rPr lang="it-IT" sz="3500" b="1" spc="-5" dirty="0" err="1">
                <a:latin typeface="Arial"/>
                <a:cs typeface="Arial"/>
              </a:rPr>
              <a:t>invariant</a:t>
            </a:r>
            <a:r>
              <a:rPr lang="it-IT" sz="3500" b="1" spc="-5" dirty="0">
                <a:latin typeface="Arial"/>
                <a:cs typeface="Arial"/>
              </a:rPr>
              <a:t> set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694F71-4418-6177-EA70-856A063E0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4400" y="1705451"/>
            <a:ext cx="2891538" cy="3447098"/>
          </a:xfrm>
        </p:spPr>
        <p:txBody>
          <a:bodyPr/>
          <a:lstStyle/>
          <a:p>
            <a:pPr marL="285750" indent="-285750" algn="l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it-IT" kern="1200" dirty="0">
                <a:latin typeface="Arial"/>
                <a:cs typeface="Arial"/>
              </a:rPr>
              <a:t>Q = </a:t>
            </a:r>
            <a:r>
              <a:rPr lang="it-IT" kern="1200" dirty="0" err="1">
                <a:latin typeface="Arial"/>
                <a:cs typeface="Arial"/>
              </a:rPr>
              <a:t>eye</a:t>
            </a:r>
            <a:r>
              <a:rPr lang="it-IT" kern="1200" dirty="0">
                <a:latin typeface="Arial"/>
                <a:cs typeface="Arial"/>
              </a:rPr>
              <a:t>(3)</a:t>
            </a:r>
          </a:p>
          <a:p>
            <a:pPr marL="285750" indent="-285750" algn="l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it-IT" kern="1200" dirty="0">
                <a:latin typeface="Arial"/>
                <a:cs typeface="Arial"/>
              </a:rPr>
              <a:t>R = 1</a:t>
            </a:r>
          </a:p>
          <a:p>
            <a:pPr marL="285750" indent="-285750" algn="l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it-IT" kern="1200" dirty="0">
                <a:latin typeface="Arial"/>
                <a:cs typeface="Arial"/>
              </a:rPr>
              <a:t>N = 10</a:t>
            </a:r>
          </a:p>
          <a:p>
            <a:pPr marL="285750" indent="-285750" algn="l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it-IT" kern="1200" dirty="0" err="1">
                <a:latin typeface="Arial"/>
                <a:cs typeface="Arial"/>
              </a:rPr>
              <a:t>T</a:t>
            </a:r>
            <a:r>
              <a:rPr lang="it-IT" kern="1200" baseline="-25000" dirty="0" err="1">
                <a:latin typeface="Arial"/>
                <a:cs typeface="Arial"/>
              </a:rPr>
              <a:t>s</a:t>
            </a:r>
            <a:r>
              <a:rPr lang="it-IT" kern="1200" baseline="-25000" dirty="0">
                <a:latin typeface="Arial"/>
                <a:cs typeface="Arial"/>
              </a:rPr>
              <a:t> </a:t>
            </a:r>
            <a:r>
              <a:rPr lang="it-IT" kern="1200" dirty="0">
                <a:latin typeface="Arial"/>
                <a:cs typeface="Arial"/>
              </a:rPr>
              <a:t>= 1 [s] </a:t>
            </a:r>
          </a:p>
          <a:p>
            <a:pPr marL="285750" indent="-285750" algn="l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it-IT" kern="1200" dirty="0">
                <a:latin typeface="Arial"/>
                <a:cs typeface="Arial"/>
              </a:rPr>
              <a:t>Vincolo terminale di disuguaglianza</a:t>
            </a:r>
          </a:p>
        </p:txBody>
      </p:sp>
      <p:pic>
        <p:nvPicPr>
          <p:cNvPr id="7" name="Immagine 6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3E87686B-F6B8-3042-4A16-EF5E80F5F6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31738"/>
            <a:ext cx="6781800" cy="474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62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33A0E-2B7C-5844-3440-3C5B4052C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62" y="482930"/>
            <a:ext cx="9673337" cy="538609"/>
          </a:xfrm>
        </p:spPr>
        <p:txBody>
          <a:bodyPr/>
          <a:lstStyle/>
          <a:p>
            <a:r>
              <a:rPr lang="it-IT" sz="3500" b="1" spc="-5" dirty="0">
                <a:latin typeface="Arial"/>
                <a:cs typeface="Arial"/>
              </a:rPr>
              <a:t>Simulazione 1: N-Step </a:t>
            </a:r>
            <a:r>
              <a:rPr lang="it-IT" sz="3500" b="1" spc="-5" dirty="0" err="1">
                <a:latin typeface="Arial"/>
                <a:cs typeface="Arial"/>
              </a:rPr>
              <a:t>controllable</a:t>
            </a:r>
            <a:r>
              <a:rPr lang="it-IT" sz="3500" b="1" spc="-5" dirty="0">
                <a:latin typeface="Arial"/>
                <a:cs typeface="Arial"/>
              </a:rPr>
              <a:t> set</a:t>
            </a:r>
          </a:p>
        </p:txBody>
      </p:sp>
      <p:pic>
        <p:nvPicPr>
          <p:cNvPr id="7" name="Immagine 6" descr="Immagine che contiene testo, diagramma, linea, schermata&#10;&#10;Descrizione generata automaticamente">
            <a:extLst>
              <a:ext uri="{FF2B5EF4-FFF2-40B4-BE49-F238E27FC236}">
                <a16:creationId xmlns:a16="http://schemas.microsoft.com/office/drawing/2014/main" id="{F75D39E4-83A8-2FDE-2B3B-DE5A1BF28B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62" y="1371600"/>
            <a:ext cx="7657261" cy="4527070"/>
          </a:xfrm>
          <a:prstGeom prst="rect">
            <a:avLst/>
          </a:prstGeom>
        </p:spPr>
      </p:pic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561F521-31D0-1A6A-55B2-7A1F4E13B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69830" y="1600200"/>
            <a:ext cx="2891538" cy="3447098"/>
          </a:xfrm>
        </p:spPr>
        <p:txBody>
          <a:bodyPr/>
          <a:lstStyle/>
          <a:p>
            <a:pPr marL="285750" indent="-285750" algn="l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it-IT" kern="1200" dirty="0">
                <a:latin typeface="Arial"/>
                <a:cs typeface="Arial"/>
              </a:rPr>
              <a:t>Q = </a:t>
            </a:r>
            <a:r>
              <a:rPr lang="it-IT" kern="1200" dirty="0" err="1">
                <a:latin typeface="Arial"/>
                <a:cs typeface="Arial"/>
              </a:rPr>
              <a:t>eye</a:t>
            </a:r>
            <a:r>
              <a:rPr lang="it-IT" kern="1200" dirty="0">
                <a:latin typeface="Arial"/>
                <a:cs typeface="Arial"/>
              </a:rPr>
              <a:t>(3)</a:t>
            </a:r>
          </a:p>
          <a:p>
            <a:pPr marL="285750" indent="-285750" algn="l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it-IT" kern="1200" dirty="0">
                <a:latin typeface="Arial"/>
                <a:cs typeface="Arial"/>
              </a:rPr>
              <a:t>R = 1</a:t>
            </a:r>
          </a:p>
          <a:p>
            <a:pPr marL="285750" indent="-285750" algn="l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it-IT" kern="1200" dirty="0">
                <a:latin typeface="Arial"/>
                <a:cs typeface="Arial"/>
              </a:rPr>
              <a:t>N = 10</a:t>
            </a:r>
          </a:p>
          <a:p>
            <a:pPr marL="285750" indent="-285750" algn="l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it-IT" kern="1200" dirty="0" err="1">
                <a:latin typeface="Arial"/>
                <a:cs typeface="Arial"/>
              </a:rPr>
              <a:t>T</a:t>
            </a:r>
            <a:r>
              <a:rPr lang="it-IT" kern="1200" baseline="-25000" dirty="0" err="1">
                <a:latin typeface="Arial"/>
                <a:cs typeface="Arial"/>
              </a:rPr>
              <a:t>s</a:t>
            </a:r>
            <a:r>
              <a:rPr lang="it-IT" kern="1200" baseline="-25000" dirty="0">
                <a:latin typeface="Arial"/>
                <a:cs typeface="Arial"/>
              </a:rPr>
              <a:t> </a:t>
            </a:r>
            <a:r>
              <a:rPr lang="it-IT" kern="1200" dirty="0">
                <a:latin typeface="Arial"/>
                <a:cs typeface="Arial"/>
              </a:rPr>
              <a:t>= 1 [s] </a:t>
            </a:r>
          </a:p>
          <a:p>
            <a:pPr marL="285750" indent="-285750" algn="l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it-IT" kern="1200" dirty="0">
                <a:latin typeface="Arial"/>
                <a:cs typeface="Arial"/>
              </a:rPr>
              <a:t>Vincolo terminale di disuguaglianza</a:t>
            </a:r>
          </a:p>
        </p:txBody>
      </p:sp>
    </p:spTree>
    <p:extLst>
      <p:ext uri="{BB962C8B-B14F-4D97-AF65-F5344CB8AC3E}">
        <p14:creationId xmlns:p14="http://schemas.microsoft.com/office/powerpoint/2010/main" val="1363857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33A0E-2B7C-5844-3440-3C5B4052C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62" y="482930"/>
            <a:ext cx="9673337" cy="538609"/>
          </a:xfrm>
        </p:spPr>
        <p:txBody>
          <a:bodyPr/>
          <a:lstStyle/>
          <a:p>
            <a:r>
              <a:rPr lang="it-IT" sz="3500" b="1" spc="-5" dirty="0">
                <a:latin typeface="Arial"/>
                <a:cs typeface="Arial"/>
              </a:rPr>
              <a:t>Simulazione 1: Simulazione con MPC</a:t>
            </a:r>
          </a:p>
        </p:txBody>
      </p:sp>
      <p:pic>
        <p:nvPicPr>
          <p:cNvPr id="8" name="Immagine 7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90E5B070-78F4-34B5-26FB-EF79C0317C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055721"/>
            <a:ext cx="8001000" cy="4746558"/>
          </a:xfrm>
          <a:prstGeom prst="rect">
            <a:avLst/>
          </a:prstGeom>
        </p:spPr>
      </p:pic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DB66755-9193-593E-035B-AACAF0B74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0" y="1705451"/>
            <a:ext cx="2891538" cy="3447098"/>
          </a:xfrm>
        </p:spPr>
        <p:txBody>
          <a:bodyPr/>
          <a:lstStyle/>
          <a:p>
            <a:pPr marL="285750" indent="-285750" algn="l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it-IT" kern="1200" dirty="0">
                <a:latin typeface="Arial"/>
                <a:cs typeface="Arial"/>
              </a:rPr>
              <a:t>Q = </a:t>
            </a:r>
            <a:r>
              <a:rPr lang="it-IT" kern="1200" dirty="0" err="1">
                <a:latin typeface="Arial"/>
                <a:cs typeface="Arial"/>
              </a:rPr>
              <a:t>eye</a:t>
            </a:r>
            <a:r>
              <a:rPr lang="it-IT" kern="1200" dirty="0">
                <a:latin typeface="Arial"/>
                <a:cs typeface="Arial"/>
              </a:rPr>
              <a:t>(3)</a:t>
            </a:r>
          </a:p>
          <a:p>
            <a:pPr marL="285750" indent="-285750" algn="l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it-IT" kern="1200" dirty="0">
                <a:latin typeface="Arial"/>
                <a:cs typeface="Arial"/>
              </a:rPr>
              <a:t>R = 1</a:t>
            </a:r>
          </a:p>
          <a:p>
            <a:pPr marL="285750" indent="-285750" algn="l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it-IT" kern="1200" dirty="0">
                <a:latin typeface="Arial"/>
                <a:cs typeface="Arial"/>
              </a:rPr>
              <a:t>N = 10</a:t>
            </a:r>
          </a:p>
          <a:p>
            <a:pPr marL="285750" indent="-285750" algn="l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it-IT" kern="1200" dirty="0" err="1">
                <a:latin typeface="Arial"/>
                <a:cs typeface="Arial"/>
              </a:rPr>
              <a:t>T</a:t>
            </a:r>
            <a:r>
              <a:rPr lang="it-IT" kern="1200" baseline="-25000" dirty="0" err="1">
                <a:latin typeface="Arial"/>
                <a:cs typeface="Arial"/>
              </a:rPr>
              <a:t>s</a:t>
            </a:r>
            <a:r>
              <a:rPr lang="it-IT" kern="1200" baseline="-25000" dirty="0">
                <a:latin typeface="Arial"/>
                <a:cs typeface="Arial"/>
              </a:rPr>
              <a:t> </a:t>
            </a:r>
            <a:r>
              <a:rPr lang="it-IT" kern="1200" dirty="0">
                <a:latin typeface="Arial"/>
                <a:cs typeface="Arial"/>
              </a:rPr>
              <a:t>= 1 [s] </a:t>
            </a:r>
          </a:p>
          <a:p>
            <a:pPr marL="285750" indent="-285750" algn="l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it-IT" kern="1200" dirty="0">
                <a:latin typeface="Arial"/>
                <a:cs typeface="Arial"/>
              </a:rPr>
              <a:t>Vincolo terminale di disuguaglianza</a:t>
            </a:r>
          </a:p>
        </p:txBody>
      </p:sp>
    </p:spTree>
    <p:extLst>
      <p:ext uri="{BB962C8B-B14F-4D97-AF65-F5344CB8AC3E}">
        <p14:creationId xmlns:p14="http://schemas.microsoft.com/office/powerpoint/2010/main" val="3047720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33A0E-2B7C-5844-3440-3C5B4052C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62" y="482930"/>
            <a:ext cx="9673337" cy="1077218"/>
          </a:xfrm>
        </p:spPr>
        <p:txBody>
          <a:bodyPr/>
          <a:lstStyle/>
          <a:p>
            <a:r>
              <a:rPr lang="it-IT" sz="3500" b="1" spc="-5" dirty="0">
                <a:latin typeface="Arial"/>
                <a:cs typeface="Arial"/>
              </a:rPr>
              <a:t>Simulazione 1: Traiettoria dei singoli stati e ingresso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C66AB6D-8201-7AEF-E177-A701E920B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2262" y="1851828"/>
            <a:ext cx="2891538" cy="3447098"/>
          </a:xfrm>
        </p:spPr>
        <p:txBody>
          <a:bodyPr/>
          <a:lstStyle/>
          <a:p>
            <a:pPr marL="285750" indent="-285750" algn="l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it-IT" kern="1200" dirty="0">
                <a:latin typeface="Arial"/>
                <a:cs typeface="Arial"/>
              </a:rPr>
              <a:t>Q = </a:t>
            </a:r>
            <a:r>
              <a:rPr lang="it-IT" kern="1200" dirty="0" err="1">
                <a:latin typeface="Arial"/>
                <a:cs typeface="Arial"/>
              </a:rPr>
              <a:t>eye</a:t>
            </a:r>
            <a:r>
              <a:rPr lang="it-IT" kern="1200" dirty="0">
                <a:latin typeface="Arial"/>
                <a:cs typeface="Arial"/>
              </a:rPr>
              <a:t>(3)</a:t>
            </a:r>
          </a:p>
          <a:p>
            <a:pPr marL="285750" indent="-285750" algn="l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it-IT" kern="1200" dirty="0">
                <a:latin typeface="Arial"/>
                <a:cs typeface="Arial"/>
              </a:rPr>
              <a:t>R = 1</a:t>
            </a:r>
          </a:p>
          <a:p>
            <a:pPr marL="285750" indent="-285750" algn="l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it-IT" kern="1200" dirty="0">
                <a:latin typeface="Arial"/>
                <a:cs typeface="Arial"/>
              </a:rPr>
              <a:t>N = 10</a:t>
            </a:r>
          </a:p>
          <a:p>
            <a:pPr marL="285750" indent="-285750" algn="l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it-IT" kern="1200" dirty="0" err="1">
                <a:latin typeface="Arial"/>
                <a:cs typeface="Arial"/>
              </a:rPr>
              <a:t>T</a:t>
            </a:r>
            <a:r>
              <a:rPr lang="it-IT" kern="1200" baseline="-25000" dirty="0" err="1">
                <a:latin typeface="Arial"/>
                <a:cs typeface="Arial"/>
              </a:rPr>
              <a:t>s</a:t>
            </a:r>
            <a:r>
              <a:rPr lang="it-IT" kern="1200" baseline="-25000" dirty="0">
                <a:latin typeface="Arial"/>
                <a:cs typeface="Arial"/>
              </a:rPr>
              <a:t> </a:t>
            </a:r>
            <a:r>
              <a:rPr lang="it-IT" kern="1200" dirty="0">
                <a:latin typeface="Arial"/>
                <a:cs typeface="Arial"/>
              </a:rPr>
              <a:t>= 1 [s] </a:t>
            </a:r>
          </a:p>
          <a:p>
            <a:pPr marL="285750" indent="-285750" algn="l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it-IT" kern="1200" dirty="0">
                <a:latin typeface="Arial"/>
                <a:cs typeface="Arial"/>
              </a:rPr>
              <a:t>Vincolo terminale di disuguaglianza</a:t>
            </a:r>
          </a:p>
        </p:txBody>
      </p:sp>
      <p:pic>
        <p:nvPicPr>
          <p:cNvPr id="9" name="Immagine 8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2827674C-C677-C7E5-FC45-A29749FF76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990600"/>
            <a:ext cx="8072247" cy="509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74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3846" y="1828800"/>
            <a:ext cx="9643745" cy="2202013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52000" marR="5080" indent="-228600">
              <a:lnSpc>
                <a:spcPct val="150000"/>
              </a:lnSpc>
              <a:buClr>
                <a:srgbClr val="172542"/>
              </a:buClr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rgbClr val="172542"/>
                </a:solidFill>
                <a:latin typeface="Arial"/>
                <a:cs typeface="Arial"/>
              </a:rPr>
              <a:t>Introduzione</a:t>
            </a:r>
          </a:p>
          <a:p>
            <a:pPr marL="252000" marR="5080" indent="-228600">
              <a:lnSpc>
                <a:spcPct val="150000"/>
              </a:lnSpc>
              <a:buClr>
                <a:srgbClr val="172542"/>
              </a:buClr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rgbClr val="172542"/>
                </a:solidFill>
                <a:latin typeface="Arial"/>
                <a:cs typeface="Arial"/>
              </a:rPr>
              <a:t>Modellazione matematica</a:t>
            </a:r>
          </a:p>
          <a:p>
            <a:pPr marL="252000" marR="5080" indent="-228600">
              <a:lnSpc>
                <a:spcPct val="150000"/>
              </a:lnSpc>
              <a:buClr>
                <a:srgbClr val="172542"/>
              </a:buClr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rgbClr val="172542"/>
                </a:solidFill>
                <a:latin typeface="Arial"/>
                <a:cs typeface="Arial"/>
              </a:rPr>
              <a:t>Formulazione del problema di controllo MPC</a:t>
            </a:r>
            <a:endParaRPr sz="2400" b="1" dirty="0">
              <a:solidFill>
                <a:srgbClr val="172542"/>
              </a:solidFill>
              <a:latin typeface="Arial"/>
              <a:cs typeface="Arial"/>
            </a:endParaRP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rgbClr val="172542"/>
                </a:solidFill>
                <a:latin typeface="Arial"/>
                <a:cs typeface="Arial"/>
              </a:rPr>
              <a:t>Implementazione e simulazioni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846" y="536905"/>
            <a:ext cx="360743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 err="1">
                <a:latin typeface="Arial"/>
                <a:cs typeface="Arial"/>
              </a:rPr>
              <a:t>Outline</a:t>
            </a:r>
            <a:endParaRPr sz="3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143DF5-1DC2-910A-90E6-92132E2B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62" y="482930"/>
            <a:ext cx="7692138" cy="538609"/>
          </a:xfrm>
        </p:spPr>
        <p:txBody>
          <a:bodyPr/>
          <a:lstStyle/>
          <a:p>
            <a:r>
              <a:rPr lang="it-IT" sz="3500" b="1" spc="-5" dirty="0">
                <a:latin typeface="Arial"/>
                <a:cs typeface="Arial"/>
              </a:rPr>
              <a:t>Simulazione 2: Control </a:t>
            </a:r>
            <a:r>
              <a:rPr lang="it-IT" sz="3500" b="1" spc="-5" dirty="0" err="1">
                <a:latin typeface="Arial"/>
                <a:cs typeface="Arial"/>
              </a:rPr>
              <a:t>invariant</a:t>
            </a:r>
            <a:r>
              <a:rPr lang="it-IT" sz="3500" b="1" spc="-5" dirty="0">
                <a:latin typeface="Arial"/>
                <a:cs typeface="Arial"/>
              </a:rPr>
              <a:t> set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694F71-4418-6177-EA70-856A063E0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4400" y="1705451"/>
            <a:ext cx="2891538" cy="3447098"/>
          </a:xfrm>
        </p:spPr>
        <p:txBody>
          <a:bodyPr/>
          <a:lstStyle/>
          <a:p>
            <a:pPr marL="285750" indent="-285750" algn="l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it-IT" kern="1200" dirty="0">
                <a:latin typeface="Arial"/>
                <a:cs typeface="Arial"/>
              </a:rPr>
              <a:t>Q = 10000 * </a:t>
            </a:r>
            <a:r>
              <a:rPr lang="it-IT" kern="1200" dirty="0" err="1">
                <a:latin typeface="Arial"/>
                <a:cs typeface="Arial"/>
              </a:rPr>
              <a:t>eye</a:t>
            </a:r>
            <a:r>
              <a:rPr lang="it-IT" kern="1200" dirty="0">
                <a:latin typeface="Arial"/>
                <a:cs typeface="Arial"/>
              </a:rPr>
              <a:t>(3)</a:t>
            </a:r>
          </a:p>
          <a:p>
            <a:pPr marL="285750" indent="-285750" algn="l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it-IT" kern="1200" dirty="0">
                <a:latin typeface="Arial"/>
                <a:cs typeface="Arial"/>
              </a:rPr>
              <a:t>R = 1</a:t>
            </a:r>
          </a:p>
          <a:p>
            <a:pPr marL="285750" indent="-285750" algn="l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it-IT" kern="1200" dirty="0">
                <a:latin typeface="Arial"/>
                <a:cs typeface="Arial"/>
              </a:rPr>
              <a:t>N = 10</a:t>
            </a:r>
          </a:p>
          <a:p>
            <a:pPr marL="285750" indent="-285750" algn="l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it-IT" kern="1200" dirty="0" err="1">
                <a:latin typeface="Arial"/>
                <a:cs typeface="Arial"/>
              </a:rPr>
              <a:t>T</a:t>
            </a:r>
            <a:r>
              <a:rPr lang="it-IT" kern="1200" baseline="-25000" dirty="0" err="1">
                <a:latin typeface="Arial"/>
                <a:cs typeface="Arial"/>
              </a:rPr>
              <a:t>s</a:t>
            </a:r>
            <a:r>
              <a:rPr lang="it-IT" kern="1200" baseline="-25000" dirty="0">
                <a:latin typeface="Arial"/>
                <a:cs typeface="Arial"/>
              </a:rPr>
              <a:t> </a:t>
            </a:r>
            <a:r>
              <a:rPr lang="it-IT" kern="1200" dirty="0">
                <a:latin typeface="Arial"/>
                <a:cs typeface="Arial"/>
              </a:rPr>
              <a:t>= 1 [s] </a:t>
            </a:r>
          </a:p>
          <a:p>
            <a:pPr marL="285750" indent="-285750" algn="l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it-IT" kern="1200" dirty="0">
                <a:latin typeface="Arial"/>
                <a:cs typeface="Arial"/>
              </a:rPr>
              <a:t>Vincolo terminale di disuguaglianza</a:t>
            </a:r>
          </a:p>
        </p:txBody>
      </p:sp>
      <p:pic>
        <p:nvPicPr>
          <p:cNvPr id="8" name="Immagine 7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DBB7C467-A648-9DFC-0B4D-81B03AB146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6" y="1021539"/>
            <a:ext cx="7124750" cy="499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35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33A0E-2B7C-5844-3440-3C5B4052C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62" y="482930"/>
            <a:ext cx="9673337" cy="538609"/>
          </a:xfrm>
        </p:spPr>
        <p:txBody>
          <a:bodyPr/>
          <a:lstStyle/>
          <a:p>
            <a:r>
              <a:rPr lang="it-IT" sz="3500" b="1" spc="-5" dirty="0">
                <a:latin typeface="Arial"/>
                <a:cs typeface="Arial"/>
              </a:rPr>
              <a:t>Simulazione 2: N-Step </a:t>
            </a:r>
            <a:r>
              <a:rPr lang="it-IT" sz="3500" b="1" spc="-5" dirty="0" err="1">
                <a:latin typeface="Arial"/>
                <a:cs typeface="Arial"/>
              </a:rPr>
              <a:t>controllable</a:t>
            </a:r>
            <a:r>
              <a:rPr lang="it-IT" sz="3500" b="1" spc="-5" dirty="0">
                <a:latin typeface="Arial"/>
                <a:cs typeface="Arial"/>
              </a:rPr>
              <a:t> set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561F521-31D0-1A6A-55B2-7A1F4E13B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69830" y="1600200"/>
            <a:ext cx="2891538" cy="3447098"/>
          </a:xfrm>
        </p:spPr>
        <p:txBody>
          <a:bodyPr/>
          <a:lstStyle/>
          <a:p>
            <a:pPr marL="285750" indent="-285750" algn="l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it-IT" kern="1200" dirty="0">
                <a:latin typeface="Arial"/>
                <a:cs typeface="Arial"/>
              </a:rPr>
              <a:t>Q = 10000 * </a:t>
            </a:r>
            <a:r>
              <a:rPr lang="it-IT" kern="1200" dirty="0" err="1">
                <a:latin typeface="Arial"/>
                <a:cs typeface="Arial"/>
              </a:rPr>
              <a:t>eye</a:t>
            </a:r>
            <a:r>
              <a:rPr lang="it-IT" kern="1200" dirty="0">
                <a:latin typeface="Arial"/>
                <a:cs typeface="Arial"/>
              </a:rPr>
              <a:t>(3)</a:t>
            </a:r>
          </a:p>
          <a:p>
            <a:pPr marL="285750" indent="-285750" algn="l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it-IT" kern="1200" dirty="0">
                <a:latin typeface="Arial"/>
                <a:cs typeface="Arial"/>
              </a:rPr>
              <a:t>R = 1</a:t>
            </a:r>
          </a:p>
          <a:p>
            <a:pPr marL="285750" indent="-285750" algn="l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it-IT" kern="1200" dirty="0">
                <a:latin typeface="Arial"/>
                <a:cs typeface="Arial"/>
              </a:rPr>
              <a:t>N = 10</a:t>
            </a:r>
          </a:p>
          <a:p>
            <a:pPr marL="285750" indent="-285750" algn="l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it-IT" kern="1200" dirty="0" err="1">
                <a:latin typeface="Arial"/>
                <a:cs typeface="Arial"/>
              </a:rPr>
              <a:t>T</a:t>
            </a:r>
            <a:r>
              <a:rPr lang="it-IT" kern="1200" baseline="-25000" dirty="0" err="1">
                <a:latin typeface="Arial"/>
                <a:cs typeface="Arial"/>
              </a:rPr>
              <a:t>s</a:t>
            </a:r>
            <a:r>
              <a:rPr lang="it-IT" kern="1200" baseline="-25000" dirty="0">
                <a:latin typeface="Arial"/>
                <a:cs typeface="Arial"/>
              </a:rPr>
              <a:t> </a:t>
            </a:r>
            <a:r>
              <a:rPr lang="it-IT" kern="1200" dirty="0">
                <a:latin typeface="Arial"/>
                <a:cs typeface="Arial"/>
              </a:rPr>
              <a:t>= 1 [s] </a:t>
            </a:r>
          </a:p>
          <a:p>
            <a:pPr marL="285750" indent="-285750" algn="l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it-IT" kern="1200" dirty="0">
                <a:latin typeface="Arial"/>
                <a:cs typeface="Arial"/>
              </a:rPr>
              <a:t>Vincolo terminale di disuguaglianza</a:t>
            </a:r>
          </a:p>
        </p:txBody>
      </p:sp>
      <p:pic>
        <p:nvPicPr>
          <p:cNvPr id="5" name="Immagine 4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616537BD-2786-7FE6-F8B0-8B30980AD1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17" y="898930"/>
            <a:ext cx="8558913" cy="506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70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33A0E-2B7C-5844-3440-3C5B4052C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62" y="482930"/>
            <a:ext cx="9673337" cy="538609"/>
          </a:xfrm>
        </p:spPr>
        <p:txBody>
          <a:bodyPr/>
          <a:lstStyle/>
          <a:p>
            <a:r>
              <a:rPr lang="it-IT" sz="3500" b="1" spc="-5" dirty="0">
                <a:latin typeface="Arial"/>
                <a:cs typeface="Arial"/>
              </a:rPr>
              <a:t>Simulazione 2: Simulazione con MPC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DB66755-9193-593E-035B-AACAF0B74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0" y="1705451"/>
            <a:ext cx="2891538" cy="3447098"/>
          </a:xfrm>
        </p:spPr>
        <p:txBody>
          <a:bodyPr/>
          <a:lstStyle/>
          <a:p>
            <a:pPr marL="285750" indent="-285750" algn="l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it-IT" kern="1200" dirty="0">
                <a:latin typeface="Arial"/>
                <a:cs typeface="Arial"/>
              </a:rPr>
              <a:t>Q = 10000 * </a:t>
            </a:r>
            <a:r>
              <a:rPr lang="it-IT" kern="1200" dirty="0" err="1">
                <a:latin typeface="Arial"/>
                <a:cs typeface="Arial"/>
              </a:rPr>
              <a:t>eye</a:t>
            </a:r>
            <a:r>
              <a:rPr lang="it-IT" kern="1200" dirty="0">
                <a:latin typeface="Arial"/>
                <a:cs typeface="Arial"/>
              </a:rPr>
              <a:t>(3)</a:t>
            </a:r>
          </a:p>
          <a:p>
            <a:pPr marL="285750" indent="-285750" algn="l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it-IT" kern="1200" dirty="0">
                <a:latin typeface="Arial"/>
                <a:cs typeface="Arial"/>
              </a:rPr>
              <a:t>R = 1</a:t>
            </a:r>
          </a:p>
          <a:p>
            <a:pPr marL="285750" indent="-285750" algn="l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it-IT" kern="1200" dirty="0">
                <a:latin typeface="Arial"/>
                <a:cs typeface="Arial"/>
              </a:rPr>
              <a:t>N = 10</a:t>
            </a:r>
          </a:p>
          <a:p>
            <a:pPr marL="285750" indent="-285750" algn="l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it-IT" kern="1200" dirty="0" err="1">
                <a:latin typeface="Arial"/>
                <a:cs typeface="Arial"/>
              </a:rPr>
              <a:t>T</a:t>
            </a:r>
            <a:r>
              <a:rPr lang="it-IT" kern="1200" baseline="-25000" dirty="0" err="1">
                <a:latin typeface="Arial"/>
                <a:cs typeface="Arial"/>
              </a:rPr>
              <a:t>s</a:t>
            </a:r>
            <a:r>
              <a:rPr lang="it-IT" kern="1200" baseline="-25000" dirty="0">
                <a:latin typeface="Arial"/>
                <a:cs typeface="Arial"/>
              </a:rPr>
              <a:t> </a:t>
            </a:r>
            <a:r>
              <a:rPr lang="it-IT" kern="1200" dirty="0">
                <a:latin typeface="Arial"/>
                <a:cs typeface="Arial"/>
              </a:rPr>
              <a:t>= 1 [s] </a:t>
            </a:r>
          </a:p>
          <a:p>
            <a:pPr marL="285750" indent="-285750" algn="l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it-IT" kern="1200" dirty="0">
                <a:latin typeface="Arial"/>
                <a:cs typeface="Arial"/>
              </a:rPr>
              <a:t>Vincolo terminale di disuguaglianza</a:t>
            </a:r>
          </a:p>
        </p:txBody>
      </p:sp>
      <p:pic>
        <p:nvPicPr>
          <p:cNvPr id="5" name="Immagine 4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344DA34A-C4BC-4191-8579-F9A5528B4A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1021539"/>
            <a:ext cx="8425281" cy="499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09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33A0E-2B7C-5844-3440-3C5B4052C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62" y="482930"/>
            <a:ext cx="9673337" cy="1077218"/>
          </a:xfrm>
        </p:spPr>
        <p:txBody>
          <a:bodyPr/>
          <a:lstStyle/>
          <a:p>
            <a:r>
              <a:rPr lang="it-IT" sz="3500" b="1" spc="-5" dirty="0">
                <a:latin typeface="Arial"/>
                <a:cs typeface="Arial"/>
              </a:rPr>
              <a:t>Simulazione 2: Traiettoria dei singoli stati e ingresso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C66AB6D-8201-7AEF-E177-A701E920B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2262" y="1851828"/>
            <a:ext cx="2891538" cy="3447098"/>
          </a:xfrm>
        </p:spPr>
        <p:txBody>
          <a:bodyPr/>
          <a:lstStyle/>
          <a:p>
            <a:pPr marL="285750" indent="-285750" algn="l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it-IT" kern="1200" dirty="0">
                <a:latin typeface="Arial"/>
                <a:cs typeface="Arial"/>
              </a:rPr>
              <a:t>Q = 10000 * </a:t>
            </a:r>
            <a:r>
              <a:rPr lang="it-IT" kern="1200" dirty="0" err="1">
                <a:latin typeface="Arial"/>
                <a:cs typeface="Arial"/>
              </a:rPr>
              <a:t>eye</a:t>
            </a:r>
            <a:r>
              <a:rPr lang="it-IT" kern="1200" dirty="0">
                <a:latin typeface="Arial"/>
                <a:cs typeface="Arial"/>
              </a:rPr>
              <a:t>(3)</a:t>
            </a:r>
          </a:p>
          <a:p>
            <a:pPr marL="285750" indent="-285750" algn="l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it-IT" kern="1200" dirty="0">
                <a:latin typeface="Arial"/>
                <a:cs typeface="Arial"/>
              </a:rPr>
              <a:t>R = 1</a:t>
            </a:r>
          </a:p>
          <a:p>
            <a:pPr marL="285750" indent="-285750" algn="l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it-IT" kern="1200" dirty="0">
                <a:latin typeface="Arial"/>
                <a:cs typeface="Arial"/>
              </a:rPr>
              <a:t>N = 10</a:t>
            </a:r>
          </a:p>
          <a:p>
            <a:pPr marL="285750" indent="-285750" algn="l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it-IT" kern="1200" dirty="0" err="1">
                <a:latin typeface="Arial"/>
                <a:cs typeface="Arial"/>
              </a:rPr>
              <a:t>T</a:t>
            </a:r>
            <a:r>
              <a:rPr lang="it-IT" kern="1200" baseline="-25000" dirty="0" err="1">
                <a:latin typeface="Arial"/>
                <a:cs typeface="Arial"/>
              </a:rPr>
              <a:t>s</a:t>
            </a:r>
            <a:r>
              <a:rPr lang="it-IT" kern="1200" baseline="-25000" dirty="0">
                <a:latin typeface="Arial"/>
                <a:cs typeface="Arial"/>
              </a:rPr>
              <a:t> </a:t>
            </a:r>
            <a:r>
              <a:rPr lang="it-IT" kern="1200" dirty="0">
                <a:latin typeface="Arial"/>
                <a:cs typeface="Arial"/>
              </a:rPr>
              <a:t>= 1 [s] </a:t>
            </a:r>
          </a:p>
          <a:p>
            <a:pPr marL="285750" indent="-285750" algn="l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it-IT" kern="1200" dirty="0">
                <a:latin typeface="Arial"/>
                <a:cs typeface="Arial"/>
              </a:rPr>
              <a:t>Vincolo terminale di disuguaglianza</a:t>
            </a:r>
          </a:p>
        </p:txBody>
      </p:sp>
      <p:pic>
        <p:nvPicPr>
          <p:cNvPr id="8" name="Immagine 7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428E465D-F981-0FB8-50F5-450165C74E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066800"/>
            <a:ext cx="8041216" cy="507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64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DCE7C690-4732-5D8B-0BEC-4DD1DBB99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533400"/>
            <a:ext cx="6286500" cy="108585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E86882C-DC50-ECB0-6F3F-A325957F3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38150"/>
            <a:ext cx="2609171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20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3846" y="1828800"/>
            <a:ext cx="9643745" cy="275601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52000" marR="5080" indent="-228600">
              <a:lnSpc>
                <a:spcPct val="150000"/>
              </a:lnSpc>
              <a:buClr>
                <a:srgbClr val="172542"/>
              </a:buClr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rgbClr val="172542"/>
                </a:solidFill>
                <a:latin typeface="Arial"/>
                <a:cs typeface="Arial"/>
              </a:rPr>
              <a:t>Introduzione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Modellazione matematica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Formulazione del problema di controllo MPC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Implementazione e simulazioni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endParaRPr lang="it-IT" sz="2400" b="1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846" y="536905"/>
            <a:ext cx="360743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 err="1">
                <a:latin typeface="Arial"/>
                <a:cs typeface="Arial"/>
              </a:rPr>
              <a:t>Outline</a:t>
            </a:r>
            <a:endParaRPr sz="3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828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2991CC-81CF-6B63-E95C-0C92E4952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62" y="482930"/>
            <a:ext cx="6930137" cy="538609"/>
          </a:xfrm>
        </p:spPr>
        <p:txBody>
          <a:bodyPr/>
          <a:lstStyle/>
          <a:p>
            <a:r>
              <a:rPr lang="it-IT" sz="3500" b="1" spc="-5" dirty="0">
                <a:latin typeface="Arial"/>
                <a:cs typeface="Arial"/>
              </a:rPr>
              <a:t>Descrizione del sistema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E377BEC-4684-1669-EF4C-A8374DB08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857" y="1828800"/>
            <a:ext cx="4463141" cy="31242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21CC0F4-C9E0-20AF-63E6-D780D50A4A6D}"/>
              </a:ext>
            </a:extLst>
          </p:cNvPr>
          <p:cNvSpPr txBox="1"/>
          <p:nvPr/>
        </p:nvSpPr>
        <p:spPr>
          <a:xfrm>
            <a:off x="533400" y="1295400"/>
            <a:ext cx="6324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Un reattore chimico CSTR (</a:t>
            </a:r>
            <a:r>
              <a:rPr lang="it-IT" sz="2400" dirty="0" err="1">
                <a:solidFill>
                  <a:srgbClr val="172542"/>
                </a:solidFill>
                <a:latin typeface="Arial"/>
                <a:cs typeface="Arial"/>
              </a:rPr>
              <a:t>Continuous</a:t>
            </a: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-flow </a:t>
            </a:r>
            <a:r>
              <a:rPr lang="it-IT" sz="2400" dirty="0" err="1">
                <a:solidFill>
                  <a:srgbClr val="172542"/>
                </a:solidFill>
                <a:latin typeface="Arial"/>
                <a:cs typeface="Arial"/>
              </a:rPr>
              <a:t>Stirred</a:t>
            </a: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-Tank </a:t>
            </a:r>
            <a:r>
              <a:rPr lang="it-IT" sz="2400" dirty="0" err="1">
                <a:solidFill>
                  <a:srgbClr val="172542"/>
                </a:solidFill>
                <a:latin typeface="Arial"/>
                <a:cs typeface="Arial"/>
              </a:rPr>
              <a:t>Reactor</a:t>
            </a: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), noto anche come "reattore continuo a serbatoio agitato", è un tipo ideale di reattore continuo che consiste in un serbatoio alimentato da un flusso costante di materia.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Il reattore è dotato di un sistema di agitazione, grazie al quale si garantisce di avere una composizione uniforme in tutto il serbatoio.</a:t>
            </a:r>
          </a:p>
        </p:txBody>
      </p:sp>
    </p:spTree>
    <p:extLst>
      <p:ext uri="{BB962C8B-B14F-4D97-AF65-F5344CB8AC3E}">
        <p14:creationId xmlns:p14="http://schemas.microsoft.com/office/powerpoint/2010/main" val="271170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846" y="536905"/>
            <a:ext cx="6156554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spc="-5" dirty="0">
                <a:latin typeface="Arial"/>
                <a:cs typeface="Arial"/>
              </a:rPr>
              <a:t>Descrizione del problema (1)</a:t>
            </a:r>
            <a:endParaRPr sz="3500" b="1" spc="-5" dirty="0">
              <a:latin typeface="Arial"/>
              <a:cs typeface="Arial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A0E9C68-B087-7818-4846-A07F3359A86C}"/>
              </a:ext>
            </a:extLst>
          </p:cNvPr>
          <p:cNvSpPr txBox="1"/>
          <p:nvPr/>
        </p:nvSpPr>
        <p:spPr>
          <a:xfrm>
            <a:off x="1295400" y="1447800"/>
            <a:ext cx="8458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Dato un CSTR in cui sta avvenendo una reazione A </a:t>
            </a: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  <a:sym typeface="Wingdings" panose="05000000000000000000" pitchFamily="2" charset="2"/>
              </a:rPr>
              <a:t> B, si vuole </a:t>
            </a: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controllare la concentrazione del reagente A (C</a:t>
            </a:r>
            <a:r>
              <a:rPr lang="it-IT" sz="2400" baseline="-25000" dirty="0">
                <a:solidFill>
                  <a:srgbClr val="172542"/>
                </a:solidFill>
                <a:latin typeface="Arial"/>
                <a:cs typeface="Arial"/>
              </a:rPr>
              <a:t>A</a:t>
            </a: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) usando la tecnica Model </a:t>
            </a:r>
            <a:r>
              <a:rPr lang="it-IT" sz="2400" dirty="0" err="1">
                <a:solidFill>
                  <a:srgbClr val="172542"/>
                </a:solidFill>
                <a:latin typeface="Arial"/>
                <a:cs typeface="Arial"/>
              </a:rPr>
              <a:t>Predictive</a:t>
            </a: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 Control (MPC).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C</a:t>
            </a:r>
            <a:r>
              <a:rPr lang="it-IT" sz="2400" baseline="-25000" dirty="0">
                <a:solidFill>
                  <a:srgbClr val="172542"/>
                </a:solidFill>
                <a:latin typeface="Arial"/>
                <a:cs typeface="Arial"/>
              </a:rPr>
              <a:t>A  </a:t>
            </a: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può essere controllata tramite la temperatura del refrigerante (</a:t>
            </a:r>
            <a:r>
              <a:rPr lang="it-IT" sz="2400" dirty="0" err="1">
                <a:solidFill>
                  <a:srgbClr val="172542"/>
                </a:solidFill>
                <a:latin typeface="Arial"/>
                <a:cs typeface="Arial"/>
              </a:rPr>
              <a:t>T</a:t>
            </a:r>
            <a:r>
              <a:rPr lang="it-IT" sz="2400" baseline="-25000" dirty="0" err="1">
                <a:solidFill>
                  <a:srgbClr val="172542"/>
                </a:solidFill>
                <a:latin typeface="Arial"/>
                <a:cs typeface="Arial"/>
              </a:rPr>
              <a:t>r</a:t>
            </a: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Bisogna tenere che </a:t>
            </a:r>
            <a:r>
              <a:rPr lang="it-IT" sz="2400" dirty="0" err="1">
                <a:solidFill>
                  <a:srgbClr val="172542"/>
                </a:solidFill>
                <a:latin typeface="Arial"/>
                <a:cs typeface="Arial"/>
              </a:rPr>
              <a:t>T</a:t>
            </a:r>
            <a:r>
              <a:rPr lang="it-IT" sz="2400" baseline="-25000" dirty="0" err="1">
                <a:solidFill>
                  <a:srgbClr val="172542"/>
                </a:solidFill>
                <a:latin typeface="Arial"/>
                <a:cs typeface="Arial"/>
              </a:rPr>
              <a:t>r</a:t>
            </a: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 deve essere compresa tra 280K e 310K.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C</a:t>
            </a:r>
            <a:r>
              <a:rPr lang="it-IT" sz="2400" baseline="-25000" dirty="0">
                <a:solidFill>
                  <a:srgbClr val="172542"/>
                </a:solidFill>
                <a:latin typeface="Arial"/>
                <a:cs typeface="Arial"/>
              </a:rPr>
              <a:t>A </a:t>
            </a: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deve essere compresa tra 0,38mol/l e 0,954mol/l.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846" y="536905"/>
            <a:ext cx="6156554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spc="-5" dirty="0">
                <a:latin typeface="Arial"/>
                <a:cs typeface="Arial"/>
              </a:rPr>
              <a:t>Descrizione del problema (2)</a:t>
            </a:r>
            <a:endParaRPr sz="3500" b="1" spc="-5" dirty="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FCA10BB-2E8E-F197-60EB-5DA9806DF38B}"/>
                  </a:ext>
                </a:extLst>
              </p:cNvPr>
              <p:cNvSpPr txBox="1"/>
              <p:nvPr/>
            </p:nvSpPr>
            <p:spPr>
              <a:xfrm>
                <a:off x="1447800" y="1524000"/>
                <a:ext cx="9601200" cy="3449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400" dirty="0">
                    <a:solidFill>
                      <a:srgbClr val="172542"/>
                    </a:solidFill>
                    <a:latin typeface="Arial"/>
                    <a:cs typeface="Arial"/>
                  </a:rPr>
                  <a:t>La condizione iniziale è: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2400" dirty="0">
                    <a:solidFill>
                      <a:srgbClr val="172542"/>
                    </a:solidFill>
                    <a:latin typeface="Arial"/>
                    <a:cs typeface="Arial"/>
                  </a:rPr>
                  <a:t>C</a:t>
                </a:r>
                <a:r>
                  <a:rPr lang="it-IT" sz="2400" baseline="-25000" dirty="0">
                    <a:solidFill>
                      <a:srgbClr val="172542"/>
                    </a:solidFill>
                    <a:latin typeface="Arial"/>
                    <a:cs typeface="Arial"/>
                  </a:rPr>
                  <a:t>A</a:t>
                </a:r>
                <a:r>
                  <a:rPr lang="it-IT" sz="2400" dirty="0">
                    <a:solidFill>
                      <a:srgbClr val="172542"/>
                    </a:solidFill>
                    <a:latin typeface="Arial"/>
                    <a:cs typeface="Arial"/>
                  </a:rPr>
                  <a:t>=0.853 [mol/l], concentrazione del reagente 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2400" dirty="0">
                    <a:solidFill>
                      <a:srgbClr val="172542"/>
                    </a:solidFill>
                    <a:latin typeface="Arial"/>
                    <a:cs typeface="Arial"/>
                  </a:rPr>
                  <a:t>T=296.986 [K], la temperatura nel reattore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2400" dirty="0">
                    <a:solidFill>
                      <a:srgbClr val="172542"/>
                    </a:solidFill>
                    <a:latin typeface="Arial"/>
                    <a:cs typeface="Arial"/>
                  </a:rPr>
                  <a:t>T</a:t>
                </a:r>
                <a:r>
                  <a:rPr lang="it-IT" sz="2400" baseline="-25000" dirty="0">
                    <a:solidFill>
                      <a:srgbClr val="172542"/>
                    </a:solidFill>
                    <a:latin typeface="Arial"/>
                    <a:cs typeface="Arial"/>
                  </a:rPr>
                  <a:t>C</a:t>
                </a:r>
                <a:r>
                  <a:rPr lang="it-IT" sz="2400" dirty="0">
                    <a:solidFill>
                      <a:srgbClr val="172542"/>
                    </a:solidFill>
                    <a:latin typeface="Arial"/>
                    <a:cs typeface="Arial"/>
                  </a:rPr>
                  <a:t>=292 [K], la temperatura del liquido di raffreddamento nel rivestimento.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400" dirty="0">
                    <a:solidFill>
                      <a:srgbClr val="172542"/>
                    </a:solidFill>
                    <a:latin typeface="Arial"/>
                    <a:cs typeface="Arial"/>
                  </a:rPr>
                  <a:t>Si vuole controllare il sistema all’equilibrio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sz="2400" i="1" dirty="0" smtClean="0">
                            <a:solidFill>
                              <a:srgbClr val="172542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GB" sz="2400" b="0" i="1" dirty="0" smtClean="0">
                            <a:solidFill>
                              <a:srgbClr val="172542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𝐶</m:t>
                        </m:r>
                      </m:e>
                    </m:acc>
                  </m:oMath>
                </a14:m>
                <a:r>
                  <a:rPr lang="it-IT" sz="2400" baseline="-25000" dirty="0">
                    <a:solidFill>
                      <a:srgbClr val="172542"/>
                    </a:solidFill>
                    <a:latin typeface="Arial"/>
                    <a:cs typeface="Arial"/>
                  </a:rPr>
                  <a:t>A</a:t>
                </a:r>
                <a:r>
                  <a:rPr lang="it-IT" sz="2400" dirty="0">
                    <a:solidFill>
                      <a:srgbClr val="172542"/>
                    </a:solidFill>
                    <a:latin typeface="Arial"/>
                    <a:cs typeface="Arial"/>
                  </a:rPr>
                  <a:t>=0.5054 [mol/l],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sz="2400" i="1" dirty="0" smtClean="0">
                            <a:solidFill>
                              <a:srgbClr val="172542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GB" sz="2400" b="0" i="1" dirty="0" smtClean="0">
                            <a:solidFill>
                              <a:srgbClr val="172542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rgbClr val="172542"/>
                    </a:solidFill>
                    <a:latin typeface="Arial"/>
                    <a:cs typeface="Arial"/>
                  </a:rPr>
                  <a:t>=315.5491 [K],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sz="2400" i="1" dirty="0" smtClean="0">
                            <a:solidFill>
                              <a:srgbClr val="172542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GB" sz="2400" b="0" i="1" dirty="0" smtClean="0">
                            <a:solidFill>
                              <a:srgbClr val="172542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</m:acc>
                  </m:oMath>
                </a14:m>
                <a:r>
                  <a:rPr lang="it-IT" sz="2400" baseline="-25000" dirty="0">
                    <a:solidFill>
                      <a:srgbClr val="172542"/>
                    </a:solidFill>
                    <a:latin typeface="Arial"/>
                    <a:cs typeface="Arial"/>
                  </a:rPr>
                  <a:t>C</a:t>
                </a:r>
                <a:r>
                  <a:rPr lang="it-IT" sz="2400" dirty="0">
                    <a:solidFill>
                      <a:srgbClr val="172542"/>
                    </a:solidFill>
                    <a:latin typeface="Arial"/>
                    <a:cs typeface="Arial"/>
                  </a:rPr>
                  <a:t>=308 [K].</a:t>
                </a: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FCA10BB-2E8E-F197-60EB-5DA9806DF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524000"/>
                <a:ext cx="9601200" cy="3449727"/>
              </a:xfrm>
              <a:prstGeom prst="rect">
                <a:avLst/>
              </a:prstGeom>
              <a:blipFill>
                <a:blip r:embed="rId2"/>
                <a:stretch>
                  <a:fillRect l="-889" t="-1237" b="-22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526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3846" y="1828800"/>
            <a:ext cx="9643745" cy="275601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52000" marR="5080" indent="-228600">
              <a:lnSpc>
                <a:spcPct val="150000"/>
              </a:lnSpc>
              <a:buClr>
                <a:srgbClr val="172542"/>
              </a:buClr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rgbClr val="172542"/>
                </a:solidFill>
                <a:latin typeface="Arial"/>
                <a:cs typeface="Arial"/>
              </a:rPr>
              <a:t>Introduzione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Modellazione matematica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Formulazione del problema di controllo MPC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Implementazione e simulazioni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endParaRPr lang="it-IT" sz="2400" b="1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846" y="536905"/>
            <a:ext cx="360743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 err="1">
                <a:latin typeface="Arial"/>
                <a:cs typeface="Arial"/>
              </a:rPr>
              <a:t>Outline</a:t>
            </a:r>
            <a:endParaRPr sz="3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5689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143DF5-1DC2-910A-90E6-92132E2B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63" y="482930"/>
            <a:ext cx="4851400" cy="538609"/>
          </a:xfrm>
        </p:spPr>
        <p:txBody>
          <a:bodyPr/>
          <a:lstStyle/>
          <a:p>
            <a:r>
              <a:rPr lang="it-IT" sz="3500" b="1" spc="-5" dirty="0">
                <a:latin typeface="Arial"/>
                <a:cs typeface="Arial"/>
              </a:rPr>
              <a:t>Modello non lineare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2947069-1062-7D40-023C-6FCC5974F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981200"/>
            <a:ext cx="9114310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47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143DF5-1DC2-910A-90E6-92132E2B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63" y="482930"/>
            <a:ext cx="4851400" cy="538609"/>
          </a:xfrm>
        </p:spPr>
        <p:txBody>
          <a:bodyPr/>
          <a:lstStyle/>
          <a:p>
            <a:r>
              <a:rPr lang="it-IT" sz="3500" b="1" spc="-5" dirty="0">
                <a:latin typeface="Arial"/>
                <a:cs typeface="Arial"/>
              </a:rPr>
              <a:t>Equilibrio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6255A20-92E3-9A75-F179-7C2019632E67}"/>
              </a:ext>
            </a:extLst>
          </p:cNvPr>
          <p:cNvSpPr txBox="1"/>
          <p:nvPr/>
        </p:nvSpPr>
        <p:spPr>
          <a:xfrm>
            <a:off x="842263" y="14478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vuole controllare il sistema nel punto di equilibrio: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182314B8-BFF1-8E7B-EEE8-CEB008FD715E}"/>
                  </a:ext>
                </a:extLst>
              </p:cNvPr>
              <p:cNvSpPr txBox="1"/>
              <p:nvPr/>
            </p:nvSpPr>
            <p:spPr>
              <a:xfrm>
                <a:off x="847342" y="2438400"/>
                <a:ext cx="6010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L</a:t>
                </a:r>
                <a:r>
                  <a:rPr lang="it-IT" dirty="0"/>
                  <a:t>’ingresso di equilibrio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acc>
                  </m:oMath>
                </a14:m>
                <a:r>
                  <a:rPr lang="it-IT" dirty="0"/>
                  <a:t> si ottiene dalla terza equazione:</a:t>
                </a: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182314B8-BFF1-8E7B-EEE8-CEB008FD7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42" y="2438400"/>
                <a:ext cx="6010657" cy="369332"/>
              </a:xfrm>
              <a:prstGeom prst="rect">
                <a:avLst/>
              </a:prstGeom>
              <a:blipFill>
                <a:blip r:embed="rId2"/>
                <a:stretch>
                  <a:fillRect l="-811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magine 15">
            <a:extLst>
              <a:ext uri="{FF2B5EF4-FFF2-40B4-BE49-F238E27FC236}">
                <a16:creationId xmlns:a16="http://schemas.microsoft.com/office/drawing/2014/main" id="{ACA1B1F1-A521-63AE-EC89-D8D0A9AF1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2984043"/>
            <a:ext cx="2941575" cy="78492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27774D8-A596-EEB9-4B80-BCD52D968CA3}"/>
              </a:ext>
            </a:extLst>
          </p:cNvPr>
          <p:cNvSpPr txBox="1"/>
          <p:nvPr/>
        </p:nvSpPr>
        <p:spPr>
          <a:xfrm>
            <a:off x="842263" y="3680937"/>
            <a:ext cx="6010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 cui:</a:t>
            </a:r>
          </a:p>
          <a:p>
            <a:endParaRPr lang="it-IT" dirty="0"/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84B4FB87-DEB0-0ADC-2CE9-AD88C7AE7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900882"/>
            <a:ext cx="2781541" cy="1463167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5552E3D9-88B9-12AC-C05B-168F361985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600" y="4113889"/>
            <a:ext cx="1531753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25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</TotalTime>
  <Words>597</Words>
  <Application>Microsoft Office PowerPoint</Application>
  <PresentationFormat>Widescreen</PresentationFormat>
  <Paragraphs>105</Paragraphs>
  <Slides>24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0" baseType="lpstr">
      <vt:lpstr>Arial</vt:lpstr>
      <vt:lpstr>Arial MT</vt:lpstr>
      <vt:lpstr>Calibri</vt:lpstr>
      <vt:lpstr>Cambria Math</vt:lpstr>
      <vt:lpstr>Trebuchet MS</vt:lpstr>
      <vt:lpstr>Office Theme</vt:lpstr>
      <vt:lpstr>Progettazione di un MPC per il controllo di un Continuous-flow Stirred-Tank Reactor</vt:lpstr>
      <vt:lpstr>Outline</vt:lpstr>
      <vt:lpstr>Outline</vt:lpstr>
      <vt:lpstr>Descrizione del sistema</vt:lpstr>
      <vt:lpstr>Descrizione del problema (1)</vt:lpstr>
      <vt:lpstr>Descrizione del problema (2)</vt:lpstr>
      <vt:lpstr>Outline</vt:lpstr>
      <vt:lpstr>Modello non lineare</vt:lpstr>
      <vt:lpstr>Equilibrio</vt:lpstr>
      <vt:lpstr>Sistema tangente (1)</vt:lpstr>
      <vt:lpstr>Sistema tangente (2)</vt:lpstr>
      <vt:lpstr>Outline</vt:lpstr>
      <vt:lpstr>Problema di ottimizzazione</vt:lpstr>
      <vt:lpstr>Problema di controllo</vt:lpstr>
      <vt:lpstr>Outline</vt:lpstr>
      <vt:lpstr>Simulazione 1: Control invariant set</vt:lpstr>
      <vt:lpstr>Simulazione 1: N-Step controllable set</vt:lpstr>
      <vt:lpstr>Simulazione 1: Simulazione con MPC</vt:lpstr>
      <vt:lpstr>Simulazione 1: Traiettoria dei singoli stati e ingresso</vt:lpstr>
      <vt:lpstr>Simulazione 2: Control invariant set</vt:lpstr>
      <vt:lpstr>Simulazione 2: N-Step controllable set</vt:lpstr>
      <vt:lpstr>Simulazione 2: Simulazione con MPC</vt:lpstr>
      <vt:lpstr>Simulazione 2: Traiettoria dei singoli stati e ingresso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Utente di Microsoft Office</dc:creator>
  <cp:lastModifiedBy>Matteo Verzeroli</cp:lastModifiedBy>
  <cp:revision>58</cp:revision>
  <dcterms:created xsi:type="dcterms:W3CDTF">2023-06-09T13:30:23Z</dcterms:created>
  <dcterms:modified xsi:type="dcterms:W3CDTF">2023-07-17T14:53:41Z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2023-02-22T00:00:00Z</vt:filetime>
  </property>
  <property fmtid="{D5CDD505-2E9C-101B-9397-08002B2CF9AE}" pid="3" name="Creator">
    <vt:lpwstr>Microsoft® PowerPoint® per Microsoft 365</vt:lpwstr>
  </property>
  <property fmtid="{D5CDD505-2E9C-101B-9397-08002B2CF9AE}" pid="4" name="LastSaved">
    <vt:filetime>2023-06-09T00:00:00Z</vt:filetime>
  </property>
</Properties>
</file>