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12" r:id="rId4"/>
    <p:sldId id="283" r:id="rId5"/>
    <p:sldId id="258" r:id="rId6"/>
    <p:sldId id="311" r:id="rId7"/>
    <p:sldId id="313" r:id="rId8"/>
    <p:sldId id="282" r:id="rId9"/>
    <p:sldId id="315" r:id="rId10"/>
    <p:sldId id="314" r:id="rId11"/>
    <p:sldId id="321" r:id="rId12"/>
    <p:sldId id="316" r:id="rId13"/>
    <p:sldId id="318" r:id="rId14"/>
    <p:sldId id="317" r:id="rId15"/>
    <p:sldId id="320" r:id="rId16"/>
    <p:sldId id="322" r:id="rId17"/>
    <p:sldId id="323" r:id="rId18"/>
    <p:sldId id="324" r:id="rId19"/>
    <p:sldId id="325" r:id="rId20"/>
    <p:sldId id="309" r:id="rId21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3274-B678-44EA-BAF4-0AA32708275B}" type="datetimeFigureOut">
              <a:rPr lang="it-IT" smtClean="0"/>
              <a:t>14/07/2023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F6EA-BA0B-4E0F-AD6C-3654AF8E5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4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846" y="536905"/>
            <a:ext cx="10484307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518" y="3"/>
            <a:ext cx="2564765" cy="127000"/>
          </a:xfrm>
          <a:custGeom>
            <a:avLst/>
            <a:gdLst/>
            <a:ahLst/>
            <a:cxnLst/>
            <a:rect l="l" t="t" r="r" b="b"/>
            <a:pathLst>
              <a:path w="2564765" h="127000">
                <a:moveTo>
                  <a:pt x="0" y="126488"/>
                </a:moveTo>
                <a:lnTo>
                  <a:pt x="2564236" y="126488"/>
                </a:lnTo>
                <a:lnTo>
                  <a:pt x="2564236" y="0"/>
                </a:lnTo>
                <a:lnTo>
                  <a:pt x="0" y="0"/>
                </a:lnTo>
                <a:lnTo>
                  <a:pt x="0" y="126488"/>
                </a:lnTo>
                <a:close/>
              </a:path>
            </a:pathLst>
          </a:custGeom>
          <a:solidFill>
            <a:srgbClr val="C854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5999"/>
            <a:ext cx="12191999" cy="761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25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355" y="2102866"/>
            <a:ext cx="6584315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254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2508E-E23F-BC1B-89D6-CF7BF3C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33600"/>
            <a:ext cx="8153400" cy="983603"/>
          </a:xfrm>
        </p:spPr>
        <p:txBody>
          <a:bodyPr/>
          <a:lstStyle/>
          <a:p>
            <a:pPr algn="l"/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Progettazione di un MPC per il controllo di un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Continuous</a:t>
            </a:r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-flow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Stirred</a:t>
            </a:r>
            <a:r>
              <a:rPr lang="it-IT" sz="3196" b="1" kern="1200" dirty="0">
                <a:solidFill>
                  <a:srgbClr val="FFFFFF"/>
                </a:solidFill>
                <a:cs typeface="Rubik" pitchFamily="2" charset="-79"/>
              </a:rPr>
              <a:t>-Tank </a:t>
            </a:r>
            <a:r>
              <a:rPr lang="it-IT" sz="3196" b="1" kern="1200" dirty="0" err="1">
                <a:solidFill>
                  <a:srgbClr val="FFFFFF"/>
                </a:solidFill>
                <a:cs typeface="Rubik" pitchFamily="2" charset="-79"/>
              </a:rPr>
              <a:t>Reactor</a:t>
            </a:r>
            <a:endParaRPr lang="it-IT" sz="3196" b="1" kern="1200" dirty="0">
              <a:solidFill>
                <a:srgbClr val="FFFFFF"/>
              </a:solidFill>
              <a:cs typeface="Rubik" pitchFamily="2" charset="-79"/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8CE306-D504-25B0-D40A-703495C9CD92}"/>
              </a:ext>
            </a:extLst>
          </p:cNvPr>
          <p:cNvSpPr txBox="1"/>
          <p:nvPr/>
        </p:nvSpPr>
        <p:spPr>
          <a:xfrm>
            <a:off x="8763000" y="4876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Wasim Essbai - 1060652</a:t>
            </a:r>
          </a:p>
          <a:p>
            <a:r>
              <a:rPr lang="it-IT" dirty="0">
                <a:solidFill>
                  <a:schemeClr val="bg1"/>
                </a:solidFill>
              </a:rPr>
              <a:t>Matteo </a:t>
            </a:r>
            <a:r>
              <a:rPr lang="it-IT" dirty="0" err="1">
                <a:solidFill>
                  <a:schemeClr val="bg1"/>
                </a:solidFill>
              </a:rPr>
              <a:t>Verzeroli</a:t>
            </a:r>
            <a:r>
              <a:rPr lang="it-IT" dirty="0">
                <a:solidFill>
                  <a:schemeClr val="bg1"/>
                </a:solidFill>
              </a:rPr>
              <a:t> - 1057926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Sistema tangente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8001000" cy="369332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DA mettere </a:t>
            </a:r>
            <a:r>
              <a:rPr lang="it-IT" kern="1200" dirty="0" err="1">
                <a:latin typeface="Arial"/>
                <a:cs typeface="Arial"/>
              </a:rPr>
              <a:t>eq</a:t>
            </a:r>
            <a:r>
              <a:rPr lang="it-IT" kern="12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8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Sistema tangente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5410200"/>
            <a:ext cx="8001000" cy="369332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Si discretizza il sistema con </a:t>
            </a:r>
            <a:r>
              <a:rPr lang="it-IT" kern="1200" dirty="0" err="1">
                <a:latin typeface="Arial"/>
                <a:cs typeface="Arial"/>
              </a:rPr>
              <a:t>Ts</a:t>
            </a:r>
            <a:r>
              <a:rPr lang="it-IT" kern="1200" dirty="0">
                <a:latin typeface="Arial"/>
                <a:cs typeface="Arial"/>
              </a:rPr>
              <a:t> = 1s.</a:t>
            </a:r>
          </a:p>
        </p:txBody>
      </p:sp>
    </p:spTree>
    <p:extLst>
      <p:ext uri="{BB962C8B-B14F-4D97-AF65-F5344CB8AC3E}">
        <p14:creationId xmlns:p14="http://schemas.microsoft.com/office/powerpoint/2010/main" val="139190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14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015737" cy="583870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Problema di ottimizzazione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31694F71-4418-6177-EA70-856A063E0D4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4400" y="2057400"/>
                <a:ext cx="8001000" cy="439736"/>
              </a:xfrm>
            </p:spPr>
            <p:txBody>
              <a:bodyPr/>
              <a:lstStyle/>
              <a:p>
                <a:pPr marL="285750" indent="-285750" algn="l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kern="1200" smtClean="0">
                        <a:latin typeface="Cambria Math" panose="02040503050406030204" pitchFamily="18" charset="0"/>
                        <a:cs typeface="Arial"/>
                      </a:rPr>
                      <m:t>𝑚𝑖𝑛</m:t>
                    </m:r>
                    <m:nary>
                      <m:naryPr>
                        <m:chr m:val="∑"/>
                        <m:ctrlPr>
                          <a:rPr lang="it-IT" b="0" i="1" kern="120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it-IT" kern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31694F71-4418-6177-EA70-856A063E0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2057400"/>
                <a:ext cx="8001000" cy="439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C9EF75-591C-5880-5B5B-7D38270A3ED1}"/>
                  </a:ext>
                </a:extLst>
              </p:cNvPr>
              <p:cNvSpPr txBox="1"/>
              <p:nvPr/>
            </p:nvSpPr>
            <p:spPr>
              <a:xfrm>
                <a:off x="1257300" y="4648200"/>
                <a:ext cx="3657600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C9EF75-591C-5880-5B5B-7D38270A3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648200"/>
                <a:ext cx="3657600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79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0157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Problema di controllo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8001000" cy="369332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DA mettere </a:t>
            </a:r>
            <a:r>
              <a:rPr lang="it-IT" kern="1200" dirty="0" err="1">
                <a:latin typeface="Arial"/>
                <a:cs typeface="Arial"/>
              </a:rPr>
              <a:t>eq</a:t>
            </a:r>
            <a:r>
              <a:rPr lang="it-IT" kern="12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76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  <a:endParaRPr lang="it-IT"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67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7692138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Control </a:t>
            </a:r>
            <a:r>
              <a:rPr lang="it-IT" sz="3500" b="1" spc="-5" dirty="0" err="1">
                <a:latin typeface="Arial"/>
                <a:cs typeface="Arial"/>
              </a:rPr>
              <a:t>invariant</a:t>
            </a:r>
            <a:r>
              <a:rPr lang="it-IT" sz="3500" b="1" spc="-5" dirty="0">
                <a:latin typeface="Arial"/>
                <a:cs typeface="Arial"/>
              </a:rPr>
              <a:t> set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1600" y="2514600"/>
            <a:ext cx="2662938" cy="2895600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I parametri della simulazione sono Q=</a:t>
            </a:r>
            <a:r>
              <a:rPr lang="it-IT" kern="1200" dirty="0" err="1">
                <a:latin typeface="Arial"/>
                <a:cs typeface="Arial"/>
              </a:rPr>
              <a:t>eye</a:t>
            </a:r>
            <a:r>
              <a:rPr lang="it-IT" kern="1200" dirty="0">
                <a:latin typeface="Arial"/>
                <a:cs typeface="Arial"/>
              </a:rPr>
              <a:t>(3), R=1, N=10, T</a:t>
            </a:r>
            <a:r>
              <a:rPr lang="it-IT" kern="1200" baseline="-25000" dirty="0">
                <a:latin typeface="Arial"/>
                <a:cs typeface="Arial"/>
              </a:rPr>
              <a:t>s</a:t>
            </a:r>
            <a:r>
              <a:rPr lang="it-IT" kern="1200" dirty="0">
                <a:latin typeface="Arial"/>
                <a:cs typeface="Arial"/>
              </a:rPr>
              <a:t>=1s con vincolo di disuguaglianza e costo terminale.</a:t>
            </a: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E87686B-F6B8-3042-4A16-EF5E80F5F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31738"/>
            <a:ext cx="6781800" cy="47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6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N-Step </a:t>
            </a:r>
            <a:r>
              <a:rPr lang="it-IT" sz="3500" b="1" spc="-5" dirty="0" err="1">
                <a:latin typeface="Arial"/>
                <a:cs typeface="Arial"/>
              </a:rPr>
              <a:t>controllable</a:t>
            </a:r>
            <a:r>
              <a:rPr lang="it-IT" sz="3500" b="1" spc="-5" dirty="0">
                <a:latin typeface="Arial"/>
                <a:cs typeface="Arial"/>
              </a:rPr>
              <a:t> set</a:t>
            </a:r>
          </a:p>
        </p:txBody>
      </p:sp>
      <p:pic>
        <p:nvPicPr>
          <p:cNvPr id="7" name="Immagine 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F75D39E4-83A8-2FDE-2B3B-DE5A1BF28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2" y="1371600"/>
            <a:ext cx="7657261" cy="45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5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Simulazione con MPC</a:t>
            </a:r>
          </a:p>
        </p:txBody>
      </p:sp>
      <p:pic>
        <p:nvPicPr>
          <p:cNvPr id="8" name="Immagine 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0E5B070-78F4-34B5-26FB-EF79C0317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55721"/>
            <a:ext cx="8001000" cy="47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2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33A0E-2B7C-5844-3440-3C5B4052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9673337" cy="1077218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Simulazione 1: Traiettoria dei singoli stati e ingresso</a:t>
            </a:r>
          </a:p>
        </p:txBody>
      </p:sp>
      <p:pic>
        <p:nvPicPr>
          <p:cNvPr id="6" name="Immagine 5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97FE191E-4CEF-D239-1C56-098BE67828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92" y="1219200"/>
            <a:ext cx="7494746" cy="471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7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20201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Modellazione matematica</a:t>
            </a:r>
          </a:p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Formulazione del problema di controllo MPC</a:t>
            </a:r>
            <a:endParaRPr sz="2400" b="1" dirty="0">
              <a:solidFill>
                <a:srgbClr val="172542"/>
              </a:solidFill>
              <a:latin typeface="Arial"/>
              <a:cs typeface="Arial"/>
            </a:endParaRP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Implementazione e simulazioni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CE7C690-4732-5D8B-0BEC-4DD1DBB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533400"/>
            <a:ext cx="6286500" cy="10858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E86882C-DC50-ECB0-6F3F-A325957F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8150"/>
            <a:ext cx="260917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28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991CC-81CF-6B63-E95C-0C92E495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2" y="482930"/>
            <a:ext cx="6930137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Descrizione del sistema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E377BEC-4684-1669-EF4C-A8374DB0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7" y="1828800"/>
            <a:ext cx="4463141" cy="3124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1CC0F4-C9E0-20AF-63E6-D780D50A4A6D}"/>
              </a:ext>
            </a:extLst>
          </p:cNvPr>
          <p:cNvSpPr txBox="1"/>
          <p:nvPr/>
        </p:nvSpPr>
        <p:spPr>
          <a:xfrm>
            <a:off x="533400" y="12954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Un reattore chimico CSTR (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Continuous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-flow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Stirred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-Tank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Reactor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), noto anche come "reattore continuo a serbatoio agitato", è un tipo ideale di reattore continuo che consiste in un serbatoio alimentato da un flusso costante di materia.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Il reattore è dotato di un sistema di agitazione, grazie al quale si garantisce di avere una composizione uniforme in tutto il serbatoio.</a:t>
            </a:r>
          </a:p>
        </p:txBody>
      </p:sp>
    </p:spTree>
    <p:extLst>
      <p:ext uri="{BB962C8B-B14F-4D97-AF65-F5344CB8AC3E}">
        <p14:creationId xmlns:p14="http://schemas.microsoft.com/office/powerpoint/2010/main" val="27117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6156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Arial"/>
                <a:cs typeface="Arial"/>
              </a:rPr>
              <a:t>Descrizione del problema (1)</a:t>
            </a:r>
            <a:endParaRPr sz="3500" b="1" spc="-5" dirty="0">
              <a:latin typeface="Arial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0E9C68-B087-7818-4846-A07F3359A86C}"/>
              </a:ext>
            </a:extLst>
          </p:cNvPr>
          <p:cNvSpPr txBox="1"/>
          <p:nvPr/>
        </p:nvSpPr>
        <p:spPr>
          <a:xfrm>
            <a:off x="1295400" y="1447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Dato un CSTR in cui sta avvenendo una reazione A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  <a:sym typeface="Wingdings" panose="05000000000000000000" pitchFamily="2" charset="2"/>
              </a:rPr>
              <a:t> B, si vuole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controllare la concentrazione del reagente A (C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 usando la tecnica Model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Predictive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Control (MPC).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 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può essere controllata tramite la temperatura del refrigerante (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T</a:t>
            </a:r>
            <a:r>
              <a:rPr lang="it-IT" sz="2400" baseline="-25000" dirty="0" err="1">
                <a:solidFill>
                  <a:srgbClr val="172542"/>
                </a:solidFill>
                <a:latin typeface="Arial"/>
                <a:cs typeface="Arial"/>
              </a:rPr>
              <a:t>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Bisogna tenere che </a:t>
            </a:r>
            <a:r>
              <a:rPr lang="it-IT" sz="2400" dirty="0" err="1">
                <a:solidFill>
                  <a:srgbClr val="172542"/>
                </a:solidFill>
                <a:latin typeface="Arial"/>
                <a:cs typeface="Arial"/>
              </a:rPr>
              <a:t>T</a:t>
            </a:r>
            <a:r>
              <a:rPr lang="it-IT" sz="2400" baseline="-25000" dirty="0" err="1">
                <a:solidFill>
                  <a:srgbClr val="172542"/>
                </a:solidFill>
                <a:latin typeface="Arial"/>
                <a:cs typeface="Arial"/>
              </a:rPr>
              <a:t>r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 deve essere compresa tra 280K e 310K.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 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deve essere compresa tra 0,38mol/l e 0,954mol/l.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6156554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spc="-5" dirty="0">
                <a:latin typeface="Arial"/>
                <a:cs typeface="Arial"/>
              </a:rPr>
              <a:t>Descrizione del problema (2)</a:t>
            </a:r>
            <a:endParaRPr sz="3500" b="1" spc="-5" dirty="0">
              <a:latin typeface="Arial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CA10BB-2E8E-F197-60EB-5DA9806DF38B}"/>
              </a:ext>
            </a:extLst>
          </p:cNvPr>
          <p:cNvSpPr txBox="1"/>
          <p:nvPr/>
        </p:nvSpPr>
        <p:spPr>
          <a:xfrm>
            <a:off x="1447800" y="1524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La condizione iniziale è: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=0.853, concentrazione del reagente A misurata in mol/l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T=296.986, la temperatura nel reattore misurata in 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T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=292, la temperatura del liquido di raffreddamento nel rivestimento misurata in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Si vuole controllare il sistema all’equilibrio C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A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=0.5054, T=315.5491, T</a:t>
            </a:r>
            <a:r>
              <a:rPr lang="it-IT" sz="2400" baseline="-25000" dirty="0">
                <a:solidFill>
                  <a:srgbClr val="172542"/>
                </a:solidFill>
                <a:latin typeface="Arial"/>
                <a:cs typeface="Arial"/>
              </a:rPr>
              <a:t>C</a:t>
            </a:r>
            <a:r>
              <a:rPr lang="it-IT" sz="2400" dirty="0">
                <a:solidFill>
                  <a:srgbClr val="172542"/>
                </a:solidFill>
                <a:latin typeface="Arial"/>
                <a:cs typeface="Arial"/>
              </a:rPr>
              <a:t>=308.</a:t>
            </a:r>
          </a:p>
        </p:txBody>
      </p:sp>
    </p:spTree>
    <p:extLst>
      <p:ext uri="{BB962C8B-B14F-4D97-AF65-F5344CB8AC3E}">
        <p14:creationId xmlns:p14="http://schemas.microsoft.com/office/powerpoint/2010/main" val="48352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846" y="1828800"/>
            <a:ext cx="9643745" cy="275601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2000" marR="5080" indent="-228600">
              <a:lnSpc>
                <a:spcPct val="150000"/>
              </a:lnSpc>
              <a:buClr>
                <a:srgbClr val="172542"/>
              </a:buClr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rgbClr val="172542"/>
                </a:solidFill>
                <a:latin typeface="Arial"/>
                <a:cs typeface="Arial"/>
              </a:rPr>
              <a:t>Introduzione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Modellazione matematica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Formulazione del problema di controllo MPC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it-IT" sz="24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Implementazione e simulazioni</a:t>
            </a:r>
          </a:p>
          <a:p>
            <a:pPr marL="252000" indent="-228600">
              <a:lnSpc>
                <a:spcPct val="150000"/>
              </a:lnSpc>
              <a:buFont typeface="Arial MT"/>
              <a:buChar char="•"/>
              <a:tabLst>
                <a:tab pos="241300" algn="l"/>
              </a:tabLst>
            </a:pPr>
            <a:endParaRPr lang="it-IT" sz="24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846" y="536905"/>
            <a:ext cx="36074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z="3500" b="1" dirty="0" err="1">
                <a:latin typeface="Arial"/>
                <a:cs typeface="Arial"/>
              </a:rPr>
              <a:t>Outline</a:t>
            </a:r>
            <a:endParaRPr sz="3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68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Modello non lineare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8001000" cy="369332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DA mettere </a:t>
            </a:r>
            <a:r>
              <a:rPr lang="it-IT" kern="1200" dirty="0" err="1">
                <a:latin typeface="Arial"/>
                <a:cs typeface="Arial"/>
              </a:rPr>
              <a:t>eq</a:t>
            </a:r>
            <a:r>
              <a:rPr lang="it-IT" kern="12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79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43DF5-1DC2-910A-90E6-92132E2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63" y="482930"/>
            <a:ext cx="4851400" cy="538609"/>
          </a:xfrm>
        </p:spPr>
        <p:txBody>
          <a:bodyPr/>
          <a:lstStyle/>
          <a:p>
            <a:r>
              <a:rPr lang="it-IT" sz="3500" b="1" spc="-5" dirty="0">
                <a:latin typeface="Arial"/>
                <a:cs typeface="Arial"/>
              </a:rPr>
              <a:t>Equilibrio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94F71-4418-6177-EA70-856A063E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8001000" cy="369332"/>
          </a:xfrm>
        </p:spPr>
        <p:txBody>
          <a:bodyPr/>
          <a:lstStyle/>
          <a:p>
            <a:pPr marL="285750" indent="-2857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it-IT" kern="1200" dirty="0">
                <a:latin typeface="Arial"/>
                <a:cs typeface="Arial"/>
              </a:rPr>
              <a:t>DA mettere </a:t>
            </a:r>
            <a:r>
              <a:rPr lang="it-IT" kern="1200" dirty="0" err="1">
                <a:latin typeface="Arial"/>
                <a:cs typeface="Arial"/>
              </a:rPr>
              <a:t>eq</a:t>
            </a:r>
            <a:r>
              <a:rPr lang="it-IT" kern="12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92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411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Cambria Math</vt:lpstr>
      <vt:lpstr>Trebuchet MS</vt:lpstr>
      <vt:lpstr>Office Theme</vt:lpstr>
      <vt:lpstr>Progettazione di un MPC per il controllo di un Continuous-flow Stirred-Tank Reactor</vt:lpstr>
      <vt:lpstr>Outline</vt:lpstr>
      <vt:lpstr>Outline</vt:lpstr>
      <vt:lpstr>Descrizione del sistema</vt:lpstr>
      <vt:lpstr>Descrizione del problema (1)</vt:lpstr>
      <vt:lpstr>Descrizione del problema (2)</vt:lpstr>
      <vt:lpstr>Outline</vt:lpstr>
      <vt:lpstr>Modello non lineare</vt:lpstr>
      <vt:lpstr>Equilibrio</vt:lpstr>
      <vt:lpstr>Sistema tangente (1)</vt:lpstr>
      <vt:lpstr>Sistema tangente (2)</vt:lpstr>
      <vt:lpstr>Outline</vt:lpstr>
      <vt:lpstr>Problema di ottimizzazione</vt:lpstr>
      <vt:lpstr>Problema di controllo</vt:lpstr>
      <vt:lpstr>Outline</vt:lpstr>
      <vt:lpstr>Simulazione 1: Control invariant set</vt:lpstr>
      <vt:lpstr>Simulazione 1: N-Step controllable set</vt:lpstr>
      <vt:lpstr>Simulazione 1: Simulazione con MPC</vt:lpstr>
      <vt:lpstr>Simulazione 1: Traiettoria dei singoli stati e ingresso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WASIM ESSBAI</cp:lastModifiedBy>
  <cp:revision>49</cp:revision>
  <dcterms:created xsi:type="dcterms:W3CDTF">2023-06-09T13:30:23Z</dcterms:created>
  <dcterms:modified xsi:type="dcterms:W3CDTF">2023-07-14T15:01:57Z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2023-06-09T00:00:00Z</vt:filetime>
  </property>
</Properties>
</file>