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51" r:id="rId4"/>
    <p:sldId id="352" r:id="rId5"/>
    <p:sldId id="353" r:id="rId6"/>
    <p:sldId id="258" r:id="rId7"/>
    <p:sldId id="326" r:id="rId8"/>
    <p:sldId id="327" r:id="rId9"/>
    <p:sldId id="262" r:id="rId10"/>
    <p:sldId id="359" r:id="rId11"/>
    <p:sldId id="366" r:id="rId12"/>
    <p:sldId id="367" r:id="rId13"/>
    <p:sldId id="368" r:id="rId14"/>
    <p:sldId id="363" r:id="rId15"/>
    <p:sldId id="364" r:id="rId16"/>
    <p:sldId id="365" r:id="rId17"/>
    <p:sldId id="360" r:id="rId18"/>
    <p:sldId id="362" r:id="rId19"/>
    <p:sldId id="354" r:id="rId20"/>
    <p:sldId id="356" r:id="rId21"/>
    <p:sldId id="357" r:id="rId22"/>
    <p:sldId id="261" r:id="rId23"/>
    <p:sldId id="358" r:id="rId24"/>
    <p:sldId id="263" r:id="rId25"/>
    <p:sldId id="36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kir afridi" initials="za" lastIdx="1" clrIdx="0">
    <p:extLst>
      <p:ext uri="{19B8F6BF-5375-455C-9EA6-DF929625EA0E}">
        <p15:presenceInfo xmlns:p15="http://schemas.microsoft.com/office/powerpoint/2012/main" userId="7020fbaed9c4e1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sorterViewPr>
    <p:cViewPr>
      <p:scale>
        <a:sx n="80" d="100"/>
        <a:sy n="80" d="100"/>
      </p:scale>
      <p:origin x="0" y="-14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ED5418-FB06-46AD-A459-F74322BFAED2}" type="datetimeFigureOut">
              <a:rPr lang="en-US" smtClean="0"/>
              <a:t>17/05/2017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215702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ED5418-FB06-46AD-A459-F74322BFAED2}" type="datetimeFigureOut">
              <a:rPr lang="en-US" smtClean="0"/>
              <a:t>17/05/2017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2106734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ED5418-FB06-46AD-A459-F74322BFAED2}" type="datetimeFigureOut">
              <a:rPr lang="en-US" smtClean="0"/>
              <a:t>17/05/2017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2528098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ED5418-FB06-46AD-A459-F74322BFAED2}" type="datetimeFigureOut">
              <a:rPr lang="en-US" smtClean="0"/>
              <a:t>17/05/2017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85596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ED5418-FB06-46AD-A459-F74322BFAED2}" type="datetimeFigureOut">
              <a:rPr lang="en-US" smtClean="0"/>
              <a:t>17/05/2017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141098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ED5418-FB06-46AD-A459-F74322BFAED2}" type="datetimeFigureOut">
              <a:rPr lang="en-US" smtClean="0"/>
              <a:t>17/05/2017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455008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ED5418-FB06-46AD-A459-F74322BFAED2}" type="datetimeFigureOut">
              <a:rPr lang="en-US" smtClean="0"/>
              <a:t>17/05/2017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1518547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ED5418-FB06-46AD-A459-F74322BFAED2}" type="datetimeFigureOut">
              <a:rPr lang="en-US" smtClean="0"/>
              <a:t>17/05/2017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2603217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D5418-FB06-46AD-A459-F74322BFAED2}" type="datetimeFigureOut">
              <a:rPr lang="en-US" smtClean="0"/>
              <a:t>17/05/2017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428037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D5418-FB06-46AD-A459-F74322BFAED2}" type="datetimeFigureOut">
              <a:rPr lang="en-US" smtClean="0"/>
              <a:t>17/05/2017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3688603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D5418-FB06-46AD-A459-F74322BFAED2}" type="datetimeFigureOut">
              <a:rPr lang="en-US" smtClean="0"/>
              <a:t>17/05/2017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67880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ED5418-FB06-46AD-A459-F74322BFAED2}" type="datetimeFigureOut">
              <a:rPr lang="en-US" smtClean="0"/>
              <a:t>17/05/2017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4858F-647C-4915-96CF-BB6C84DD7CBF}" type="slidenum">
              <a:rPr lang="en-US" smtClean="0"/>
              <a:t>‹#›</a:t>
            </a:fld>
            <a:endParaRPr lang="en-US"/>
          </a:p>
        </p:txBody>
      </p:sp>
    </p:spTree>
    <p:extLst>
      <p:ext uri="{BB962C8B-B14F-4D97-AF65-F5344CB8AC3E}">
        <p14:creationId xmlns:p14="http://schemas.microsoft.com/office/powerpoint/2010/main" val="3408559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800" dirty="0" smtClean="0"/>
              <a:t>By</a:t>
            </a:r>
          </a:p>
          <a:p>
            <a:r>
              <a:rPr lang="en-US" sz="4800" dirty="0" err="1" smtClean="0">
                <a:solidFill>
                  <a:srgbClr val="7030A0"/>
                </a:solidFill>
              </a:rPr>
              <a:t>M.Zakir</a:t>
            </a:r>
            <a:r>
              <a:rPr lang="en-US" sz="4800" dirty="0" smtClean="0">
                <a:solidFill>
                  <a:srgbClr val="7030A0"/>
                </a:solidFill>
              </a:rPr>
              <a:t> Khan</a:t>
            </a:r>
            <a:endParaRPr lang="en-US" sz="4800" dirty="0">
              <a:solidFill>
                <a:srgbClr val="7030A0"/>
              </a:solidFill>
            </a:endParaRPr>
          </a:p>
        </p:txBody>
      </p:sp>
      <p:sp>
        <p:nvSpPr>
          <p:cNvPr id="4" name="Title 1"/>
          <p:cNvSpPr>
            <a:spLocks noGrp="1"/>
          </p:cNvSpPr>
          <p:nvPr/>
        </p:nvSpPr>
        <p:spPr>
          <a:xfrm>
            <a:off x="1614152" y="809334"/>
            <a:ext cx="9144000" cy="2387600"/>
          </a:xfrm>
          <a:prstGeom prst="rect">
            <a:avLst/>
          </a:prstGeom>
          <a:solidFill>
            <a:schemeClr val="bg1">
              <a:lumMod val="95000"/>
            </a:schemeClr>
          </a:solidFill>
          <a:effectLst>
            <a:glow rad="139700">
              <a:schemeClr val="accent2">
                <a:satMod val="175000"/>
                <a:alpha val="40000"/>
              </a:schemeClr>
            </a:glow>
          </a:effectLst>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900" dirty="0" smtClean="0">
                <a:solidFill>
                  <a:srgbClr val="C00000"/>
                </a:solidFill>
              </a:rPr>
              <a:t>Lab 10</a:t>
            </a:r>
            <a:r>
              <a:rPr lang="en-US" dirty="0" smtClean="0">
                <a:solidFill>
                  <a:srgbClr val="C00000"/>
                </a:solidFill>
              </a:rPr>
              <a:t/>
            </a:r>
            <a:br>
              <a:rPr lang="en-US" dirty="0" smtClean="0">
                <a:solidFill>
                  <a:srgbClr val="C00000"/>
                </a:solidFill>
              </a:rPr>
            </a:br>
            <a:r>
              <a:rPr lang="en-US" dirty="0" smtClean="0">
                <a:solidFill>
                  <a:srgbClr val="00B050"/>
                </a:solidFill>
              </a:rPr>
              <a:t>Displaying Web Pages and Maps</a:t>
            </a:r>
            <a:endParaRPr lang="en-US" dirty="0">
              <a:solidFill>
                <a:srgbClr val="00B050"/>
              </a:solidFill>
            </a:endParaRPr>
          </a:p>
        </p:txBody>
      </p:sp>
    </p:spTree>
    <p:extLst>
      <p:ext uri="{BB962C8B-B14F-4D97-AF65-F5344CB8AC3E}">
        <p14:creationId xmlns:p14="http://schemas.microsoft.com/office/powerpoint/2010/main" val="20475717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fontScale="90000"/>
          </a:bodyPr>
          <a:lstStyle/>
          <a:p>
            <a:pPr algn="ctr"/>
            <a:r>
              <a:rPr lang="en-US" dirty="0" smtClean="0">
                <a:solidFill>
                  <a:srgbClr val="00B0F0"/>
                </a:solidFill>
              </a:rPr>
              <a:t>Key Obtaining from Google Developer Console</a:t>
            </a:r>
            <a:endParaRPr lang="en-US" dirty="0">
              <a:solidFill>
                <a:srgbClr val="00B0F0"/>
              </a:solidFill>
            </a:endParaRPr>
          </a:p>
        </p:txBody>
      </p:sp>
      <p:pic>
        <p:nvPicPr>
          <p:cNvPr id="5" name="Content Placeholder 4"/>
          <p:cNvPicPr>
            <a:picLocks noGrp="1" noChangeAspect="1"/>
          </p:cNvPicPr>
          <p:nvPr>
            <p:ph idx="1"/>
          </p:nvPr>
        </p:nvPicPr>
        <p:blipFill>
          <a:blip r:embed="rId2"/>
          <a:stretch>
            <a:fillRect/>
          </a:stretch>
        </p:blipFill>
        <p:spPr>
          <a:xfrm>
            <a:off x="3076507" y="1388436"/>
            <a:ext cx="9001125" cy="3524250"/>
          </a:xfrm>
          <a:prstGeom prst="rect">
            <a:avLst/>
          </a:prstGeom>
        </p:spPr>
      </p:pic>
      <p:pic>
        <p:nvPicPr>
          <p:cNvPr id="6" name="Picture 5"/>
          <p:cNvPicPr>
            <a:picLocks noChangeAspect="1"/>
          </p:cNvPicPr>
          <p:nvPr/>
        </p:nvPicPr>
        <p:blipFill>
          <a:blip r:embed="rId3"/>
          <a:stretch>
            <a:fillRect/>
          </a:stretch>
        </p:blipFill>
        <p:spPr>
          <a:xfrm>
            <a:off x="0" y="1388436"/>
            <a:ext cx="2933700" cy="3076575"/>
          </a:xfrm>
          <a:prstGeom prst="rect">
            <a:avLst/>
          </a:prstGeom>
        </p:spPr>
      </p:pic>
    </p:spTree>
    <p:extLst>
      <p:ext uri="{BB962C8B-B14F-4D97-AF65-F5344CB8AC3E}">
        <p14:creationId xmlns:p14="http://schemas.microsoft.com/office/powerpoint/2010/main" val="1254921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smtClean="0">
                <a:solidFill>
                  <a:srgbClr val="00B0F0"/>
                </a:solidFill>
              </a:rPr>
              <a:t>Screen Shots</a:t>
            </a:r>
            <a:endParaRPr lang="en-US" dirty="0">
              <a:solidFill>
                <a:srgbClr val="00B0F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8151" y="1493116"/>
            <a:ext cx="2960958" cy="4758396"/>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2622" y="1493116"/>
            <a:ext cx="2949099" cy="473134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53995" y="1493116"/>
            <a:ext cx="2942066" cy="4759928"/>
          </a:xfrm>
          <a:prstGeom prst="rect">
            <a:avLst/>
          </a:prstGeom>
        </p:spPr>
      </p:pic>
    </p:spTree>
    <p:extLst>
      <p:ext uri="{BB962C8B-B14F-4D97-AF65-F5344CB8AC3E}">
        <p14:creationId xmlns:p14="http://schemas.microsoft.com/office/powerpoint/2010/main" val="3904873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smtClean="0">
                <a:solidFill>
                  <a:srgbClr val="00B0F0"/>
                </a:solidFill>
              </a:rPr>
              <a:t>MainActivity.java</a:t>
            </a:r>
            <a:endParaRPr lang="en-US" dirty="0">
              <a:solidFill>
                <a:srgbClr val="00B0F0"/>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3445" y="1305144"/>
            <a:ext cx="8374008" cy="5024404"/>
          </a:xfrm>
        </p:spPr>
      </p:pic>
    </p:spTree>
    <p:extLst>
      <p:ext uri="{BB962C8B-B14F-4D97-AF65-F5344CB8AC3E}">
        <p14:creationId xmlns:p14="http://schemas.microsoft.com/office/powerpoint/2010/main" val="1895762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smtClean="0">
                <a:solidFill>
                  <a:srgbClr val="00B0F0"/>
                </a:solidFill>
              </a:rPr>
              <a:t>Manifest.xml changes requires</a:t>
            </a:r>
            <a:endParaRPr lang="en-US" dirty="0">
              <a:solidFill>
                <a:srgbClr val="00B0F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6629" y="1397276"/>
            <a:ext cx="6753615" cy="5036399"/>
          </a:xfrm>
        </p:spPr>
      </p:pic>
    </p:spTree>
    <p:extLst>
      <p:ext uri="{BB962C8B-B14F-4D97-AF65-F5344CB8AC3E}">
        <p14:creationId xmlns:p14="http://schemas.microsoft.com/office/powerpoint/2010/main" val="13165904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97084"/>
            <a:ext cx="10515600" cy="844697"/>
          </a:xfrm>
        </p:spPr>
        <p:txBody>
          <a:bodyPr>
            <a:normAutofit/>
          </a:bodyPr>
          <a:lstStyle/>
          <a:p>
            <a:pPr algn="ctr"/>
            <a:r>
              <a:rPr lang="en-US" dirty="0" smtClean="0">
                <a:solidFill>
                  <a:srgbClr val="00B0F0"/>
                </a:solidFill>
              </a:rPr>
              <a:t>How to get User Location using </a:t>
            </a:r>
            <a:r>
              <a:rPr lang="en-US" dirty="0" err="1" smtClean="0">
                <a:solidFill>
                  <a:srgbClr val="00B0F0"/>
                </a:solidFill>
              </a:rPr>
              <a:t>GoogleMap</a:t>
            </a:r>
            <a:endParaRPr lang="en-US" dirty="0">
              <a:solidFill>
                <a:srgbClr val="00B0F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656" y="941781"/>
            <a:ext cx="8116433" cy="5591955"/>
          </a:xfrm>
          <a:prstGeom prst="rect">
            <a:avLst/>
          </a:prstGeom>
        </p:spPr>
      </p:pic>
    </p:spTree>
    <p:extLst>
      <p:ext uri="{BB962C8B-B14F-4D97-AF65-F5344CB8AC3E}">
        <p14:creationId xmlns:p14="http://schemas.microsoft.com/office/powerpoint/2010/main" val="1351828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smtClean="0">
                <a:solidFill>
                  <a:srgbClr val="00B0F0"/>
                </a:solidFill>
              </a:rPr>
              <a:t>Continue…</a:t>
            </a:r>
            <a:endParaRPr lang="en-US" dirty="0">
              <a:solidFill>
                <a:srgbClr val="00B0F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363" y="1517990"/>
            <a:ext cx="8799215" cy="3849657"/>
          </a:xfrm>
          <a:prstGeom prst="rect">
            <a:avLst/>
          </a:prstGeom>
        </p:spPr>
      </p:pic>
    </p:spTree>
    <p:extLst>
      <p:ext uri="{BB962C8B-B14F-4D97-AF65-F5344CB8AC3E}">
        <p14:creationId xmlns:p14="http://schemas.microsoft.com/office/powerpoint/2010/main" val="6432216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50653"/>
            <a:ext cx="10515600" cy="844697"/>
          </a:xfrm>
        </p:spPr>
        <p:txBody>
          <a:bodyPr>
            <a:normAutofit/>
          </a:bodyPr>
          <a:lstStyle/>
          <a:p>
            <a:pPr algn="ctr"/>
            <a:r>
              <a:rPr lang="en-US" dirty="0" smtClean="0">
                <a:solidFill>
                  <a:srgbClr val="00B0F0"/>
                </a:solidFill>
              </a:rPr>
              <a:t>Add changes in Manifest.xml file</a:t>
            </a:r>
            <a:endParaRPr lang="en-US" dirty="0">
              <a:solidFill>
                <a:srgbClr val="00B0F0"/>
              </a:solidFill>
            </a:endParaRPr>
          </a:p>
        </p:txBody>
      </p:sp>
      <p:pic>
        <p:nvPicPr>
          <p:cNvPr id="4" name="Picture 3"/>
          <p:cNvPicPr>
            <a:picLocks noChangeAspect="1"/>
          </p:cNvPicPr>
          <p:nvPr/>
        </p:nvPicPr>
        <p:blipFill>
          <a:blip r:embed="rId2"/>
          <a:stretch>
            <a:fillRect/>
          </a:stretch>
        </p:blipFill>
        <p:spPr>
          <a:xfrm>
            <a:off x="2352675" y="895350"/>
            <a:ext cx="7486650" cy="5962650"/>
          </a:xfrm>
          <a:prstGeom prst="rect">
            <a:avLst/>
          </a:prstGeom>
        </p:spPr>
      </p:pic>
    </p:spTree>
    <p:extLst>
      <p:ext uri="{BB962C8B-B14F-4D97-AF65-F5344CB8AC3E}">
        <p14:creationId xmlns:p14="http://schemas.microsoft.com/office/powerpoint/2010/main" val="4290884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smtClean="0">
                <a:solidFill>
                  <a:srgbClr val="00B0F0"/>
                </a:solidFill>
              </a:rPr>
              <a:t>Add permission </a:t>
            </a:r>
            <a:r>
              <a:rPr lang="en-US" dirty="0" smtClean="0">
                <a:solidFill>
                  <a:srgbClr val="00B0F0"/>
                </a:solidFill>
              </a:rPr>
              <a:t>in </a:t>
            </a:r>
            <a:r>
              <a:rPr lang="en-US" dirty="0" smtClean="0">
                <a:solidFill>
                  <a:srgbClr val="00B0F0"/>
                </a:solidFill>
              </a:rPr>
              <a:t>Manifest file</a:t>
            </a:r>
            <a:endParaRPr lang="en-US" dirty="0">
              <a:solidFill>
                <a:srgbClr val="00B0F0"/>
              </a:solidFill>
            </a:endParaRPr>
          </a:p>
        </p:txBody>
      </p:sp>
      <p:pic>
        <p:nvPicPr>
          <p:cNvPr id="4" name="Picture 3"/>
          <p:cNvPicPr>
            <a:picLocks noChangeAspect="1"/>
          </p:cNvPicPr>
          <p:nvPr/>
        </p:nvPicPr>
        <p:blipFill>
          <a:blip r:embed="rId2"/>
          <a:stretch>
            <a:fillRect/>
          </a:stretch>
        </p:blipFill>
        <p:spPr>
          <a:xfrm>
            <a:off x="177487" y="1209822"/>
            <a:ext cx="6762750" cy="4248150"/>
          </a:xfrm>
          <a:prstGeom prst="rect">
            <a:avLst/>
          </a:prstGeom>
        </p:spPr>
      </p:pic>
      <p:pic>
        <p:nvPicPr>
          <p:cNvPr id="7" name="Picture 6"/>
          <p:cNvPicPr>
            <a:picLocks noChangeAspect="1"/>
          </p:cNvPicPr>
          <p:nvPr/>
        </p:nvPicPr>
        <p:blipFill>
          <a:blip r:embed="rId3"/>
          <a:stretch>
            <a:fillRect/>
          </a:stretch>
        </p:blipFill>
        <p:spPr>
          <a:xfrm>
            <a:off x="6096000" y="4433501"/>
            <a:ext cx="5915025" cy="1828800"/>
          </a:xfrm>
          <a:prstGeom prst="rect">
            <a:avLst/>
          </a:prstGeom>
        </p:spPr>
      </p:pic>
    </p:spTree>
    <p:extLst>
      <p:ext uri="{BB962C8B-B14F-4D97-AF65-F5344CB8AC3E}">
        <p14:creationId xmlns:p14="http://schemas.microsoft.com/office/powerpoint/2010/main" val="3660520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smtClean="0">
                <a:solidFill>
                  <a:srgbClr val="00B0F0"/>
                </a:solidFill>
              </a:rPr>
              <a:t>Search the Location</a:t>
            </a:r>
            <a:endParaRPr lang="en-US" dirty="0">
              <a:solidFill>
                <a:srgbClr val="00B0F0"/>
              </a:solidFill>
            </a:endParaRPr>
          </a:p>
        </p:txBody>
      </p:sp>
      <p:pic>
        <p:nvPicPr>
          <p:cNvPr id="3" name="Picture 2"/>
          <p:cNvPicPr>
            <a:picLocks noChangeAspect="1"/>
          </p:cNvPicPr>
          <p:nvPr/>
        </p:nvPicPr>
        <p:blipFill>
          <a:blip r:embed="rId2"/>
          <a:stretch>
            <a:fillRect/>
          </a:stretch>
        </p:blipFill>
        <p:spPr>
          <a:xfrm>
            <a:off x="1489454" y="1668082"/>
            <a:ext cx="9680771" cy="4088773"/>
          </a:xfrm>
          <a:prstGeom prst="rect">
            <a:avLst/>
          </a:prstGeom>
        </p:spPr>
      </p:pic>
    </p:spTree>
    <p:extLst>
      <p:ext uri="{BB962C8B-B14F-4D97-AF65-F5344CB8AC3E}">
        <p14:creationId xmlns:p14="http://schemas.microsoft.com/office/powerpoint/2010/main" val="42921761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smtClean="0">
                <a:solidFill>
                  <a:srgbClr val="00B0F0"/>
                </a:solidFill>
              </a:rPr>
              <a:t>Obtaining Google Maps API key</a:t>
            </a:r>
            <a:endParaRPr lang="en-US" dirty="0">
              <a:solidFill>
                <a:srgbClr val="00B0F0"/>
              </a:solidFill>
            </a:endParaRPr>
          </a:p>
        </p:txBody>
      </p:sp>
      <p:sp>
        <p:nvSpPr>
          <p:cNvPr id="3" name="Content Placeholder 2"/>
          <p:cNvSpPr>
            <a:spLocks noGrp="1"/>
          </p:cNvSpPr>
          <p:nvPr>
            <p:ph idx="1"/>
          </p:nvPr>
        </p:nvSpPr>
        <p:spPr>
          <a:xfrm>
            <a:off x="838200" y="1068946"/>
            <a:ext cx="10515600" cy="5108017"/>
          </a:xfrm>
        </p:spPr>
        <p:txBody>
          <a:bodyPr/>
          <a:lstStyle/>
          <a:p>
            <a:pPr marL="0" indent="0">
              <a:buNone/>
            </a:pPr>
            <a:r>
              <a:rPr lang="en-US" dirty="0" smtClean="0"/>
              <a:t>You need to apply for a free Google Map API key before you can integrate Google Maps into your Android application.</a:t>
            </a:r>
          </a:p>
          <a:p>
            <a:pPr marL="0" indent="0">
              <a:buNone/>
            </a:pPr>
            <a:r>
              <a:rPr lang="en-US" dirty="0" smtClean="0"/>
              <a:t>The steps for obtaining a Google key as follow.</a:t>
            </a:r>
          </a:p>
          <a:p>
            <a:pPr marL="514350" indent="-514350">
              <a:buFont typeface="+mj-lt"/>
              <a:buAutoNum type="arabicPeriod"/>
            </a:pPr>
            <a:r>
              <a:rPr lang="en-US" dirty="0" smtClean="0"/>
              <a:t>To get a Google Key, the application needs to be signed with the certificate and you need to notify Google about the Hash(MD) fingerprint of the certificate. To test the application on the Android emulator, search for the SDK debug certificate located in the default folder </a:t>
            </a:r>
            <a:r>
              <a:rPr lang="en-US" i="1" dirty="0" smtClean="0">
                <a:solidFill>
                  <a:srgbClr val="0070C0"/>
                </a:solidFill>
              </a:rPr>
              <a:t>C:\Users\&lt;user_name&gt;\.android. </a:t>
            </a:r>
            <a:r>
              <a:rPr lang="en-US" dirty="0" smtClean="0"/>
              <a:t>The filename of the debug certificate is </a:t>
            </a:r>
            <a:r>
              <a:rPr lang="en-US" dirty="0" err="1" smtClean="0">
                <a:solidFill>
                  <a:srgbClr val="0070C0"/>
                </a:solidFill>
              </a:rPr>
              <a:t>debug.keystore</a:t>
            </a:r>
            <a:r>
              <a:rPr lang="en-US" dirty="0" smtClean="0"/>
              <a:t>. For deploying to a real android device, </a:t>
            </a:r>
            <a:r>
              <a:rPr lang="en-US" dirty="0" err="1" smtClean="0"/>
              <a:t>substitude</a:t>
            </a:r>
            <a:r>
              <a:rPr lang="en-US" dirty="0" smtClean="0"/>
              <a:t> the </a:t>
            </a:r>
            <a:r>
              <a:rPr lang="en-US" dirty="0" err="1" smtClean="0">
                <a:solidFill>
                  <a:srgbClr val="0070C0"/>
                </a:solidFill>
              </a:rPr>
              <a:t>debug.keystore</a:t>
            </a:r>
            <a:r>
              <a:rPr lang="en-US" dirty="0" smtClean="0"/>
              <a:t> file with your own </a:t>
            </a:r>
            <a:r>
              <a:rPr lang="en-US" dirty="0" err="1" smtClean="0"/>
              <a:t>keystore</a:t>
            </a:r>
            <a:r>
              <a:rPr lang="en-US" dirty="0" smtClean="0"/>
              <a:t> file. </a:t>
            </a:r>
          </a:p>
          <a:p>
            <a:pPr marL="514350" indent="-514350">
              <a:buFont typeface="+mj-lt"/>
              <a:buAutoNum type="arabicPeriod"/>
            </a:pPr>
            <a:r>
              <a:rPr lang="en-US" dirty="0" smtClean="0"/>
              <a:t>Copy the </a:t>
            </a:r>
            <a:r>
              <a:rPr lang="en-US" i="1" dirty="0" err="1" smtClean="0">
                <a:solidFill>
                  <a:srgbClr val="0070C0"/>
                </a:solidFill>
              </a:rPr>
              <a:t>debug.keystore</a:t>
            </a:r>
            <a:r>
              <a:rPr lang="en-US" dirty="0" smtClean="0"/>
              <a:t> to any drive.</a:t>
            </a:r>
            <a:endParaRPr lang="en-US" dirty="0"/>
          </a:p>
        </p:txBody>
      </p:sp>
    </p:spTree>
    <p:extLst>
      <p:ext uri="{BB962C8B-B14F-4D97-AF65-F5344CB8AC3E}">
        <p14:creationId xmlns:p14="http://schemas.microsoft.com/office/powerpoint/2010/main" val="4023584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10671"/>
          </a:xfrm>
        </p:spPr>
        <p:txBody>
          <a:bodyPr>
            <a:normAutofit/>
          </a:bodyPr>
          <a:lstStyle/>
          <a:p>
            <a:r>
              <a:rPr lang="en-US" sz="6600" dirty="0">
                <a:solidFill>
                  <a:schemeClr val="accent4"/>
                </a:solidFill>
              </a:rPr>
              <a:t>I</a:t>
            </a:r>
            <a:r>
              <a:rPr lang="en-US" sz="6600" dirty="0" smtClean="0"/>
              <a:t> </a:t>
            </a:r>
            <a:r>
              <a:rPr lang="en-US" sz="2400" dirty="0" smtClean="0"/>
              <a:t> t is interesting to view webpages and Google Maps through Android applications. The Internet and the web pages found there are a huge source of information today.</a:t>
            </a:r>
            <a:br>
              <a:rPr lang="en-US" sz="2400" dirty="0" smtClean="0"/>
            </a:br>
            <a:r>
              <a:rPr lang="en-US" sz="2400" dirty="0" smtClean="0"/>
              <a:t>It also is often beneficial to embed a Google Map in an android applications. Map provide an easy way to search destinations.</a:t>
            </a:r>
            <a:br>
              <a:rPr lang="en-US" sz="2400" dirty="0" smtClean="0"/>
            </a:br>
            <a:r>
              <a:rPr lang="en-US" sz="2400" dirty="0" smtClean="0"/>
              <a:t>They are widely used in the field of education, hotel business, travel, and tourism.</a:t>
            </a:r>
            <a:endParaRPr lang="en-US" sz="2400" b="1" dirty="0" smtClean="0">
              <a:solidFill>
                <a:srgbClr val="7030A0"/>
              </a:solidFill>
            </a:endParaRPr>
          </a:p>
        </p:txBody>
      </p:sp>
    </p:spTree>
    <p:extLst>
      <p:ext uri="{BB962C8B-B14F-4D97-AF65-F5344CB8AC3E}">
        <p14:creationId xmlns:p14="http://schemas.microsoft.com/office/powerpoint/2010/main" val="1686242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smtClean="0">
                <a:solidFill>
                  <a:srgbClr val="00B0F0"/>
                </a:solidFill>
              </a:rPr>
              <a:t>Obtaining Google Maps API key</a:t>
            </a:r>
            <a:endParaRPr lang="en-US" dirty="0">
              <a:solidFill>
                <a:srgbClr val="00B0F0"/>
              </a:solidFill>
            </a:endParaRPr>
          </a:p>
        </p:txBody>
      </p:sp>
      <p:sp>
        <p:nvSpPr>
          <p:cNvPr id="3" name="Content Placeholder 2"/>
          <p:cNvSpPr>
            <a:spLocks noGrp="1"/>
          </p:cNvSpPr>
          <p:nvPr>
            <p:ph idx="1"/>
          </p:nvPr>
        </p:nvSpPr>
        <p:spPr>
          <a:xfrm>
            <a:off x="838200" y="1068946"/>
            <a:ext cx="10515600" cy="5108017"/>
          </a:xfrm>
        </p:spPr>
        <p:txBody>
          <a:bodyPr/>
          <a:lstStyle/>
          <a:p>
            <a:pPr marL="0" indent="0">
              <a:buNone/>
            </a:pPr>
            <a:r>
              <a:rPr lang="en-US" dirty="0" smtClean="0"/>
              <a:t>3. Using the debug </a:t>
            </a:r>
            <a:r>
              <a:rPr lang="en-US" dirty="0" err="1" smtClean="0"/>
              <a:t>keystore</a:t>
            </a:r>
            <a:r>
              <a:rPr lang="en-US" dirty="0" smtClean="0"/>
              <a:t> certificate, extract its MD5 fingerprint using the keytool.exe application provided with the JDK installation. This fingerprint is needed to apply for the free Google Maps key. The </a:t>
            </a:r>
            <a:r>
              <a:rPr lang="en-US" i="1" dirty="0" smtClean="0">
                <a:solidFill>
                  <a:srgbClr val="0070C0"/>
                </a:solidFill>
              </a:rPr>
              <a:t>keytool.exe</a:t>
            </a:r>
            <a:r>
              <a:rPr lang="en-US" dirty="0" smtClean="0"/>
              <a:t> file can be found in the </a:t>
            </a:r>
            <a:r>
              <a:rPr lang="en-US" i="1" dirty="0" smtClean="0">
                <a:solidFill>
                  <a:srgbClr val="0070C0"/>
                </a:solidFill>
              </a:rPr>
              <a:t>C:\Program Files\Java\</a:t>
            </a:r>
            <a:r>
              <a:rPr lang="en-US" i="1" dirty="0" err="1" smtClean="0">
                <a:solidFill>
                  <a:srgbClr val="0070C0"/>
                </a:solidFill>
              </a:rPr>
              <a:t>jdk_version_number</a:t>
            </a:r>
            <a:r>
              <a:rPr lang="en-US" i="1" dirty="0" smtClean="0">
                <a:solidFill>
                  <a:srgbClr val="0070C0"/>
                </a:solidFill>
              </a:rPr>
              <a:t>\bin </a:t>
            </a:r>
            <a:r>
              <a:rPr lang="en-US" dirty="0" smtClean="0"/>
              <a:t>folder.</a:t>
            </a:r>
          </a:p>
          <a:p>
            <a:pPr marL="0" indent="0">
              <a:buNone/>
            </a:pPr>
            <a:r>
              <a:rPr lang="en-US" dirty="0" smtClean="0"/>
              <a:t>4. Open the command prompt and go to the </a:t>
            </a:r>
            <a:r>
              <a:rPr lang="en-US" i="1" dirty="0">
                <a:solidFill>
                  <a:srgbClr val="0070C0"/>
                </a:solidFill>
              </a:rPr>
              <a:t>C:\Program Files\Java\</a:t>
            </a:r>
            <a:r>
              <a:rPr lang="en-US" i="1" dirty="0" err="1">
                <a:solidFill>
                  <a:srgbClr val="0070C0"/>
                </a:solidFill>
              </a:rPr>
              <a:t>jdk_version_number</a:t>
            </a:r>
            <a:r>
              <a:rPr lang="en-US" i="1" dirty="0">
                <a:solidFill>
                  <a:srgbClr val="0070C0"/>
                </a:solidFill>
              </a:rPr>
              <a:t>\bin </a:t>
            </a:r>
            <a:r>
              <a:rPr lang="en-US" dirty="0" smtClean="0"/>
              <a:t>folder using the CD command.</a:t>
            </a:r>
          </a:p>
          <a:p>
            <a:pPr marL="0" indent="0">
              <a:buNone/>
            </a:pPr>
            <a:r>
              <a:rPr lang="en-US" dirty="0" smtClean="0"/>
              <a:t>5. Issue the following command to exact the MD5 fingerprint:</a:t>
            </a:r>
          </a:p>
          <a:p>
            <a:pPr marL="0" indent="0">
              <a:buNone/>
            </a:pPr>
            <a:r>
              <a:rPr lang="en-US" i="1" dirty="0">
                <a:solidFill>
                  <a:schemeClr val="accent2">
                    <a:lumMod val="75000"/>
                  </a:schemeClr>
                </a:solidFill>
              </a:rPr>
              <a:t>keytool.exe -list -alias </a:t>
            </a:r>
            <a:r>
              <a:rPr lang="en-US" i="1" dirty="0" err="1">
                <a:solidFill>
                  <a:schemeClr val="accent2">
                    <a:lumMod val="75000"/>
                  </a:schemeClr>
                </a:solidFill>
              </a:rPr>
              <a:t>androiddebugkey</a:t>
            </a:r>
            <a:r>
              <a:rPr lang="en-US" i="1" dirty="0">
                <a:solidFill>
                  <a:schemeClr val="accent2">
                    <a:lumMod val="75000"/>
                  </a:schemeClr>
                </a:solidFill>
              </a:rPr>
              <a:t> -</a:t>
            </a:r>
            <a:r>
              <a:rPr lang="en-US" i="1" dirty="0" err="1">
                <a:solidFill>
                  <a:schemeClr val="accent2">
                    <a:lumMod val="75000"/>
                  </a:schemeClr>
                </a:solidFill>
              </a:rPr>
              <a:t>keystore</a:t>
            </a:r>
            <a:r>
              <a:rPr lang="en-US" i="1" dirty="0">
                <a:solidFill>
                  <a:schemeClr val="accent2">
                    <a:lumMod val="75000"/>
                  </a:schemeClr>
                </a:solidFill>
              </a:rPr>
              <a:t> "D:\debug.keystore" -</a:t>
            </a:r>
            <a:r>
              <a:rPr lang="en-US" i="1" dirty="0" err="1">
                <a:solidFill>
                  <a:schemeClr val="accent2">
                    <a:lumMod val="75000"/>
                  </a:schemeClr>
                </a:solidFill>
              </a:rPr>
              <a:t>storepass</a:t>
            </a:r>
            <a:r>
              <a:rPr lang="en-US" i="1" dirty="0">
                <a:solidFill>
                  <a:schemeClr val="accent2">
                    <a:lumMod val="75000"/>
                  </a:schemeClr>
                </a:solidFill>
              </a:rPr>
              <a:t> android -</a:t>
            </a:r>
            <a:r>
              <a:rPr lang="en-US" i="1" dirty="0" err="1">
                <a:solidFill>
                  <a:schemeClr val="accent2">
                    <a:lumMod val="75000"/>
                  </a:schemeClr>
                </a:solidFill>
              </a:rPr>
              <a:t>keypass</a:t>
            </a:r>
            <a:r>
              <a:rPr lang="en-US" i="1" dirty="0">
                <a:solidFill>
                  <a:schemeClr val="accent2">
                    <a:lumMod val="75000"/>
                  </a:schemeClr>
                </a:solidFill>
              </a:rPr>
              <a:t> android</a:t>
            </a:r>
          </a:p>
        </p:txBody>
      </p:sp>
    </p:spTree>
    <p:extLst>
      <p:ext uri="{BB962C8B-B14F-4D97-AF65-F5344CB8AC3E}">
        <p14:creationId xmlns:p14="http://schemas.microsoft.com/office/powerpoint/2010/main" val="21950226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smtClean="0">
                <a:solidFill>
                  <a:srgbClr val="00B0F0"/>
                </a:solidFill>
              </a:rPr>
              <a:t>Obtaining Google Maps API key</a:t>
            </a:r>
            <a:endParaRPr lang="en-US" dirty="0">
              <a:solidFill>
                <a:srgbClr val="00B0F0"/>
              </a:solidFill>
            </a:endParaRPr>
          </a:p>
        </p:txBody>
      </p:sp>
      <p:sp>
        <p:nvSpPr>
          <p:cNvPr id="3" name="Content Placeholder 2"/>
          <p:cNvSpPr>
            <a:spLocks noGrp="1"/>
          </p:cNvSpPr>
          <p:nvPr>
            <p:ph idx="1"/>
          </p:nvPr>
        </p:nvSpPr>
        <p:spPr>
          <a:xfrm>
            <a:off x="838200" y="1068946"/>
            <a:ext cx="10515600" cy="5108017"/>
          </a:xfrm>
        </p:spPr>
        <p:txBody>
          <a:bodyPr/>
          <a:lstStyle/>
          <a:p>
            <a:pPr marL="0" indent="0">
              <a:buNone/>
            </a:pPr>
            <a:r>
              <a:rPr lang="en-US" dirty="0" smtClean="0"/>
              <a:t>You get the MD5 fingerprint</a:t>
            </a:r>
            <a:endParaRPr lang="en-US" i="1" dirty="0">
              <a:solidFill>
                <a:schemeClr val="accent2">
                  <a:lumMod val="75000"/>
                </a:schemeClr>
              </a:solidFill>
            </a:endParaRPr>
          </a:p>
        </p:txBody>
      </p:sp>
      <p:pic>
        <p:nvPicPr>
          <p:cNvPr id="4" name="Content Placeholder 3"/>
          <p:cNvPicPr>
            <a:picLocks noChangeAspect="1"/>
          </p:cNvPicPr>
          <p:nvPr/>
        </p:nvPicPr>
        <p:blipFill>
          <a:blip r:embed="rId2"/>
          <a:stretch>
            <a:fillRect/>
          </a:stretch>
        </p:blipFill>
        <p:spPr>
          <a:xfrm>
            <a:off x="295043" y="2240924"/>
            <a:ext cx="11486367" cy="3593205"/>
          </a:xfrm>
          <a:prstGeom prst="rect">
            <a:avLst/>
          </a:prstGeom>
        </p:spPr>
      </p:pic>
    </p:spTree>
    <p:extLst>
      <p:ext uri="{BB962C8B-B14F-4D97-AF65-F5344CB8AC3E}">
        <p14:creationId xmlns:p14="http://schemas.microsoft.com/office/powerpoint/2010/main" val="39112034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00B0F0"/>
                </a:solidFill>
              </a:rPr>
              <a:t>Creating a Google Map-Based Application</a:t>
            </a:r>
            <a:endParaRPr lang="en-US" sz="3600" dirty="0">
              <a:solidFill>
                <a:srgbClr val="7030A0"/>
              </a:solidFill>
            </a:endParaRPr>
          </a:p>
        </p:txBody>
      </p:sp>
      <p:sp>
        <p:nvSpPr>
          <p:cNvPr id="5" name="Content Placeholder 4"/>
          <p:cNvSpPr>
            <a:spLocks noGrp="1"/>
          </p:cNvSpPr>
          <p:nvPr>
            <p:ph idx="1"/>
          </p:nvPr>
        </p:nvSpPr>
        <p:spPr/>
        <p:txBody>
          <a:bodyPr/>
          <a:lstStyle/>
          <a:p>
            <a:r>
              <a:rPr lang="en-US" dirty="0" smtClean="0"/>
              <a:t>To access Google Map in Application, we have to add the following two statements to AndroidManifest.xml file:</a:t>
            </a:r>
          </a:p>
          <a:p>
            <a:pPr>
              <a:buFont typeface="Wingdings" panose="05000000000000000000" pitchFamily="2" charset="2"/>
              <a:buChar char="Ø"/>
            </a:pPr>
            <a:r>
              <a:rPr lang="en-US" dirty="0" smtClean="0"/>
              <a:t>The first statement asks for permission to access the internet:</a:t>
            </a:r>
          </a:p>
          <a:p>
            <a:pPr marL="457200" lvl="1" indent="0">
              <a:buNone/>
            </a:pPr>
            <a:r>
              <a:rPr lang="en-US" dirty="0" smtClean="0">
                <a:solidFill>
                  <a:schemeClr val="accent2">
                    <a:lumMod val="75000"/>
                  </a:schemeClr>
                </a:solidFill>
              </a:rPr>
              <a:t>&lt;uses-permission </a:t>
            </a:r>
            <a:r>
              <a:rPr lang="en-US" dirty="0" err="1" smtClean="0">
                <a:solidFill>
                  <a:schemeClr val="accent2">
                    <a:lumMod val="75000"/>
                  </a:schemeClr>
                </a:solidFill>
              </a:rPr>
              <a:t>android:name</a:t>
            </a:r>
            <a:r>
              <a:rPr lang="en-US" dirty="0" smtClean="0">
                <a:solidFill>
                  <a:schemeClr val="accent2">
                    <a:lumMod val="75000"/>
                  </a:schemeClr>
                </a:solidFill>
              </a:rPr>
              <a:t>=“</a:t>
            </a:r>
            <a:r>
              <a:rPr lang="en-US" dirty="0" err="1" smtClean="0">
                <a:solidFill>
                  <a:schemeClr val="accent2">
                    <a:lumMod val="75000"/>
                  </a:schemeClr>
                </a:solidFill>
              </a:rPr>
              <a:t>android.permission.INTERNET</a:t>
            </a:r>
            <a:r>
              <a:rPr lang="en-US" dirty="0" smtClean="0">
                <a:solidFill>
                  <a:schemeClr val="accent2">
                    <a:lumMod val="75000"/>
                  </a:schemeClr>
                </a:solidFill>
              </a:rPr>
              <a:t>” /&gt;</a:t>
            </a:r>
          </a:p>
          <a:p>
            <a:pPr>
              <a:buFont typeface="Wingdings" panose="05000000000000000000" pitchFamily="2" charset="2"/>
              <a:buChar char="Ø"/>
            </a:pPr>
            <a:r>
              <a:rPr lang="en-US" dirty="0" smtClean="0"/>
              <a:t>The second statement includes the Android map library</a:t>
            </a:r>
          </a:p>
          <a:p>
            <a:pPr marL="457200" lvl="1" indent="0">
              <a:buNone/>
            </a:pPr>
            <a:r>
              <a:rPr lang="en-US" dirty="0" smtClean="0">
                <a:solidFill>
                  <a:schemeClr val="accent2">
                    <a:lumMod val="75000"/>
                  </a:schemeClr>
                </a:solidFill>
              </a:rPr>
              <a:t>&lt;uses-library </a:t>
            </a:r>
            <a:r>
              <a:rPr lang="en-US" dirty="0" err="1" smtClean="0">
                <a:solidFill>
                  <a:schemeClr val="accent2">
                    <a:lumMod val="75000"/>
                  </a:schemeClr>
                </a:solidFill>
              </a:rPr>
              <a:t>android:name</a:t>
            </a:r>
            <a:r>
              <a:rPr lang="en-US" dirty="0" smtClean="0">
                <a:solidFill>
                  <a:schemeClr val="accent2">
                    <a:lumMod val="75000"/>
                  </a:schemeClr>
                </a:solidFill>
              </a:rPr>
              <a:t>=“</a:t>
            </a:r>
            <a:r>
              <a:rPr lang="en-US" dirty="0" err="1" smtClean="0">
                <a:solidFill>
                  <a:schemeClr val="accent2">
                    <a:lumMod val="75000"/>
                  </a:schemeClr>
                </a:solidFill>
              </a:rPr>
              <a:t>com.google.android.maps</a:t>
            </a:r>
            <a:r>
              <a:rPr lang="en-US" dirty="0" smtClean="0">
                <a:solidFill>
                  <a:schemeClr val="accent2">
                    <a:lumMod val="75000"/>
                  </a:schemeClr>
                </a:solidFill>
              </a:rPr>
              <a:t>”/&gt;</a:t>
            </a:r>
          </a:p>
          <a:p>
            <a:pPr marL="457200" lvl="1" indent="0">
              <a:buNone/>
            </a:pPr>
            <a:endParaRPr lang="en-US" dirty="0"/>
          </a:p>
          <a:p>
            <a:pPr marL="457200" lvl="1" indent="0">
              <a:buNone/>
            </a:pPr>
            <a:r>
              <a:rPr lang="en-US" dirty="0" smtClean="0"/>
              <a:t>After adding these two line then the Manifest.xml file will look like this</a:t>
            </a:r>
            <a:endParaRPr lang="en-US" dirty="0"/>
          </a:p>
        </p:txBody>
      </p:sp>
    </p:spTree>
    <p:extLst>
      <p:ext uri="{BB962C8B-B14F-4D97-AF65-F5344CB8AC3E}">
        <p14:creationId xmlns:p14="http://schemas.microsoft.com/office/powerpoint/2010/main" val="744424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smtClean="0">
                <a:solidFill>
                  <a:srgbClr val="00B0F0"/>
                </a:solidFill>
              </a:rPr>
              <a:t>activity.xml +MainActivity.java Code</a:t>
            </a:r>
            <a:endParaRPr lang="en-US" dirty="0">
              <a:solidFill>
                <a:srgbClr val="00B0F0"/>
              </a:solidFill>
            </a:endParaRPr>
          </a:p>
        </p:txBody>
      </p:sp>
      <p:pic>
        <p:nvPicPr>
          <p:cNvPr id="5" name="Content Placeholder 4"/>
          <p:cNvPicPr>
            <a:picLocks noGrp="1" noChangeAspect="1"/>
          </p:cNvPicPr>
          <p:nvPr>
            <p:ph idx="1"/>
          </p:nvPr>
        </p:nvPicPr>
        <p:blipFill>
          <a:blip r:embed="rId2"/>
          <a:stretch>
            <a:fillRect/>
          </a:stretch>
        </p:blipFill>
        <p:spPr>
          <a:xfrm>
            <a:off x="0" y="1931830"/>
            <a:ext cx="6356007" cy="3490175"/>
          </a:xfrm>
          <a:prstGeom prst="rect">
            <a:avLst/>
          </a:prstGeom>
        </p:spPr>
      </p:pic>
      <p:pic>
        <p:nvPicPr>
          <p:cNvPr id="6" name="Picture 5"/>
          <p:cNvPicPr>
            <a:picLocks noChangeAspect="1"/>
          </p:cNvPicPr>
          <p:nvPr/>
        </p:nvPicPr>
        <p:blipFill>
          <a:blip r:embed="rId3"/>
          <a:stretch>
            <a:fillRect/>
          </a:stretch>
        </p:blipFill>
        <p:spPr>
          <a:xfrm>
            <a:off x="7019254" y="1931830"/>
            <a:ext cx="4646530" cy="3374266"/>
          </a:xfrm>
          <a:prstGeom prst="rect">
            <a:avLst/>
          </a:prstGeom>
        </p:spPr>
      </p:pic>
    </p:spTree>
    <p:extLst>
      <p:ext uri="{BB962C8B-B14F-4D97-AF65-F5344CB8AC3E}">
        <p14:creationId xmlns:p14="http://schemas.microsoft.com/office/powerpoint/2010/main" val="12310895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smtClean="0">
                <a:solidFill>
                  <a:srgbClr val="0070C0"/>
                </a:solidFill>
              </a:rPr>
              <a:t>Manifest.xml</a:t>
            </a:r>
            <a:endParaRPr lang="en-US" dirty="0">
              <a:solidFill>
                <a:srgbClr val="0070C0"/>
              </a:solidFill>
            </a:endParaRPr>
          </a:p>
        </p:txBody>
      </p:sp>
      <p:pic>
        <p:nvPicPr>
          <p:cNvPr id="4" name="Content Placeholder 3"/>
          <p:cNvPicPr>
            <a:picLocks noGrp="1" noChangeAspect="1"/>
          </p:cNvPicPr>
          <p:nvPr>
            <p:ph idx="1"/>
          </p:nvPr>
        </p:nvPicPr>
        <p:blipFill>
          <a:blip r:embed="rId2"/>
          <a:stretch>
            <a:fillRect/>
          </a:stretch>
        </p:blipFill>
        <p:spPr>
          <a:xfrm>
            <a:off x="2060620" y="1209822"/>
            <a:ext cx="7033678" cy="5224290"/>
          </a:xfrm>
          <a:prstGeom prst="rect">
            <a:avLst/>
          </a:prstGeom>
        </p:spPr>
      </p:pic>
    </p:spTree>
    <p:extLst>
      <p:ext uri="{BB962C8B-B14F-4D97-AF65-F5344CB8AC3E}">
        <p14:creationId xmlns:p14="http://schemas.microsoft.com/office/powerpoint/2010/main" val="3585807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smtClean="0">
                <a:solidFill>
                  <a:srgbClr val="0070C0"/>
                </a:solidFill>
              </a:rPr>
              <a:t>Manifest.xml</a:t>
            </a:r>
            <a:endParaRPr lang="en-US" dirty="0">
              <a:solidFill>
                <a:srgbClr val="0070C0"/>
              </a:solidFill>
            </a:endParaRPr>
          </a:p>
        </p:txBody>
      </p:sp>
      <p:pic>
        <p:nvPicPr>
          <p:cNvPr id="4" name="Content Placeholder 3"/>
          <p:cNvPicPr>
            <a:picLocks noGrp="1" noChangeAspect="1"/>
          </p:cNvPicPr>
          <p:nvPr>
            <p:ph idx="1"/>
          </p:nvPr>
        </p:nvPicPr>
        <p:blipFill>
          <a:blip r:embed="rId2"/>
          <a:stretch>
            <a:fillRect/>
          </a:stretch>
        </p:blipFill>
        <p:spPr>
          <a:xfrm>
            <a:off x="2060620" y="1209822"/>
            <a:ext cx="7033678" cy="5224290"/>
          </a:xfrm>
          <a:prstGeom prst="rect">
            <a:avLst/>
          </a:prstGeom>
        </p:spPr>
      </p:pic>
    </p:spTree>
    <p:extLst>
      <p:ext uri="{BB962C8B-B14F-4D97-AF65-F5344CB8AC3E}">
        <p14:creationId xmlns:p14="http://schemas.microsoft.com/office/powerpoint/2010/main" val="212570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10671"/>
          </a:xfrm>
        </p:spPr>
        <p:txBody>
          <a:bodyPr>
            <a:normAutofit/>
          </a:bodyPr>
          <a:lstStyle/>
          <a:p>
            <a:r>
              <a:rPr lang="en-US" sz="6600" dirty="0" smtClean="0">
                <a:solidFill>
                  <a:schemeClr val="accent4"/>
                </a:solidFill>
              </a:rPr>
              <a:t>D</a:t>
            </a:r>
            <a:r>
              <a:rPr lang="en-US" sz="3200" dirty="0" smtClean="0">
                <a:solidFill>
                  <a:schemeClr val="accent4"/>
                </a:solidFill>
              </a:rPr>
              <a:t>isplaying Web Pages. </a:t>
            </a:r>
            <a:r>
              <a:rPr lang="en-US" sz="3200" dirty="0" err="1" smtClean="0"/>
              <a:t>Webview</a:t>
            </a:r>
            <a:r>
              <a:rPr lang="en-US" sz="3200" dirty="0" smtClean="0"/>
              <a:t> is a widget commonly used for viewing web applications or pages. It displays web pages as a part of our activity layout.</a:t>
            </a:r>
            <a:br>
              <a:rPr lang="en-US" sz="3200" dirty="0" smtClean="0"/>
            </a:br>
            <a:r>
              <a:rPr lang="en-US" sz="3200" dirty="0" smtClean="0"/>
              <a:t>Let’s make a small browser application that prompts the user to enter the URL of a website and then load and display it through the </a:t>
            </a:r>
            <a:r>
              <a:rPr lang="en-US" sz="3200" dirty="0" err="1" smtClean="0"/>
              <a:t>webview</a:t>
            </a:r>
            <a:r>
              <a:rPr lang="en-US" sz="3200" dirty="0" smtClean="0"/>
              <a:t> control. </a:t>
            </a:r>
            <a:endParaRPr lang="en-US" sz="3200" b="1" dirty="0" smtClean="0"/>
          </a:p>
        </p:txBody>
      </p:sp>
    </p:spTree>
    <p:extLst>
      <p:ext uri="{BB962C8B-B14F-4D97-AF65-F5344CB8AC3E}">
        <p14:creationId xmlns:p14="http://schemas.microsoft.com/office/powerpoint/2010/main" val="2462126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459123"/>
          </a:xfrm>
        </p:spPr>
        <p:txBody>
          <a:bodyPr>
            <a:normAutofit fontScale="90000"/>
          </a:bodyPr>
          <a:lstStyle/>
          <a:p>
            <a:pPr algn="ctr"/>
            <a:r>
              <a:rPr lang="en-US" b="1" dirty="0" smtClean="0">
                <a:solidFill>
                  <a:schemeClr val="accent2">
                    <a:lumMod val="60000"/>
                    <a:lumOff val="40000"/>
                  </a:schemeClr>
                </a:solidFill>
              </a:rPr>
              <a:t>Enabling </a:t>
            </a:r>
            <a:r>
              <a:rPr lang="en-US" b="1" dirty="0" err="1" smtClean="0">
                <a:solidFill>
                  <a:schemeClr val="accent2">
                    <a:lumMod val="60000"/>
                    <a:lumOff val="40000"/>
                  </a:schemeClr>
                </a:solidFill>
              </a:rPr>
              <a:t>Javascript</a:t>
            </a:r>
            <a:endParaRPr lang="en-US" b="1" dirty="0">
              <a:solidFill>
                <a:schemeClr val="accent2">
                  <a:lumMod val="60000"/>
                  <a:lumOff val="40000"/>
                </a:schemeClr>
              </a:solidFill>
            </a:endParaRPr>
          </a:p>
        </p:txBody>
      </p:sp>
      <p:sp>
        <p:nvSpPr>
          <p:cNvPr id="4" name="Content Placeholder 3"/>
          <p:cNvSpPr>
            <a:spLocks noGrp="1"/>
          </p:cNvSpPr>
          <p:nvPr>
            <p:ph idx="1"/>
          </p:nvPr>
        </p:nvSpPr>
        <p:spPr>
          <a:xfrm>
            <a:off x="838200" y="927279"/>
            <a:ext cx="10515600" cy="5249684"/>
          </a:xfrm>
        </p:spPr>
        <p:txBody>
          <a:bodyPr/>
          <a:lstStyle/>
          <a:p>
            <a:r>
              <a:rPr lang="en-US" dirty="0" smtClean="0"/>
              <a:t>When the </a:t>
            </a:r>
            <a:r>
              <a:rPr lang="en-US" dirty="0" err="1" smtClean="0"/>
              <a:t>webview</a:t>
            </a:r>
            <a:r>
              <a:rPr lang="en-US" dirty="0" smtClean="0"/>
              <a:t> widget is used for loading web </a:t>
            </a:r>
            <a:r>
              <a:rPr lang="en-US" dirty="0" err="1" smtClean="0"/>
              <a:t>pages,it</a:t>
            </a:r>
            <a:r>
              <a:rPr lang="en-US" dirty="0" smtClean="0"/>
              <a:t> maintains a history of visited web pages. We can use this web page history to navigate backward and forward. </a:t>
            </a:r>
            <a:endParaRPr lang="en-US" dirty="0"/>
          </a:p>
          <a:p>
            <a:r>
              <a:rPr lang="en-US" dirty="0" smtClean="0"/>
              <a:t>To view the previous or next page, the </a:t>
            </a:r>
            <a:r>
              <a:rPr lang="en-US" dirty="0" smtClean="0">
                <a:solidFill>
                  <a:schemeClr val="accent2">
                    <a:lumMod val="60000"/>
                    <a:lumOff val="40000"/>
                  </a:schemeClr>
                </a:solidFill>
              </a:rPr>
              <a:t>goBack() </a:t>
            </a:r>
            <a:r>
              <a:rPr lang="en-US" dirty="0" smtClean="0"/>
              <a:t>and </a:t>
            </a:r>
            <a:r>
              <a:rPr lang="en-US" dirty="0" smtClean="0">
                <a:solidFill>
                  <a:schemeClr val="accent2">
                    <a:lumMod val="60000"/>
                    <a:lumOff val="40000"/>
                  </a:schemeClr>
                </a:solidFill>
              </a:rPr>
              <a:t>goForward() </a:t>
            </a:r>
            <a:r>
              <a:rPr lang="en-US" dirty="0" smtClean="0"/>
              <a:t>method are used.</a:t>
            </a:r>
          </a:p>
          <a:p>
            <a:pPr marL="0" indent="0">
              <a:buNone/>
            </a:pPr>
            <a:r>
              <a:rPr lang="en-US" dirty="0" smtClean="0">
                <a:solidFill>
                  <a:srgbClr val="C00000"/>
                </a:solidFill>
              </a:rPr>
              <a:t>Note:</a:t>
            </a:r>
          </a:p>
          <a:p>
            <a:pPr marL="0" indent="0">
              <a:buNone/>
            </a:pPr>
            <a:r>
              <a:rPr lang="en-US" dirty="0" smtClean="0"/>
              <a:t>In the application we enter </a:t>
            </a:r>
            <a:r>
              <a:rPr lang="en-US" dirty="0" smtClean="0">
                <a:solidFill>
                  <a:schemeClr val="accent2">
                    <a:lumMod val="60000"/>
                    <a:lumOff val="40000"/>
                  </a:schemeClr>
                </a:solidFill>
              </a:rPr>
              <a:t>URL</a:t>
            </a:r>
            <a:r>
              <a:rPr lang="en-US" dirty="0" smtClean="0"/>
              <a:t> in the </a:t>
            </a:r>
            <a:r>
              <a:rPr lang="en-US" dirty="0" err="1" smtClean="0">
                <a:solidFill>
                  <a:schemeClr val="accent2">
                    <a:lumMod val="60000"/>
                    <a:lumOff val="40000"/>
                  </a:schemeClr>
                </a:solidFill>
              </a:rPr>
              <a:t>EditText</a:t>
            </a:r>
            <a:r>
              <a:rPr lang="en-US" dirty="0" smtClean="0">
                <a:solidFill>
                  <a:schemeClr val="accent2">
                    <a:lumMod val="60000"/>
                    <a:lumOff val="40000"/>
                  </a:schemeClr>
                </a:solidFill>
              </a:rPr>
              <a:t> </a:t>
            </a:r>
            <a:r>
              <a:rPr lang="en-US" dirty="0" smtClean="0"/>
              <a:t>control and press </a:t>
            </a:r>
            <a:r>
              <a:rPr lang="en-US" dirty="0" smtClean="0">
                <a:solidFill>
                  <a:schemeClr val="accent2">
                    <a:lumMod val="60000"/>
                    <a:lumOff val="40000"/>
                  </a:schemeClr>
                </a:solidFill>
              </a:rPr>
              <a:t>Enter</a:t>
            </a:r>
            <a:r>
              <a:rPr lang="en-US" dirty="0" smtClean="0"/>
              <a:t>, the application doesn’t insert a blank line in the </a:t>
            </a:r>
            <a:r>
              <a:rPr lang="en-US" dirty="0" err="1" smtClean="0"/>
              <a:t>EditText</a:t>
            </a:r>
            <a:r>
              <a:rPr lang="en-US" dirty="0" smtClean="0"/>
              <a:t> box, instead it navigates to the entered URL because we have associated a </a:t>
            </a:r>
            <a:r>
              <a:rPr lang="en-US" dirty="0" err="1" smtClean="0">
                <a:solidFill>
                  <a:schemeClr val="accent2">
                    <a:lumMod val="60000"/>
                    <a:lumOff val="40000"/>
                  </a:schemeClr>
                </a:solidFill>
              </a:rPr>
              <a:t>KeyListener</a:t>
            </a:r>
            <a:r>
              <a:rPr lang="en-US" dirty="0" smtClean="0">
                <a:solidFill>
                  <a:schemeClr val="accent2">
                    <a:lumMod val="60000"/>
                    <a:lumOff val="40000"/>
                  </a:schemeClr>
                </a:solidFill>
              </a:rPr>
              <a:t> </a:t>
            </a:r>
            <a:r>
              <a:rPr lang="en-US" dirty="0" smtClean="0"/>
              <a:t>with the </a:t>
            </a:r>
            <a:r>
              <a:rPr lang="en-US" dirty="0" err="1" smtClean="0">
                <a:solidFill>
                  <a:schemeClr val="accent2">
                    <a:lumMod val="60000"/>
                    <a:lumOff val="40000"/>
                  </a:schemeClr>
                </a:solidFill>
              </a:rPr>
              <a:t>EditText</a:t>
            </a:r>
            <a:r>
              <a:rPr lang="en-US" dirty="0" smtClean="0">
                <a:solidFill>
                  <a:schemeClr val="accent2">
                    <a:lumMod val="60000"/>
                    <a:lumOff val="40000"/>
                  </a:schemeClr>
                </a:solidFill>
              </a:rPr>
              <a:t> </a:t>
            </a:r>
            <a:r>
              <a:rPr lang="en-US" dirty="0" smtClean="0"/>
              <a:t>control</a:t>
            </a:r>
            <a:endParaRPr lang="en-US" dirty="0"/>
          </a:p>
        </p:txBody>
      </p:sp>
    </p:spTree>
    <p:extLst>
      <p:ext uri="{BB962C8B-B14F-4D97-AF65-F5344CB8AC3E}">
        <p14:creationId xmlns:p14="http://schemas.microsoft.com/office/powerpoint/2010/main" val="924435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459123"/>
          </a:xfrm>
        </p:spPr>
        <p:txBody>
          <a:bodyPr>
            <a:normAutofit fontScale="90000"/>
          </a:bodyPr>
          <a:lstStyle/>
          <a:p>
            <a:pPr algn="ctr"/>
            <a:r>
              <a:rPr lang="en-US" b="1" dirty="0" smtClean="0">
                <a:solidFill>
                  <a:schemeClr val="accent2">
                    <a:lumMod val="60000"/>
                    <a:lumOff val="40000"/>
                  </a:schemeClr>
                </a:solidFill>
              </a:rPr>
              <a:t>Screen shots without Internet </a:t>
            </a:r>
            <a:r>
              <a:rPr lang="en-US" b="1" dirty="0" err="1" smtClean="0">
                <a:solidFill>
                  <a:schemeClr val="accent2">
                    <a:lumMod val="60000"/>
                    <a:lumOff val="40000"/>
                  </a:schemeClr>
                </a:solidFill>
              </a:rPr>
              <a:t>haha</a:t>
            </a:r>
            <a:endParaRPr lang="en-US" b="1" dirty="0">
              <a:solidFill>
                <a:schemeClr val="accent2">
                  <a:lumMod val="60000"/>
                  <a:lumOff val="40000"/>
                </a:schemeClr>
              </a:solidFill>
            </a:endParaRPr>
          </a:p>
        </p:txBody>
      </p:sp>
      <p:pic>
        <p:nvPicPr>
          <p:cNvPr id="2" name="Content Placeholder 1"/>
          <p:cNvPicPr>
            <a:picLocks noGrp="1" noChangeAspect="1"/>
          </p:cNvPicPr>
          <p:nvPr>
            <p:ph idx="1"/>
          </p:nvPr>
        </p:nvPicPr>
        <p:blipFill>
          <a:blip r:embed="rId2"/>
          <a:stretch>
            <a:fillRect/>
          </a:stretch>
        </p:blipFill>
        <p:spPr>
          <a:xfrm>
            <a:off x="390889" y="1133162"/>
            <a:ext cx="3399561" cy="5249863"/>
          </a:xfrm>
          <a:prstGeom prst="rect">
            <a:avLst/>
          </a:prstGeom>
        </p:spPr>
      </p:pic>
      <p:pic>
        <p:nvPicPr>
          <p:cNvPr id="5" name="Picture 4"/>
          <p:cNvPicPr>
            <a:picLocks noChangeAspect="1"/>
          </p:cNvPicPr>
          <p:nvPr/>
        </p:nvPicPr>
        <p:blipFill>
          <a:blip r:embed="rId3"/>
          <a:stretch>
            <a:fillRect/>
          </a:stretch>
        </p:blipFill>
        <p:spPr>
          <a:xfrm>
            <a:off x="4082683" y="1133162"/>
            <a:ext cx="3368662" cy="5249863"/>
          </a:xfrm>
          <a:prstGeom prst="rect">
            <a:avLst/>
          </a:prstGeom>
        </p:spPr>
      </p:pic>
      <p:pic>
        <p:nvPicPr>
          <p:cNvPr id="6" name="Picture 5"/>
          <p:cNvPicPr>
            <a:picLocks noChangeAspect="1"/>
          </p:cNvPicPr>
          <p:nvPr/>
        </p:nvPicPr>
        <p:blipFill>
          <a:blip r:embed="rId4"/>
          <a:stretch>
            <a:fillRect/>
          </a:stretch>
        </p:blipFill>
        <p:spPr>
          <a:xfrm>
            <a:off x="7843967" y="1133161"/>
            <a:ext cx="3277984" cy="5138849"/>
          </a:xfrm>
          <a:prstGeom prst="rect">
            <a:avLst/>
          </a:prstGeom>
        </p:spPr>
      </p:pic>
    </p:spTree>
    <p:extLst>
      <p:ext uri="{BB962C8B-B14F-4D97-AF65-F5344CB8AC3E}">
        <p14:creationId xmlns:p14="http://schemas.microsoft.com/office/powerpoint/2010/main" val="1132394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smtClean="0">
                <a:solidFill>
                  <a:srgbClr val="00B0F0"/>
                </a:solidFill>
              </a:rPr>
              <a:t>Small changes in Manifest.xml file</a:t>
            </a:r>
            <a:endParaRPr lang="en-US" dirty="0">
              <a:solidFill>
                <a:srgbClr val="00B0F0"/>
              </a:solidFill>
            </a:endParaRPr>
          </a:p>
        </p:txBody>
      </p:sp>
      <p:pic>
        <p:nvPicPr>
          <p:cNvPr id="4" name="Content Placeholder 3"/>
          <p:cNvPicPr>
            <a:picLocks noGrp="1" noChangeAspect="1"/>
          </p:cNvPicPr>
          <p:nvPr>
            <p:ph idx="1"/>
          </p:nvPr>
        </p:nvPicPr>
        <p:blipFill>
          <a:blip r:embed="rId2"/>
          <a:stretch>
            <a:fillRect/>
          </a:stretch>
        </p:blipFill>
        <p:spPr>
          <a:xfrm>
            <a:off x="325192" y="1537058"/>
            <a:ext cx="5334000" cy="3952875"/>
          </a:xfrm>
          <a:prstGeom prst="rect">
            <a:avLst/>
          </a:prstGeom>
        </p:spPr>
      </p:pic>
      <p:pic>
        <p:nvPicPr>
          <p:cNvPr id="5" name="Picture 4"/>
          <p:cNvPicPr>
            <a:picLocks noChangeAspect="1"/>
          </p:cNvPicPr>
          <p:nvPr/>
        </p:nvPicPr>
        <p:blipFill>
          <a:blip r:embed="rId3"/>
          <a:stretch>
            <a:fillRect/>
          </a:stretch>
        </p:blipFill>
        <p:spPr>
          <a:xfrm>
            <a:off x="6705600" y="1003657"/>
            <a:ext cx="4648200" cy="5019675"/>
          </a:xfrm>
          <a:prstGeom prst="rect">
            <a:avLst/>
          </a:prstGeom>
        </p:spPr>
      </p:pic>
    </p:spTree>
    <p:extLst>
      <p:ext uri="{BB962C8B-B14F-4D97-AF65-F5344CB8AC3E}">
        <p14:creationId xmlns:p14="http://schemas.microsoft.com/office/powerpoint/2010/main" val="2103385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smtClean="0">
                <a:solidFill>
                  <a:srgbClr val="00B0F0"/>
                </a:solidFill>
              </a:rPr>
              <a:t>Java code</a:t>
            </a:r>
            <a:endParaRPr lang="en-US" dirty="0">
              <a:solidFill>
                <a:srgbClr val="00B0F0"/>
              </a:solidFill>
            </a:endParaRPr>
          </a:p>
        </p:txBody>
      </p:sp>
      <p:pic>
        <p:nvPicPr>
          <p:cNvPr id="4" name="Content Placeholder 3"/>
          <p:cNvPicPr>
            <a:picLocks noGrp="1" noChangeAspect="1"/>
          </p:cNvPicPr>
          <p:nvPr>
            <p:ph idx="1"/>
          </p:nvPr>
        </p:nvPicPr>
        <p:blipFill>
          <a:blip r:embed="rId2"/>
          <a:stretch>
            <a:fillRect/>
          </a:stretch>
        </p:blipFill>
        <p:spPr>
          <a:xfrm>
            <a:off x="0" y="1204219"/>
            <a:ext cx="6581775" cy="4695825"/>
          </a:xfrm>
          <a:prstGeom prst="rect">
            <a:avLst/>
          </a:prstGeom>
        </p:spPr>
      </p:pic>
      <p:pic>
        <p:nvPicPr>
          <p:cNvPr id="5" name="Picture 4"/>
          <p:cNvPicPr>
            <a:picLocks noChangeAspect="1"/>
          </p:cNvPicPr>
          <p:nvPr/>
        </p:nvPicPr>
        <p:blipFill>
          <a:blip r:embed="rId3"/>
          <a:stretch>
            <a:fillRect/>
          </a:stretch>
        </p:blipFill>
        <p:spPr>
          <a:xfrm>
            <a:off x="5634239" y="4509082"/>
            <a:ext cx="4838700" cy="2038350"/>
          </a:xfrm>
          <a:prstGeom prst="rect">
            <a:avLst/>
          </a:prstGeom>
        </p:spPr>
      </p:pic>
    </p:spTree>
    <p:extLst>
      <p:ext uri="{BB962C8B-B14F-4D97-AF65-F5344CB8AC3E}">
        <p14:creationId xmlns:p14="http://schemas.microsoft.com/office/powerpoint/2010/main" val="2497131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smtClean="0">
                <a:solidFill>
                  <a:srgbClr val="00B0F0"/>
                </a:solidFill>
              </a:rPr>
              <a:t>Using the </a:t>
            </a:r>
            <a:r>
              <a:rPr lang="en-US" b="1" i="1" dirty="0" err="1" smtClean="0">
                <a:solidFill>
                  <a:schemeClr val="accent2">
                    <a:lumMod val="60000"/>
                    <a:lumOff val="40000"/>
                  </a:schemeClr>
                </a:solidFill>
              </a:rPr>
              <a:t>WebViewClient</a:t>
            </a:r>
            <a:r>
              <a:rPr lang="en-US" dirty="0" smtClean="0">
                <a:solidFill>
                  <a:schemeClr val="accent2">
                    <a:lumMod val="60000"/>
                    <a:lumOff val="40000"/>
                  </a:schemeClr>
                </a:solidFill>
              </a:rPr>
              <a:t> </a:t>
            </a:r>
            <a:r>
              <a:rPr lang="en-US" dirty="0" smtClean="0">
                <a:solidFill>
                  <a:srgbClr val="00B0F0"/>
                </a:solidFill>
              </a:rPr>
              <a:t>Class</a:t>
            </a:r>
            <a:endParaRPr lang="en-US" dirty="0">
              <a:solidFill>
                <a:srgbClr val="00B0F0"/>
              </a:solidFill>
            </a:endParaRPr>
          </a:p>
        </p:txBody>
      </p:sp>
      <p:sp>
        <p:nvSpPr>
          <p:cNvPr id="3" name="Content Placeholder 2"/>
          <p:cNvSpPr>
            <a:spLocks noGrp="1"/>
          </p:cNvSpPr>
          <p:nvPr>
            <p:ph idx="1"/>
          </p:nvPr>
        </p:nvSpPr>
        <p:spPr>
          <a:xfrm>
            <a:off x="838200" y="798490"/>
            <a:ext cx="10515600" cy="5378473"/>
          </a:xfrm>
        </p:spPr>
        <p:txBody>
          <a:bodyPr>
            <a:normAutofit/>
          </a:bodyPr>
          <a:lstStyle/>
          <a:p>
            <a:r>
              <a:rPr lang="en-US" sz="2400" dirty="0" smtClean="0"/>
              <a:t>Android invokes the default Web browser to open and load the linked web page. To open links within our </a:t>
            </a:r>
            <a:r>
              <a:rPr lang="en-US" sz="2400" dirty="0" err="1" smtClean="0"/>
              <a:t>webview</a:t>
            </a:r>
            <a:r>
              <a:rPr lang="en-US" sz="2400" dirty="0" smtClean="0"/>
              <a:t>, the </a:t>
            </a:r>
            <a:r>
              <a:rPr lang="en-US" sz="2400" dirty="0" err="1" smtClean="0"/>
              <a:t>webViewClient</a:t>
            </a:r>
            <a:r>
              <a:rPr lang="en-US" sz="2400" dirty="0" smtClean="0"/>
              <a:t> class and its </a:t>
            </a:r>
            <a:r>
              <a:rPr lang="en-US" sz="2400" dirty="0" err="1" smtClean="0"/>
              <a:t>shouldOverrideUrlLoading</a:t>
            </a:r>
            <a:r>
              <a:rPr lang="en-US" sz="2400" dirty="0" smtClean="0"/>
              <a:t>() method are used.</a:t>
            </a:r>
          </a:p>
          <a:p>
            <a:pPr>
              <a:buFont typeface="Wingdings" panose="05000000000000000000" pitchFamily="2" charset="2"/>
              <a:buChar char="Ø"/>
            </a:pPr>
            <a:r>
              <a:rPr lang="en-US" sz="2400" dirty="0" smtClean="0"/>
              <a:t>Use the </a:t>
            </a:r>
            <a:r>
              <a:rPr lang="en-US" sz="2400" dirty="0" err="1" smtClean="0"/>
              <a:t>webViewClient</a:t>
            </a:r>
            <a:r>
              <a:rPr lang="en-US" sz="2400" dirty="0" smtClean="0"/>
              <a:t> class</a:t>
            </a:r>
          </a:p>
          <a:p>
            <a:pPr>
              <a:buFont typeface="Wingdings" panose="05000000000000000000" pitchFamily="2" charset="2"/>
              <a:buChar char="Ø"/>
            </a:pPr>
            <a:r>
              <a:rPr lang="en-US" sz="2400" dirty="0" smtClean="0"/>
              <a:t>Use the </a:t>
            </a:r>
            <a:r>
              <a:rPr lang="en-US" sz="2400" dirty="0" err="1" smtClean="0"/>
              <a:t>shouldOverrideUrlLoading</a:t>
            </a:r>
            <a:r>
              <a:rPr lang="en-US" sz="2400" dirty="0" smtClean="0"/>
              <a:t>() method to Load the clicked links in the </a:t>
            </a:r>
            <a:r>
              <a:rPr lang="en-US" sz="2400" dirty="0" err="1" smtClean="0"/>
              <a:t>webview</a:t>
            </a:r>
            <a:r>
              <a:rPr lang="en-US" sz="2400" dirty="0" smtClean="0"/>
              <a:t>  control.</a:t>
            </a:r>
            <a:endParaRPr lang="en-US" sz="2400" dirty="0"/>
          </a:p>
        </p:txBody>
      </p:sp>
    </p:spTree>
    <p:extLst>
      <p:ext uri="{BB962C8B-B14F-4D97-AF65-F5344CB8AC3E}">
        <p14:creationId xmlns:p14="http://schemas.microsoft.com/office/powerpoint/2010/main" val="1063283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smtClean="0">
                <a:solidFill>
                  <a:srgbClr val="00B0F0"/>
                </a:solidFill>
              </a:rPr>
              <a:t>Installing the Google API</a:t>
            </a:r>
            <a:endParaRPr lang="en-US" dirty="0">
              <a:solidFill>
                <a:srgbClr val="00B0F0"/>
              </a:solidFill>
            </a:endParaRPr>
          </a:p>
        </p:txBody>
      </p:sp>
      <p:sp>
        <p:nvSpPr>
          <p:cNvPr id="3" name="Content Placeholder 2"/>
          <p:cNvSpPr>
            <a:spLocks noGrp="1"/>
          </p:cNvSpPr>
          <p:nvPr>
            <p:ph idx="1"/>
          </p:nvPr>
        </p:nvSpPr>
        <p:spPr>
          <a:xfrm>
            <a:off x="838200" y="1068946"/>
            <a:ext cx="10515600" cy="5108017"/>
          </a:xfrm>
        </p:spPr>
        <p:txBody>
          <a:bodyPr/>
          <a:lstStyle/>
          <a:p>
            <a:r>
              <a:rPr lang="en-US" dirty="0" smtClean="0"/>
              <a:t>For building Google Map-based application, we need to install the </a:t>
            </a:r>
            <a:r>
              <a:rPr lang="en-US" dirty="0" smtClean="0">
                <a:solidFill>
                  <a:schemeClr val="accent2">
                    <a:lumMod val="60000"/>
                    <a:lumOff val="40000"/>
                  </a:schemeClr>
                </a:solidFill>
              </a:rPr>
              <a:t>Google API</a:t>
            </a:r>
            <a:r>
              <a:rPr lang="en-US" dirty="0" smtClean="0"/>
              <a:t>. To confirm that it is actually installed select the </a:t>
            </a:r>
            <a:r>
              <a:rPr lang="en-US" i="1" dirty="0" smtClean="0">
                <a:solidFill>
                  <a:schemeClr val="accent2">
                    <a:lumMod val="60000"/>
                    <a:lumOff val="40000"/>
                  </a:schemeClr>
                </a:solidFill>
              </a:rPr>
              <a:t>window, android SDK Manager Option</a:t>
            </a:r>
            <a:r>
              <a:rPr lang="en-US" dirty="0" smtClean="0"/>
              <a:t>. A dialog box opens showing the status of packages and tools on your machine.</a:t>
            </a:r>
          </a:p>
          <a:p>
            <a:r>
              <a:rPr lang="en-US" dirty="0" smtClean="0"/>
              <a:t>If the </a:t>
            </a:r>
            <a:r>
              <a:rPr lang="en-US" dirty="0" err="1" smtClean="0"/>
              <a:t>google</a:t>
            </a:r>
            <a:r>
              <a:rPr lang="en-US" dirty="0" smtClean="0"/>
              <a:t> API is not yet installed, you can select it in the Android SDK Manager window and then click the Install package button.</a:t>
            </a:r>
            <a:endParaRPr lang="en-US" dirty="0"/>
          </a:p>
        </p:txBody>
      </p:sp>
      <p:pic>
        <p:nvPicPr>
          <p:cNvPr id="4" name="Picture 3"/>
          <p:cNvPicPr>
            <a:picLocks noChangeAspect="1"/>
          </p:cNvPicPr>
          <p:nvPr/>
        </p:nvPicPr>
        <p:blipFill>
          <a:blip r:embed="rId2"/>
          <a:stretch>
            <a:fillRect/>
          </a:stretch>
        </p:blipFill>
        <p:spPr>
          <a:xfrm>
            <a:off x="1964229" y="3721726"/>
            <a:ext cx="6048375" cy="2247900"/>
          </a:xfrm>
          <a:prstGeom prst="rect">
            <a:avLst/>
          </a:prstGeom>
        </p:spPr>
      </p:pic>
    </p:spTree>
    <p:extLst>
      <p:ext uri="{BB962C8B-B14F-4D97-AF65-F5344CB8AC3E}">
        <p14:creationId xmlns:p14="http://schemas.microsoft.com/office/powerpoint/2010/main" val="1113876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2607</TotalTime>
  <Words>657</Words>
  <Application>Microsoft Office PowerPoint</Application>
  <PresentationFormat>Widescreen</PresentationFormat>
  <Paragraphs>52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Office Theme</vt:lpstr>
      <vt:lpstr>PowerPoint Presentation</vt:lpstr>
      <vt:lpstr>I  t is interesting to view webpages and Google Maps through Android applications. The Internet and the web pages found there are a huge source of information today. It also is often beneficial to embed a Google Map in an android applications. Map provide an easy way to search destinations. They are widely used in the field of education, hotel business, travel, and tourism.</vt:lpstr>
      <vt:lpstr>Displaying Web Pages. Webview is a widget commonly used for viewing web applications or pages. It displays web pages as a part of our activity layout. Let’s make a small browser application that prompts the user to enter the URL of a website and then load and display it through the webview control. </vt:lpstr>
      <vt:lpstr>Enabling Javascript</vt:lpstr>
      <vt:lpstr>Screen shots without Internet haha</vt:lpstr>
      <vt:lpstr>Small changes in Manifest.xml file</vt:lpstr>
      <vt:lpstr>Java code</vt:lpstr>
      <vt:lpstr>Using the WebViewClient Class</vt:lpstr>
      <vt:lpstr>Installing the Google API</vt:lpstr>
      <vt:lpstr>Key Obtaining from Google Developer Console</vt:lpstr>
      <vt:lpstr>Screen Shots</vt:lpstr>
      <vt:lpstr>MainActivity.java</vt:lpstr>
      <vt:lpstr>Manifest.xml changes requires</vt:lpstr>
      <vt:lpstr>How to get User Location using GoogleMap</vt:lpstr>
      <vt:lpstr>Continue…</vt:lpstr>
      <vt:lpstr>Add changes in Manifest.xml file</vt:lpstr>
      <vt:lpstr>Add permission in Manifest file</vt:lpstr>
      <vt:lpstr>Search the Location</vt:lpstr>
      <vt:lpstr>Obtaining Google Maps API key</vt:lpstr>
      <vt:lpstr>Obtaining Google Maps API key</vt:lpstr>
      <vt:lpstr>Obtaining Google Maps API key</vt:lpstr>
      <vt:lpstr>Creating a Google Map-Based Application</vt:lpstr>
      <vt:lpstr>activity.xml +MainActivity.java Code</vt:lpstr>
      <vt:lpstr>Manifest.xml</vt:lpstr>
      <vt:lpstr>Manifest.xml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3</dc:title>
  <dc:creator>zakir afridi</dc:creator>
  <cp:lastModifiedBy>att</cp:lastModifiedBy>
  <cp:revision>154</cp:revision>
  <dcterms:created xsi:type="dcterms:W3CDTF">2017-02-16T11:43:29Z</dcterms:created>
  <dcterms:modified xsi:type="dcterms:W3CDTF">2017-05-17T07:58:16Z</dcterms:modified>
</cp:coreProperties>
</file>