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1" r:id="rId4"/>
    <p:sldId id="352" r:id="rId5"/>
    <p:sldId id="365" r:id="rId6"/>
    <p:sldId id="353" r:id="rId7"/>
    <p:sldId id="258" r:id="rId8"/>
    <p:sldId id="366" r:id="rId9"/>
    <p:sldId id="326" r:id="rId10"/>
    <p:sldId id="327" r:id="rId11"/>
    <p:sldId id="262" r:id="rId12"/>
    <p:sldId id="363" r:id="rId13"/>
    <p:sldId id="368" r:id="rId14"/>
    <p:sldId id="367" r:id="rId15"/>
    <p:sldId id="369" r:id="rId16"/>
    <p:sldId id="370" r:id="rId17"/>
    <p:sldId id="371" r:id="rId18"/>
    <p:sldId id="372" r:id="rId19"/>
    <p:sldId id="373" r:id="rId20"/>
    <p:sldId id="374" r:id="rId21"/>
    <p:sldId id="375" r:id="rId22"/>
    <p:sldId id="376" r:id="rId23"/>
    <p:sldId id="377" r:id="rId24"/>
    <p:sldId id="379" r:id="rId25"/>
    <p:sldId id="378" r:id="rId26"/>
    <p:sldId id="380" r:id="rId27"/>
    <p:sldId id="381" r:id="rId28"/>
    <p:sldId id="3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ir afridi" initials="za" lastIdx="1" clrIdx="0">
    <p:extLst>
      <p:ext uri="{19B8F6BF-5375-455C-9EA6-DF929625EA0E}">
        <p15:presenceInfo xmlns:p15="http://schemas.microsoft.com/office/powerpoint/2012/main" userId="7020fbaed9c4e1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ED5418-FB06-46AD-A459-F74322BFAED2}" type="datetimeFigureOut">
              <a:rPr lang="en-US" smtClean="0"/>
              <a:t>31-May-17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31-May-17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31-May-17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31-May-17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31-May-17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D5418-FB06-46AD-A459-F74322BFAED2}" type="datetimeFigureOut">
              <a:rPr lang="en-US" smtClean="0"/>
              <a:t>31-May-17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D5418-FB06-46AD-A459-F74322BFAED2}" type="datetimeFigureOut">
              <a:rPr lang="en-US" smtClean="0"/>
              <a:t>31-May-17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D5418-FB06-46AD-A459-F74322BFAED2}" type="datetimeFigureOut">
              <a:rPr lang="en-US" smtClean="0"/>
              <a:t>31-May-17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31-May-17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31-May-17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31-May-17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ndroidexample.com/Incomming_SMS_Broadcast_Receiver_-_Android_Example/index.php?view=article_discription&amp;aid=62&amp;aaid=8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a:t>By</a:t>
            </a:r>
          </a:p>
          <a:p>
            <a:r>
              <a:rPr lang="en-US" sz="4800" dirty="0" err="1">
                <a:solidFill>
                  <a:srgbClr val="7030A0"/>
                </a:solidFill>
              </a:rPr>
              <a:t>M.Zakir</a:t>
            </a:r>
            <a:r>
              <a:rPr lang="en-US" sz="4800" dirty="0">
                <a:solidFill>
                  <a:srgbClr val="7030A0"/>
                </a:solidFill>
              </a:rPr>
              <a:t> Khan</a:t>
            </a: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a:solidFill>
                  <a:srgbClr val="C00000"/>
                </a:solidFill>
              </a:rPr>
              <a:t>Lab 11</a:t>
            </a:r>
            <a:br>
              <a:rPr lang="en-US" dirty="0">
                <a:solidFill>
                  <a:srgbClr val="C00000"/>
                </a:solidFill>
              </a:rPr>
            </a:br>
            <a:r>
              <a:rPr lang="en-US" dirty="0">
                <a:solidFill>
                  <a:srgbClr val="00B050"/>
                </a:solidFill>
              </a:rPr>
              <a:t>Communicating with SMS and Emails</a:t>
            </a:r>
          </a:p>
        </p:txBody>
      </p:sp>
    </p:spTree>
    <p:extLst>
      <p:ext uri="{BB962C8B-B14F-4D97-AF65-F5344CB8AC3E}">
        <p14:creationId xmlns:p14="http://schemas.microsoft.com/office/powerpoint/2010/main" val="204757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fontAlgn="t"/>
            <a:r>
              <a:rPr lang="en-US" b="1" dirty="0" err="1">
                <a:hlinkClick r:id="rId2"/>
              </a:rPr>
              <a:t>Incomming</a:t>
            </a:r>
            <a:r>
              <a:rPr lang="en-US" b="1" dirty="0">
                <a:hlinkClick r:id="rId2"/>
              </a:rPr>
              <a:t> SMS Broadcast Receiver - Android Example</a:t>
            </a:r>
            <a:endParaRPr lang="en-US" b="1" dirty="0"/>
          </a:p>
        </p:txBody>
      </p:sp>
      <p:pic>
        <p:nvPicPr>
          <p:cNvPr id="4" name="Content Placeholder 3"/>
          <p:cNvPicPr>
            <a:picLocks noGrp="1" noChangeAspect="1"/>
          </p:cNvPicPr>
          <p:nvPr>
            <p:ph idx="1"/>
          </p:nvPr>
        </p:nvPicPr>
        <p:blipFill>
          <a:blip r:embed="rId3"/>
          <a:stretch>
            <a:fillRect/>
          </a:stretch>
        </p:blipFill>
        <p:spPr>
          <a:xfrm>
            <a:off x="2150167" y="1421416"/>
            <a:ext cx="5934075" cy="4905375"/>
          </a:xfrm>
          <a:prstGeom prst="rect">
            <a:avLst/>
          </a:prstGeom>
        </p:spPr>
      </p:pic>
    </p:spTree>
    <p:extLst>
      <p:ext uri="{BB962C8B-B14F-4D97-AF65-F5344CB8AC3E}">
        <p14:creationId xmlns:p14="http://schemas.microsoft.com/office/powerpoint/2010/main" val="106328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IncommingSms.java</a:t>
            </a:r>
          </a:p>
        </p:txBody>
      </p:sp>
      <p:pic>
        <p:nvPicPr>
          <p:cNvPr id="3" name="Picture 2"/>
          <p:cNvPicPr>
            <a:picLocks noChangeAspect="1"/>
          </p:cNvPicPr>
          <p:nvPr/>
        </p:nvPicPr>
        <p:blipFill>
          <a:blip r:embed="rId2"/>
          <a:stretch>
            <a:fillRect/>
          </a:stretch>
        </p:blipFill>
        <p:spPr>
          <a:xfrm>
            <a:off x="3831868" y="1553380"/>
            <a:ext cx="8134350" cy="4781550"/>
          </a:xfrm>
          <a:prstGeom prst="rect">
            <a:avLst/>
          </a:prstGeom>
        </p:spPr>
      </p:pic>
      <p:pic>
        <p:nvPicPr>
          <p:cNvPr id="4" name="Picture 3"/>
          <p:cNvPicPr>
            <a:picLocks noChangeAspect="1"/>
          </p:cNvPicPr>
          <p:nvPr/>
        </p:nvPicPr>
        <p:blipFill>
          <a:blip r:embed="rId3"/>
          <a:stretch>
            <a:fillRect/>
          </a:stretch>
        </p:blipFill>
        <p:spPr>
          <a:xfrm>
            <a:off x="409307" y="1677473"/>
            <a:ext cx="3105150" cy="3657600"/>
          </a:xfrm>
          <a:prstGeom prst="rect">
            <a:avLst/>
          </a:prstGeom>
        </p:spPr>
      </p:pic>
    </p:spTree>
    <p:extLst>
      <p:ext uri="{BB962C8B-B14F-4D97-AF65-F5344CB8AC3E}">
        <p14:creationId xmlns:p14="http://schemas.microsoft.com/office/powerpoint/2010/main" val="111387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Services  </a:t>
            </a:r>
          </a:p>
        </p:txBody>
      </p:sp>
    </p:spTree>
    <p:extLst>
      <p:ext uri="{BB962C8B-B14F-4D97-AF65-F5344CB8AC3E}">
        <p14:creationId xmlns:p14="http://schemas.microsoft.com/office/powerpoint/2010/main" val="40198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Screen Shot</a:t>
            </a:r>
          </a:p>
        </p:txBody>
      </p:sp>
      <p:pic>
        <p:nvPicPr>
          <p:cNvPr id="3" name="Picture 2"/>
          <p:cNvPicPr>
            <a:picLocks noChangeAspect="1"/>
          </p:cNvPicPr>
          <p:nvPr/>
        </p:nvPicPr>
        <p:blipFill>
          <a:blip r:embed="rId2"/>
          <a:stretch>
            <a:fillRect/>
          </a:stretch>
        </p:blipFill>
        <p:spPr>
          <a:xfrm>
            <a:off x="562444" y="1209822"/>
            <a:ext cx="3133725" cy="5534025"/>
          </a:xfrm>
          <a:prstGeom prst="rect">
            <a:avLst/>
          </a:prstGeom>
        </p:spPr>
      </p:pic>
      <p:pic>
        <p:nvPicPr>
          <p:cNvPr id="4" name="Picture 3"/>
          <p:cNvPicPr>
            <a:picLocks noChangeAspect="1"/>
          </p:cNvPicPr>
          <p:nvPr/>
        </p:nvPicPr>
        <p:blipFill>
          <a:blip r:embed="rId3"/>
          <a:stretch>
            <a:fillRect/>
          </a:stretch>
        </p:blipFill>
        <p:spPr>
          <a:xfrm>
            <a:off x="4236613" y="1209822"/>
            <a:ext cx="2971800" cy="5505450"/>
          </a:xfrm>
          <a:prstGeom prst="rect">
            <a:avLst/>
          </a:prstGeom>
        </p:spPr>
      </p:pic>
      <p:pic>
        <p:nvPicPr>
          <p:cNvPr id="5" name="Picture 4"/>
          <p:cNvPicPr>
            <a:picLocks noChangeAspect="1"/>
          </p:cNvPicPr>
          <p:nvPr/>
        </p:nvPicPr>
        <p:blipFill>
          <a:blip r:embed="rId4"/>
          <a:stretch>
            <a:fillRect/>
          </a:stretch>
        </p:blipFill>
        <p:spPr>
          <a:xfrm>
            <a:off x="7876169" y="1209822"/>
            <a:ext cx="2809875" cy="5505450"/>
          </a:xfrm>
          <a:prstGeom prst="rect">
            <a:avLst/>
          </a:prstGeom>
        </p:spPr>
      </p:pic>
    </p:spTree>
    <p:extLst>
      <p:ext uri="{BB962C8B-B14F-4D97-AF65-F5344CB8AC3E}">
        <p14:creationId xmlns:p14="http://schemas.microsoft.com/office/powerpoint/2010/main" val="19501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XML code</a:t>
            </a:r>
          </a:p>
        </p:txBody>
      </p:sp>
      <p:pic>
        <p:nvPicPr>
          <p:cNvPr id="3" name="Picture 2"/>
          <p:cNvPicPr>
            <a:picLocks noChangeAspect="1"/>
          </p:cNvPicPr>
          <p:nvPr/>
        </p:nvPicPr>
        <p:blipFill>
          <a:blip r:embed="rId2"/>
          <a:stretch>
            <a:fillRect/>
          </a:stretch>
        </p:blipFill>
        <p:spPr>
          <a:xfrm>
            <a:off x="320562" y="1414664"/>
            <a:ext cx="5337877" cy="4664164"/>
          </a:xfrm>
          <a:prstGeom prst="rect">
            <a:avLst/>
          </a:prstGeom>
        </p:spPr>
      </p:pic>
      <p:pic>
        <p:nvPicPr>
          <p:cNvPr id="4" name="Picture 3"/>
          <p:cNvPicPr>
            <a:picLocks noChangeAspect="1"/>
          </p:cNvPicPr>
          <p:nvPr/>
        </p:nvPicPr>
        <p:blipFill>
          <a:blip r:embed="rId3"/>
          <a:stretch>
            <a:fillRect/>
          </a:stretch>
        </p:blipFill>
        <p:spPr>
          <a:xfrm>
            <a:off x="6312123" y="1553380"/>
            <a:ext cx="3714750" cy="4781550"/>
          </a:xfrm>
          <a:prstGeom prst="rect">
            <a:avLst/>
          </a:prstGeom>
        </p:spPr>
      </p:pic>
    </p:spTree>
    <p:extLst>
      <p:ext uri="{BB962C8B-B14F-4D97-AF65-F5344CB8AC3E}">
        <p14:creationId xmlns:p14="http://schemas.microsoft.com/office/powerpoint/2010/main" val="35902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MainActivity.java</a:t>
            </a:r>
          </a:p>
        </p:txBody>
      </p:sp>
      <p:pic>
        <p:nvPicPr>
          <p:cNvPr id="5" name="Picture 4"/>
          <p:cNvPicPr>
            <a:picLocks noChangeAspect="1"/>
          </p:cNvPicPr>
          <p:nvPr/>
        </p:nvPicPr>
        <p:blipFill>
          <a:blip r:embed="rId2"/>
          <a:stretch>
            <a:fillRect/>
          </a:stretch>
        </p:blipFill>
        <p:spPr>
          <a:xfrm>
            <a:off x="4801874" y="1209822"/>
            <a:ext cx="6614115" cy="5100826"/>
          </a:xfrm>
          <a:prstGeom prst="rect">
            <a:avLst/>
          </a:prstGeom>
        </p:spPr>
      </p:pic>
      <p:pic>
        <p:nvPicPr>
          <p:cNvPr id="6" name="Picture 5"/>
          <p:cNvPicPr>
            <a:picLocks noChangeAspect="1"/>
          </p:cNvPicPr>
          <p:nvPr/>
        </p:nvPicPr>
        <p:blipFill>
          <a:blip r:embed="rId3"/>
          <a:stretch>
            <a:fillRect/>
          </a:stretch>
        </p:blipFill>
        <p:spPr>
          <a:xfrm>
            <a:off x="960951" y="1701285"/>
            <a:ext cx="3325839" cy="4287391"/>
          </a:xfrm>
          <a:prstGeom prst="rect">
            <a:avLst/>
          </a:prstGeom>
        </p:spPr>
      </p:pic>
    </p:spTree>
    <p:extLst>
      <p:ext uri="{BB962C8B-B14F-4D97-AF65-F5344CB8AC3E}">
        <p14:creationId xmlns:p14="http://schemas.microsoft.com/office/powerpoint/2010/main" val="58201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MyService.java</a:t>
            </a:r>
          </a:p>
        </p:txBody>
      </p:sp>
      <p:pic>
        <p:nvPicPr>
          <p:cNvPr id="3" name="Picture 2"/>
          <p:cNvPicPr>
            <a:picLocks noChangeAspect="1"/>
          </p:cNvPicPr>
          <p:nvPr/>
        </p:nvPicPr>
        <p:blipFill>
          <a:blip r:embed="rId2"/>
          <a:stretch>
            <a:fillRect/>
          </a:stretch>
        </p:blipFill>
        <p:spPr>
          <a:xfrm>
            <a:off x="1838726" y="1209822"/>
            <a:ext cx="6136957" cy="5397040"/>
          </a:xfrm>
          <a:prstGeom prst="rect">
            <a:avLst/>
          </a:prstGeom>
        </p:spPr>
      </p:pic>
    </p:spTree>
    <p:extLst>
      <p:ext uri="{BB962C8B-B14F-4D97-AF65-F5344CB8AC3E}">
        <p14:creationId xmlns:p14="http://schemas.microsoft.com/office/powerpoint/2010/main" val="85114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Static Service</a:t>
            </a:r>
          </a:p>
        </p:txBody>
      </p:sp>
      <p:pic>
        <p:nvPicPr>
          <p:cNvPr id="5" name="Picture 4"/>
          <p:cNvPicPr>
            <a:picLocks noChangeAspect="1"/>
          </p:cNvPicPr>
          <p:nvPr/>
        </p:nvPicPr>
        <p:blipFill>
          <a:blip r:embed="rId2"/>
          <a:stretch>
            <a:fillRect/>
          </a:stretch>
        </p:blipFill>
        <p:spPr>
          <a:xfrm>
            <a:off x="2491409" y="1234039"/>
            <a:ext cx="2037421" cy="3249070"/>
          </a:xfrm>
          <a:prstGeom prst="rect">
            <a:avLst/>
          </a:prstGeom>
        </p:spPr>
      </p:pic>
      <p:pic>
        <p:nvPicPr>
          <p:cNvPr id="6" name="Picture 5"/>
          <p:cNvPicPr>
            <a:picLocks noChangeAspect="1"/>
          </p:cNvPicPr>
          <p:nvPr/>
        </p:nvPicPr>
        <p:blipFill>
          <a:blip r:embed="rId3"/>
          <a:stretch>
            <a:fillRect/>
          </a:stretch>
        </p:blipFill>
        <p:spPr>
          <a:xfrm>
            <a:off x="4593204" y="1283485"/>
            <a:ext cx="1980002" cy="3199623"/>
          </a:xfrm>
          <a:prstGeom prst="rect">
            <a:avLst/>
          </a:prstGeom>
        </p:spPr>
      </p:pic>
      <p:pic>
        <p:nvPicPr>
          <p:cNvPr id="7" name="Picture 6"/>
          <p:cNvPicPr>
            <a:picLocks noChangeAspect="1"/>
          </p:cNvPicPr>
          <p:nvPr/>
        </p:nvPicPr>
        <p:blipFill>
          <a:blip r:embed="rId4"/>
          <a:stretch>
            <a:fillRect/>
          </a:stretch>
        </p:blipFill>
        <p:spPr>
          <a:xfrm>
            <a:off x="6771860" y="1234038"/>
            <a:ext cx="2012674" cy="3224853"/>
          </a:xfrm>
          <a:prstGeom prst="rect">
            <a:avLst/>
          </a:prstGeom>
        </p:spPr>
      </p:pic>
      <p:pic>
        <p:nvPicPr>
          <p:cNvPr id="8" name="Picture 7"/>
          <p:cNvPicPr>
            <a:picLocks noChangeAspect="1"/>
          </p:cNvPicPr>
          <p:nvPr/>
        </p:nvPicPr>
        <p:blipFill>
          <a:blip r:embed="rId5"/>
          <a:stretch>
            <a:fillRect/>
          </a:stretch>
        </p:blipFill>
        <p:spPr>
          <a:xfrm>
            <a:off x="9046336" y="1234038"/>
            <a:ext cx="1981228" cy="3263200"/>
          </a:xfrm>
          <a:prstGeom prst="rect">
            <a:avLst/>
          </a:prstGeom>
        </p:spPr>
      </p:pic>
      <p:pic>
        <p:nvPicPr>
          <p:cNvPr id="9" name="Picture 8"/>
          <p:cNvPicPr>
            <a:picLocks noChangeAspect="1"/>
          </p:cNvPicPr>
          <p:nvPr/>
        </p:nvPicPr>
        <p:blipFill>
          <a:blip r:embed="rId6"/>
          <a:stretch>
            <a:fillRect/>
          </a:stretch>
        </p:blipFill>
        <p:spPr>
          <a:xfrm>
            <a:off x="349624" y="1234038"/>
            <a:ext cx="1770450" cy="3434976"/>
          </a:xfrm>
          <a:prstGeom prst="rect">
            <a:avLst/>
          </a:prstGeom>
        </p:spPr>
      </p:pic>
    </p:spTree>
    <p:extLst>
      <p:ext uri="{BB962C8B-B14F-4D97-AF65-F5344CB8AC3E}">
        <p14:creationId xmlns:p14="http://schemas.microsoft.com/office/powerpoint/2010/main" val="18457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MainActivity.java</a:t>
            </a:r>
          </a:p>
        </p:txBody>
      </p:sp>
      <p:pic>
        <p:nvPicPr>
          <p:cNvPr id="3" name="Picture 2"/>
          <p:cNvPicPr>
            <a:picLocks noChangeAspect="1"/>
          </p:cNvPicPr>
          <p:nvPr/>
        </p:nvPicPr>
        <p:blipFill>
          <a:blip r:embed="rId2"/>
          <a:stretch>
            <a:fillRect/>
          </a:stretch>
        </p:blipFill>
        <p:spPr>
          <a:xfrm>
            <a:off x="5185092" y="1209822"/>
            <a:ext cx="5899109" cy="4713900"/>
          </a:xfrm>
          <a:prstGeom prst="rect">
            <a:avLst/>
          </a:prstGeom>
        </p:spPr>
      </p:pic>
      <p:pic>
        <p:nvPicPr>
          <p:cNvPr id="9" name="Picture 8"/>
          <p:cNvPicPr>
            <a:picLocks noChangeAspect="1"/>
          </p:cNvPicPr>
          <p:nvPr/>
        </p:nvPicPr>
        <p:blipFill>
          <a:blip r:embed="rId3"/>
          <a:stretch>
            <a:fillRect/>
          </a:stretch>
        </p:blipFill>
        <p:spPr>
          <a:xfrm>
            <a:off x="473351" y="1209821"/>
            <a:ext cx="4172400" cy="4356091"/>
          </a:xfrm>
          <a:prstGeom prst="rect">
            <a:avLst/>
          </a:prstGeom>
        </p:spPr>
      </p:pic>
    </p:spTree>
    <p:extLst>
      <p:ext uri="{BB962C8B-B14F-4D97-AF65-F5344CB8AC3E}">
        <p14:creationId xmlns:p14="http://schemas.microsoft.com/office/powerpoint/2010/main" val="246046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MyOwnService.java</a:t>
            </a:r>
          </a:p>
        </p:txBody>
      </p:sp>
      <p:pic>
        <p:nvPicPr>
          <p:cNvPr id="4" name="Picture 3"/>
          <p:cNvPicPr>
            <a:picLocks noChangeAspect="1"/>
          </p:cNvPicPr>
          <p:nvPr/>
        </p:nvPicPr>
        <p:blipFill>
          <a:blip r:embed="rId2"/>
          <a:stretch>
            <a:fillRect/>
          </a:stretch>
        </p:blipFill>
        <p:spPr>
          <a:xfrm>
            <a:off x="5194851" y="1041331"/>
            <a:ext cx="6360630" cy="5240163"/>
          </a:xfrm>
          <a:prstGeom prst="rect">
            <a:avLst/>
          </a:prstGeom>
        </p:spPr>
      </p:pic>
      <p:pic>
        <p:nvPicPr>
          <p:cNvPr id="5" name="Picture 4"/>
          <p:cNvPicPr>
            <a:picLocks noChangeAspect="1"/>
          </p:cNvPicPr>
          <p:nvPr/>
        </p:nvPicPr>
        <p:blipFill>
          <a:blip r:embed="rId3"/>
          <a:stretch>
            <a:fillRect/>
          </a:stretch>
        </p:blipFill>
        <p:spPr>
          <a:xfrm>
            <a:off x="52443" y="1041331"/>
            <a:ext cx="4940727" cy="4352304"/>
          </a:xfrm>
          <a:prstGeom prst="rect">
            <a:avLst/>
          </a:prstGeom>
        </p:spPr>
      </p:pic>
    </p:spTree>
    <p:extLst>
      <p:ext uri="{BB962C8B-B14F-4D97-AF65-F5344CB8AC3E}">
        <p14:creationId xmlns:p14="http://schemas.microsoft.com/office/powerpoint/2010/main" val="337149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solidFill>
                  <a:schemeClr val="accent4"/>
                </a:solidFill>
              </a:rPr>
              <a:t>C</a:t>
            </a:r>
            <a:r>
              <a:rPr lang="en-US" sz="6600" dirty="0"/>
              <a:t> </a:t>
            </a:r>
            <a:r>
              <a:rPr lang="en-US" sz="2400" dirty="0"/>
              <a:t> ommunication with text messages is a popular way to send and receive information via cellular phones. Communication through text messages not only consumes fewer network resources but also reduces network congestion, making it an inexpensive mode of communication. Moreover, users can respond to such messages at their leisure.</a:t>
            </a:r>
            <a:br>
              <a:rPr lang="en-US" sz="2400" dirty="0"/>
            </a:br>
            <a:r>
              <a:rPr lang="en-US" sz="2400" dirty="0"/>
              <a:t>We can make our application send and receive text message via SMS automatically at periodic intervals or when a specific event occurs, such as when a button is clicked or when a task is completed..</a:t>
            </a:r>
            <a:br>
              <a:rPr lang="en-US" sz="2400" dirty="0"/>
            </a:br>
            <a:r>
              <a:rPr lang="en-US" sz="2400" dirty="0"/>
              <a:t>All three communication mediums such as SMS, Email and voice calls use the concept of broadcast receivers and notification.</a:t>
            </a:r>
            <a:endParaRPr lang="en-US" sz="2400" b="1" dirty="0">
              <a:solidFill>
                <a:srgbClr val="7030A0"/>
              </a:solidFill>
            </a:endParaRPr>
          </a:p>
        </p:txBody>
      </p:sp>
    </p:spTree>
    <p:extLst>
      <p:ext uri="{BB962C8B-B14F-4D97-AF65-F5344CB8AC3E}">
        <p14:creationId xmlns:p14="http://schemas.microsoft.com/office/powerpoint/2010/main" val="168624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Manifest.xml</a:t>
            </a:r>
          </a:p>
        </p:txBody>
      </p:sp>
      <p:pic>
        <p:nvPicPr>
          <p:cNvPr id="3" name="Picture 2"/>
          <p:cNvPicPr>
            <a:picLocks noChangeAspect="1"/>
          </p:cNvPicPr>
          <p:nvPr/>
        </p:nvPicPr>
        <p:blipFill>
          <a:blip r:embed="rId2"/>
          <a:stretch>
            <a:fillRect/>
          </a:stretch>
        </p:blipFill>
        <p:spPr>
          <a:xfrm>
            <a:off x="1981701" y="1509712"/>
            <a:ext cx="6747961" cy="4917592"/>
          </a:xfrm>
          <a:prstGeom prst="rect">
            <a:avLst/>
          </a:prstGeom>
        </p:spPr>
      </p:pic>
    </p:spTree>
    <p:extLst>
      <p:ext uri="{BB962C8B-B14F-4D97-AF65-F5344CB8AC3E}">
        <p14:creationId xmlns:p14="http://schemas.microsoft.com/office/powerpoint/2010/main" val="59508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Static Service using thread</a:t>
            </a:r>
          </a:p>
        </p:txBody>
      </p:sp>
      <p:pic>
        <p:nvPicPr>
          <p:cNvPr id="4" name="Picture 3"/>
          <p:cNvPicPr>
            <a:picLocks noChangeAspect="1"/>
          </p:cNvPicPr>
          <p:nvPr/>
        </p:nvPicPr>
        <p:blipFill>
          <a:blip r:embed="rId2"/>
          <a:stretch>
            <a:fillRect/>
          </a:stretch>
        </p:blipFill>
        <p:spPr>
          <a:xfrm>
            <a:off x="184898" y="1395719"/>
            <a:ext cx="1821424" cy="3511643"/>
          </a:xfrm>
          <a:prstGeom prst="rect">
            <a:avLst/>
          </a:prstGeom>
        </p:spPr>
      </p:pic>
      <p:pic>
        <p:nvPicPr>
          <p:cNvPr id="5" name="Picture 4"/>
          <p:cNvPicPr>
            <a:picLocks noChangeAspect="1"/>
          </p:cNvPicPr>
          <p:nvPr/>
        </p:nvPicPr>
        <p:blipFill>
          <a:blip r:embed="rId3"/>
          <a:stretch>
            <a:fillRect/>
          </a:stretch>
        </p:blipFill>
        <p:spPr>
          <a:xfrm>
            <a:off x="7376350" y="1775630"/>
            <a:ext cx="1988980" cy="2823068"/>
          </a:xfrm>
          <a:prstGeom prst="rect">
            <a:avLst/>
          </a:prstGeom>
        </p:spPr>
      </p:pic>
      <p:pic>
        <p:nvPicPr>
          <p:cNvPr id="6" name="Picture 5"/>
          <p:cNvPicPr>
            <a:picLocks noChangeAspect="1"/>
          </p:cNvPicPr>
          <p:nvPr/>
        </p:nvPicPr>
        <p:blipFill>
          <a:blip r:embed="rId4"/>
          <a:stretch>
            <a:fillRect/>
          </a:stretch>
        </p:blipFill>
        <p:spPr>
          <a:xfrm>
            <a:off x="9799544" y="1856846"/>
            <a:ext cx="2192294" cy="2609139"/>
          </a:xfrm>
          <a:prstGeom prst="rect">
            <a:avLst/>
          </a:prstGeom>
        </p:spPr>
      </p:pic>
      <p:pic>
        <p:nvPicPr>
          <p:cNvPr id="7" name="Picture 6"/>
          <p:cNvPicPr>
            <a:picLocks noChangeAspect="1"/>
          </p:cNvPicPr>
          <p:nvPr/>
        </p:nvPicPr>
        <p:blipFill>
          <a:blip r:embed="rId5"/>
          <a:stretch>
            <a:fillRect/>
          </a:stretch>
        </p:blipFill>
        <p:spPr>
          <a:xfrm>
            <a:off x="2163907" y="1775630"/>
            <a:ext cx="2265609" cy="2663084"/>
          </a:xfrm>
          <a:prstGeom prst="rect">
            <a:avLst/>
          </a:prstGeom>
        </p:spPr>
      </p:pic>
      <p:pic>
        <p:nvPicPr>
          <p:cNvPr id="8" name="Picture 7"/>
          <p:cNvPicPr>
            <a:picLocks noChangeAspect="1"/>
          </p:cNvPicPr>
          <p:nvPr/>
        </p:nvPicPr>
        <p:blipFill>
          <a:blip r:embed="rId6"/>
          <a:stretch>
            <a:fillRect/>
          </a:stretch>
        </p:blipFill>
        <p:spPr>
          <a:xfrm>
            <a:off x="4930076" y="1817861"/>
            <a:ext cx="2229167" cy="2648124"/>
          </a:xfrm>
          <a:prstGeom prst="rect">
            <a:avLst/>
          </a:prstGeom>
        </p:spPr>
      </p:pic>
    </p:spTree>
    <p:extLst>
      <p:ext uri="{BB962C8B-B14F-4D97-AF65-F5344CB8AC3E}">
        <p14:creationId xmlns:p14="http://schemas.microsoft.com/office/powerpoint/2010/main" val="278654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Activity.xml</a:t>
            </a:r>
          </a:p>
        </p:txBody>
      </p:sp>
      <p:pic>
        <p:nvPicPr>
          <p:cNvPr id="3" name="Picture 2"/>
          <p:cNvPicPr>
            <a:picLocks noChangeAspect="1"/>
          </p:cNvPicPr>
          <p:nvPr/>
        </p:nvPicPr>
        <p:blipFill>
          <a:blip r:embed="rId2"/>
          <a:stretch>
            <a:fillRect/>
          </a:stretch>
        </p:blipFill>
        <p:spPr>
          <a:xfrm>
            <a:off x="6847963" y="1040186"/>
            <a:ext cx="5020747" cy="5535426"/>
          </a:xfrm>
          <a:prstGeom prst="rect">
            <a:avLst/>
          </a:prstGeom>
        </p:spPr>
      </p:pic>
      <p:pic>
        <p:nvPicPr>
          <p:cNvPr id="9" name="Picture 8"/>
          <p:cNvPicPr>
            <a:picLocks noChangeAspect="1"/>
          </p:cNvPicPr>
          <p:nvPr/>
        </p:nvPicPr>
        <p:blipFill>
          <a:blip r:embed="rId3"/>
          <a:stretch>
            <a:fillRect/>
          </a:stretch>
        </p:blipFill>
        <p:spPr>
          <a:xfrm>
            <a:off x="323289" y="1209822"/>
            <a:ext cx="5816271" cy="4666543"/>
          </a:xfrm>
          <a:prstGeom prst="rect">
            <a:avLst/>
          </a:prstGeom>
        </p:spPr>
      </p:pic>
    </p:spTree>
    <p:extLst>
      <p:ext uri="{BB962C8B-B14F-4D97-AF65-F5344CB8AC3E}">
        <p14:creationId xmlns:p14="http://schemas.microsoft.com/office/powerpoint/2010/main" val="70824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Main </a:t>
            </a:r>
            <a:r>
              <a:rPr lang="en-US" dirty="0" err="1">
                <a:solidFill>
                  <a:srgbClr val="00B0F0"/>
                </a:solidFill>
              </a:rPr>
              <a:t>Activity.Java</a:t>
            </a:r>
            <a:r>
              <a:rPr lang="en-US" dirty="0">
                <a:solidFill>
                  <a:srgbClr val="00B0F0"/>
                </a:solidFill>
              </a:rPr>
              <a:t> during threading</a:t>
            </a:r>
          </a:p>
        </p:txBody>
      </p:sp>
      <p:pic>
        <p:nvPicPr>
          <p:cNvPr id="4" name="Picture 3"/>
          <p:cNvPicPr>
            <a:picLocks noChangeAspect="1"/>
          </p:cNvPicPr>
          <p:nvPr/>
        </p:nvPicPr>
        <p:blipFill>
          <a:blip r:embed="rId2"/>
          <a:stretch>
            <a:fillRect/>
          </a:stretch>
        </p:blipFill>
        <p:spPr>
          <a:xfrm>
            <a:off x="3250266" y="1209822"/>
            <a:ext cx="5314950" cy="5353050"/>
          </a:xfrm>
          <a:prstGeom prst="rect">
            <a:avLst/>
          </a:prstGeom>
        </p:spPr>
      </p:pic>
    </p:spTree>
    <p:extLst>
      <p:ext uri="{BB962C8B-B14F-4D97-AF65-F5344CB8AC3E}">
        <p14:creationId xmlns:p14="http://schemas.microsoft.com/office/powerpoint/2010/main" val="3350371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Now after Thread Class </a:t>
            </a:r>
          </a:p>
        </p:txBody>
      </p:sp>
      <p:pic>
        <p:nvPicPr>
          <p:cNvPr id="3" name="Picture 2"/>
          <p:cNvPicPr>
            <a:picLocks noChangeAspect="1"/>
          </p:cNvPicPr>
          <p:nvPr/>
        </p:nvPicPr>
        <p:blipFill>
          <a:blip r:embed="rId2"/>
          <a:stretch>
            <a:fillRect/>
          </a:stretch>
        </p:blipFill>
        <p:spPr>
          <a:xfrm>
            <a:off x="4908550" y="1825763"/>
            <a:ext cx="2520949" cy="3700393"/>
          </a:xfrm>
          <a:prstGeom prst="rect">
            <a:avLst/>
          </a:prstGeom>
        </p:spPr>
      </p:pic>
      <p:pic>
        <p:nvPicPr>
          <p:cNvPr id="5" name="Picture 4"/>
          <p:cNvPicPr>
            <a:picLocks noChangeAspect="1"/>
          </p:cNvPicPr>
          <p:nvPr/>
        </p:nvPicPr>
        <p:blipFill>
          <a:blip r:embed="rId3"/>
          <a:stretch>
            <a:fillRect/>
          </a:stretch>
        </p:blipFill>
        <p:spPr>
          <a:xfrm>
            <a:off x="838200" y="1857617"/>
            <a:ext cx="3088143" cy="3668539"/>
          </a:xfrm>
          <a:prstGeom prst="rect">
            <a:avLst/>
          </a:prstGeom>
        </p:spPr>
      </p:pic>
      <p:pic>
        <p:nvPicPr>
          <p:cNvPr id="4" name="Picture 3"/>
          <p:cNvPicPr>
            <a:picLocks noChangeAspect="1"/>
          </p:cNvPicPr>
          <p:nvPr/>
        </p:nvPicPr>
        <p:blipFill>
          <a:blip r:embed="rId4"/>
          <a:stretch>
            <a:fillRect/>
          </a:stretch>
        </p:blipFill>
        <p:spPr>
          <a:xfrm>
            <a:off x="9284183" y="1857617"/>
            <a:ext cx="2714625" cy="3933825"/>
          </a:xfrm>
          <a:prstGeom prst="rect">
            <a:avLst/>
          </a:prstGeom>
        </p:spPr>
      </p:pic>
    </p:spTree>
    <p:extLst>
      <p:ext uri="{BB962C8B-B14F-4D97-AF65-F5344CB8AC3E}">
        <p14:creationId xmlns:p14="http://schemas.microsoft.com/office/powerpoint/2010/main" val="1904120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Changes in </a:t>
            </a:r>
            <a:r>
              <a:rPr lang="en-US" dirty="0" err="1">
                <a:solidFill>
                  <a:srgbClr val="00B0F0"/>
                </a:solidFill>
              </a:rPr>
              <a:t>MyOwnService.Java</a:t>
            </a:r>
            <a:endParaRPr lang="en-US" dirty="0">
              <a:solidFill>
                <a:srgbClr val="00B0F0"/>
              </a:solidFill>
            </a:endParaRPr>
          </a:p>
        </p:txBody>
      </p:sp>
      <p:pic>
        <p:nvPicPr>
          <p:cNvPr id="6" name="Picture 5"/>
          <p:cNvPicPr>
            <a:picLocks noChangeAspect="1"/>
          </p:cNvPicPr>
          <p:nvPr/>
        </p:nvPicPr>
        <p:blipFill>
          <a:blip r:embed="rId2"/>
          <a:stretch>
            <a:fillRect/>
          </a:stretch>
        </p:blipFill>
        <p:spPr>
          <a:xfrm>
            <a:off x="182632" y="1209822"/>
            <a:ext cx="3981450" cy="4829175"/>
          </a:xfrm>
          <a:prstGeom prst="rect">
            <a:avLst/>
          </a:prstGeom>
        </p:spPr>
      </p:pic>
      <p:pic>
        <p:nvPicPr>
          <p:cNvPr id="7" name="Picture 6"/>
          <p:cNvPicPr>
            <a:picLocks noChangeAspect="1"/>
          </p:cNvPicPr>
          <p:nvPr/>
        </p:nvPicPr>
        <p:blipFill>
          <a:blip r:embed="rId3"/>
          <a:stretch>
            <a:fillRect/>
          </a:stretch>
        </p:blipFill>
        <p:spPr>
          <a:xfrm>
            <a:off x="4559162" y="1209822"/>
            <a:ext cx="7417068" cy="4144056"/>
          </a:xfrm>
          <a:prstGeom prst="rect">
            <a:avLst/>
          </a:prstGeom>
        </p:spPr>
      </p:pic>
    </p:spTree>
    <p:extLst>
      <p:ext uri="{BB962C8B-B14F-4D97-AF65-F5344CB8AC3E}">
        <p14:creationId xmlns:p14="http://schemas.microsoft.com/office/powerpoint/2010/main" val="789270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Services Using IntentService</a:t>
            </a:r>
          </a:p>
        </p:txBody>
      </p:sp>
      <p:pic>
        <p:nvPicPr>
          <p:cNvPr id="3" name="Picture 2"/>
          <p:cNvPicPr>
            <a:picLocks noChangeAspect="1"/>
          </p:cNvPicPr>
          <p:nvPr/>
        </p:nvPicPr>
        <p:blipFill>
          <a:blip r:embed="rId2"/>
          <a:stretch>
            <a:fillRect/>
          </a:stretch>
        </p:blipFill>
        <p:spPr>
          <a:xfrm>
            <a:off x="189464" y="1586120"/>
            <a:ext cx="2695575" cy="3314700"/>
          </a:xfrm>
          <a:prstGeom prst="rect">
            <a:avLst/>
          </a:prstGeom>
        </p:spPr>
      </p:pic>
      <p:pic>
        <p:nvPicPr>
          <p:cNvPr id="4" name="Picture 3"/>
          <p:cNvPicPr>
            <a:picLocks noChangeAspect="1"/>
          </p:cNvPicPr>
          <p:nvPr/>
        </p:nvPicPr>
        <p:blipFill>
          <a:blip r:embed="rId3"/>
          <a:stretch>
            <a:fillRect/>
          </a:stretch>
        </p:blipFill>
        <p:spPr>
          <a:xfrm>
            <a:off x="3092726" y="1428750"/>
            <a:ext cx="2667000" cy="4000500"/>
          </a:xfrm>
          <a:prstGeom prst="rect">
            <a:avLst/>
          </a:prstGeom>
        </p:spPr>
      </p:pic>
      <p:pic>
        <p:nvPicPr>
          <p:cNvPr id="5" name="Picture 4"/>
          <p:cNvPicPr>
            <a:picLocks noChangeAspect="1"/>
          </p:cNvPicPr>
          <p:nvPr/>
        </p:nvPicPr>
        <p:blipFill>
          <a:blip r:embed="rId4"/>
          <a:stretch>
            <a:fillRect/>
          </a:stretch>
        </p:blipFill>
        <p:spPr>
          <a:xfrm>
            <a:off x="5967413" y="1471820"/>
            <a:ext cx="2638425" cy="3543300"/>
          </a:xfrm>
          <a:prstGeom prst="rect">
            <a:avLst/>
          </a:prstGeom>
        </p:spPr>
      </p:pic>
      <p:pic>
        <p:nvPicPr>
          <p:cNvPr id="6" name="Picture 5"/>
          <p:cNvPicPr>
            <a:picLocks noChangeAspect="1"/>
          </p:cNvPicPr>
          <p:nvPr/>
        </p:nvPicPr>
        <p:blipFill>
          <a:blip r:embed="rId5"/>
          <a:stretch>
            <a:fillRect/>
          </a:stretch>
        </p:blipFill>
        <p:spPr>
          <a:xfrm>
            <a:off x="9047714" y="1428750"/>
            <a:ext cx="2657475" cy="3914775"/>
          </a:xfrm>
          <a:prstGeom prst="rect">
            <a:avLst/>
          </a:prstGeom>
        </p:spPr>
      </p:pic>
    </p:spTree>
    <p:extLst>
      <p:ext uri="{BB962C8B-B14F-4D97-AF65-F5344CB8AC3E}">
        <p14:creationId xmlns:p14="http://schemas.microsoft.com/office/powerpoint/2010/main" val="1544657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Services Using IntentService MyServices.java</a:t>
            </a:r>
          </a:p>
        </p:txBody>
      </p:sp>
      <p:pic>
        <p:nvPicPr>
          <p:cNvPr id="9" name="Picture 8"/>
          <p:cNvPicPr>
            <a:picLocks noChangeAspect="1"/>
          </p:cNvPicPr>
          <p:nvPr/>
        </p:nvPicPr>
        <p:blipFill>
          <a:blip r:embed="rId2"/>
          <a:stretch>
            <a:fillRect/>
          </a:stretch>
        </p:blipFill>
        <p:spPr>
          <a:xfrm>
            <a:off x="3179900" y="1023316"/>
            <a:ext cx="5381625" cy="5314950"/>
          </a:xfrm>
          <a:prstGeom prst="rect">
            <a:avLst/>
          </a:prstGeom>
        </p:spPr>
      </p:pic>
    </p:spTree>
    <p:extLst>
      <p:ext uri="{BB962C8B-B14F-4D97-AF65-F5344CB8AC3E}">
        <p14:creationId xmlns:p14="http://schemas.microsoft.com/office/powerpoint/2010/main" val="25652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Bound Services</a:t>
            </a:r>
          </a:p>
        </p:txBody>
      </p:sp>
    </p:spTree>
    <p:extLst>
      <p:ext uri="{BB962C8B-B14F-4D97-AF65-F5344CB8AC3E}">
        <p14:creationId xmlns:p14="http://schemas.microsoft.com/office/powerpoint/2010/main" val="12059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5400" dirty="0">
                <a:solidFill>
                  <a:schemeClr val="accent4"/>
                </a:solidFill>
              </a:rPr>
              <a:t>Understanding Broadcast Receiver. </a:t>
            </a:r>
            <a:endParaRPr lang="en-US" sz="3200" b="1" dirty="0"/>
          </a:p>
        </p:txBody>
      </p:sp>
    </p:spTree>
    <p:extLst>
      <p:ext uri="{BB962C8B-B14F-4D97-AF65-F5344CB8AC3E}">
        <p14:creationId xmlns:p14="http://schemas.microsoft.com/office/powerpoint/2010/main" val="246212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459123"/>
          </a:xfrm>
        </p:spPr>
        <p:txBody>
          <a:bodyPr>
            <a:normAutofit fontScale="90000"/>
          </a:bodyPr>
          <a:lstStyle/>
          <a:p>
            <a:pPr algn="ctr"/>
            <a:r>
              <a:rPr lang="en-US" b="1" dirty="0">
                <a:solidFill>
                  <a:schemeClr val="accent2">
                    <a:lumMod val="60000"/>
                    <a:lumOff val="40000"/>
                  </a:schemeClr>
                </a:solidFill>
              </a:rPr>
              <a:t>XML and Manifest.xml file</a:t>
            </a:r>
          </a:p>
        </p:txBody>
      </p:sp>
      <p:pic>
        <p:nvPicPr>
          <p:cNvPr id="2" name="Content Placeholder 1"/>
          <p:cNvPicPr>
            <a:picLocks noGrp="1" noChangeAspect="1"/>
          </p:cNvPicPr>
          <p:nvPr>
            <p:ph idx="1"/>
          </p:nvPr>
        </p:nvPicPr>
        <p:blipFill>
          <a:blip r:embed="rId2"/>
          <a:stretch>
            <a:fillRect/>
          </a:stretch>
        </p:blipFill>
        <p:spPr>
          <a:xfrm>
            <a:off x="172658" y="1295141"/>
            <a:ext cx="6010116" cy="3907923"/>
          </a:xfrm>
          <a:prstGeom prst="rect">
            <a:avLst/>
          </a:prstGeom>
        </p:spPr>
      </p:pic>
      <p:pic>
        <p:nvPicPr>
          <p:cNvPr id="5" name="Picture 4"/>
          <p:cNvPicPr>
            <a:picLocks noChangeAspect="1"/>
          </p:cNvPicPr>
          <p:nvPr/>
        </p:nvPicPr>
        <p:blipFill>
          <a:blip r:embed="rId3"/>
          <a:stretch>
            <a:fillRect/>
          </a:stretch>
        </p:blipFill>
        <p:spPr>
          <a:xfrm>
            <a:off x="6533144" y="1394472"/>
            <a:ext cx="5153025" cy="3476625"/>
          </a:xfrm>
          <a:prstGeom prst="rect">
            <a:avLst/>
          </a:prstGeom>
        </p:spPr>
      </p:pic>
    </p:spTree>
    <p:extLst>
      <p:ext uri="{BB962C8B-B14F-4D97-AF65-F5344CB8AC3E}">
        <p14:creationId xmlns:p14="http://schemas.microsoft.com/office/powerpoint/2010/main" val="92443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459123"/>
          </a:xfrm>
        </p:spPr>
        <p:txBody>
          <a:bodyPr>
            <a:normAutofit fontScale="90000"/>
          </a:bodyPr>
          <a:lstStyle/>
          <a:p>
            <a:pPr algn="ctr"/>
            <a:r>
              <a:rPr lang="en-US" b="1" dirty="0">
                <a:solidFill>
                  <a:schemeClr val="accent2">
                    <a:lumMod val="60000"/>
                    <a:lumOff val="40000"/>
                  </a:schemeClr>
                </a:solidFill>
              </a:rPr>
              <a:t>Screen shot</a:t>
            </a:r>
          </a:p>
        </p:txBody>
      </p:sp>
      <p:pic>
        <p:nvPicPr>
          <p:cNvPr id="6" name="Picture 5"/>
          <p:cNvPicPr>
            <a:picLocks noChangeAspect="1"/>
          </p:cNvPicPr>
          <p:nvPr/>
        </p:nvPicPr>
        <p:blipFill>
          <a:blip r:embed="rId2"/>
          <a:stretch>
            <a:fillRect/>
          </a:stretch>
        </p:blipFill>
        <p:spPr>
          <a:xfrm>
            <a:off x="1133342" y="1392271"/>
            <a:ext cx="2659151" cy="4631554"/>
          </a:xfrm>
          <a:prstGeom prst="rect">
            <a:avLst/>
          </a:prstGeom>
        </p:spPr>
      </p:pic>
    </p:spTree>
    <p:extLst>
      <p:ext uri="{BB962C8B-B14F-4D97-AF65-F5344CB8AC3E}">
        <p14:creationId xmlns:p14="http://schemas.microsoft.com/office/powerpoint/2010/main" val="384941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459123"/>
          </a:xfrm>
        </p:spPr>
        <p:txBody>
          <a:bodyPr>
            <a:normAutofit fontScale="90000"/>
          </a:bodyPr>
          <a:lstStyle/>
          <a:p>
            <a:pPr algn="ctr"/>
            <a:r>
              <a:rPr lang="en-US" b="1" dirty="0" err="1">
                <a:solidFill>
                  <a:schemeClr val="accent2">
                    <a:lumMod val="60000"/>
                    <a:lumOff val="40000"/>
                  </a:schemeClr>
                </a:solidFill>
              </a:rPr>
              <a:t>MainActivity</a:t>
            </a:r>
            <a:r>
              <a:rPr lang="en-US" b="1" dirty="0">
                <a:solidFill>
                  <a:schemeClr val="accent2">
                    <a:lumMod val="60000"/>
                    <a:lumOff val="40000"/>
                  </a:schemeClr>
                </a:solidFill>
              </a:rPr>
              <a:t> + Receiving.java</a:t>
            </a:r>
          </a:p>
        </p:txBody>
      </p:sp>
      <p:pic>
        <p:nvPicPr>
          <p:cNvPr id="7" name="Content Placeholder 6"/>
          <p:cNvPicPr>
            <a:picLocks noGrp="1" noChangeAspect="1"/>
          </p:cNvPicPr>
          <p:nvPr>
            <p:ph idx="1"/>
          </p:nvPr>
        </p:nvPicPr>
        <p:blipFill>
          <a:blip r:embed="rId2"/>
          <a:stretch>
            <a:fillRect/>
          </a:stretch>
        </p:blipFill>
        <p:spPr>
          <a:xfrm>
            <a:off x="0" y="1234818"/>
            <a:ext cx="5687941" cy="4419007"/>
          </a:xfrm>
          <a:prstGeom prst="rect">
            <a:avLst/>
          </a:prstGeom>
        </p:spPr>
      </p:pic>
      <p:pic>
        <p:nvPicPr>
          <p:cNvPr id="8" name="Picture 7"/>
          <p:cNvPicPr>
            <a:picLocks noChangeAspect="1"/>
          </p:cNvPicPr>
          <p:nvPr/>
        </p:nvPicPr>
        <p:blipFill>
          <a:blip r:embed="rId3"/>
          <a:stretch>
            <a:fillRect/>
          </a:stretch>
        </p:blipFill>
        <p:spPr>
          <a:xfrm>
            <a:off x="6096000" y="1234818"/>
            <a:ext cx="5887832" cy="3040968"/>
          </a:xfrm>
          <a:prstGeom prst="rect">
            <a:avLst/>
          </a:prstGeom>
        </p:spPr>
      </p:pic>
    </p:spTree>
    <p:extLst>
      <p:ext uri="{BB962C8B-B14F-4D97-AF65-F5344CB8AC3E}">
        <p14:creationId xmlns:p14="http://schemas.microsoft.com/office/powerpoint/2010/main" val="113239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Using the Notification System</a:t>
            </a:r>
          </a:p>
        </p:txBody>
      </p:sp>
      <p:pic>
        <p:nvPicPr>
          <p:cNvPr id="6" name="Picture 5"/>
          <p:cNvPicPr>
            <a:picLocks noChangeAspect="1"/>
          </p:cNvPicPr>
          <p:nvPr/>
        </p:nvPicPr>
        <p:blipFill>
          <a:blip r:embed="rId2"/>
          <a:stretch>
            <a:fillRect/>
          </a:stretch>
        </p:blipFill>
        <p:spPr>
          <a:xfrm>
            <a:off x="137911" y="1238451"/>
            <a:ext cx="5132968" cy="3320670"/>
          </a:xfrm>
          <a:prstGeom prst="rect">
            <a:avLst/>
          </a:prstGeom>
        </p:spPr>
      </p:pic>
      <p:pic>
        <p:nvPicPr>
          <p:cNvPr id="7" name="Picture 6"/>
          <p:cNvPicPr>
            <a:picLocks noChangeAspect="1"/>
          </p:cNvPicPr>
          <p:nvPr/>
        </p:nvPicPr>
        <p:blipFill>
          <a:blip r:embed="rId3"/>
          <a:stretch>
            <a:fillRect/>
          </a:stretch>
        </p:blipFill>
        <p:spPr>
          <a:xfrm>
            <a:off x="5608346" y="1238451"/>
            <a:ext cx="6271029" cy="4222191"/>
          </a:xfrm>
          <a:prstGeom prst="rect">
            <a:avLst/>
          </a:prstGeom>
        </p:spPr>
      </p:pic>
    </p:spTree>
    <p:extLst>
      <p:ext uri="{BB962C8B-B14F-4D97-AF65-F5344CB8AC3E}">
        <p14:creationId xmlns:p14="http://schemas.microsoft.com/office/powerpoint/2010/main" val="210338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Screen shot of Notification System</a:t>
            </a:r>
          </a:p>
        </p:txBody>
      </p:sp>
      <p:pic>
        <p:nvPicPr>
          <p:cNvPr id="3" name="Picture 2"/>
          <p:cNvPicPr>
            <a:picLocks noChangeAspect="1"/>
          </p:cNvPicPr>
          <p:nvPr/>
        </p:nvPicPr>
        <p:blipFill>
          <a:blip r:embed="rId2"/>
          <a:stretch>
            <a:fillRect/>
          </a:stretch>
        </p:blipFill>
        <p:spPr>
          <a:xfrm>
            <a:off x="1081825" y="979197"/>
            <a:ext cx="3048000" cy="5543550"/>
          </a:xfrm>
          <a:prstGeom prst="rect">
            <a:avLst/>
          </a:prstGeom>
        </p:spPr>
      </p:pic>
      <p:pic>
        <p:nvPicPr>
          <p:cNvPr id="4" name="Picture 3"/>
          <p:cNvPicPr>
            <a:picLocks noChangeAspect="1"/>
          </p:cNvPicPr>
          <p:nvPr/>
        </p:nvPicPr>
        <p:blipFill>
          <a:blip r:embed="rId3"/>
          <a:stretch>
            <a:fillRect/>
          </a:stretch>
        </p:blipFill>
        <p:spPr>
          <a:xfrm>
            <a:off x="4576762" y="941097"/>
            <a:ext cx="3038475" cy="5581650"/>
          </a:xfrm>
          <a:prstGeom prst="rect">
            <a:avLst/>
          </a:prstGeom>
        </p:spPr>
      </p:pic>
    </p:spTree>
    <p:extLst>
      <p:ext uri="{BB962C8B-B14F-4D97-AF65-F5344CB8AC3E}">
        <p14:creationId xmlns:p14="http://schemas.microsoft.com/office/powerpoint/2010/main" val="93436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a:solidFill>
                  <a:srgbClr val="00B0F0"/>
                </a:solidFill>
              </a:rPr>
              <a:t>Java code</a:t>
            </a:r>
          </a:p>
        </p:txBody>
      </p:sp>
      <p:pic>
        <p:nvPicPr>
          <p:cNvPr id="6" name="Picture 5"/>
          <p:cNvPicPr>
            <a:picLocks noChangeAspect="1"/>
          </p:cNvPicPr>
          <p:nvPr/>
        </p:nvPicPr>
        <p:blipFill>
          <a:blip r:embed="rId2"/>
          <a:stretch>
            <a:fillRect/>
          </a:stretch>
        </p:blipFill>
        <p:spPr>
          <a:xfrm>
            <a:off x="1487451" y="1033461"/>
            <a:ext cx="9428928" cy="5586279"/>
          </a:xfrm>
          <a:prstGeom prst="rect">
            <a:avLst/>
          </a:prstGeom>
        </p:spPr>
      </p:pic>
    </p:spTree>
    <p:extLst>
      <p:ext uri="{BB962C8B-B14F-4D97-AF65-F5344CB8AC3E}">
        <p14:creationId xmlns:p14="http://schemas.microsoft.com/office/powerpoint/2010/main" val="2497131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154</Words>
  <Application>Microsoft Office PowerPoint</Application>
  <PresentationFormat>Widescreen</PresentationFormat>
  <Paragraphs>30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C  ommunication with text messages is a popular way to send and receive information via cellular phones. Communication through text messages not only consumes fewer network resources but also reduces network congestion, making it an inexpensive mode of communication. Moreover, users can respond to such messages at their leisure. We can make our application send and receive text message via SMS automatically at periodic intervals or when a specific event occurs, such as when a button is clicked or when a task is completed.. All three communication mediums such as SMS, Email and voice calls use the concept of broadcast receivers and notification.</vt:lpstr>
      <vt:lpstr>Understanding Broadcast Receiver. </vt:lpstr>
      <vt:lpstr>XML and Manifest.xml file</vt:lpstr>
      <vt:lpstr>Screen shot</vt:lpstr>
      <vt:lpstr>MainActivity + Receiving.java</vt:lpstr>
      <vt:lpstr>Using the Notification System</vt:lpstr>
      <vt:lpstr>Screen shot of Notification System</vt:lpstr>
      <vt:lpstr>Java code</vt:lpstr>
      <vt:lpstr>Incomming SMS Broadcast Receiver - Android Example</vt:lpstr>
      <vt:lpstr>IncommingSms.java</vt:lpstr>
      <vt:lpstr>Services  </vt:lpstr>
      <vt:lpstr>Screen Shot</vt:lpstr>
      <vt:lpstr>XML code</vt:lpstr>
      <vt:lpstr>MainActivity.java</vt:lpstr>
      <vt:lpstr>MyService.java</vt:lpstr>
      <vt:lpstr>Static Service</vt:lpstr>
      <vt:lpstr>MainActivity.java</vt:lpstr>
      <vt:lpstr>MyOwnService.java</vt:lpstr>
      <vt:lpstr>Manifest.xml</vt:lpstr>
      <vt:lpstr>Static Service using thread</vt:lpstr>
      <vt:lpstr>Activity.xml</vt:lpstr>
      <vt:lpstr>Main Activity.Java during threading</vt:lpstr>
      <vt:lpstr>Now after Thread Class </vt:lpstr>
      <vt:lpstr>Changes in MyOwnService.Java</vt:lpstr>
      <vt:lpstr>Services Using IntentService</vt:lpstr>
      <vt:lpstr>Services Using IntentService MyServices.java</vt:lpstr>
      <vt:lpstr>Bound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MUHAMMAD ZAKIR KHAN</cp:lastModifiedBy>
  <cp:revision>176</cp:revision>
  <dcterms:created xsi:type="dcterms:W3CDTF">2017-02-16T11:43:29Z</dcterms:created>
  <dcterms:modified xsi:type="dcterms:W3CDTF">2017-05-31T09:03:29Z</dcterms:modified>
</cp:coreProperties>
</file>