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9" r:id="rId10"/>
    <p:sldId id="265" r:id="rId11"/>
    <p:sldId id="266" r:id="rId12"/>
    <p:sldId id="267" r:id="rId13"/>
    <p:sldId id="270" r:id="rId14"/>
    <p:sldId id="271" r:id="rId15"/>
    <p:sldId id="275" r:id="rId16"/>
    <p:sldId id="276" r:id="rId17"/>
    <p:sldId id="277" r:id="rId18"/>
    <p:sldId id="280" r:id="rId19"/>
    <p:sldId id="281" r:id="rId20"/>
    <p:sldId id="272" r:id="rId21"/>
    <p:sldId id="282" r:id="rId22"/>
    <p:sldId id="283" r:id="rId23"/>
    <p:sldId id="284" r:id="rId24"/>
    <p:sldId id="273" r:id="rId25"/>
    <p:sldId id="285" r:id="rId26"/>
    <p:sldId id="286" r:id="rId27"/>
    <p:sldId id="287" r:id="rId28"/>
    <p:sldId id="289" r:id="rId29"/>
    <p:sldId id="288" r:id="rId30"/>
    <p:sldId id="290" r:id="rId31"/>
    <p:sldId id="292" r:id="rId32"/>
    <p:sldId id="291" r:id="rId33"/>
    <p:sldId id="29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ED5418-FB06-46AD-A459-F74322BFAED2}" type="datetimeFigureOut">
              <a:rPr lang="en-US" smtClean="0"/>
              <a:t>3/8/2017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215702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ED5418-FB06-46AD-A459-F74322BFAED2}" type="datetimeFigureOut">
              <a:rPr lang="en-US" smtClean="0"/>
              <a:t>3/8/2017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2106734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ED5418-FB06-46AD-A459-F74322BFAED2}" type="datetimeFigureOut">
              <a:rPr lang="en-US" smtClean="0"/>
              <a:t>3/8/2017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2528098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ED5418-FB06-46AD-A459-F74322BFAED2}" type="datetimeFigureOut">
              <a:rPr lang="en-US" smtClean="0"/>
              <a:t>3/8/2017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85596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ED5418-FB06-46AD-A459-F74322BFAED2}" type="datetimeFigureOut">
              <a:rPr lang="en-US" smtClean="0"/>
              <a:t>3/8/2017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141098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ED5418-FB06-46AD-A459-F74322BFAED2}" type="datetimeFigureOut">
              <a:rPr lang="en-US" smtClean="0"/>
              <a:t>3/8/2017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455008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ED5418-FB06-46AD-A459-F74322BFAED2}" type="datetimeFigureOut">
              <a:rPr lang="en-US" smtClean="0"/>
              <a:t>3/8/2017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1518547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ED5418-FB06-46AD-A459-F74322BFAED2}" type="datetimeFigureOut">
              <a:rPr lang="en-US" smtClean="0"/>
              <a:t>3/8/2017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2603217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D5418-FB06-46AD-A459-F74322BFAED2}" type="datetimeFigureOut">
              <a:rPr lang="en-US" smtClean="0"/>
              <a:t>3/8/2017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428037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D5418-FB06-46AD-A459-F74322BFAED2}" type="datetimeFigureOut">
              <a:rPr lang="en-US" smtClean="0"/>
              <a:t>3/8/2017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3688603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D5418-FB06-46AD-A459-F74322BFAED2}" type="datetimeFigureOut">
              <a:rPr lang="en-US" smtClean="0"/>
              <a:t>3/8/2017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67880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ED5418-FB06-46AD-A459-F74322BFAED2}" type="datetimeFigureOut">
              <a:rPr lang="en-US" smtClean="0"/>
              <a:t>3/8/2017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4858F-647C-4915-96CF-BB6C84DD7CBF}" type="slidenum">
              <a:rPr lang="en-US" smtClean="0"/>
              <a:t>‹#›</a:t>
            </a:fld>
            <a:endParaRPr lang="en-US"/>
          </a:p>
        </p:txBody>
      </p:sp>
    </p:spTree>
    <p:extLst>
      <p:ext uri="{BB962C8B-B14F-4D97-AF65-F5344CB8AC3E}">
        <p14:creationId xmlns:p14="http://schemas.microsoft.com/office/powerpoint/2010/main" val="3408559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800" dirty="0" smtClean="0"/>
              <a:t>By</a:t>
            </a:r>
          </a:p>
          <a:p>
            <a:r>
              <a:rPr lang="en-US" sz="4800" dirty="0" err="1" smtClean="0">
                <a:solidFill>
                  <a:srgbClr val="7030A0"/>
                </a:solidFill>
              </a:rPr>
              <a:t>M.Zakir</a:t>
            </a:r>
            <a:r>
              <a:rPr lang="en-US" sz="4800" dirty="0" smtClean="0">
                <a:solidFill>
                  <a:srgbClr val="7030A0"/>
                </a:solidFill>
              </a:rPr>
              <a:t> Khan</a:t>
            </a:r>
            <a:endParaRPr lang="en-US" sz="4800" dirty="0">
              <a:solidFill>
                <a:srgbClr val="7030A0"/>
              </a:solidFill>
            </a:endParaRPr>
          </a:p>
        </p:txBody>
      </p:sp>
      <p:sp>
        <p:nvSpPr>
          <p:cNvPr id="4" name="Title 1"/>
          <p:cNvSpPr>
            <a:spLocks noGrp="1"/>
          </p:cNvSpPr>
          <p:nvPr/>
        </p:nvSpPr>
        <p:spPr>
          <a:xfrm>
            <a:off x="1614152" y="809334"/>
            <a:ext cx="9144000" cy="2387600"/>
          </a:xfrm>
          <a:prstGeom prst="rect">
            <a:avLst/>
          </a:prstGeom>
          <a:solidFill>
            <a:schemeClr val="bg1">
              <a:lumMod val="95000"/>
            </a:schemeClr>
          </a:solidFill>
          <a:effectLst>
            <a:glow rad="139700">
              <a:schemeClr val="accent2">
                <a:satMod val="175000"/>
                <a:alpha val="40000"/>
              </a:schemeClr>
            </a:glow>
          </a:effectLst>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900" dirty="0" smtClean="0">
                <a:solidFill>
                  <a:srgbClr val="C00000"/>
                </a:solidFill>
              </a:rPr>
              <a:t>Lab 04</a:t>
            </a:r>
            <a:r>
              <a:rPr lang="en-US" dirty="0" smtClean="0">
                <a:solidFill>
                  <a:srgbClr val="C00000"/>
                </a:solidFill>
              </a:rPr>
              <a:t/>
            </a:r>
            <a:br>
              <a:rPr lang="en-US" dirty="0" smtClean="0">
                <a:solidFill>
                  <a:srgbClr val="C00000"/>
                </a:solidFill>
              </a:rPr>
            </a:br>
            <a:r>
              <a:rPr lang="en-US" dirty="0">
                <a:solidFill>
                  <a:srgbClr val="00B050"/>
                </a:solidFill>
              </a:rPr>
              <a:t>Laying Out Controls in Containers</a:t>
            </a:r>
          </a:p>
        </p:txBody>
      </p:sp>
    </p:spTree>
    <p:extLst>
      <p:ext uri="{BB962C8B-B14F-4D97-AF65-F5344CB8AC3E}">
        <p14:creationId xmlns:p14="http://schemas.microsoft.com/office/powerpoint/2010/main" val="20475717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fontScale="90000"/>
          </a:bodyPr>
          <a:lstStyle/>
          <a:p>
            <a:pPr algn="ctr"/>
            <a:r>
              <a:rPr lang="en-US" dirty="0"/>
              <a:t> </a:t>
            </a:r>
            <a:r>
              <a:rPr lang="en-US" dirty="0" err="1">
                <a:solidFill>
                  <a:srgbClr val="0070C0"/>
                </a:solidFill>
              </a:rPr>
              <a:t>RelativeLayout</a:t>
            </a:r>
            <a:r>
              <a:rPr lang="en-US" dirty="0">
                <a:solidFill>
                  <a:srgbClr val="0070C0"/>
                </a:solidFill>
              </a:rPr>
              <a:t> </a:t>
            </a:r>
            <a:r>
              <a:rPr lang="en-US" dirty="0"/>
              <a:t/>
            </a:r>
            <a:br>
              <a:rPr lang="en-US" dirty="0"/>
            </a:br>
            <a:r>
              <a:rPr lang="en-US" dirty="0"/>
              <a:t> </a:t>
            </a:r>
          </a:p>
        </p:txBody>
      </p:sp>
      <p:sp>
        <p:nvSpPr>
          <p:cNvPr id="3" name="Content Placeholder 2"/>
          <p:cNvSpPr>
            <a:spLocks noGrp="1"/>
          </p:cNvSpPr>
          <p:nvPr>
            <p:ph idx="1"/>
          </p:nvPr>
        </p:nvSpPr>
        <p:spPr>
          <a:xfrm>
            <a:off x="838200" y="785611"/>
            <a:ext cx="10515600" cy="5391352"/>
          </a:xfrm>
        </p:spPr>
        <p:txBody>
          <a:bodyPr/>
          <a:lstStyle/>
          <a:p>
            <a:endParaRPr lang="en-US" dirty="0"/>
          </a:p>
          <a:p>
            <a:r>
              <a:rPr lang="en-US" dirty="0"/>
              <a:t> In </a:t>
            </a:r>
            <a:r>
              <a:rPr lang="en-US" dirty="0" err="1"/>
              <a:t>RelativeLayout</a:t>
            </a:r>
            <a:r>
              <a:rPr lang="en-US" dirty="0"/>
              <a:t>, each child element is laid out in relation to other child elements; </a:t>
            </a:r>
            <a:endParaRPr lang="en-US" dirty="0" smtClean="0"/>
          </a:p>
          <a:p>
            <a:pPr marL="0" indent="0">
              <a:buNone/>
            </a:pPr>
            <a:endParaRPr lang="en-US" dirty="0"/>
          </a:p>
        </p:txBody>
      </p:sp>
      <p:pic>
        <p:nvPicPr>
          <p:cNvPr id="7" name="Picture 6"/>
          <p:cNvPicPr>
            <a:picLocks noChangeAspect="1"/>
          </p:cNvPicPr>
          <p:nvPr/>
        </p:nvPicPr>
        <p:blipFill>
          <a:blip r:embed="rId2"/>
          <a:stretch>
            <a:fillRect/>
          </a:stretch>
        </p:blipFill>
        <p:spPr>
          <a:xfrm>
            <a:off x="4507606" y="1761275"/>
            <a:ext cx="3204357" cy="4969881"/>
          </a:xfrm>
          <a:prstGeom prst="rect">
            <a:avLst/>
          </a:prstGeom>
        </p:spPr>
      </p:pic>
    </p:spTree>
    <p:extLst>
      <p:ext uri="{BB962C8B-B14F-4D97-AF65-F5344CB8AC3E}">
        <p14:creationId xmlns:p14="http://schemas.microsoft.com/office/powerpoint/2010/main" val="1395430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7749"/>
          </a:xfrm>
        </p:spPr>
        <p:txBody>
          <a:bodyPr>
            <a:normAutofit fontScale="90000"/>
          </a:bodyPr>
          <a:lstStyle/>
          <a:p>
            <a:pPr algn="ctr"/>
            <a:r>
              <a:rPr lang="en-US" sz="3100" b="1" dirty="0">
                <a:solidFill>
                  <a:srgbClr val="0070C0"/>
                </a:solidFill>
              </a:rPr>
              <a:t>Before</a:t>
            </a:r>
            <a:r>
              <a:rPr lang="en-US" sz="3100" dirty="0">
                <a:solidFill>
                  <a:srgbClr val="0070C0"/>
                </a:solidFill>
              </a:rPr>
              <a:t> we understand how the controls in the previous code block are placed, let’s have a quick look at different attributes used to set the positions of the layout controls</a:t>
            </a:r>
            <a:r>
              <a:rPr lang="en-US" dirty="0">
                <a:solidFill>
                  <a:srgbClr val="0070C0"/>
                </a:solidFill>
              </a:rPr>
              <a:t>.</a:t>
            </a:r>
          </a:p>
        </p:txBody>
      </p:sp>
      <p:pic>
        <p:nvPicPr>
          <p:cNvPr id="6" name="Content Placeholder 5"/>
          <p:cNvPicPr>
            <a:picLocks noGrp="1" noChangeAspect="1"/>
          </p:cNvPicPr>
          <p:nvPr>
            <p:ph idx="1"/>
          </p:nvPr>
        </p:nvPicPr>
        <p:blipFill>
          <a:blip r:embed="rId2"/>
          <a:stretch>
            <a:fillRect/>
          </a:stretch>
        </p:blipFill>
        <p:spPr>
          <a:xfrm>
            <a:off x="403672" y="1680748"/>
            <a:ext cx="5996115" cy="3676863"/>
          </a:xfrm>
          <a:prstGeom prst="rect">
            <a:avLst/>
          </a:prstGeom>
        </p:spPr>
      </p:pic>
      <p:pic>
        <p:nvPicPr>
          <p:cNvPr id="7" name="Picture 6"/>
          <p:cNvPicPr>
            <a:picLocks noChangeAspect="1"/>
          </p:cNvPicPr>
          <p:nvPr/>
        </p:nvPicPr>
        <p:blipFill>
          <a:blip r:embed="rId3"/>
          <a:stretch>
            <a:fillRect/>
          </a:stretch>
        </p:blipFill>
        <p:spPr>
          <a:xfrm>
            <a:off x="6628930" y="1680748"/>
            <a:ext cx="5038725" cy="1848063"/>
          </a:xfrm>
          <a:prstGeom prst="rect">
            <a:avLst/>
          </a:prstGeom>
        </p:spPr>
      </p:pic>
    </p:spTree>
    <p:extLst>
      <p:ext uri="{BB962C8B-B14F-4D97-AF65-F5344CB8AC3E}">
        <p14:creationId xmlns:p14="http://schemas.microsoft.com/office/powerpoint/2010/main" val="4284286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5546"/>
          </a:xfrm>
        </p:spPr>
        <p:txBody>
          <a:bodyPr>
            <a:normAutofit fontScale="90000"/>
          </a:bodyPr>
          <a:lstStyle/>
          <a:p>
            <a:pPr algn="ctr"/>
            <a:r>
              <a:rPr lang="en-US" dirty="0" smtClean="0"/>
              <a:t>XML CODE</a:t>
            </a:r>
            <a:endParaRPr lang="en-US" dirty="0"/>
          </a:p>
        </p:txBody>
      </p:sp>
      <p:pic>
        <p:nvPicPr>
          <p:cNvPr id="5" name="Picture 4"/>
          <p:cNvPicPr>
            <a:picLocks noChangeAspect="1"/>
          </p:cNvPicPr>
          <p:nvPr/>
        </p:nvPicPr>
        <p:blipFill>
          <a:blip r:embed="rId2"/>
          <a:stretch>
            <a:fillRect/>
          </a:stretch>
        </p:blipFill>
        <p:spPr>
          <a:xfrm>
            <a:off x="1104095" y="970672"/>
            <a:ext cx="3467100" cy="4371975"/>
          </a:xfrm>
          <a:prstGeom prst="rect">
            <a:avLst/>
          </a:prstGeom>
        </p:spPr>
      </p:pic>
      <p:pic>
        <p:nvPicPr>
          <p:cNvPr id="6" name="Picture 5"/>
          <p:cNvPicPr>
            <a:picLocks noChangeAspect="1"/>
          </p:cNvPicPr>
          <p:nvPr/>
        </p:nvPicPr>
        <p:blipFill>
          <a:blip r:embed="rId3"/>
          <a:stretch>
            <a:fillRect/>
          </a:stretch>
        </p:blipFill>
        <p:spPr>
          <a:xfrm>
            <a:off x="4837090" y="3369301"/>
            <a:ext cx="3762375" cy="2952750"/>
          </a:xfrm>
          <a:prstGeom prst="rect">
            <a:avLst/>
          </a:prstGeom>
        </p:spPr>
      </p:pic>
    </p:spTree>
    <p:extLst>
      <p:ext uri="{BB962C8B-B14F-4D97-AF65-F5344CB8AC3E}">
        <p14:creationId xmlns:p14="http://schemas.microsoft.com/office/powerpoint/2010/main" val="1574604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8937"/>
          </a:xfrm>
        </p:spPr>
        <p:txBody>
          <a:bodyPr>
            <a:normAutofit fontScale="90000"/>
          </a:bodyPr>
          <a:lstStyle/>
          <a:p>
            <a:pPr algn="ctr"/>
            <a:r>
              <a:rPr lang="en-US" dirty="0" smtClean="0">
                <a:solidFill>
                  <a:schemeClr val="accent2">
                    <a:lumMod val="75000"/>
                  </a:schemeClr>
                </a:solidFill>
              </a:rPr>
              <a:t>Example on Relative Layout</a:t>
            </a:r>
            <a:endParaRPr lang="en-US" dirty="0">
              <a:solidFill>
                <a:schemeClr val="accent2">
                  <a:lumMod val="75000"/>
                </a:schemeClr>
              </a:solidFill>
            </a:endParaRPr>
          </a:p>
        </p:txBody>
      </p:sp>
      <p:pic>
        <p:nvPicPr>
          <p:cNvPr id="3" name="Picture 2"/>
          <p:cNvPicPr>
            <a:picLocks noChangeAspect="1"/>
          </p:cNvPicPr>
          <p:nvPr/>
        </p:nvPicPr>
        <p:blipFill>
          <a:blip r:embed="rId2"/>
          <a:stretch>
            <a:fillRect/>
          </a:stretch>
        </p:blipFill>
        <p:spPr>
          <a:xfrm>
            <a:off x="311748" y="952607"/>
            <a:ext cx="3733965" cy="5734593"/>
          </a:xfrm>
          <a:prstGeom prst="rect">
            <a:avLst/>
          </a:prstGeom>
        </p:spPr>
      </p:pic>
      <p:pic>
        <p:nvPicPr>
          <p:cNvPr id="4" name="Picture 3"/>
          <p:cNvPicPr>
            <a:picLocks noChangeAspect="1"/>
          </p:cNvPicPr>
          <p:nvPr/>
        </p:nvPicPr>
        <p:blipFill>
          <a:blip r:embed="rId3"/>
          <a:stretch>
            <a:fillRect/>
          </a:stretch>
        </p:blipFill>
        <p:spPr>
          <a:xfrm>
            <a:off x="4363326" y="952607"/>
            <a:ext cx="3675371" cy="5719896"/>
          </a:xfrm>
          <a:prstGeom prst="rect">
            <a:avLst/>
          </a:prstGeom>
        </p:spPr>
      </p:pic>
      <p:pic>
        <p:nvPicPr>
          <p:cNvPr id="5" name="Picture 4"/>
          <p:cNvPicPr>
            <a:picLocks noChangeAspect="1"/>
          </p:cNvPicPr>
          <p:nvPr/>
        </p:nvPicPr>
        <p:blipFill>
          <a:blip r:embed="rId4"/>
          <a:stretch>
            <a:fillRect/>
          </a:stretch>
        </p:blipFill>
        <p:spPr>
          <a:xfrm>
            <a:off x="8230982" y="952607"/>
            <a:ext cx="3643339" cy="5678856"/>
          </a:xfrm>
          <a:prstGeom prst="rect">
            <a:avLst/>
          </a:prstGeom>
        </p:spPr>
      </p:pic>
    </p:spTree>
    <p:extLst>
      <p:ext uri="{BB962C8B-B14F-4D97-AF65-F5344CB8AC3E}">
        <p14:creationId xmlns:p14="http://schemas.microsoft.com/office/powerpoint/2010/main" val="2622911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64869"/>
          </a:xfrm>
        </p:spPr>
        <p:txBody>
          <a:bodyPr>
            <a:normAutofit fontScale="90000"/>
          </a:bodyPr>
          <a:lstStyle/>
          <a:p>
            <a:pPr algn="ctr"/>
            <a:r>
              <a:rPr lang="en-US" dirty="0" smtClean="0">
                <a:solidFill>
                  <a:schemeClr val="tx2">
                    <a:lumMod val="75000"/>
                  </a:schemeClr>
                </a:solidFill>
              </a:rPr>
              <a:t>JAVA code</a:t>
            </a:r>
            <a:endParaRPr lang="en-US" dirty="0">
              <a:solidFill>
                <a:schemeClr val="tx2">
                  <a:lumMod val="75000"/>
                </a:schemeClr>
              </a:solidFill>
            </a:endParaRPr>
          </a:p>
        </p:txBody>
      </p:sp>
      <p:pic>
        <p:nvPicPr>
          <p:cNvPr id="3" name="Picture 2"/>
          <p:cNvPicPr>
            <a:picLocks noChangeAspect="1"/>
          </p:cNvPicPr>
          <p:nvPr/>
        </p:nvPicPr>
        <p:blipFill>
          <a:blip r:embed="rId2"/>
          <a:stretch>
            <a:fillRect/>
          </a:stretch>
        </p:blipFill>
        <p:spPr>
          <a:xfrm>
            <a:off x="1415200" y="935597"/>
            <a:ext cx="7867650" cy="5295900"/>
          </a:xfrm>
          <a:prstGeom prst="rect">
            <a:avLst/>
          </a:prstGeom>
        </p:spPr>
      </p:pic>
    </p:spTree>
    <p:extLst>
      <p:ext uri="{BB962C8B-B14F-4D97-AF65-F5344CB8AC3E}">
        <p14:creationId xmlns:p14="http://schemas.microsoft.com/office/powerpoint/2010/main" val="17215769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6532" y="246040"/>
            <a:ext cx="10515600" cy="562154"/>
          </a:xfrm>
        </p:spPr>
        <p:txBody>
          <a:bodyPr>
            <a:normAutofit fontScale="90000"/>
          </a:bodyPr>
          <a:lstStyle/>
          <a:p>
            <a:pPr algn="ctr"/>
            <a:r>
              <a:rPr lang="en-US" dirty="0" smtClean="0">
                <a:solidFill>
                  <a:srgbClr val="0070C0"/>
                </a:solidFill>
              </a:rPr>
              <a:t>XML Code</a:t>
            </a:r>
            <a:endParaRPr lang="en-US" dirty="0">
              <a:solidFill>
                <a:srgbClr val="0070C0"/>
              </a:solidFill>
            </a:endParaRPr>
          </a:p>
        </p:txBody>
      </p:sp>
      <p:pic>
        <p:nvPicPr>
          <p:cNvPr id="8" name="Picture 7"/>
          <p:cNvPicPr>
            <a:picLocks noChangeAspect="1"/>
          </p:cNvPicPr>
          <p:nvPr/>
        </p:nvPicPr>
        <p:blipFill>
          <a:blip r:embed="rId2"/>
          <a:stretch>
            <a:fillRect/>
          </a:stretch>
        </p:blipFill>
        <p:spPr>
          <a:xfrm>
            <a:off x="421381" y="808194"/>
            <a:ext cx="4991164" cy="5502454"/>
          </a:xfrm>
          <a:prstGeom prst="rect">
            <a:avLst/>
          </a:prstGeom>
        </p:spPr>
      </p:pic>
      <p:pic>
        <p:nvPicPr>
          <p:cNvPr id="9" name="Picture 8"/>
          <p:cNvPicPr>
            <a:picLocks noChangeAspect="1"/>
          </p:cNvPicPr>
          <p:nvPr/>
        </p:nvPicPr>
        <p:blipFill>
          <a:blip r:embed="rId3"/>
          <a:stretch>
            <a:fillRect/>
          </a:stretch>
        </p:blipFill>
        <p:spPr>
          <a:xfrm>
            <a:off x="5954332" y="1168646"/>
            <a:ext cx="4748012" cy="5181526"/>
          </a:xfrm>
          <a:prstGeom prst="rect">
            <a:avLst/>
          </a:prstGeom>
        </p:spPr>
      </p:pic>
    </p:spTree>
    <p:extLst>
      <p:ext uri="{BB962C8B-B14F-4D97-AF65-F5344CB8AC3E}">
        <p14:creationId xmlns:p14="http://schemas.microsoft.com/office/powerpoint/2010/main" val="3781504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pPr algn="ctr"/>
            <a:r>
              <a:rPr lang="en-US" dirty="0">
                <a:solidFill>
                  <a:srgbClr val="0070C0"/>
                </a:solidFill>
              </a:rPr>
              <a:t> </a:t>
            </a:r>
            <a:r>
              <a:rPr lang="en-US" dirty="0" smtClean="0">
                <a:solidFill>
                  <a:srgbClr val="0070C0"/>
                </a:solidFill>
              </a:rPr>
              <a:t>Absolute Layout</a:t>
            </a:r>
            <a:endParaRPr lang="en-US" dirty="0">
              <a:solidFill>
                <a:srgbClr val="0070C0"/>
              </a:solidFill>
            </a:endParaRPr>
          </a:p>
        </p:txBody>
      </p:sp>
      <p:sp>
        <p:nvSpPr>
          <p:cNvPr id="3" name="Content Placeholder 2"/>
          <p:cNvSpPr>
            <a:spLocks noGrp="1"/>
          </p:cNvSpPr>
          <p:nvPr>
            <p:ph idx="1"/>
          </p:nvPr>
        </p:nvSpPr>
        <p:spPr>
          <a:xfrm>
            <a:off x="838200" y="1004552"/>
            <a:ext cx="10515600" cy="5172411"/>
          </a:xfrm>
        </p:spPr>
        <p:txBody>
          <a:bodyPr/>
          <a:lstStyle/>
          <a:p>
            <a:r>
              <a:rPr lang="en-US" dirty="0"/>
              <a:t>Each child in an </a:t>
            </a:r>
            <a:r>
              <a:rPr lang="en-US" dirty="0" err="1"/>
              <a:t>AbsoluteLayout</a:t>
            </a:r>
            <a:r>
              <a:rPr lang="en-US" dirty="0"/>
              <a:t> is given a specific location within the bounds of the container</a:t>
            </a:r>
            <a:r>
              <a:rPr lang="en-US" dirty="0" smtClean="0"/>
              <a:t>.</a:t>
            </a:r>
          </a:p>
          <a:p>
            <a:r>
              <a:rPr lang="en-US" dirty="0"/>
              <a:t>Such fixed locations make </a:t>
            </a:r>
            <a:r>
              <a:rPr lang="en-US" dirty="0" err="1"/>
              <a:t>AbsoluteLayout</a:t>
            </a:r>
            <a:r>
              <a:rPr lang="en-US" dirty="0"/>
              <a:t> incompatible with devices of different screen size and </a:t>
            </a:r>
            <a:r>
              <a:rPr lang="en-US" dirty="0" smtClean="0"/>
              <a:t>resolution</a:t>
            </a:r>
          </a:p>
          <a:p>
            <a:r>
              <a:rPr lang="en-US" dirty="0"/>
              <a:t>The controls in </a:t>
            </a:r>
            <a:r>
              <a:rPr lang="en-US" dirty="0" err="1"/>
              <a:t>AbsoluteLayout</a:t>
            </a:r>
            <a:r>
              <a:rPr lang="en-US" dirty="0"/>
              <a:t> are laid out by specifying their exact  X  and  Y  positions</a:t>
            </a:r>
            <a:r>
              <a:rPr lang="en-US" dirty="0" smtClean="0"/>
              <a:t>.</a:t>
            </a:r>
          </a:p>
          <a:p>
            <a:r>
              <a:rPr lang="en-US" dirty="0"/>
              <a:t>The coordinate 0,0 is the origin and is located at the top-left corner of the screen. </a:t>
            </a:r>
          </a:p>
        </p:txBody>
      </p:sp>
    </p:spTree>
    <p:extLst>
      <p:ext uri="{BB962C8B-B14F-4D97-AF65-F5344CB8AC3E}">
        <p14:creationId xmlns:p14="http://schemas.microsoft.com/office/powerpoint/2010/main" val="30438735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4547"/>
            <a:ext cx="10515600" cy="649886"/>
          </a:xfrm>
        </p:spPr>
        <p:txBody>
          <a:bodyPr>
            <a:normAutofit fontScale="90000"/>
          </a:bodyPr>
          <a:lstStyle/>
          <a:p>
            <a:pPr algn="ctr"/>
            <a:r>
              <a:rPr lang="en-US" dirty="0" smtClean="0">
                <a:solidFill>
                  <a:srgbClr val="0070C0"/>
                </a:solidFill>
              </a:rPr>
              <a:t>Java Code</a:t>
            </a:r>
            <a:endParaRPr lang="en-US" dirty="0">
              <a:solidFill>
                <a:srgbClr val="0070C0"/>
              </a:solidFill>
            </a:endParaRPr>
          </a:p>
        </p:txBody>
      </p:sp>
      <p:pic>
        <p:nvPicPr>
          <p:cNvPr id="6" name="Picture 5"/>
          <p:cNvPicPr>
            <a:picLocks noChangeAspect="1"/>
          </p:cNvPicPr>
          <p:nvPr/>
        </p:nvPicPr>
        <p:blipFill>
          <a:blip r:embed="rId2"/>
          <a:stretch>
            <a:fillRect/>
          </a:stretch>
        </p:blipFill>
        <p:spPr>
          <a:xfrm>
            <a:off x="549574" y="902100"/>
            <a:ext cx="3617412" cy="5658610"/>
          </a:xfrm>
          <a:prstGeom prst="rect">
            <a:avLst/>
          </a:prstGeom>
        </p:spPr>
      </p:pic>
      <p:pic>
        <p:nvPicPr>
          <p:cNvPr id="7" name="Picture 6"/>
          <p:cNvPicPr>
            <a:picLocks noChangeAspect="1"/>
          </p:cNvPicPr>
          <p:nvPr/>
        </p:nvPicPr>
        <p:blipFill>
          <a:blip r:embed="rId3"/>
          <a:stretch>
            <a:fillRect/>
          </a:stretch>
        </p:blipFill>
        <p:spPr>
          <a:xfrm>
            <a:off x="4545906" y="804432"/>
            <a:ext cx="3868948" cy="5660762"/>
          </a:xfrm>
          <a:prstGeom prst="rect">
            <a:avLst/>
          </a:prstGeom>
        </p:spPr>
      </p:pic>
      <p:pic>
        <p:nvPicPr>
          <p:cNvPr id="8" name="Picture 7"/>
          <p:cNvPicPr>
            <a:picLocks noChangeAspect="1"/>
          </p:cNvPicPr>
          <p:nvPr/>
        </p:nvPicPr>
        <p:blipFill>
          <a:blip r:embed="rId4"/>
          <a:stretch>
            <a:fillRect/>
          </a:stretch>
        </p:blipFill>
        <p:spPr>
          <a:xfrm>
            <a:off x="8612813" y="1080216"/>
            <a:ext cx="3421669" cy="4998612"/>
          </a:xfrm>
          <a:prstGeom prst="rect">
            <a:avLst/>
          </a:prstGeom>
        </p:spPr>
      </p:pic>
    </p:spTree>
    <p:extLst>
      <p:ext uri="{BB962C8B-B14F-4D97-AF65-F5344CB8AC3E}">
        <p14:creationId xmlns:p14="http://schemas.microsoft.com/office/powerpoint/2010/main" val="3182204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fontScale="90000"/>
          </a:bodyPr>
          <a:lstStyle/>
          <a:p>
            <a:pPr algn="ctr"/>
            <a:r>
              <a:rPr lang="en-US" dirty="0" smtClean="0">
                <a:solidFill>
                  <a:srgbClr val="0070C0"/>
                </a:solidFill>
              </a:rPr>
              <a:t>Frame Layout</a:t>
            </a:r>
            <a:endParaRPr lang="en-US" dirty="0">
              <a:solidFill>
                <a:srgbClr val="0070C0"/>
              </a:solidFill>
            </a:endParaRPr>
          </a:p>
        </p:txBody>
      </p:sp>
      <p:sp>
        <p:nvSpPr>
          <p:cNvPr id="4" name="Content Placeholder 3"/>
          <p:cNvSpPr>
            <a:spLocks noGrp="1"/>
          </p:cNvSpPr>
          <p:nvPr>
            <p:ph idx="1"/>
          </p:nvPr>
        </p:nvSpPr>
        <p:spPr>
          <a:xfrm>
            <a:off x="838200" y="965916"/>
            <a:ext cx="10515600" cy="5211047"/>
          </a:xfrm>
        </p:spPr>
        <p:txBody>
          <a:bodyPr/>
          <a:lstStyle/>
          <a:p>
            <a:r>
              <a:rPr lang="en-US" dirty="0" smtClean="0"/>
              <a:t> </a:t>
            </a:r>
            <a:r>
              <a:rPr lang="en-US" sz="2400" dirty="0" err="1"/>
              <a:t>FrameLayout</a:t>
            </a:r>
            <a:r>
              <a:rPr lang="en-US" sz="2400" dirty="0"/>
              <a:t> is used to display a single  View </a:t>
            </a:r>
            <a:r>
              <a:rPr lang="en-US" sz="2400" dirty="0" smtClean="0"/>
              <a:t>.</a:t>
            </a:r>
          </a:p>
          <a:p>
            <a:r>
              <a:rPr lang="en-US" sz="2400" dirty="0"/>
              <a:t> The  View  added to a </a:t>
            </a:r>
            <a:r>
              <a:rPr lang="en-US" sz="2400" dirty="0" err="1"/>
              <a:t>FrameLayout</a:t>
            </a:r>
            <a:r>
              <a:rPr lang="en-US" sz="2400" dirty="0"/>
              <a:t> is placed at the top-left edge of the layout</a:t>
            </a:r>
            <a:r>
              <a:rPr lang="en-US" sz="2400" dirty="0" smtClean="0"/>
              <a:t>.</a:t>
            </a:r>
          </a:p>
          <a:p>
            <a:r>
              <a:rPr lang="en-US" sz="2400" dirty="0"/>
              <a:t> Any other  View  added to the </a:t>
            </a:r>
            <a:r>
              <a:rPr lang="en-US" sz="2400" dirty="0" err="1"/>
              <a:t>FrameLayout</a:t>
            </a:r>
            <a:r>
              <a:rPr lang="en-US" sz="2400" dirty="0"/>
              <a:t> overlaps the previous  View; that is, each  View  stacks on top of the previous one.</a:t>
            </a:r>
          </a:p>
        </p:txBody>
      </p:sp>
      <p:pic>
        <p:nvPicPr>
          <p:cNvPr id="5" name="Picture 4"/>
          <p:cNvPicPr>
            <a:picLocks noChangeAspect="1"/>
          </p:cNvPicPr>
          <p:nvPr/>
        </p:nvPicPr>
        <p:blipFill>
          <a:blip r:embed="rId2"/>
          <a:stretch>
            <a:fillRect/>
          </a:stretch>
        </p:blipFill>
        <p:spPr>
          <a:xfrm>
            <a:off x="4782354" y="2628672"/>
            <a:ext cx="2627291" cy="4101557"/>
          </a:xfrm>
          <a:prstGeom prst="rect">
            <a:avLst/>
          </a:prstGeom>
        </p:spPr>
      </p:pic>
      <p:pic>
        <p:nvPicPr>
          <p:cNvPr id="9" name="Picture 8"/>
          <p:cNvPicPr>
            <a:picLocks noChangeAspect="1"/>
          </p:cNvPicPr>
          <p:nvPr/>
        </p:nvPicPr>
        <p:blipFill>
          <a:blip r:embed="rId3"/>
          <a:stretch>
            <a:fillRect/>
          </a:stretch>
        </p:blipFill>
        <p:spPr>
          <a:xfrm>
            <a:off x="8760920" y="2628672"/>
            <a:ext cx="2592879" cy="4039671"/>
          </a:xfrm>
          <a:prstGeom prst="rect">
            <a:avLst/>
          </a:prstGeom>
        </p:spPr>
      </p:pic>
      <p:pic>
        <p:nvPicPr>
          <p:cNvPr id="10" name="Picture 9"/>
          <p:cNvPicPr>
            <a:picLocks noChangeAspect="1"/>
          </p:cNvPicPr>
          <p:nvPr/>
        </p:nvPicPr>
        <p:blipFill>
          <a:blip r:embed="rId4"/>
          <a:stretch>
            <a:fillRect/>
          </a:stretch>
        </p:blipFill>
        <p:spPr>
          <a:xfrm>
            <a:off x="771927" y="2919882"/>
            <a:ext cx="2038350" cy="2228850"/>
          </a:xfrm>
          <a:prstGeom prst="rect">
            <a:avLst/>
          </a:prstGeom>
        </p:spPr>
      </p:pic>
    </p:spTree>
    <p:extLst>
      <p:ext uri="{BB962C8B-B14F-4D97-AF65-F5344CB8AC3E}">
        <p14:creationId xmlns:p14="http://schemas.microsoft.com/office/powerpoint/2010/main" val="33430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fontScale="90000"/>
          </a:bodyPr>
          <a:lstStyle/>
          <a:p>
            <a:pPr algn="ctr"/>
            <a:r>
              <a:rPr lang="en-US" dirty="0" smtClean="0">
                <a:solidFill>
                  <a:srgbClr val="0070C0"/>
                </a:solidFill>
              </a:rPr>
              <a:t>XML and JAVA Code</a:t>
            </a:r>
            <a:endParaRPr lang="en-US" dirty="0">
              <a:solidFill>
                <a:srgbClr val="0070C0"/>
              </a:solidFill>
            </a:endParaRPr>
          </a:p>
        </p:txBody>
      </p:sp>
      <p:pic>
        <p:nvPicPr>
          <p:cNvPr id="3" name="Content Placeholder 2"/>
          <p:cNvPicPr>
            <a:picLocks noGrp="1" noChangeAspect="1"/>
          </p:cNvPicPr>
          <p:nvPr>
            <p:ph idx="1"/>
          </p:nvPr>
        </p:nvPicPr>
        <p:blipFill>
          <a:blip r:embed="rId2"/>
          <a:stretch>
            <a:fillRect/>
          </a:stretch>
        </p:blipFill>
        <p:spPr>
          <a:xfrm>
            <a:off x="6947547" y="1254091"/>
            <a:ext cx="5019675" cy="5200650"/>
          </a:xfrm>
          <a:prstGeom prst="rect">
            <a:avLst/>
          </a:prstGeom>
        </p:spPr>
      </p:pic>
      <p:pic>
        <p:nvPicPr>
          <p:cNvPr id="6" name="Picture 5"/>
          <p:cNvPicPr>
            <a:picLocks noChangeAspect="1"/>
          </p:cNvPicPr>
          <p:nvPr/>
        </p:nvPicPr>
        <p:blipFill>
          <a:blip r:embed="rId3"/>
          <a:stretch>
            <a:fillRect/>
          </a:stretch>
        </p:blipFill>
        <p:spPr>
          <a:xfrm>
            <a:off x="704984" y="1110735"/>
            <a:ext cx="5418376" cy="5344006"/>
          </a:xfrm>
          <a:prstGeom prst="rect">
            <a:avLst/>
          </a:prstGeom>
        </p:spPr>
      </p:pic>
    </p:spTree>
    <p:extLst>
      <p:ext uri="{BB962C8B-B14F-4D97-AF65-F5344CB8AC3E}">
        <p14:creationId xmlns:p14="http://schemas.microsoft.com/office/powerpoint/2010/main" val="2354170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10671"/>
          </a:xfrm>
        </p:spPr>
        <p:txBody>
          <a:bodyPr>
            <a:normAutofit/>
          </a:bodyPr>
          <a:lstStyle/>
          <a:p>
            <a:r>
              <a:rPr lang="en-US" sz="6600" dirty="0"/>
              <a:t>A</a:t>
            </a:r>
            <a:r>
              <a:rPr lang="en-US" sz="3600" dirty="0"/>
              <a:t> container is a view used to contain other views. Android offers a collection of view classes that act as containers for views. These container classes are called layouts, and as the name suggests, they decide the organization, size, and position of their children views. </a:t>
            </a:r>
          </a:p>
        </p:txBody>
      </p:sp>
    </p:spTree>
    <p:extLst>
      <p:ext uri="{BB962C8B-B14F-4D97-AF65-F5344CB8AC3E}">
        <p14:creationId xmlns:p14="http://schemas.microsoft.com/office/powerpoint/2010/main" val="1686242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pPr algn="ctr"/>
            <a:r>
              <a:rPr lang="en-US" dirty="0" smtClean="0">
                <a:solidFill>
                  <a:srgbClr val="0070C0"/>
                </a:solidFill>
              </a:rPr>
              <a:t>Table Layout</a:t>
            </a:r>
            <a:endParaRPr lang="en-US" dirty="0">
              <a:solidFill>
                <a:srgbClr val="0070C0"/>
              </a:solidFill>
            </a:endParaRPr>
          </a:p>
        </p:txBody>
      </p:sp>
      <p:sp>
        <p:nvSpPr>
          <p:cNvPr id="6" name="Content Placeholder 5"/>
          <p:cNvSpPr>
            <a:spLocks noGrp="1"/>
          </p:cNvSpPr>
          <p:nvPr>
            <p:ph idx="1"/>
          </p:nvPr>
        </p:nvSpPr>
        <p:spPr>
          <a:xfrm>
            <a:off x="838200" y="978794"/>
            <a:ext cx="10515600" cy="5198169"/>
          </a:xfrm>
        </p:spPr>
        <p:txBody>
          <a:bodyPr/>
          <a:lstStyle/>
          <a:p>
            <a:r>
              <a:rPr lang="en-US" dirty="0" smtClean="0"/>
              <a:t>The </a:t>
            </a:r>
            <a:r>
              <a:rPr lang="en-US" dirty="0" err="1"/>
              <a:t>TableLayout</a:t>
            </a:r>
            <a:r>
              <a:rPr lang="en-US" dirty="0"/>
              <a:t> is used for arranging the enclosed controls into rows and columns</a:t>
            </a:r>
            <a:r>
              <a:rPr lang="en-US" dirty="0" smtClean="0"/>
              <a:t>.</a:t>
            </a:r>
          </a:p>
          <a:p>
            <a:r>
              <a:rPr lang="en-US" dirty="0"/>
              <a:t>Each new row in the </a:t>
            </a:r>
            <a:r>
              <a:rPr lang="en-US" dirty="0" err="1"/>
              <a:t>TableLayout</a:t>
            </a:r>
            <a:r>
              <a:rPr lang="en-US" dirty="0"/>
              <a:t> is defined through a  </a:t>
            </a:r>
            <a:r>
              <a:rPr lang="en-US" dirty="0" err="1"/>
              <a:t>TableRow</a:t>
            </a:r>
            <a:r>
              <a:rPr lang="en-US" dirty="0"/>
              <a:t>  </a:t>
            </a:r>
            <a:r>
              <a:rPr lang="en-US" dirty="0" smtClean="0"/>
              <a:t>object</a:t>
            </a:r>
          </a:p>
          <a:p>
            <a:r>
              <a:rPr lang="en-US" dirty="0"/>
              <a:t> A row can have zero or more controls, where each control is called a  cell . </a:t>
            </a:r>
            <a:endParaRPr lang="en-US" dirty="0" smtClean="0"/>
          </a:p>
          <a:p>
            <a:r>
              <a:rPr lang="en-US" dirty="0"/>
              <a:t>The number of columns in a </a:t>
            </a:r>
            <a:r>
              <a:rPr lang="en-US" dirty="0" err="1"/>
              <a:t>TableLayout</a:t>
            </a:r>
            <a:r>
              <a:rPr lang="en-US" dirty="0"/>
              <a:t> is determined by the maximum number of cells in any row</a:t>
            </a:r>
            <a:r>
              <a:rPr lang="en-US" dirty="0" smtClean="0"/>
              <a:t>.</a:t>
            </a:r>
          </a:p>
          <a:p>
            <a:r>
              <a:rPr lang="en-US" dirty="0"/>
              <a:t>The width of a column is equal to the widest cell in that column.</a:t>
            </a:r>
          </a:p>
        </p:txBody>
      </p:sp>
    </p:spTree>
    <p:extLst>
      <p:ext uri="{BB962C8B-B14F-4D97-AF65-F5344CB8AC3E}">
        <p14:creationId xmlns:p14="http://schemas.microsoft.com/office/powerpoint/2010/main" val="35953254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3343"/>
          </a:xfrm>
        </p:spPr>
        <p:txBody>
          <a:bodyPr>
            <a:normAutofit fontScale="90000"/>
          </a:bodyPr>
          <a:lstStyle/>
          <a:p>
            <a:pPr algn="ctr"/>
            <a:r>
              <a:rPr lang="en-US" dirty="0" smtClean="0">
                <a:solidFill>
                  <a:srgbClr val="0070C0"/>
                </a:solidFill>
              </a:rPr>
              <a:t>XML Code</a:t>
            </a:r>
            <a:endParaRPr lang="en-US" dirty="0">
              <a:solidFill>
                <a:srgbClr val="0070C0"/>
              </a:solidFill>
            </a:endParaRPr>
          </a:p>
        </p:txBody>
      </p:sp>
      <p:pic>
        <p:nvPicPr>
          <p:cNvPr id="3" name="Picture 2"/>
          <p:cNvPicPr>
            <a:picLocks noChangeAspect="1"/>
          </p:cNvPicPr>
          <p:nvPr/>
        </p:nvPicPr>
        <p:blipFill>
          <a:blip r:embed="rId2"/>
          <a:stretch>
            <a:fillRect/>
          </a:stretch>
        </p:blipFill>
        <p:spPr>
          <a:xfrm>
            <a:off x="734096" y="1330930"/>
            <a:ext cx="2999703" cy="4641782"/>
          </a:xfrm>
          <a:prstGeom prst="rect">
            <a:avLst/>
          </a:prstGeom>
        </p:spPr>
      </p:pic>
      <p:pic>
        <p:nvPicPr>
          <p:cNvPr id="4" name="Picture 3"/>
          <p:cNvPicPr>
            <a:picLocks noChangeAspect="1"/>
          </p:cNvPicPr>
          <p:nvPr/>
        </p:nvPicPr>
        <p:blipFill>
          <a:blip r:embed="rId3"/>
          <a:stretch>
            <a:fillRect/>
          </a:stretch>
        </p:blipFill>
        <p:spPr>
          <a:xfrm>
            <a:off x="3917995" y="1330930"/>
            <a:ext cx="4314796" cy="4752975"/>
          </a:xfrm>
          <a:prstGeom prst="rect">
            <a:avLst/>
          </a:prstGeom>
        </p:spPr>
      </p:pic>
      <p:pic>
        <p:nvPicPr>
          <p:cNvPr id="5" name="Picture 4"/>
          <p:cNvPicPr>
            <a:picLocks noChangeAspect="1"/>
          </p:cNvPicPr>
          <p:nvPr/>
        </p:nvPicPr>
        <p:blipFill>
          <a:blip r:embed="rId4"/>
          <a:stretch>
            <a:fillRect/>
          </a:stretch>
        </p:blipFill>
        <p:spPr>
          <a:xfrm>
            <a:off x="8416987" y="1407130"/>
            <a:ext cx="3590925" cy="4676775"/>
          </a:xfrm>
          <a:prstGeom prst="rect">
            <a:avLst/>
          </a:prstGeom>
        </p:spPr>
      </p:pic>
    </p:spTree>
    <p:extLst>
      <p:ext uri="{BB962C8B-B14F-4D97-AF65-F5344CB8AC3E}">
        <p14:creationId xmlns:p14="http://schemas.microsoft.com/office/powerpoint/2010/main" val="3428372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fontScale="90000"/>
          </a:bodyPr>
          <a:lstStyle/>
          <a:p>
            <a:pPr algn="ctr"/>
            <a:r>
              <a:rPr lang="en-US" dirty="0" err="1">
                <a:solidFill>
                  <a:srgbClr val="00B0F0"/>
                </a:solidFill>
              </a:rPr>
              <a:t>GridLayout</a:t>
            </a:r>
            <a:r>
              <a:rPr lang="en-US" dirty="0">
                <a:solidFill>
                  <a:srgbClr val="00B0F0"/>
                </a:solidFill>
              </a:rPr>
              <a:t> Layout </a:t>
            </a:r>
          </a:p>
        </p:txBody>
      </p:sp>
      <p:sp>
        <p:nvSpPr>
          <p:cNvPr id="3" name="Content Placeholder 2"/>
          <p:cNvSpPr>
            <a:spLocks noGrp="1"/>
          </p:cNvSpPr>
          <p:nvPr>
            <p:ph idx="1"/>
          </p:nvPr>
        </p:nvSpPr>
        <p:spPr>
          <a:xfrm>
            <a:off x="838200" y="927280"/>
            <a:ext cx="10515600" cy="5249683"/>
          </a:xfrm>
        </p:spPr>
        <p:txBody>
          <a:bodyPr/>
          <a:lstStyle/>
          <a:p>
            <a:r>
              <a:rPr lang="en-US" dirty="0" err="1" smtClean="0"/>
              <a:t>GridLayout</a:t>
            </a:r>
            <a:r>
              <a:rPr lang="en-US" dirty="0" smtClean="0"/>
              <a:t> </a:t>
            </a:r>
            <a:r>
              <a:rPr lang="en-US" dirty="0"/>
              <a:t>lays out views in a two-dimensional grid pattern, that is, in a series of rows and columns</a:t>
            </a:r>
            <a:r>
              <a:rPr lang="en-US" dirty="0" smtClean="0"/>
              <a:t>.</a:t>
            </a:r>
          </a:p>
          <a:p>
            <a:r>
              <a:rPr lang="en-US" dirty="0"/>
              <a:t>The intersection of row and column is known as a grid cell, and it is the place where child views are placed</a:t>
            </a:r>
            <a:r>
              <a:rPr lang="en-US" dirty="0" smtClean="0"/>
              <a:t>.</a:t>
            </a:r>
          </a:p>
          <a:p>
            <a:r>
              <a:rPr lang="en-US" dirty="0"/>
              <a:t>It is easier to use </a:t>
            </a:r>
            <a:r>
              <a:rPr lang="en-US" dirty="0" err="1"/>
              <a:t>GridLayout</a:t>
            </a:r>
            <a:r>
              <a:rPr lang="en-US" dirty="0"/>
              <a:t> when compared to </a:t>
            </a:r>
            <a:r>
              <a:rPr lang="en-US" dirty="0" err="1" smtClean="0"/>
              <a:t>TableLayout</a:t>
            </a:r>
            <a:r>
              <a:rPr lang="en-US" dirty="0" smtClean="0"/>
              <a:t>.</a:t>
            </a:r>
          </a:p>
          <a:p>
            <a:pPr marL="0" indent="0">
              <a:buNone/>
            </a:pPr>
            <a:endParaRPr lang="en-US" dirty="0" smtClean="0"/>
          </a:p>
          <a:p>
            <a:pPr marL="0" indent="0">
              <a:buNone/>
            </a:pPr>
            <a:r>
              <a:rPr lang="en-US" b="1" dirty="0" smtClean="0">
                <a:solidFill>
                  <a:srgbClr val="C00000"/>
                </a:solidFill>
              </a:rPr>
              <a:t>Note</a:t>
            </a:r>
            <a:endParaRPr lang="en-US" b="1" dirty="0">
              <a:solidFill>
                <a:srgbClr val="C00000"/>
              </a:solidFill>
            </a:endParaRPr>
          </a:p>
          <a:p>
            <a:r>
              <a:rPr lang="en-US" dirty="0"/>
              <a:t> </a:t>
            </a:r>
            <a:r>
              <a:rPr lang="en-US" dirty="0">
                <a:solidFill>
                  <a:schemeClr val="accent6">
                    <a:lumMod val="75000"/>
                  </a:schemeClr>
                </a:solidFill>
              </a:rPr>
              <a:t>No need to specify  </a:t>
            </a:r>
            <a:r>
              <a:rPr lang="en-US" dirty="0" err="1">
                <a:solidFill>
                  <a:schemeClr val="accent6">
                    <a:lumMod val="75000"/>
                  </a:schemeClr>
                </a:solidFill>
              </a:rPr>
              <a:t>layout_height</a:t>
            </a:r>
            <a:r>
              <a:rPr lang="en-US" dirty="0">
                <a:solidFill>
                  <a:schemeClr val="accent6">
                    <a:lumMod val="75000"/>
                  </a:schemeClr>
                </a:solidFill>
              </a:rPr>
              <a:t>  and  </a:t>
            </a:r>
            <a:r>
              <a:rPr lang="en-US" dirty="0" err="1">
                <a:solidFill>
                  <a:schemeClr val="accent6">
                    <a:lumMod val="75000"/>
                  </a:schemeClr>
                </a:solidFill>
              </a:rPr>
              <a:t>layout_width</a:t>
            </a:r>
            <a:r>
              <a:rPr lang="en-US" dirty="0">
                <a:solidFill>
                  <a:schemeClr val="accent6">
                    <a:lumMod val="75000"/>
                  </a:schemeClr>
                </a:solidFill>
              </a:rPr>
              <a:t>  for the </a:t>
            </a:r>
            <a:r>
              <a:rPr lang="en-US" dirty="0" err="1">
                <a:solidFill>
                  <a:schemeClr val="accent6">
                    <a:lumMod val="75000"/>
                  </a:schemeClr>
                </a:solidFill>
              </a:rPr>
              <a:t>GridLayout</a:t>
            </a:r>
            <a:r>
              <a:rPr lang="en-US" dirty="0">
                <a:solidFill>
                  <a:schemeClr val="accent6">
                    <a:lumMod val="75000"/>
                  </a:schemeClr>
                </a:solidFill>
              </a:rPr>
              <a:t> child views as they default to  WRAP_CONTENT . </a:t>
            </a:r>
          </a:p>
        </p:txBody>
      </p:sp>
    </p:spTree>
    <p:extLst>
      <p:ext uri="{BB962C8B-B14F-4D97-AF65-F5344CB8AC3E}">
        <p14:creationId xmlns:p14="http://schemas.microsoft.com/office/powerpoint/2010/main" val="1106388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8473" y="501718"/>
            <a:ext cx="3867119" cy="6022975"/>
          </a:xfrm>
          <a:prstGeom prst="rect">
            <a:avLst/>
          </a:prstGeom>
        </p:spPr>
      </p:pic>
      <p:pic>
        <p:nvPicPr>
          <p:cNvPr id="5" name="Picture 4"/>
          <p:cNvPicPr>
            <a:picLocks noChangeAspect="1"/>
          </p:cNvPicPr>
          <p:nvPr/>
        </p:nvPicPr>
        <p:blipFill>
          <a:blip r:embed="rId3"/>
          <a:stretch>
            <a:fillRect/>
          </a:stretch>
        </p:blipFill>
        <p:spPr>
          <a:xfrm>
            <a:off x="4170272" y="501718"/>
            <a:ext cx="4097965" cy="4962525"/>
          </a:xfrm>
          <a:prstGeom prst="rect">
            <a:avLst/>
          </a:prstGeom>
        </p:spPr>
      </p:pic>
      <p:pic>
        <p:nvPicPr>
          <p:cNvPr id="6" name="Picture 5"/>
          <p:cNvPicPr>
            <a:picLocks noChangeAspect="1"/>
          </p:cNvPicPr>
          <p:nvPr/>
        </p:nvPicPr>
        <p:blipFill>
          <a:blip r:embed="rId4"/>
          <a:stretch>
            <a:fillRect/>
          </a:stretch>
        </p:blipFill>
        <p:spPr>
          <a:xfrm>
            <a:off x="8452917" y="501718"/>
            <a:ext cx="2733675" cy="4791075"/>
          </a:xfrm>
          <a:prstGeom prst="rect">
            <a:avLst/>
          </a:prstGeom>
        </p:spPr>
      </p:pic>
      <p:pic>
        <p:nvPicPr>
          <p:cNvPr id="7" name="Picture 6"/>
          <p:cNvPicPr>
            <a:picLocks noChangeAspect="1"/>
          </p:cNvPicPr>
          <p:nvPr/>
        </p:nvPicPr>
        <p:blipFill>
          <a:blip r:embed="rId5"/>
          <a:stretch>
            <a:fillRect/>
          </a:stretch>
        </p:blipFill>
        <p:spPr>
          <a:xfrm>
            <a:off x="8443392" y="5464243"/>
            <a:ext cx="2743200" cy="942975"/>
          </a:xfrm>
          <a:prstGeom prst="rect">
            <a:avLst/>
          </a:prstGeom>
        </p:spPr>
      </p:pic>
    </p:spTree>
    <p:extLst>
      <p:ext uri="{BB962C8B-B14F-4D97-AF65-F5344CB8AC3E}">
        <p14:creationId xmlns:p14="http://schemas.microsoft.com/office/powerpoint/2010/main" val="753022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1817"/>
          </a:xfrm>
        </p:spPr>
        <p:txBody>
          <a:bodyPr>
            <a:normAutofit fontScale="90000"/>
          </a:bodyPr>
          <a:lstStyle/>
          <a:p>
            <a:pPr algn="ctr"/>
            <a:r>
              <a:rPr lang="en-US" dirty="0">
                <a:solidFill>
                  <a:srgbClr val="0070C0"/>
                </a:solidFill>
              </a:rPr>
              <a:t>Anchoring Controls</a:t>
            </a:r>
          </a:p>
        </p:txBody>
      </p:sp>
      <p:sp>
        <p:nvSpPr>
          <p:cNvPr id="4" name="Content Placeholder 3"/>
          <p:cNvSpPr>
            <a:spLocks noGrp="1"/>
          </p:cNvSpPr>
          <p:nvPr>
            <p:ph idx="1"/>
          </p:nvPr>
        </p:nvSpPr>
        <p:spPr>
          <a:xfrm>
            <a:off x="838200" y="1026942"/>
            <a:ext cx="10515600" cy="5150021"/>
          </a:xfrm>
        </p:spPr>
        <p:txBody>
          <a:bodyPr/>
          <a:lstStyle/>
          <a:p>
            <a:r>
              <a:rPr lang="en-US" dirty="0"/>
              <a:t>For anchoring controls relative to the four edges of the screen, we use a </a:t>
            </a:r>
            <a:r>
              <a:rPr lang="en-US" dirty="0" err="1">
                <a:solidFill>
                  <a:srgbClr val="0070C0"/>
                </a:solidFill>
              </a:rPr>
              <a:t>RelativeLayout</a:t>
            </a:r>
            <a:r>
              <a:rPr lang="en-US" dirty="0"/>
              <a:t> </a:t>
            </a:r>
            <a:r>
              <a:rPr lang="en-US" dirty="0" smtClean="0"/>
              <a:t>container.</a:t>
            </a:r>
          </a:p>
          <a:p>
            <a:r>
              <a:rPr lang="en-US" b="1" dirty="0"/>
              <a:t>Defining Layout for Each </a:t>
            </a:r>
            <a:r>
              <a:rPr lang="en-US" b="1" dirty="0" smtClean="0"/>
              <a:t>Mode</a:t>
            </a:r>
          </a:p>
          <a:p>
            <a:pPr lvl="1"/>
            <a:endParaRPr lang="en-US" b="1" dirty="0"/>
          </a:p>
          <a:p>
            <a:pPr lvl="1"/>
            <a:r>
              <a:rPr lang="en-US" b="1" dirty="0"/>
              <a:t> In this method, we define two layouts. One arranges the controls in the default  </a:t>
            </a:r>
            <a:r>
              <a:rPr lang="en-US" b="1" dirty="0">
                <a:solidFill>
                  <a:srgbClr val="0070C0"/>
                </a:solidFill>
              </a:rPr>
              <a:t>portrait</a:t>
            </a:r>
            <a:r>
              <a:rPr lang="en-US" b="1" dirty="0"/>
              <a:t>  mode, and the other arranges the controls in  </a:t>
            </a:r>
            <a:r>
              <a:rPr lang="en-US" b="1" dirty="0">
                <a:solidFill>
                  <a:srgbClr val="0070C0"/>
                </a:solidFill>
              </a:rPr>
              <a:t>landscape</a:t>
            </a:r>
            <a:r>
              <a:rPr lang="en-US" b="1" dirty="0"/>
              <a:t>  mode. </a:t>
            </a:r>
            <a:endParaRPr lang="en-US" b="1" dirty="0" smtClean="0"/>
          </a:p>
          <a:p>
            <a:r>
              <a:rPr lang="en-US" b="1" dirty="0" smtClean="0">
                <a:solidFill>
                  <a:srgbClr val="C00000"/>
                </a:solidFill>
              </a:rPr>
              <a:t>If we see the code of </a:t>
            </a:r>
            <a:r>
              <a:rPr lang="en-US" b="1" dirty="0">
                <a:solidFill>
                  <a:srgbClr val="C00000"/>
                </a:solidFill>
              </a:rPr>
              <a:t>Relative </a:t>
            </a:r>
            <a:r>
              <a:rPr lang="en-US" b="1" dirty="0" smtClean="0">
                <a:solidFill>
                  <a:srgbClr val="C00000"/>
                </a:solidFill>
              </a:rPr>
              <a:t>layout   </a:t>
            </a:r>
            <a:r>
              <a:rPr lang="en-US" b="1" dirty="0">
                <a:solidFill>
                  <a:srgbClr val="C00000"/>
                </a:solidFill>
              </a:rPr>
              <a:t>shows five  Button  controls arranged in a </a:t>
            </a:r>
            <a:r>
              <a:rPr lang="en-US" b="1" dirty="0" err="1">
                <a:solidFill>
                  <a:srgbClr val="C00000"/>
                </a:solidFill>
              </a:rPr>
              <a:t>RelativeLayout</a:t>
            </a:r>
            <a:r>
              <a:rPr lang="en-US" b="1" dirty="0">
                <a:solidFill>
                  <a:srgbClr val="C00000"/>
                </a:solidFill>
              </a:rPr>
              <a:t> container</a:t>
            </a:r>
          </a:p>
        </p:txBody>
      </p:sp>
    </p:spTree>
    <p:extLst>
      <p:ext uri="{BB962C8B-B14F-4D97-AF65-F5344CB8AC3E}">
        <p14:creationId xmlns:p14="http://schemas.microsoft.com/office/powerpoint/2010/main" val="544021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211016"/>
            <a:ext cx="10515600" cy="5965948"/>
          </a:xfrm>
        </p:spPr>
        <p:txBody>
          <a:bodyPr/>
          <a:lstStyle/>
          <a:p>
            <a:r>
              <a:rPr lang="en-US" sz="2400" dirty="0" smtClean="0">
                <a:solidFill>
                  <a:srgbClr val="0070C0"/>
                </a:solidFill>
              </a:rPr>
              <a:t>When </a:t>
            </a:r>
            <a:r>
              <a:rPr lang="en-US" sz="2400" dirty="0">
                <a:solidFill>
                  <a:srgbClr val="0070C0"/>
                </a:solidFill>
              </a:rPr>
              <a:t>the application is run while in the default  portrait  mode, the controls appear as shown in </a:t>
            </a:r>
            <a:r>
              <a:rPr lang="en-US" sz="2400" dirty="0" smtClean="0">
                <a:solidFill>
                  <a:srgbClr val="0070C0"/>
                </a:solidFill>
              </a:rPr>
              <a:t>Figure (Left). The xml code of the figure left is already present in relative layout slide.</a:t>
            </a:r>
          </a:p>
          <a:p>
            <a:r>
              <a:rPr lang="en-US" sz="2400" dirty="0">
                <a:solidFill>
                  <a:srgbClr val="0070C0"/>
                </a:solidFill>
              </a:rPr>
              <a:t>To switch between portrait mode and landscape mode on the device emulator, press the </a:t>
            </a:r>
            <a:r>
              <a:rPr lang="en-US" sz="2400" b="1" dirty="0" smtClean="0">
                <a:solidFill>
                  <a:srgbClr val="C00000"/>
                </a:solidFill>
              </a:rPr>
              <a:t>Ctrl+F11 keys</a:t>
            </a:r>
            <a:endParaRPr lang="en-US" sz="2400" b="1" dirty="0">
              <a:solidFill>
                <a:srgbClr val="C00000"/>
              </a:solidFill>
            </a:endParaRPr>
          </a:p>
          <a:p>
            <a:r>
              <a:rPr lang="en-US" dirty="0">
                <a:solidFill>
                  <a:srgbClr val="0070C0"/>
                </a:solidFill>
              </a:rPr>
              <a:t> </a:t>
            </a:r>
            <a:endParaRPr lang="en-US" dirty="0" smtClean="0">
              <a:solidFill>
                <a:srgbClr val="0070C0"/>
              </a:solidFill>
            </a:endParaRPr>
          </a:p>
          <a:p>
            <a:endParaRPr lang="en-US" dirty="0" smtClean="0">
              <a:solidFill>
                <a:srgbClr val="0070C0"/>
              </a:solidFill>
            </a:endParaRPr>
          </a:p>
          <a:p>
            <a:endParaRPr lang="en-US" dirty="0">
              <a:solidFill>
                <a:srgbClr val="0070C0"/>
              </a:solidFill>
            </a:endParaRPr>
          </a:p>
        </p:txBody>
      </p:sp>
      <p:pic>
        <p:nvPicPr>
          <p:cNvPr id="5" name="Picture 4"/>
          <p:cNvPicPr>
            <a:picLocks noChangeAspect="1"/>
          </p:cNvPicPr>
          <p:nvPr/>
        </p:nvPicPr>
        <p:blipFill>
          <a:blip r:embed="rId2"/>
          <a:stretch>
            <a:fillRect/>
          </a:stretch>
        </p:blipFill>
        <p:spPr>
          <a:xfrm>
            <a:off x="1133622" y="2014494"/>
            <a:ext cx="3204357" cy="4969881"/>
          </a:xfrm>
          <a:prstGeom prst="rect">
            <a:avLst/>
          </a:prstGeom>
        </p:spPr>
      </p:pic>
    </p:spTree>
    <p:extLst>
      <p:ext uri="{BB962C8B-B14F-4D97-AF65-F5344CB8AC3E}">
        <p14:creationId xmlns:p14="http://schemas.microsoft.com/office/powerpoint/2010/main" val="29078133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5207"/>
          </a:xfrm>
        </p:spPr>
        <p:txBody>
          <a:bodyPr>
            <a:normAutofit fontScale="90000"/>
          </a:bodyPr>
          <a:lstStyle/>
          <a:p>
            <a:pPr algn="ctr"/>
            <a:r>
              <a:rPr lang="en-US" dirty="0">
                <a:solidFill>
                  <a:srgbClr val="00B050"/>
                </a:solidFill>
              </a:rPr>
              <a:t> Defining Layout for Each Mode </a:t>
            </a:r>
          </a:p>
        </p:txBody>
      </p:sp>
      <p:sp>
        <p:nvSpPr>
          <p:cNvPr id="3" name="Content Placeholder 2"/>
          <p:cNvSpPr>
            <a:spLocks noGrp="1"/>
          </p:cNvSpPr>
          <p:nvPr>
            <p:ph idx="1"/>
          </p:nvPr>
        </p:nvSpPr>
        <p:spPr>
          <a:xfrm>
            <a:off x="838200" y="1012874"/>
            <a:ext cx="10515600" cy="5164089"/>
          </a:xfrm>
        </p:spPr>
        <p:txBody>
          <a:bodyPr/>
          <a:lstStyle/>
          <a:p>
            <a:r>
              <a:rPr lang="en-US" dirty="0"/>
              <a:t>In this method, we define two layouts. One arranges the controls in the default  portrait  mode, and the other arranges the controls in  landscape  </a:t>
            </a:r>
            <a:r>
              <a:rPr lang="en-US" dirty="0" smtClean="0"/>
              <a:t>mode.</a:t>
            </a:r>
            <a:endParaRPr lang="en-US" dirty="0"/>
          </a:p>
        </p:txBody>
      </p:sp>
      <p:pic>
        <p:nvPicPr>
          <p:cNvPr id="4" name="Picture 3"/>
          <p:cNvPicPr>
            <a:picLocks noChangeAspect="1"/>
          </p:cNvPicPr>
          <p:nvPr/>
        </p:nvPicPr>
        <p:blipFill>
          <a:blip r:embed="rId2"/>
          <a:stretch>
            <a:fillRect/>
          </a:stretch>
        </p:blipFill>
        <p:spPr>
          <a:xfrm>
            <a:off x="1153551" y="2171114"/>
            <a:ext cx="2795367" cy="4376956"/>
          </a:xfrm>
          <a:prstGeom prst="rect">
            <a:avLst/>
          </a:prstGeom>
        </p:spPr>
      </p:pic>
      <p:pic>
        <p:nvPicPr>
          <p:cNvPr id="5" name="Picture 4"/>
          <p:cNvPicPr>
            <a:picLocks noChangeAspect="1"/>
          </p:cNvPicPr>
          <p:nvPr/>
        </p:nvPicPr>
        <p:blipFill>
          <a:blip r:embed="rId3"/>
          <a:stretch>
            <a:fillRect/>
          </a:stretch>
        </p:blipFill>
        <p:spPr>
          <a:xfrm>
            <a:off x="4907427" y="2307102"/>
            <a:ext cx="6108081" cy="3661520"/>
          </a:xfrm>
          <a:prstGeom prst="rect">
            <a:avLst/>
          </a:prstGeom>
        </p:spPr>
      </p:pic>
    </p:spTree>
    <p:extLst>
      <p:ext uri="{BB962C8B-B14F-4D97-AF65-F5344CB8AC3E}">
        <p14:creationId xmlns:p14="http://schemas.microsoft.com/office/powerpoint/2010/main" val="2722052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745"/>
            <a:ext cx="10515600" cy="6022218"/>
          </a:xfrm>
        </p:spPr>
        <p:txBody>
          <a:bodyPr/>
          <a:lstStyle/>
          <a:p>
            <a:r>
              <a:rPr lang="en-US" dirty="0" smtClean="0"/>
              <a:t>The code of previous slide is shown below.</a:t>
            </a:r>
          </a:p>
          <a:p>
            <a:endParaRPr lang="en-US" dirty="0"/>
          </a:p>
        </p:txBody>
      </p:sp>
      <p:pic>
        <p:nvPicPr>
          <p:cNvPr id="4" name="Picture 3"/>
          <p:cNvPicPr>
            <a:picLocks noChangeAspect="1"/>
          </p:cNvPicPr>
          <p:nvPr/>
        </p:nvPicPr>
        <p:blipFill>
          <a:blip r:embed="rId2"/>
          <a:stretch>
            <a:fillRect/>
          </a:stretch>
        </p:blipFill>
        <p:spPr>
          <a:xfrm>
            <a:off x="949277" y="1005767"/>
            <a:ext cx="4610100" cy="4733925"/>
          </a:xfrm>
          <a:prstGeom prst="rect">
            <a:avLst/>
          </a:prstGeom>
        </p:spPr>
      </p:pic>
      <p:pic>
        <p:nvPicPr>
          <p:cNvPr id="5" name="Picture 4"/>
          <p:cNvPicPr>
            <a:picLocks noChangeAspect="1"/>
          </p:cNvPicPr>
          <p:nvPr/>
        </p:nvPicPr>
        <p:blipFill>
          <a:blip r:embed="rId3"/>
          <a:stretch>
            <a:fillRect/>
          </a:stretch>
        </p:blipFill>
        <p:spPr>
          <a:xfrm>
            <a:off x="5863150" y="3832860"/>
            <a:ext cx="3448050" cy="1752600"/>
          </a:xfrm>
          <a:prstGeom prst="rect">
            <a:avLst/>
          </a:prstGeom>
        </p:spPr>
      </p:pic>
    </p:spTree>
    <p:extLst>
      <p:ext uri="{BB962C8B-B14F-4D97-AF65-F5344CB8AC3E}">
        <p14:creationId xmlns:p14="http://schemas.microsoft.com/office/powerpoint/2010/main" val="3744245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745"/>
            <a:ext cx="10515600" cy="6022218"/>
          </a:xfrm>
        </p:spPr>
        <p:txBody>
          <a:bodyPr/>
          <a:lstStyle/>
          <a:p>
            <a:r>
              <a:rPr lang="en-US" dirty="0" smtClean="0"/>
              <a:t>The Landscape and patriot mode is shown</a:t>
            </a:r>
          </a:p>
          <a:p>
            <a:endParaRPr lang="en-US" dirty="0"/>
          </a:p>
        </p:txBody>
      </p:sp>
      <p:pic>
        <p:nvPicPr>
          <p:cNvPr id="2" name="Picture 1"/>
          <p:cNvPicPr>
            <a:picLocks noChangeAspect="1"/>
          </p:cNvPicPr>
          <p:nvPr/>
        </p:nvPicPr>
        <p:blipFill>
          <a:blip r:embed="rId2"/>
          <a:stretch>
            <a:fillRect/>
          </a:stretch>
        </p:blipFill>
        <p:spPr>
          <a:xfrm>
            <a:off x="1589649" y="877016"/>
            <a:ext cx="3681852" cy="5727325"/>
          </a:xfrm>
          <a:prstGeom prst="rect">
            <a:avLst/>
          </a:prstGeom>
        </p:spPr>
      </p:pic>
      <p:pic>
        <p:nvPicPr>
          <p:cNvPr id="6" name="Picture 5"/>
          <p:cNvPicPr>
            <a:picLocks noChangeAspect="1"/>
          </p:cNvPicPr>
          <p:nvPr/>
        </p:nvPicPr>
        <p:blipFill>
          <a:blip r:embed="rId3"/>
          <a:stretch>
            <a:fillRect/>
          </a:stretch>
        </p:blipFill>
        <p:spPr>
          <a:xfrm>
            <a:off x="5442219" y="1461463"/>
            <a:ext cx="6332439" cy="3785603"/>
          </a:xfrm>
          <a:prstGeom prst="rect">
            <a:avLst/>
          </a:prstGeom>
        </p:spPr>
      </p:pic>
    </p:spTree>
    <p:extLst>
      <p:ext uri="{BB962C8B-B14F-4D97-AF65-F5344CB8AC3E}">
        <p14:creationId xmlns:p14="http://schemas.microsoft.com/office/powerpoint/2010/main" val="3904703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8844" y="393895"/>
            <a:ext cx="5734248" cy="5950634"/>
          </a:xfrm>
          <a:prstGeom prst="rect">
            <a:avLst/>
          </a:prstGeom>
        </p:spPr>
      </p:pic>
      <p:pic>
        <p:nvPicPr>
          <p:cNvPr id="6" name="Picture 5"/>
          <p:cNvPicPr>
            <a:picLocks noChangeAspect="1"/>
          </p:cNvPicPr>
          <p:nvPr/>
        </p:nvPicPr>
        <p:blipFill>
          <a:blip r:embed="rId3"/>
          <a:stretch>
            <a:fillRect/>
          </a:stretch>
        </p:blipFill>
        <p:spPr>
          <a:xfrm>
            <a:off x="6445347" y="2934579"/>
            <a:ext cx="3352800" cy="3409950"/>
          </a:xfrm>
          <a:prstGeom prst="rect">
            <a:avLst/>
          </a:prstGeom>
        </p:spPr>
      </p:pic>
    </p:spTree>
    <p:extLst>
      <p:ext uri="{BB962C8B-B14F-4D97-AF65-F5344CB8AC3E}">
        <p14:creationId xmlns:p14="http://schemas.microsoft.com/office/powerpoint/2010/main" val="1702460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lstStyle/>
          <a:p>
            <a:pPr algn="ctr"/>
            <a:r>
              <a:rPr lang="en-US" dirty="0">
                <a:solidFill>
                  <a:srgbClr val="00B0F0"/>
                </a:solidFill>
              </a:rPr>
              <a:t>Introduction to Layouts </a:t>
            </a:r>
          </a:p>
        </p:txBody>
      </p:sp>
      <p:sp>
        <p:nvSpPr>
          <p:cNvPr id="3" name="Content Placeholder 2"/>
          <p:cNvSpPr>
            <a:spLocks noGrp="1"/>
          </p:cNvSpPr>
          <p:nvPr>
            <p:ph idx="1"/>
          </p:nvPr>
        </p:nvSpPr>
        <p:spPr>
          <a:xfrm>
            <a:off x="838200" y="1094704"/>
            <a:ext cx="10515600" cy="5082259"/>
          </a:xfrm>
        </p:spPr>
        <p:txBody>
          <a:bodyPr/>
          <a:lstStyle/>
          <a:p>
            <a:r>
              <a:rPr lang="en-US" dirty="0"/>
              <a:t>Layouts are basically containers for other items known as Views, which are displayed on the screen. </a:t>
            </a:r>
            <a:endParaRPr lang="en-US" dirty="0" smtClean="0"/>
          </a:p>
          <a:p>
            <a:r>
              <a:rPr lang="en-US" dirty="0" smtClean="0"/>
              <a:t>Layouts </a:t>
            </a:r>
            <a:r>
              <a:rPr lang="en-US" dirty="0"/>
              <a:t>help manage and arrange views as well. </a:t>
            </a:r>
            <a:endParaRPr lang="en-US" dirty="0" smtClean="0"/>
          </a:p>
          <a:p>
            <a:r>
              <a:rPr lang="en-US" dirty="0" smtClean="0"/>
              <a:t>Layouts </a:t>
            </a:r>
            <a:r>
              <a:rPr lang="en-US" dirty="0"/>
              <a:t>are defined in the form of XML files that cannot be changed by our code during runtime. </a:t>
            </a:r>
            <a:endParaRPr lang="en-US" dirty="0" smtClean="0"/>
          </a:p>
          <a:p>
            <a:pPr marL="0" indent="0">
              <a:buNone/>
            </a:pPr>
            <a:endParaRPr lang="en-US" dirty="0"/>
          </a:p>
        </p:txBody>
      </p:sp>
      <p:pic>
        <p:nvPicPr>
          <p:cNvPr id="6" name="Picture 5"/>
          <p:cNvPicPr>
            <a:picLocks noChangeAspect="1"/>
          </p:cNvPicPr>
          <p:nvPr/>
        </p:nvPicPr>
        <p:blipFill>
          <a:blip r:embed="rId2"/>
          <a:stretch>
            <a:fillRect/>
          </a:stretch>
        </p:blipFill>
        <p:spPr>
          <a:xfrm>
            <a:off x="446200" y="3366684"/>
            <a:ext cx="5211664" cy="2261383"/>
          </a:xfrm>
          <a:prstGeom prst="rect">
            <a:avLst/>
          </a:prstGeom>
        </p:spPr>
      </p:pic>
      <p:pic>
        <p:nvPicPr>
          <p:cNvPr id="7" name="Picture 6"/>
          <p:cNvPicPr>
            <a:picLocks noChangeAspect="1"/>
          </p:cNvPicPr>
          <p:nvPr/>
        </p:nvPicPr>
        <p:blipFill>
          <a:blip r:embed="rId3"/>
          <a:stretch>
            <a:fillRect/>
          </a:stretch>
        </p:blipFill>
        <p:spPr>
          <a:xfrm>
            <a:off x="6049863" y="3366683"/>
            <a:ext cx="5751779" cy="2261383"/>
          </a:xfrm>
          <a:prstGeom prst="rect">
            <a:avLst/>
          </a:prstGeom>
        </p:spPr>
      </p:pic>
    </p:spTree>
    <p:extLst>
      <p:ext uri="{BB962C8B-B14F-4D97-AF65-F5344CB8AC3E}">
        <p14:creationId xmlns:p14="http://schemas.microsoft.com/office/powerpoint/2010/main" val="21033859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033"/>
          </a:xfrm>
        </p:spPr>
        <p:txBody>
          <a:bodyPr>
            <a:normAutofit fontScale="90000"/>
          </a:bodyPr>
          <a:lstStyle/>
          <a:p>
            <a:pPr algn="ctr"/>
            <a:r>
              <a:rPr lang="en-US" dirty="0" smtClean="0">
                <a:solidFill>
                  <a:srgbClr val="FFFF00"/>
                </a:solidFill>
              </a:rPr>
              <a:t>Task on Linear Layout</a:t>
            </a:r>
            <a:endParaRPr lang="en-US" dirty="0">
              <a:solidFill>
                <a:srgbClr val="FFFF00"/>
              </a:solidFill>
            </a:endParaRPr>
          </a:p>
        </p:txBody>
      </p:sp>
      <p:pic>
        <p:nvPicPr>
          <p:cNvPr id="4" name="Picture 3"/>
          <p:cNvPicPr>
            <a:picLocks noChangeAspect="1"/>
          </p:cNvPicPr>
          <p:nvPr/>
        </p:nvPicPr>
        <p:blipFill>
          <a:blip r:embed="rId2"/>
          <a:stretch>
            <a:fillRect/>
          </a:stretch>
        </p:blipFill>
        <p:spPr>
          <a:xfrm>
            <a:off x="565889" y="1020384"/>
            <a:ext cx="3722775" cy="5828012"/>
          </a:xfrm>
          <a:prstGeom prst="rect">
            <a:avLst/>
          </a:prstGeom>
        </p:spPr>
      </p:pic>
      <p:pic>
        <p:nvPicPr>
          <p:cNvPr id="5" name="Picture 4"/>
          <p:cNvPicPr>
            <a:picLocks noChangeAspect="1"/>
          </p:cNvPicPr>
          <p:nvPr/>
        </p:nvPicPr>
        <p:blipFill>
          <a:blip r:embed="rId3"/>
          <a:stretch>
            <a:fillRect/>
          </a:stretch>
        </p:blipFill>
        <p:spPr>
          <a:xfrm>
            <a:off x="6297847" y="1161061"/>
            <a:ext cx="3695417" cy="5823328"/>
          </a:xfrm>
          <a:prstGeom prst="rect">
            <a:avLst/>
          </a:prstGeom>
        </p:spPr>
      </p:pic>
    </p:spTree>
    <p:extLst>
      <p:ext uri="{BB962C8B-B14F-4D97-AF65-F5344CB8AC3E}">
        <p14:creationId xmlns:p14="http://schemas.microsoft.com/office/powerpoint/2010/main" val="2605961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lstStyle/>
          <a:p>
            <a:pPr algn="ctr"/>
            <a:r>
              <a:rPr lang="en-US" dirty="0" smtClean="0">
                <a:solidFill>
                  <a:srgbClr val="0070C0"/>
                </a:solidFill>
              </a:rPr>
              <a:t>XML code </a:t>
            </a:r>
            <a:endParaRPr lang="en-US" dirty="0">
              <a:solidFill>
                <a:srgbClr val="0070C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3748" y="1219751"/>
            <a:ext cx="4944165" cy="493463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319" y="1219751"/>
            <a:ext cx="4877481" cy="4734586"/>
          </a:xfrm>
          <a:prstGeom prst="rect">
            <a:avLst/>
          </a:prstGeom>
        </p:spPr>
      </p:pic>
    </p:spTree>
    <p:extLst>
      <p:ext uri="{BB962C8B-B14F-4D97-AF65-F5344CB8AC3E}">
        <p14:creationId xmlns:p14="http://schemas.microsoft.com/office/powerpoint/2010/main" val="3055897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033"/>
          </a:xfrm>
        </p:spPr>
        <p:txBody>
          <a:bodyPr>
            <a:normAutofit fontScale="90000"/>
          </a:bodyPr>
          <a:lstStyle/>
          <a:p>
            <a:pPr algn="ctr"/>
            <a:r>
              <a:rPr lang="en-US" dirty="0" smtClean="0">
                <a:solidFill>
                  <a:srgbClr val="FFFF00"/>
                </a:solidFill>
              </a:rPr>
              <a:t>Task on Relative Layout</a:t>
            </a:r>
            <a:endParaRPr lang="en-US" dirty="0">
              <a:solidFill>
                <a:srgbClr val="FFFF00"/>
              </a:solidFill>
            </a:endParaRPr>
          </a:p>
        </p:txBody>
      </p:sp>
      <p:pic>
        <p:nvPicPr>
          <p:cNvPr id="3" name="Picture 2"/>
          <p:cNvPicPr>
            <a:picLocks noChangeAspect="1"/>
          </p:cNvPicPr>
          <p:nvPr/>
        </p:nvPicPr>
        <p:blipFill>
          <a:blip r:embed="rId2"/>
          <a:stretch>
            <a:fillRect/>
          </a:stretch>
        </p:blipFill>
        <p:spPr>
          <a:xfrm>
            <a:off x="4609162" y="940158"/>
            <a:ext cx="3644690" cy="5685399"/>
          </a:xfrm>
          <a:prstGeom prst="rect">
            <a:avLst/>
          </a:prstGeom>
        </p:spPr>
      </p:pic>
    </p:spTree>
    <p:extLst>
      <p:ext uri="{BB962C8B-B14F-4D97-AF65-F5344CB8AC3E}">
        <p14:creationId xmlns:p14="http://schemas.microsoft.com/office/powerpoint/2010/main" val="4099068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4358"/>
          </a:xfrm>
        </p:spPr>
        <p:txBody>
          <a:bodyPr/>
          <a:lstStyle/>
          <a:p>
            <a:pPr algn="ctr"/>
            <a:r>
              <a:rPr lang="en-US" dirty="0" smtClean="0">
                <a:solidFill>
                  <a:srgbClr val="0070C0"/>
                </a:solidFill>
              </a:rPr>
              <a:t>XML Code</a:t>
            </a:r>
            <a:endParaRPr lang="en-US" dirty="0">
              <a:solidFill>
                <a:srgbClr val="0070C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9454" y="1369106"/>
            <a:ext cx="5068007" cy="4944165"/>
          </a:xfrm>
        </p:spPr>
      </p:pic>
    </p:spTree>
    <p:extLst>
      <p:ext uri="{BB962C8B-B14F-4D97-AF65-F5344CB8AC3E}">
        <p14:creationId xmlns:p14="http://schemas.microsoft.com/office/powerpoint/2010/main" val="249241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a:normAutofit/>
          </a:bodyPr>
          <a:lstStyle/>
          <a:p>
            <a:pPr algn="ctr"/>
            <a:r>
              <a:rPr lang="en-US" sz="3600" dirty="0" smtClean="0">
                <a:solidFill>
                  <a:srgbClr val="00B0F0"/>
                </a:solidFill>
              </a:rPr>
              <a:t>Linear Vertical and Horizontal Layout</a:t>
            </a:r>
            <a:endParaRPr lang="en-US" sz="3600" dirty="0">
              <a:solidFill>
                <a:srgbClr val="7030A0"/>
              </a:solidFill>
            </a:endParaRPr>
          </a:p>
        </p:txBody>
      </p:sp>
      <p:pic>
        <p:nvPicPr>
          <p:cNvPr id="6" name="Picture 5"/>
          <p:cNvPicPr>
            <a:picLocks noChangeAspect="1"/>
          </p:cNvPicPr>
          <p:nvPr/>
        </p:nvPicPr>
        <p:blipFill>
          <a:blip r:embed="rId2"/>
          <a:stretch>
            <a:fillRect/>
          </a:stretch>
        </p:blipFill>
        <p:spPr>
          <a:xfrm>
            <a:off x="1275008" y="1334526"/>
            <a:ext cx="3275459" cy="5167628"/>
          </a:xfrm>
          <a:prstGeom prst="rect">
            <a:avLst/>
          </a:prstGeom>
        </p:spPr>
      </p:pic>
      <p:pic>
        <p:nvPicPr>
          <p:cNvPr id="8" name="Picture 7"/>
          <p:cNvPicPr>
            <a:picLocks noChangeAspect="1"/>
          </p:cNvPicPr>
          <p:nvPr/>
        </p:nvPicPr>
        <p:blipFill>
          <a:blip r:embed="rId3"/>
          <a:stretch>
            <a:fillRect/>
          </a:stretch>
        </p:blipFill>
        <p:spPr>
          <a:xfrm>
            <a:off x="4868213" y="1334526"/>
            <a:ext cx="3322561" cy="5167628"/>
          </a:xfrm>
          <a:prstGeom prst="rect">
            <a:avLst/>
          </a:prstGeom>
        </p:spPr>
      </p:pic>
    </p:spTree>
    <p:extLst>
      <p:ext uri="{BB962C8B-B14F-4D97-AF65-F5344CB8AC3E}">
        <p14:creationId xmlns:p14="http://schemas.microsoft.com/office/powerpoint/2010/main" val="3294021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a:normAutofit/>
          </a:bodyPr>
          <a:lstStyle/>
          <a:p>
            <a:pPr algn="ctr"/>
            <a:r>
              <a:rPr lang="en-US" sz="3600" dirty="0" smtClean="0">
                <a:solidFill>
                  <a:srgbClr val="00B0F0"/>
                </a:solidFill>
              </a:rPr>
              <a:t>XML Code</a:t>
            </a:r>
            <a:endParaRPr lang="en-US" sz="3600" dirty="0">
              <a:solidFill>
                <a:srgbClr val="7030A0"/>
              </a:solidFill>
            </a:endParaRPr>
          </a:p>
        </p:txBody>
      </p:sp>
      <p:pic>
        <p:nvPicPr>
          <p:cNvPr id="5" name="Picture 4"/>
          <p:cNvPicPr>
            <a:picLocks noChangeAspect="1"/>
          </p:cNvPicPr>
          <p:nvPr/>
        </p:nvPicPr>
        <p:blipFill>
          <a:blip r:embed="rId2"/>
          <a:stretch>
            <a:fillRect/>
          </a:stretch>
        </p:blipFill>
        <p:spPr>
          <a:xfrm>
            <a:off x="279981" y="1159100"/>
            <a:ext cx="6007342" cy="5241700"/>
          </a:xfrm>
          <a:prstGeom prst="rect">
            <a:avLst/>
          </a:prstGeom>
        </p:spPr>
      </p:pic>
      <p:pic>
        <p:nvPicPr>
          <p:cNvPr id="7" name="Picture 6"/>
          <p:cNvPicPr>
            <a:picLocks noChangeAspect="1"/>
          </p:cNvPicPr>
          <p:nvPr/>
        </p:nvPicPr>
        <p:blipFill>
          <a:blip r:embed="rId3"/>
          <a:stretch>
            <a:fillRect/>
          </a:stretch>
        </p:blipFill>
        <p:spPr>
          <a:xfrm>
            <a:off x="6377399" y="1159100"/>
            <a:ext cx="5798168" cy="4893970"/>
          </a:xfrm>
          <a:prstGeom prst="rect">
            <a:avLst/>
          </a:prstGeom>
        </p:spPr>
      </p:pic>
    </p:spTree>
    <p:extLst>
      <p:ext uri="{BB962C8B-B14F-4D97-AF65-F5344CB8AC3E}">
        <p14:creationId xmlns:p14="http://schemas.microsoft.com/office/powerpoint/2010/main" val="744424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a:solidFill>
                  <a:srgbClr val="00B0F0"/>
                </a:solidFill>
              </a:rPr>
              <a:t>Applying the weight Attribute</a:t>
            </a:r>
          </a:p>
        </p:txBody>
      </p:sp>
      <p:sp>
        <p:nvSpPr>
          <p:cNvPr id="4" name="Content Placeholder 3"/>
          <p:cNvSpPr>
            <a:spLocks noGrp="1"/>
          </p:cNvSpPr>
          <p:nvPr>
            <p:ph idx="1"/>
          </p:nvPr>
        </p:nvSpPr>
        <p:spPr>
          <a:xfrm>
            <a:off x="361682" y="1219526"/>
            <a:ext cx="10515600" cy="4351338"/>
          </a:xfrm>
        </p:spPr>
        <p:txBody>
          <a:bodyPr/>
          <a:lstStyle/>
          <a:p>
            <a:r>
              <a:rPr lang="en-US" dirty="0" smtClean="0"/>
              <a:t>Apply different weight attribute like (0.0,1.0,0.0), (0.0,0.0,1.0) and (1.0,1.0,1.0)</a:t>
            </a:r>
          </a:p>
          <a:p>
            <a:endParaRPr lang="en-US" dirty="0"/>
          </a:p>
        </p:txBody>
      </p:sp>
      <p:pic>
        <p:nvPicPr>
          <p:cNvPr id="7" name="Picture 6"/>
          <p:cNvPicPr>
            <a:picLocks noChangeAspect="1"/>
          </p:cNvPicPr>
          <p:nvPr/>
        </p:nvPicPr>
        <p:blipFill>
          <a:blip r:embed="rId2"/>
          <a:stretch>
            <a:fillRect/>
          </a:stretch>
        </p:blipFill>
        <p:spPr>
          <a:xfrm>
            <a:off x="870398" y="2065999"/>
            <a:ext cx="2999704" cy="4635318"/>
          </a:xfrm>
          <a:prstGeom prst="rect">
            <a:avLst/>
          </a:prstGeom>
        </p:spPr>
      </p:pic>
      <p:pic>
        <p:nvPicPr>
          <p:cNvPr id="8" name="Picture 7"/>
          <p:cNvPicPr>
            <a:picLocks noChangeAspect="1"/>
          </p:cNvPicPr>
          <p:nvPr/>
        </p:nvPicPr>
        <p:blipFill>
          <a:blip r:embed="rId3"/>
          <a:stretch>
            <a:fillRect/>
          </a:stretch>
        </p:blipFill>
        <p:spPr>
          <a:xfrm>
            <a:off x="4378817" y="2105363"/>
            <a:ext cx="2946780" cy="4595954"/>
          </a:xfrm>
          <a:prstGeom prst="rect">
            <a:avLst/>
          </a:prstGeom>
        </p:spPr>
      </p:pic>
      <p:pic>
        <p:nvPicPr>
          <p:cNvPr id="9" name="Picture 8"/>
          <p:cNvPicPr>
            <a:picLocks noChangeAspect="1"/>
          </p:cNvPicPr>
          <p:nvPr/>
        </p:nvPicPr>
        <p:blipFill>
          <a:blip r:embed="rId4"/>
          <a:stretch>
            <a:fillRect/>
          </a:stretch>
        </p:blipFill>
        <p:spPr>
          <a:xfrm>
            <a:off x="7834313" y="2066000"/>
            <a:ext cx="2952102" cy="4635318"/>
          </a:xfrm>
          <a:prstGeom prst="rect">
            <a:avLst/>
          </a:prstGeom>
        </p:spPr>
      </p:pic>
    </p:spTree>
    <p:extLst>
      <p:ext uri="{BB962C8B-B14F-4D97-AF65-F5344CB8AC3E}">
        <p14:creationId xmlns:p14="http://schemas.microsoft.com/office/powerpoint/2010/main" val="1113876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a:solidFill>
                  <a:srgbClr val="0070C0"/>
                </a:solidFill>
              </a:rPr>
              <a:t>Applying the  Gravity  Attribute</a:t>
            </a:r>
          </a:p>
        </p:txBody>
      </p:sp>
      <p:sp>
        <p:nvSpPr>
          <p:cNvPr id="3" name="Content Placeholder 2"/>
          <p:cNvSpPr>
            <a:spLocks noGrp="1"/>
          </p:cNvSpPr>
          <p:nvPr>
            <p:ph idx="1"/>
          </p:nvPr>
        </p:nvSpPr>
        <p:spPr>
          <a:xfrm>
            <a:off x="838200" y="1209822"/>
            <a:ext cx="10515600" cy="4967141"/>
          </a:xfrm>
        </p:spPr>
        <p:txBody>
          <a:bodyPr/>
          <a:lstStyle/>
          <a:p>
            <a:pPr>
              <a:buFont typeface="Wingdings" panose="05000000000000000000" pitchFamily="2" charset="2"/>
              <a:buChar char="ü"/>
            </a:pPr>
            <a:r>
              <a:rPr lang="en-US" b="1" dirty="0" smtClean="0"/>
              <a:t> </a:t>
            </a:r>
            <a:r>
              <a:rPr lang="en-US" b="1" dirty="0"/>
              <a:t>The  Gravity  attribute is for aligning the content within a control</a:t>
            </a:r>
            <a:r>
              <a:rPr lang="en-US" b="1" dirty="0" smtClean="0"/>
              <a:t>.</a:t>
            </a:r>
          </a:p>
          <a:p>
            <a:pPr>
              <a:buFont typeface="Wingdings" panose="05000000000000000000" pitchFamily="2" charset="2"/>
              <a:buChar char="ü"/>
            </a:pPr>
            <a:r>
              <a:rPr lang="en-US" dirty="0"/>
              <a:t> For example, to align the text of a control to the </a:t>
            </a:r>
            <a:r>
              <a:rPr lang="en-US" dirty="0" smtClean="0"/>
              <a:t>center</a:t>
            </a:r>
          </a:p>
          <a:p>
            <a:pPr>
              <a:buFont typeface="Wingdings" panose="05000000000000000000" pitchFamily="2" charset="2"/>
              <a:buChar char="ü"/>
            </a:pPr>
            <a:r>
              <a:rPr lang="en-US" dirty="0"/>
              <a:t> Figure </a:t>
            </a:r>
            <a:r>
              <a:rPr lang="en-US" dirty="0" smtClean="0"/>
              <a:t>  shows </a:t>
            </a:r>
            <a:r>
              <a:rPr lang="en-US" dirty="0"/>
              <a:t>the  </a:t>
            </a:r>
            <a:r>
              <a:rPr lang="en-US" dirty="0" err="1">
                <a:solidFill>
                  <a:srgbClr val="0070C0"/>
                </a:solidFill>
              </a:rPr>
              <a:t>android:gravity</a:t>
            </a:r>
            <a:r>
              <a:rPr lang="en-US" dirty="0"/>
              <a:t>  attribute set to </a:t>
            </a:r>
            <a:r>
              <a:rPr lang="en-US" dirty="0">
                <a:solidFill>
                  <a:srgbClr val="0070C0"/>
                </a:solidFill>
              </a:rPr>
              <a:t>left </a:t>
            </a:r>
            <a:r>
              <a:rPr lang="en-US" dirty="0"/>
              <a:t>and </a:t>
            </a:r>
            <a:r>
              <a:rPr lang="en-US" dirty="0">
                <a:solidFill>
                  <a:srgbClr val="0070C0"/>
                </a:solidFill>
              </a:rPr>
              <a:t>right</a:t>
            </a:r>
            <a:r>
              <a:rPr lang="en-US" dirty="0"/>
              <a:t> for the  Button  controls  </a:t>
            </a:r>
            <a:r>
              <a:rPr lang="en-US" dirty="0" smtClean="0"/>
              <a:t>Horizontal and  Layout text over button.</a:t>
            </a:r>
            <a:endParaRPr lang="en-US" dirty="0"/>
          </a:p>
        </p:txBody>
      </p:sp>
      <p:pic>
        <p:nvPicPr>
          <p:cNvPr id="4" name="Picture 3"/>
          <p:cNvPicPr>
            <a:picLocks noChangeAspect="1"/>
          </p:cNvPicPr>
          <p:nvPr/>
        </p:nvPicPr>
        <p:blipFill>
          <a:blip r:embed="rId2"/>
          <a:stretch>
            <a:fillRect/>
          </a:stretch>
        </p:blipFill>
        <p:spPr>
          <a:xfrm>
            <a:off x="324923" y="3142177"/>
            <a:ext cx="4381500" cy="2247900"/>
          </a:xfrm>
          <a:prstGeom prst="rect">
            <a:avLst/>
          </a:prstGeom>
        </p:spPr>
      </p:pic>
      <p:pic>
        <p:nvPicPr>
          <p:cNvPr id="5" name="Picture 4"/>
          <p:cNvPicPr>
            <a:picLocks noChangeAspect="1"/>
          </p:cNvPicPr>
          <p:nvPr/>
        </p:nvPicPr>
        <p:blipFill>
          <a:blip r:embed="rId3"/>
          <a:stretch>
            <a:fillRect/>
          </a:stretch>
        </p:blipFill>
        <p:spPr>
          <a:xfrm>
            <a:off x="7455660" y="3035389"/>
            <a:ext cx="3333750" cy="3543300"/>
          </a:xfrm>
          <a:prstGeom prst="rect">
            <a:avLst/>
          </a:prstGeom>
        </p:spPr>
      </p:pic>
    </p:spTree>
    <p:extLst>
      <p:ext uri="{BB962C8B-B14F-4D97-AF65-F5344CB8AC3E}">
        <p14:creationId xmlns:p14="http://schemas.microsoft.com/office/powerpoint/2010/main" val="358580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1478"/>
          </a:xfrm>
        </p:spPr>
        <p:txBody>
          <a:bodyPr>
            <a:normAutofit fontScale="90000"/>
          </a:bodyPr>
          <a:lstStyle/>
          <a:p>
            <a:pPr algn="ctr"/>
            <a:r>
              <a:rPr lang="en-US" b="1" dirty="0">
                <a:solidFill>
                  <a:srgbClr val="0070C0"/>
                </a:solidFill>
              </a:rPr>
              <a:t>Using the  </a:t>
            </a:r>
            <a:r>
              <a:rPr lang="en-US" b="1" dirty="0" err="1">
                <a:solidFill>
                  <a:srgbClr val="0070C0"/>
                </a:solidFill>
              </a:rPr>
              <a:t>android:layout_gravity</a:t>
            </a:r>
            <a:r>
              <a:rPr lang="en-US" b="1" dirty="0">
                <a:solidFill>
                  <a:srgbClr val="0070C0"/>
                </a:solidFill>
              </a:rPr>
              <a:t>  Attribute</a:t>
            </a:r>
          </a:p>
        </p:txBody>
      </p:sp>
      <p:sp>
        <p:nvSpPr>
          <p:cNvPr id="3" name="Content Placeholder 2"/>
          <p:cNvSpPr>
            <a:spLocks noGrp="1"/>
          </p:cNvSpPr>
          <p:nvPr>
            <p:ph idx="1"/>
          </p:nvPr>
        </p:nvSpPr>
        <p:spPr>
          <a:xfrm>
            <a:off x="838200" y="956604"/>
            <a:ext cx="10515600" cy="5220359"/>
          </a:xfrm>
        </p:spPr>
        <p:txBody>
          <a:bodyPr>
            <a:normAutofit/>
          </a:bodyPr>
          <a:lstStyle/>
          <a:p>
            <a:pPr>
              <a:buFont typeface="Wingdings" panose="05000000000000000000" pitchFamily="2" charset="2"/>
              <a:buChar char="§"/>
            </a:pPr>
            <a:r>
              <a:rPr lang="en-US" dirty="0" smtClean="0"/>
              <a:t> </a:t>
            </a:r>
            <a:r>
              <a:rPr lang="en-US" dirty="0"/>
              <a:t>Where  </a:t>
            </a:r>
            <a:r>
              <a:rPr lang="en-US" dirty="0" err="1">
                <a:solidFill>
                  <a:srgbClr val="00B050"/>
                </a:solidFill>
              </a:rPr>
              <a:t>android:gravity</a:t>
            </a:r>
            <a:r>
              <a:rPr lang="en-US" dirty="0"/>
              <a:t>  is a setting used by the  </a:t>
            </a:r>
            <a:r>
              <a:rPr lang="en-US" dirty="0" smtClean="0"/>
              <a:t>View</a:t>
            </a:r>
          </a:p>
          <a:p>
            <a:pPr>
              <a:buFont typeface="Wingdings" panose="05000000000000000000" pitchFamily="2" charset="2"/>
              <a:buChar char="§"/>
            </a:pPr>
            <a:r>
              <a:rPr lang="en-US" dirty="0" smtClean="0"/>
              <a:t>The  </a:t>
            </a:r>
            <a:r>
              <a:rPr lang="en-US" dirty="0" err="1">
                <a:solidFill>
                  <a:srgbClr val="0070C0"/>
                </a:solidFill>
              </a:rPr>
              <a:t>android:layout_gravity</a:t>
            </a:r>
            <a:r>
              <a:rPr lang="en-US" dirty="0"/>
              <a:t>  is used by the container. </a:t>
            </a:r>
            <a:endParaRPr lang="en-US" dirty="0" smtClean="0"/>
          </a:p>
          <a:p>
            <a:pPr>
              <a:buFont typeface="Wingdings" panose="05000000000000000000" pitchFamily="2" charset="2"/>
              <a:buChar char="§"/>
            </a:pPr>
            <a:r>
              <a:rPr lang="en-US" dirty="0" smtClean="0"/>
              <a:t>This </a:t>
            </a:r>
            <a:r>
              <a:rPr lang="en-US" dirty="0"/>
              <a:t>attribute is used to align the control within the </a:t>
            </a:r>
            <a:r>
              <a:rPr lang="en-US" dirty="0" smtClean="0"/>
              <a:t>container.</a:t>
            </a:r>
          </a:p>
          <a:p>
            <a:pPr>
              <a:buFont typeface="Wingdings" panose="05000000000000000000" pitchFamily="2" charset="2"/>
              <a:buChar char="§"/>
            </a:pPr>
            <a:r>
              <a:rPr lang="en-US" dirty="0"/>
              <a:t>For </a:t>
            </a:r>
            <a:r>
              <a:rPr lang="en-US" dirty="0" err="1" smtClean="0"/>
              <a:t>example,to</a:t>
            </a:r>
            <a:r>
              <a:rPr lang="en-US" dirty="0" smtClean="0"/>
              <a:t> </a:t>
            </a:r>
            <a:r>
              <a:rPr lang="en-US" dirty="0"/>
              <a:t>align the  Button  control itself in the </a:t>
            </a:r>
            <a:r>
              <a:rPr lang="en-US" dirty="0" err="1"/>
              <a:t>LinearLayout</a:t>
            </a:r>
            <a:r>
              <a:rPr lang="en-US" dirty="0"/>
              <a:t> (the container), we use the </a:t>
            </a:r>
            <a:r>
              <a:rPr lang="en-US" dirty="0" err="1" smtClean="0">
                <a:solidFill>
                  <a:srgbClr val="0070C0"/>
                </a:solidFill>
              </a:rPr>
              <a:t>android:layout_gravity</a:t>
            </a:r>
            <a:r>
              <a:rPr lang="en-US" dirty="0" smtClean="0"/>
              <a:t> attribute</a:t>
            </a: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224966" y="3326743"/>
            <a:ext cx="2215166" cy="3484422"/>
          </a:xfrm>
          <a:prstGeom prst="rect">
            <a:avLst/>
          </a:prstGeom>
        </p:spPr>
      </p:pic>
      <p:pic>
        <p:nvPicPr>
          <p:cNvPr id="5" name="Picture 4"/>
          <p:cNvPicPr>
            <a:picLocks noChangeAspect="1"/>
          </p:cNvPicPr>
          <p:nvPr/>
        </p:nvPicPr>
        <p:blipFill>
          <a:blip r:embed="rId3"/>
          <a:stretch>
            <a:fillRect/>
          </a:stretch>
        </p:blipFill>
        <p:spPr>
          <a:xfrm>
            <a:off x="4662151" y="3323117"/>
            <a:ext cx="2240925" cy="3488048"/>
          </a:xfrm>
          <a:prstGeom prst="rect">
            <a:avLst/>
          </a:prstGeom>
        </p:spPr>
      </p:pic>
      <p:pic>
        <p:nvPicPr>
          <p:cNvPr id="6" name="Picture 5"/>
          <p:cNvPicPr>
            <a:picLocks noChangeAspect="1"/>
          </p:cNvPicPr>
          <p:nvPr/>
        </p:nvPicPr>
        <p:blipFill>
          <a:blip r:embed="rId4"/>
          <a:stretch>
            <a:fillRect/>
          </a:stretch>
        </p:blipFill>
        <p:spPr>
          <a:xfrm>
            <a:off x="7882350" y="3276421"/>
            <a:ext cx="2249431" cy="3492020"/>
          </a:xfrm>
          <a:prstGeom prst="rect">
            <a:avLst/>
          </a:prstGeom>
        </p:spPr>
      </p:pic>
    </p:spTree>
    <p:extLst>
      <p:ext uri="{BB962C8B-B14F-4D97-AF65-F5344CB8AC3E}">
        <p14:creationId xmlns:p14="http://schemas.microsoft.com/office/powerpoint/2010/main" val="870094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Content Placeholder 1"/>
          <p:cNvSpPr>
            <a:spLocks noGrp="1"/>
          </p:cNvSpPr>
          <p:nvPr>
            <p:ph idx="1"/>
          </p:nvPr>
        </p:nvSpPr>
        <p:spPr>
          <a:xfrm>
            <a:off x="838200" y="244699"/>
            <a:ext cx="10515600" cy="5932264"/>
          </a:xfrm>
        </p:spPr>
        <p:txBody>
          <a:bodyPr/>
          <a:lstStyle/>
          <a:p>
            <a:pPr marL="0" indent="0" algn="ctr">
              <a:buNone/>
            </a:pPr>
            <a:r>
              <a:rPr lang="en-US" dirty="0" smtClean="0">
                <a:solidFill>
                  <a:srgbClr val="00B050"/>
                </a:solidFill>
              </a:rPr>
              <a:t>XML Code</a:t>
            </a:r>
          </a:p>
          <a:p>
            <a:endParaRPr lang="en-US" dirty="0"/>
          </a:p>
        </p:txBody>
      </p:sp>
      <p:pic>
        <p:nvPicPr>
          <p:cNvPr id="11" name="Picture 10"/>
          <p:cNvPicPr>
            <a:picLocks noChangeAspect="1"/>
          </p:cNvPicPr>
          <p:nvPr/>
        </p:nvPicPr>
        <p:blipFill>
          <a:blip r:embed="rId2"/>
          <a:stretch>
            <a:fillRect/>
          </a:stretch>
        </p:blipFill>
        <p:spPr>
          <a:xfrm>
            <a:off x="4594813" y="1489354"/>
            <a:ext cx="3606418" cy="3101730"/>
          </a:xfrm>
          <a:prstGeom prst="rect">
            <a:avLst/>
          </a:prstGeom>
        </p:spPr>
      </p:pic>
      <p:pic>
        <p:nvPicPr>
          <p:cNvPr id="12" name="Picture 11"/>
          <p:cNvPicPr>
            <a:picLocks noChangeAspect="1"/>
          </p:cNvPicPr>
          <p:nvPr/>
        </p:nvPicPr>
        <p:blipFill>
          <a:blip r:embed="rId3"/>
          <a:stretch>
            <a:fillRect/>
          </a:stretch>
        </p:blipFill>
        <p:spPr>
          <a:xfrm>
            <a:off x="8549924" y="1489354"/>
            <a:ext cx="3370547" cy="3101730"/>
          </a:xfrm>
          <a:prstGeom prst="rect">
            <a:avLst/>
          </a:prstGeom>
        </p:spPr>
      </p:pic>
      <p:pic>
        <p:nvPicPr>
          <p:cNvPr id="13" name="Picture 12"/>
          <p:cNvPicPr>
            <a:picLocks noChangeAspect="1"/>
          </p:cNvPicPr>
          <p:nvPr/>
        </p:nvPicPr>
        <p:blipFill>
          <a:blip r:embed="rId4"/>
          <a:stretch>
            <a:fillRect/>
          </a:stretch>
        </p:blipFill>
        <p:spPr>
          <a:xfrm>
            <a:off x="88205" y="1489354"/>
            <a:ext cx="4037146" cy="2992494"/>
          </a:xfrm>
          <a:prstGeom prst="rect">
            <a:avLst/>
          </a:prstGeom>
        </p:spPr>
      </p:pic>
    </p:spTree>
    <p:extLst>
      <p:ext uri="{BB962C8B-B14F-4D97-AF65-F5344CB8AC3E}">
        <p14:creationId xmlns:p14="http://schemas.microsoft.com/office/powerpoint/2010/main" val="13167571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TotalTime>
  <Words>779</Words>
  <Application>Microsoft Office PowerPoint</Application>
  <PresentationFormat>Widescreen</PresentationFormat>
  <Paragraphs>72</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Wingdings</vt:lpstr>
      <vt:lpstr>Office Theme</vt:lpstr>
      <vt:lpstr>PowerPoint Presentation</vt:lpstr>
      <vt:lpstr>A container is a view used to contain other views. Android offers a collection of view classes that act as containers for views. These container classes are called layouts, and as the name suggests, they decide the organization, size, and position of their children views. </vt:lpstr>
      <vt:lpstr>Introduction to Layouts </vt:lpstr>
      <vt:lpstr>Linear Vertical and Horizontal Layout</vt:lpstr>
      <vt:lpstr>XML Code</vt:lpstr>
      <vt:lpstr>Applying the weight Attribute</vt:lpstr>
      <vt:lpstr>Applying the  Gravity  Attribute</vt:lpstr>
      <vt:lpstr>Using the  android:layout_gravity  Attribute</vt:lpstr>
      <vt:lpstr>PowerPoint Presentation</vt:lpstr>
      <vt:lpstr> RelativeLayout   </vt:lpstr>
      <vt:lpstr>Before we understand how the controls in the previous code block are placed, let’s have a quick look at different attributes used to set the positions of the layout controls.</vt:lpstr>
      <vt:lpstr>XML CODE</vt:lpstr>
      <vt:lpstr>Example on Relative Layout</vt:lpstr>
      <vt:lpstr>JAVA code</vt:lpstr>
      <vt:lpstr>XML Code</vt:lpstr>
      <vt:lpstr> Absolute Layout</vt:lpstr>
      <vt:lpstr>Java Code</vt:lpstr>
      <vt:lpstr>Frame Layout</vt:lpstr>
      <vt:lpstr>XML and JAVA Code</vt:lpstr>
      <vt:lpstr>Table Layout</vt:lpstr>
      <vt:lpstr>XML Code</vt:lpstr>
      <vt:lpstr>GridLayout Layout </vt:lpstr>
      <vt:lpstr>PowerPoint Presentation</vt:lpstr>
      <vt:lpstr>Anchoring Controls</vt:lpstr>
      <vt:lpstr>PowerPoint Presentation</vt:lpstr>
      <vt:lpstr> Defining Layout for Each Mode </vt:lpstr>
      <vt:lpstr>PowerPoint Presentation</vt:lpstr>
      <vt:lpstr>PowerPoint Presentation</vt:lpstr>
      <vt:lpstr>PowerPoint Presentation</vt:lpstr>
      <vt:lpstr>Task on Linear Layout</vt:lpstr>
      <vt:lpstr>XML code </vt:lpstr>
      <vt:lpstr>Task on Relative Layout</vt:lpstr>
      <vt:lpstr>XML Code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3</dc:title>
  <dc:creator>zakir afridi</dc:creator>
  <cp:lastModifiedBy>zakir afridi</cp:lastModifiedBy>
  <cp:revision>44</cp:revision>
  <dcterms:created xsi:type="dcterms:W3CDTF">2017-02-16T11:43:29Z</dcterms:created>
  <dcterms:modified xsi:type="dcterms:W3CDTF">2017-03-08T11:15:24Z</dcterms:modified>
</cp:coreProperties>
</file>