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9" r:id="rId10"/>
    <p:sldId id="265" r:id="rId11"/>
    <p:sldId id="266" r:id="rId12"/>
    <p:sldId id="267" r:id="rId13"/>
    <p:sldId id="270" r:id="rId14"/>
    <p:sldId id="271" r:id="rId15"/>
    <p:sldId id="275" r:id="rId16"/>
    <p:sldId id="276" r:id="rId17"/>
    <p:sldId id="277" r:id="rId18"/>
    <p:sldId id="294" r:id="rId19"/>
    <p:sldId id="280" r:id="rId20"/>
    <p:sldId id="281" r:id="rId21"/>
    <p:sldId id="272" r:id="rId22"/>
    <p:sldId id="282" r:id="rId23"/>
    <p:sldId id="283" r:id="rId24"/>
    <p:sldId id="284" r:id="rId25"/>
    <p:sldId id="273" r:id="rId26"/>
    <p:sldId id="285" r:id="rId27"/>
    <p:sldId id="286" r:id="rId28"/>
    <p:sldId id="295" r:id="rId29"/>
    <p:sldId id="287" r:id="rId30"/>
    <p:sldId id="296" r:id="rId31"/>
    <p:sldId id="297" r:id="rId32"/>
    <p:sldId id="298" r:id="rId33"/>
    <p:sldId id="300"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ED5418-FB06-46AD-A459-F74322BFAED2}"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D5418-FB06-46AD-A459-F74322BFAED2}"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18-Apr-17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D5418-FB06-46AD-A459-F74322BFAED2}"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ED5418-FB06-46AD-A459-F74322BFAED2}" type="datetimeFigureOut">
              <a:rPr lang="en-US" smtClean="0"/>
              <a:t>18-Apr-17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D5418-FB06-46AD-A459-F74322BFAED2}" type="datetimeFigureOut">
              <a:rPr lang="en-US" smtClean="0"/>
              <a:t>18-Apr-17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18-Apr-17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18-Apr-17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18-Apr-17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a:t>By</a:t>
            </a:r>
          </a:p>
          <a:p>
            <a:r>
              <a:rPr lang="en-US" sz="4800" dirty="0" err="1">
                <a:solidFill>
                  <a:srgbClr val="7030A0"/>
                </a:solidFill>
              </a:rPr>
              <a:t>M.Zakir</a:t>
            </a:r>
            <a:r>
              <a:rPr lang="en-US" sz="4800" dirty="0">
                <a:solidFill>
                  <a:srgbClr val="7030A0"/>
                </a:solidFill>
              </a:rPr>
              <a:t> Khan</a:t>
            </a: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a:solidFill>
                  <a:srgbClr val="C00000"/>
                </a:solidFill>
              </a:rPr>
              <a:t>Lab 05</a:t>
            </a:r>
            <a:br>
              <a:rPr lang="en-US" dirty="0">
                <a:solidFill>
                  <a:srgbClr val="C00000"/>
                </a:solidFill>
              </a:rPr>
            </a:br>
            <a:r>
              <a:rPr lang="en-US" dirty="0">
                <a:solidFill>
                  <a:srgbClr val="00B050"/>
                </a:solidFill>
              </a:rPr>
              <a:t>Utilizing Resources and Media</a:t>
            </a:r>
          </a:p>
        </p:txBody>
      </p:sp>
    </p:spTree>
    <p:extLst>
      <p:ext uri="{BB962C8B-B14F-4D97-AF65-F5344CB8AC3E}">
        <p14:creationId xmlns:p14="http://schemas.microsoft.com/office/powerpoint/2010/main" val="204757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523517"/>
          </a:xfrm>
        </p:spPr>
        <p:txBody>
          <a:bodyPr>
            <a:normAutofit fontScale="90000"/>
          </a:bodyPr>
          <a:lstStyle/>
          <a:p>
            <a:pPr algn="ctr"/>
            <a:r>
              <a:rPr lang="en-US" dirty="0"/>
              <a:t> </a:t>
            </a:r>
            <a:r>
              <a:rPr lang="en-US" dirty="0">
                <a:solidFill>
                  <a:srgbClr val="0070C0"/>
                </a:solidFill>
              </a:rPr>
              <a:t>Style and Theme </a:t>
            </a:r>
            <a:br>
              <a:rPr lang="en-US" dirty="0"/>
            </a:br>
            <a:r>
              <a:rPr lang="en-US" dirty="0"/>
              <a:t> </a:t>
            </a:r>
          </a:p>
        </p:txBody>
      </p:sp>
      <p:sp>
        <p:nvSpPr>
          <p:cNvPr id="3" name="Content Placeholder 2"/>
          <p:cNvSpPr>
            <a:spLocks noGrp="1"/>
          </p:cNvSpPr>
          <p:nvPr>
            <p:ph idx="1"/>
          </p:nvPr>
        </p:nvSpPr>
        <p:spPr>
          <a:xfrm>
            <a:off x="838200" y="785611"/>
            <a:ext cx="10515600" cy="5391352"/>
          </a:xfrm>
        </p:spPr>
        <p:txBody>
          <a:bodyPr/>
          <a:lstStyle/>
          <a:p>
            <a:endParaRPr lang="en-US" dirty="0"/>
          </a:p>
          <a:p>
            <a:r>
              <a:rPr lang="en-US" dirty="0"/>
              <a:t>A style is the collection of attributes such as color, font, margin and padding that we can apply collectively to our views </a:t>
            </a:r>
          </a:p>
        </p:txBody>
      </p:sp>
      <p:pic>
        <p:nvPicPr>
          <p:cNvPr id="4" name="Picture 3"/>
          <p:cNvPicPr>
            <a:picLocks noChangeAspect="1"/>
          </p:cNvPicPr>
          <p:nvPr/>
        </p:nvPicPr>
        <p:blipFill>
          <a:blip r:embed="rId2"/>
          <a:stretch>
            <a:fillRect/>
          </a:stretch>
        </p:blipFill>
        <p:spPr>
          <a:xfrm>
            <a:off x="176146" y="2436351"/>
            <a:ext cx="5729354" cy="2064111"/>
          </a:xfrm>
          <a:prstGeom prst="rect">
            <a:avLst/>
          </a:prstGeom>
        </p:spPr>
      </p:pic>
      <p:pic>
        <p:nvPicPr>
          <p:cNvPr id="5" name="Picture 4"/>
          <p:cNvPicPr>
            <a:picLocks noChangeAspect="1"/>
          </p:cNvPicPr>
          <p:nvPr/>
        </p:nvPicPr>
        <p:blipFill>
          <a:blip r:embed="rId3"/>
          <a:stretch>
            <a:fillRect/>
          </a:stretch>
        </p:blipFill>
        <p:spPr>
          <a:xfrm>
            <a:off x="6256718" y="2185115"/>
            <a:ext cx="5448300" cy="4419600"/>
          </a:xfrm>
          <a:prstGeom prst="rect">
            <a:avLst/>
          </a:prstGeom>
        </p:spPr>
      </p:pic>
    </p:spTree>
    <p:extLst>
      <p:ext uri="{BB962C8B-B14F-4D97-AF65-F5344CB8AC3E}">
        <p14:creationId xmlns:p14="http://schemas.microsoft.com/office/powerpoint/2010/main" val="139543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fontScale="90000"/>
          </a:bodyPr>
          <a:lstStyle/>
          <a:p>
            <a:pPr algn="ctr"/>
            <a:r>
              <a:rPr lang="en-US" dirty="0">
                <a:solidFill>
                  <a:srgbClr val="0070C0"/>
                </a:solidFill>
              </a:rPr>
              <a:t>XML and Layout View</a:t>
            </a:r>
          </a:p>
        </p:txBody>
      </p:sp>
      <p:pic>
        <p:nvPicPr>
          <p:cNvPr id="4" name="Picture 3"/>
          <p:cNvPicPr>
            <a:picLocks noChangeAspect="1"/>
          </p:cNvPicPr>
          <p:nvPr/>
        </p:nvPicPr>
        <p:blipFill>
          <a:blip r:embed="rId2"/>
          <a:stretch>
            <a:fillRect/>
          </a:stretch>
        </p:blipFill>
        <p:spPr>
          <a:xfrm>
            <a:off x="6650457" y="1203906"/>
            <a:ext cx="3632518" cy="5654094"/>
          </a:xfrm>
          <a:prstGeom prst="rect">
            <a:avLst/>
          </a:prstGeom>
        </p:spPr>
      </p:pic>
      <p:pic>
        <p:nvPicPr>
          <p:cNvPr id="5" name="Picture 4"/>
          <p:cNvPicPr>
            <a:picLocks noChangeAspect="1"/>
          </p:cNvPicPr>
          <p:nvPr/>
        </p:nvPicPr>
        <p:blipFill>
          <a:blip r:embed="rId3"/>
          <a:stretch>
            <a:fillRect/>
          </a:stretch>
        </p:blipFill>
        <p:spPr>
          <a:xfrm>
            <a:off x="204022" y="1203906"/>
            <a:ext cx="5634803" cy="5119621"/>
          </a:xfrm>
          <a:prstGeom prst="rect">
            <a:avLst/>
          </a:prstGeom>
        </p:spPr>
      </p:pic>
    </p:spTree>
    <p:extLst>
      <p:ext uri="{BB962C8B-B14F-4D97-AF65-F5344CB8AC3E}">
        <p14:creationId xmlns:p14="http://schemas.microsoft.com/office/powerpoint/2010/main" val="428428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3"/>
            <a:ext cx="10515600" cy="978794"/>
          </a:xfrm>
        </p:spPr>
        <p:txBody>
          <a:bodyPr>
            <a:normAutofit/>
          </a:bodyPr>
          <a:lstStyle/>
          <a:p>
            <a:pPr algn="ctr"/>
            <a:r>
              <a:rPr lang="en-US" dirty="0">
                <a:solidFill>
                  <a:srgbClr val="00B0F0"/>
                </a:solidFill>
              </a:rPr>
              <a:t>String Array</a:t>
            </a:r>
          </a:p>
        </p:txBody>
      </p:sp>
      <p:sp>
        <p:nvSpPr>
          <p:cNvPr id="3" name="Content Placeholder 2"/>
          <p:cNvSpPr>
            <a:spLocks noGrp="1"/>
          </p:cNvSpPr>
          <p:nvPr>
            <p:ph idx="1"/>
          </p:nvPr>
        </p:nvSpPr>
        <p:spPr>
          <a:xfrm>
            <a:off x="838200" y="1184857"/>
            <a:ext cx="10515600" cy="4992106"/>
          </a:xfrm>
        </p:spPr>
        <p:txBody>
          <a:bodyPr/>
          <a:lstStyle/>
          <a:p>
            <a:r>
              <a:rPr lang="en-US" dirty="0"/>
              <a:t>As the name suggests, the string array provides an array of strings. Such a resources is popularity used with selection widgets such as </a:t>
            </a:r>
            <a:r>
              <a:rPr lang="en-US" dirty="0" err="1"/>
              <a:t>Listview</a:t>
            </a:r>
            <a:r>
              <a:rPr lang="en-US" dirty="0"/>
              <a:t> and Spinner that need the collection of selectable items to the user.</a:t>
            </a:r>
          </a:p>
          <a:p>
            <a:r>
              <a:rPr lang="en-US" dirty="0"/>
              <a:t>To define the array we use the following syntax:</a:t>
            </a:r>
          </a:p>
          <a:p>
            <a:pPr marL="0" indent="0">
              <a:buNone/>
            </a:pPr>
            <a:endParaRPr lang="en-US" dirty="0"/>
          </a:p>
        </p:txBody>
      </p:sp>
      <p:pic>
        <p:nvPicPr>
          <p:cNvPr id="4" name="Picture 3"/>
          <p:cNvPicPr>
            <a:picLocks noChangeAspect="1"/>
          </p:cNvPicPr>
          <p:nvPr/>
        </p:nvPicPr>
        <p:blipFill>
          <a:blip r:embed="rId2"/>
          <a:stretch>
            <a:fillRect/>
          </a:stretch>
        </p:blipFill>
        <p:spPr>
          <a:xfrm>
            <a:off x="1112413" y="3696236"/>
            <a:ext cx="5913975" cy="1056067"/>
          </a:xfrm>
          <a:prstGeom prst="rect">
            <a:avLst/>
          </a:prstGeom>
        </p:spPr>
      </p:pic>
      <p:pic>
        <p:nvPicPr>
          <p:cNvPr id="7" name="Picture 6"/>
          <p:cNvPicPr>
            <a:picLocks noChangeAspect="1"/>
          </p:cNvPicPr>
          <p:nvPr/>
        </p:nvPicPr>
        <p:blipFill>
          <a:blip r:embed="rId3"/>
          <a:stretch>
            <a:fillRect/>
          </a:stretch>
        </p:blipFill>
        <p:spPr>
          <a:xfrm>
            <a:off x="1327396" y="4945521"/>
            <a:ext cx="4867342" cy="1716959"/>
          </a:xfrm>
          <a:prstGeom prst="rect">
            <a:avLst/>
          </a:prstGeom>
        </p:spPr>
      </p:pic>
      <p:pic>
        <p:nvPicPr>
          <p:cNvPr id="8" name="Picture 7"/>
          <p:cNvPicPr>
            <a:picLocks noChangeAspect="1"/>
          </p:cNvPicPr>
          <p:nvPr/>
        </p:nvPicPr>
        <p:blipFill>
          <a:blip r:embed="rId4"/>
          <a:stretch>
            <a:fillRect/>
          </a:stretch>
        </p:blipFill>
        <p:spPr>
          <a:xfrm>
            <a:off x="7250268" y="4876671"/>
            <a:ext cx="4554095" cy="1537007"/>
          </a:xfrm>
          <a:prstGeom prst="rect">
            <a:avLst/>
          </a:prstGeom>
        </p:spPr>
      </p:pic>
    </p:spTree>
    <p:extLst>
      <p:ext uri="{BB962C8B-B14F-4D97-AF65-F5344CB8AC3E}">
        <p14:creationId xmlns:p14="http://schemas.microsoft.com/office/powerpoint/2010/main" val="1574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684" y="184821"/>
            <a:ext cx="10515600" cy="214424"/>
          </a:xfrm>
        </p:spPr>
        <p:txBody>
          <a:bodyPr>
            <a:normAutofit fontScale="90000"/>
          </a:bodyPr>
          <a:lstStyle/>
          <a:p>
            <a:pPr algn="ctr"/>
            <a:r>
              <a:rPr lang="en-US" dirty="0">
                <a:solidFill>
                  <a:schemeClr val="accent2">
                    <a:lumMod val="75000"/>
                  </a:schemeClr>
                </a:solidFill>
              </a:rPr>
              <a:t>Example on String Array</a:t>
            </a:r>
          </a:p>
        </p:txBody>
      </p:sp>
      <p:pic>
        <p:nvPicPr>
          <p:cNvPr id="6" name="Picture 5"/>
          <p:cNvPicPr>
            <a:picLocks noChangeAspect="1"/>
          </p:cNvPicPr>
          <p:nvPr/>
        </p:nvPicPr>
        <p:blipFill>
          <a:blip r:embed="rId2"/>
          <a:stretch>
            <a:fillRect/>
          </a:stretch>
        </p:blipFill>
        <p:spPr>
          <a:xfrm>
            <a:off x="-168703" y="538188"/>
            <a:ext cx="4953000" cy="3267075"/>
          </a:xfrm>
          <a:prstGeom prst="rect">
            <a:avLst/>
          </a:prstGeom>
        </p:spPr>
      </p:pic>
      <p:pic>
        <p:nvPicPr>
          <p:cNvPr id="7" name="Picture 6"/>
          <p:cNvPicPr>
            <a:picLocks noChangeAspect="1"/>
          </p:cNvPicPr>
          <p:nvPr/>
        </p:nvPicPr>
        <p:blipFill>
          <a:blip r:embed="rId3"/>
          <a:stretch>
            <a:fillRect/>
          </a:stretch>
        </p:blipFill>
        <p:spPr>
          <a:xfrm>
            <a:off x="8459936" y="718491"/>
            <a:ext cx="3431489" cy="5361233"/>
          </a:xfrm>
          <a:prstGeom prst="rect">
            <a:avLst/>
          </a:prstGeom>
        </p:spPr>
      </p:pic>
      <p:pic>
        <p:nvPicPr>
          <p:cNvPr id="8" name="Picture 7"/>
          <p:cNvPicPr>
            <a:picLocks noChangeAspect="1"/>
          </p:cNvPicPr>
          <p:nvPr/>
        </p:nvPicPr>
        <p:blipFill>
          <a:blip r:embed="rId4"/>
          <a:stretch>
            <a:fillRect/>
          </a:stretch>
        </p:blipFill>
        <p:spPr>
          <a:xfrm>
            <a:off x="2528552" y="3146872"/>
            <a:ext cx="5734050" cy="3286125"/>
          </a:xfrm>
          <a:prstGeom prst="rect">
            <a:avLst/>
          </a:prstGeom>
        </p:spPr>
      </p:pic>
    </p:spTree>
    <p:extLst>
      <p:ext uri="{BB962C8B-B14F-4D97-AF65-F5344CB8AC3E}">
        <p14:creationId xmlns:p14="http://schemas.microsoft.com/office/powerpoint/2010/main" val="262291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4869"/>
          </a:xfrm>
        </p:spPr>
        <p:txBody>
          <a:bodyPr>
            <a:normAutofit fontScale="90000"/>
          </a:bodyPr>
          <a:lstStyle/>
          <a:p>
            <a:pPr algn="ctr"/>
            <a:r>
              <a:rPr lang="en-US" dirty="0">
                <a:solidFill>
                  <a:schemeClr val="accent2">
                    <a:lumMod val="75000"/>
                  </a:schemeClr>
                </a:solidFill>
              </a:rPr>
              <a:t>Example on </a:t>
            </a:r>
            <a:r>
              <a:rPr lang="en-US" dirty="0" err="1">
                <a:solidFill>
                  <a:schemeClr val="accent2">
                    <a:lumMod val="75000"/>
                  </a:schemeClr>
                </a:solidFill>
              </a:rPr>
              <a:t>IntegerArray</a:t>
            </a:r>
            <a:endParaRPr lang="en-US" dirty="0">
              <a:solidFill>
                <a:schemeClr val="tx2">
                  <a:lumMod val="75000"/>
                </a:schemeClr>
              </a:solidFill>
            </a:endParaRPr>
          </a:p>
        </p:txBody>
      </p:sp>
      <p:pic>
        <p:nvPicPr>
          <p:cNvPr id="4" name="Picture 3"/>
          <p:cNvPicPr>
            <a:picLocks noChangeAspect="1"/>
          </p:cNvPicPr>
          <p:nvPr/>
        </p:nvPicPr>
        <p:blipFill>
          <a:blip r:embed="rId2"/>
          <a:stretch>
            <a:fillRect/>
          </a:stretch>
        </p:blipFill>
        <p:spPr>
          <a:xfrm>
            <a:off x="106385" y="1056402"/>
            <a:ext cx="4895850" cy="3019425"/>
          </a:xfrm>
          <a:prstGeom prst="rect">
            <a:avLst/>
          </a:prstGeom>
        </p:spPr>
      </p:pic>
      <p:pic>
        <p:nvPicPr>
          <p:cNvPr id="5" name="Picture 4"/>
          <p:cNvPicPr>
            <a:picLocks noChangeAspect="1"/>
          </p:cNvPicPr>
          <p:nvPr/>
        </p:nvPicPr>
        <p:blipFill>
          <a:blip r:embed="rId3"/>
          <a:stretch>
            <a:fillRect/>
          </a:stretch>
        </p:blipFill>
        <p:spPr>
          <a:xfrm>
            <a:off x="3116888" y="3486820"/>
            <a:ext cx="5133975" cy="3181350"/>
          </a:xfrm>
          <a:prstGeom prst="rect">
            <a:avLst/>
          </a:prstGeom>
        </p:spPr>
      </p:pic>
      <p:pic>
        <p:nvPicPr>
          <p:cNvPr id="6" name="Picture 5"/>
          <p:cNvPicPr>
            <a:picLocks noChangeAspect="1"/>
          </p:cNvPicPr>
          <p:nvPr/>
        </p:nvPicPr>
        <p:blipFill>
          <a:blip r:embed="rId4"/>
          <a:stretch>
            <a:fillRect/>
          </a:stretch>
        </p:blipFill>
        <p:spPr>
          <a:xfrm>
            <a:off x="8850065" y="829994"/>
            <a:ext cx="3160888" cy="4926862"/>
          </a:xfrm>
          <a:prstGeom prst="rect">
            <a:avLst/>
          </a:prstGeom>
        </p:spPr>
      </p:pic>
    </p:spTree>
    <p:extLst>
      <p:ext uri="{BB962C8B-B14F-4D97-AF65-F5344CB8AC3E}">
        <p14:creationId xmlns:p14="http://schemas.microsoft.com/office/powerpoint/2010/main" val="172157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532" y="246040"/>
            <a:ext cx="10515600" cy="562154"/>
          </a:xfrm>
        </p:spPr>
        <p:txBody>
          <a:bodyPr>
            <a:normAutofit fontScale="90000"/>
          </a:bodyPr>
          <a:lstStyle/>
          <a:p>
            <a:pPr algn="ctr"/>
            <a:r>
              <a:rPr lang="en-US" dirty="0">
                <a:solidFill>
                  <a:srgbClr val="0070C0"/>
                </a:solidFill>
              </a:rPr>
              <a:t>Using </a:t>
            </a:r>
            <a:r>
              <a:rPr lang="en-US" dirty="0" err="1">
                <a:solidFill>
                  <a:srgbClr val="0070C0"/>
                </a:solidFill>
              </a:rPr>
              <a:t>Drawable</a:t>
            </a:r>
            <a:r>
              <a:rPr lang="en-US" dirty="0">
                <a:solidFill>
                  <a:srgbClr val="0070C0"/>
                </a:solidFill>
              </a:rPr>
              <a:t> Resources</a:t>
            </a:r>
          </a:p>
        </p:txBody>
      </p:sp>
      <p:pic>
        <p:nvPicPr>
          <p:cNvPr id="3" name="Picture 2"/>
          <p:cNvPicPr>
            <a:picLocks noChangeAspect="1"/>
          </p:cNvPicPr>
          <p:nvPr/>
        </p:nvPicPr>
        <p:blipFill>
          <a:blip r:embed="rId2"/>
          <a:stretch>
            <a:fillRect/>
          </a:stretch>
        </p:blipFill>
        <p:spPr>
          <a:xfrm>
            <a:off x="271241" y="1544592"/>
            <a:ext cx="6076568" cy="4070597"/>
          </a:xfrm>
          <a:prstGeom prst="rect">
            <a:avLst/>
          </a:prstGeom>
        </p:spPr>
      </p:pic>
      <p:pic>
        <p:nvPicPr>
          <p:cNvPr id="4" name="Picture 3"/>
          <p:cNvPicPr>
            <a:picLocks noChangeAspect="1"/>
          </p:cNvPicPr>
          <p:nvPr/>
        </p:nvPicPr>
        <p:blipFill>
          <a:blip r:embed="rId3"/>
          <a:stretch>
            <a:fillRect/>
          </a:stretch>
        </p:blipFill>
        <p:spPr>
          <a:xfrm>
            <a:off x="4501635" y="3579890"/>
            <a:ext cx="3343275" cy="3209925"/>
          </a:xfrm>
          <a:prstGeom prst="rect">
            <a:avLst/>
          </a:prstGeom>
        </p:spPr>
      </p:pic>
      <p:pic>
        <p:nvPicPr>
          <p:cNvPr id="5" name="Picture 4"/>
          <p:cNvPicPr>
            <a:picLocks noChangeAspect="1"/>
          </p:cNvPicPr>
          <p:nvPr/>
        </p:nvPicPr>
        <p:blipFill>
          <a:blip r:embed="rId4"/>
          <a:stretch>
            <a:fillRect/>
          </a:stretch>
        </p:blipFill>
        <p:spPr>
          <a:xfrm>
            <a:off x="7954767" y="1081825"/>
            <a:ext cx="3760714" cy="5895617"/>
          </a:xfrm>
          <a:prstGeom prst="rect">
            <a:avLst/>
          </a:prstGeom>
        </p:spPr>
      </p:pic>
    </p:spTree>
    <p:extLst>
      <p:ext uri="{BB962C8B-B14F-4D97-AF65-F5344CB8AC3E}">
        <p14:creationId xmlns:p14="http://schemas.microsoft.com/office/powerpoint/2010/main" val="378150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solidFill>
                  <a:srgbClr val="0070C0"/>
                </a:solidFill>
              </a:rPr>
              <a:t> Using Java Code</a:t>
            </a:r>
          </a:p>
        </p:txBody>
      </p:sp>
      <p:pic>
        <p:nvPicPr>
          <p:cNvPr id="4" name="Picture 3"/>
          <p:cNvPicPr>
            <a:picLocks noChangeAspect="1"/>
          </p:cNvPicPr>
          <p:nvPr/>
        </p:nvPicPr>
        <p:blipFill>
          <a:blip r:embed="rId2"/>
          <a:stretch>
            <a:fillRect/>
          </a:stretch>
        </p:blipFill>
        <p:spPr>
          <a:xfrm>
            <a:off x="289940" y="1613482"/>
            <a:ext cx="5425060" cy="2945638"/>
          </a:xfrm>
          <a:prstGeom prst="rect">
            <a:avLst/>
          </a:prstGeom>
        </p:spPr>
      </p:pic>
      <p:pic>
        <p:nvPicPr>
          <p:cNvPr id="5" name="Picture 4"/>
          <p:cNvPicPr>
            <a:picLocks noChangeAspect="1"/>
          </p:cNvPicPr>
          <p:nvPr/>
        </p:nvPicPr>
        <p:blipFill>
          <a:blip r:embed="rId3"/>
          <a:stretch>
            <a:fillRect/>
          </a:stretch>
        </p:blipFill>
        <p:spPr>
          <a:xfrm>
            <a:off x="6210299" y="1613481"/>
            <a:ext cx="5843381" cy="2945639"/>
          </a:xfrm>
          <a:prstGeom prst="rect">
            <a:avLst/>
          </a:prstGeom>
        </p:spPr>
      </p:pic>
    </p:spTree>
    <p:extLst>
      <p:ext uri="{BB962C8B-B14F-4D97-AF65-F5344CB8AC3E}">
        <p14:creationId xmlns:p14="http://schemas.microsoft.com/office/powerpoint/2010/main" val="304387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70C0"/>
                </a:solidFill>
              </a:rPr>
              <a:t>Switching States with Toggle Buttons</a:t>
            </a:r>
          </a:p>
        </p:txBody>
      </p:sp>
      <p:sp>
        <p:nvSpPr>
          <p:cNvPr id="3" name="Content Placeholder 2"/>
          <p:cNvSpPr>
            <a:spLocks noGrp="1"/>
          </p:cNvSpPr>
          <p:nvPr>
            <p:ph idx="1"/>
          </p:nvPr>
        </p:nvSpPr>
        <p:spPr/>
        <p:txBody>
          <a:bodyPr/>
          <a:lstStyle/>
          <a:p>
            <a:r>
              <a:rPr lang="en-US" dirty="0"/>
              <a:t>As from the name suggest that </a:t>
            </a:r>
            <a:r>
              <a:rPr lang="en-US" i="1" dirty="0">
                <a:solidFill>
                  <a:srgbClr val="00B0F0"/>
                </a:solidFill>
              </a:rPr>
              <a:t>Toggle Button </a:t>
            </a:r>
            <a:r>
              <a:rPr lang="en-US" dirty="0"/>
              <a:t>toggles between the two states something like a radio button</a:t>
            </a:r>
          </a:p>
          <a:p>
            <a:r>
              <a:rPr lang="en-US" dirty="0"/>
              <a:t>A toggle button can only be on one state out of two mutually exclusive states. For example </a:t>
            </a:r>
            <a:r>
              <a:rPr lang="en-US" dirty="0">
                <a:solidFill>
                  <a:srgbClr val="00B0F0"/>
                </a:solidFill>
              </a:rPr>
              <a:t>On</a:t>
            </a:r>
            <a:r>
              <a:rPr lang="en-US" dirty="0"/>
              <a:t> and </a:t>
            </a:r>
            <a:r>
              <a:rPr lang="en-US" dirty="0">
                <a:solidFill>
                  <a:srgbClr val="00B0F0"/>
                </a:solidFill>
              </a:rPr>
              <a:t>Off </a:t>
            </a:r>
          </a:p>
          <a:p>
            <a:r>
              <a:rPr lang="en-US" dirty="0"/>
              <a:t>To display a toggle button , we use </a:t>
            </a:r>
            <a:r>
              <a:rPr lang="en-US" dirty="0">
                <a:solidFill>
                  <a:srgbClr val="00B0F0"/>
                </a:solidFill>
              </a:rPr>
              <a:t>&lt;</a:t>
            </a:r>
            <a:r>
              <a:rPr lang="en-US" dirty="0" err="1">
                <a:solidFill>
                  <a:srgbClr val="00B0F0"/>
                </a:solidFill>
              </a:rPr>
              <a:t>ToggleButton</a:t>
            </a:r>
            <a:r>
              <a:rPr lang="en-US" dirty="0">
                <a:solidFill>
                  <a:srgbClr val="00B0F0"/>
                </a:solidFill>
              </a:rPr>
              <a:t>&gt; </a:t>
            </a:r>
            <a:r>
              <a:rPr lang="en-US" dirty="0"/>
              <a:t>tag.</a:t>
            </a:r>
          </a:p>
        </p:txBody>
      </p:sp>
      <p:pic>
        <p:nvPicPr>
          <p:cNvPr id="4" name="Picture 3"/>
          <p:cNvPicPr>
            <a:picLocks noChangeAspect="1"/>
          </p:cNvPicPr>
          <p:nvPr/>
        </p:nvPicPr>
        <p:blipFill>
          <a:blip r:embed="rId2"/>
          <a:stretch>
            <a:fillRect/>
          </a:stretch>
        </p:blipFill>
        <p:spPr>
          <a:xfrm>
            <a:off x="2254875" y="4249827"/>
            <a:ext cx="4549793" cy="1584303"/>
          </a:xfrm>
          <a:prstGeom prst="rect">
            <a:avLst/>
          </a:prstGeom>
        </p:spPr>
      </p:pic>
    </p:spTree>
    <p:extLst>
      <p:ext uri="{BB962C8B-B14F-4D97-AF65-F5344CB8AC3E}">
        <p14:creationId xmlns:p14="http://schemas.microsoft.com/office/powerpoint/2010/main" val="318220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40912" y="725010"/>
            <a:ext cx="3463880" cy="5408514"/>
          </a:xfrm>
          <a:prstGeom prst="rect">
            <a:avLst/>
          </a:prstGeom>
        </p:spPr>
      </p:pic>
      <p:pic>
        <p:nvPicPr>
          <p:cNvPr id="8" name="Picture 7"/>
          <p:cNvPicPr>
            <a:picLocks noChangeAspect="1"/>
          </p:cNvPicPr>
          <p:nvPr/>
        </p:nvPicPr>
        <p:blipFill>
          <a:blip r:embed="rId3"/>
          <a:stretch>
            <a:fillRect/>
          </a:stretch>
        </p:blipFill>
        <p:spPr>
          <a:xfrm>
            <a:off x="4321938" y="725010"/>
            <a:ext cx="3454178" cy="5408514"/>
          </a:xfrm>
          <a:prstGeom prst="rect">
            <a:avLst/>
          </a:prstGeom>
        </p:spPr>
      </p:pic>
      <p:pic>
        <p:nvPicPr>
          <p:cNvPr id="9" name="Picture 8"/>
          <p:cNvPicPr>
            <a:picLocks noChangeAspect="1"/>
          </p:cNvPicPr>
          <p:nvPr/>
        </p:nvPicPr>
        <p:blipFill>
          <a:blip r:embed="rId4"/>
          <a:stretch>
            <a:fillRect/>
          </a:stretch>
        </p:blipFill>
        <p:spPr>
          <a:xfrm>
            <a:off x="8093262" y="725009"/>
            <a:ext cx="3433330" cy="5387687"/>
          </a:xfrm>
          <a:prstGeom prst="rect">
            <a:avLst/>
          </a:prstGeom>
        </p:spPr>
      </p:pic>
    </p:spTree>
    <p:extLst>
      <p:ext uri="{BB962C8B-B14F-4D97-AF65-F5344CB8AC3E}">
        <p14:creationId xmlns:p14="http://schemas.microsoft.com/office/powerpoint/2010/main" val="126857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a:solidFill>
                  <a:srgbClr val="0070C0"/>
                </a:solidFill>
              </a:rPr>
              <a:t>XML Code and Java Code</a:t>
            </a:r>
          </a:p>
        </p:txBody>
      </p:sp>
      <p:pic>
        <p:nvPicPr>
          <p:cNvPr id="3" name="Picture 2"/>
          <p:cNvPicPr>
            <a:picLocks noChangeAspect="1"/>
          </p:cNvPicPr>
          <p:nvPr/>
        </p:nvPicPr>
        <p:blipFill>
          <a:blip r:embed="rId2"/>
          <a:stretch>
            <a:fillRect/>
          </a:stretch>
        </p:blipFill>
        <p:spPr>
          <a:xfrm>
            <a:off x="265505" y="1328334"/>
            <a:ext cx="5830495" cy="4389886"/>
          </a:xfrm>
          <a:prstGeom prst="rect">
            <a:avLst/>
          </a:prstGeom>
        </p:spPr>
      </p:pic>
      <p:pic>
        <p:nvPicPr>
          <p:cNvPr id="6" name="Picture 5"/>
          <p:cNvPicPr>
            <a:picLocks noChangeAspect="1"/>
          </p:cNvPicPr>
          <p:nvPr/>
        </p:nvPicPr>
        <p:blipFill>
          <a:blip r:embed="rId3"/>
          <a:stretch>
            <a:fillRect/>
          </a:stretch>
        </p:blipFill>
        <p:spPr>
          <a:xfrm>
            <a:off x="6177566" y="1270045"/>
            <a:ext cx="5857875" cy="4448175"/>
          </a:xfrm>
          <a:prstGeom prst="rect">
            <a:avLst/>
          </a:prstGeom>
        </p:spPr>
      </p:pic>
    </p:spTree>
    <p:extLst>
      <p:ext uri="{BB962C8B-B14F-4D97-AF65-F5344CB8AC3E}">
        <p14:creationId xmlns:p14="http://schemas.microsoft.com/office/powerpoint/2010/main" val="334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a:solidFill>
                  <a:schemeClr val="accent4"/>
                </a:solidFill>
              </a:rPr>
              <a:t>Resources</a:t>
            </a:r>
            <a:r>
              <a:rPr lang="en-US" sz="6600" dirty="0"/>
              <a:t> </a:t>
            </a:r>
            <a:r>
              <a:rPr lang="en-US" sz="2400" dirty="0"/>
              <a:t>include text data, bitmaps, audio, videos and other items used by the Android application.</a:t>
            </a:r>
            <a:br>
              <a:rPr lang="en-US" sz="2400" dirty="0"/>
            </a:br>
            <a:r>
              <a:rPr lang="en-US" sz="2400" dirty="0"/>
              <a:t>Resources in android refer to the external files that hold the information such as </a:t>
            </a:r>
            <a:r>
              <a:rPr lang="en-US" sz="2400" b="1" dirty="0">
                <a:solidFill>
                  <a:srgbClr val="0070C0"/>
                </a:solidFill>
              </a:rPr>
              <a:t>strings, images, layouts and audio</a:t>
            </a:r>
            <a:r>
              <a:rPr lang="en-US" sz="2400" dirty="0"/>
              <a:t>, to be supplied to an Android application Because resources are external and we can maintain and modify them whenever we want without disturbing the code.</a:t>
            </a:r>
            <a:endParaRPr lang="en-US" sz="3600" dirty="0"/>
          </a:p>
        </p:txBody>
      </p:sp>
    </p:spTree>
    <p:extLst>
      <p:ext uri="{BB962C8B-B14F-4D97-AF65-F5344CB8AC3E}">
        <p14:creationId xmlns:p14="http://schemas.microsoft.com/office/powerpoint/2010/main" val="168624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pPr algn="ctr"/>
            <a:r>
              <a:rPr lang="en-US" dirty="0">
                <a:solidFill>
                  <a:srgbClr val="0070C0"/>
                </a:solidFill>
              </a:rPr>
              <a:t>Creating Image Switcher Application</a:t>
            </a:r>
          </a:p>
        </p:txBody>
      </p:sp>
      <p:sp>
        <p:nvSpPr>
          <p:cNvPr id="4" name="Content Placeholder 3"/>
          <p:cNvSpPr>
            <a:spLocks noGrp="1"/>
          </p:cNvSpPr>
          <p:nvPr>
            <p:ph idx="1"/>
          </p:nvPr>
        </p:nvSpPr>
        <p:spPr>
          <a:xfrm>
            <a:off x="360608" y="965916"/>
            <a:ext cx="10993192" cy="5211047"/>
          </a:xfrm>
        </p:spPr>
        <p:txBody>
          <a:bodyPr/>
          <a:lstStyle/>
          <a:p>
            <a:r>
              <a:rPr lang="en-US" dirty="0"/>
              <a:t>We just learnt how the </a:t>
            </a:r>
            <a:r>
              <a:rPr lang="en-US" dirty="0" err="1"/>
              <a:t>ToggleButton</a:t>
            </a:r>
            <a:r>
              <a:rPr lang="en-US" dirty="0"/>
              <a:t> works, so lets use it to modify our earlier application of </a:t>
            </a:r>
            <a:r>
              <a:rPr lang="en-US" dirty="0" err="1"/>
              <a:t>imageView</a:t>
            </a:r>
            <a:r>
              <a:rPr lang="en-US" dirty="0"/>
              <a:t> into image switcher application.</a:t>
            </a:r>
          </a:p>
          <a:p>
            <a:r>
              <a:rPr lang="en-US" dirty="0"/>
              <a:t>On startup, this application initially displays an image through </a:t>
            </a:r>
            <a:r>
              <a:rPr lang="en-US" dirty="0" err="1"/>
              <a:t>Imageview</a:t>
            </a:r>
            <a:r>
              <a:rPr lang="en-US" dirty="0"/>
              <a:t> control with a </a:t>
            </a:r>
            <a:r>
              <a:rPr lang="en-US" dirty="0" err="1"/>
              <a:t>toggleButton</a:t>
            </a:r>
            <a:r>
              <a:rPr lang="en-US" dirty="0"/>
              <a:t> at the bottom of the screen. </a:t>
            </a:r>
          </a:p>
          <a:p>
            <a:r>
              <a:rPr lang="en-US" dirty="0"/>
              <a:t>Image will change when </a:t>
            </a:r>
            <a:r>
              <a:rPr lang="en-US" dirty="0" err="1"/>
              <a:t>toggleButton</a:t>
            </a:r>
            <a:r>
              <a:rPr lang="en-US" dirty="0"/>
              <a:t> click </a:t>
            </a:r>
            <a:endParaRPr lang="en-US" b="1" dirty="0"/>
          </a:p>
          <a:p>
            <a:pPr marL="0" indent="0">
              <a:buNone/>
            </a:pPr>
            <a:r>
              <a:rPr lang="en-US" b="1" dirty="0"/>
              <a:t>Note</a:t>
            </a:r>
          </a:p>
          <a:p>
            <a:pPr marL="0" indent="0">
              <a:buNone/>
            </a:pPr>
            <a:r>
              <a:rPr lang="en-US" b="1" dirty="0"/>
              <a:t>Do not copy the image direct into </a:t>
            </a:r>
            <a:r>
              <a:rPr lang="en-US" b="1" dirty="0" err="1"/>
              <a:t>drawable</a:t>
            </a:r>
            <a:r>
              <a:rPr lang="en-US" b="1" dirty="0"/>
              <a:t> folder copy otherwise the effect will be like in the Next Slide</a:t>
            </a:r>
          </a:p>
          <a:p>
            <a:pPr marL="0" indent="0">
              <a:buNone/>
            </a:pPr>
            <a:r>
              <a:rPr lang="en-US" b="1" dirty="0"/>
              <a:t>Make the image in </a:t>
            </a:r>
            <a:r>
              <a:rPr lang="en-US" b="1" dirty="0" err="1"/>
              <a:t>xhdpi,hdpi,mhdpi</a:t>
            </a:r>
            <a:r>
              <a:rPr lang="en-US" b="1" dirty="0"/>
              <a:t> </a:t>
            </a:r>
            <a:r>
              <a:rPr lang="en-US" b="1" dirty="0" err="1"/>
              <a:t>etc</a:t>
            </a:r>
            <a:r>
              <a:rPr lang="en-US" b="1" dirty="0"/>
              <a:t> and then paste  </a:t>
            </a:r>
          </a:p>
        </p:txBody>
      </p:sp>
    </p:spTree>
    <p:extLst>
      <p:ext uri="{BB962C8B-B14F-4D97-AF65-F5344CB8AC3E}">
        <p14:creationId xmlns:p14="http://schemas.microsoft.com/office/powerpoint/2010/main" val="235417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7577" y="343875"/>
            <a:ext cx="3515933" cy="5544952"/>
          </a:xfrm>
          <a:prstGeom prst="rect">
            <a:avLst/>
          </a:prstGeom>
        </p:spPr>
      </p:pic>
      <p:pic>
        <p:nvPicPr>
          <p:cNvPr id="5" name="Picture 4"/>
          <p:cNvPicPr>
            <a:picLocks noChangeAspect="1"/>
          </p:cNvPicPr>
          <p:nvPr/>
        </p:nvPicPr>
        <p:blipFill>
          <a:blip r:embed="rId3"/>
          <a:stretch>
            <a:fillRect/>
          </a:stretch>
        </p:blipFill>
        <p:spPr>
          <a:xfrm>
            <a:off x="4104869" y="343875"/>
            <a:ext cx="3557524" cy="5562532"/>
          </a:xfrm>
          <a:prstGeom prst="rect">
            <a:avLst/>
          </a:prstGeom>
        </p:spPr>
      </p:pic>
      <p:pic>
        <p:nvPicPr>
          <p:cNvPr id="7" name="Picture 6"/>
          <p:cNvPicPr>
            <a:picLocks noChangeAspect="1"/>
          </p:cNvPicPr>
          <p:nvPr/>
        </p:nvPicPr>
        <p:blipFill>
          <a:blip r:embed="rId4"/>
          <a:stretch>
            <a:fillRect/>
          </a:stretch>
        </p:blipFill>
        <p:spPr>
          <a:xfrm>
            <a:off x="7993752" y="343875"/>
            <a:ext cx="3523678" cy="5544952"/>
          </a:xfrm>
          <a:prstGeom prst="rect">
            <a:avLst/>
          </a:prstGeom>
        </p:spPr>
      </p:pic>
    </p:spTree>
    <p:extLst>
      <p:ext uri="{BB962C8B-B14F-4D97-AF65-F5344CB8AC3E}">
        <p14:creationId xmlns:p14="http://schemas.microsoft.com/office/powerpoint/2010/main" val="359532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343"/>
          </a:xfrm>
        </p:spPr>
        <p:txBody>
          <a:bodyPr>
            <a:normAutofit fontScale="90000"/>
          </a:bodyPr>
          <a:lstStyle/>
          <a:p>
            <a:pPr algn="ctr"/>
            <a:r>
              <a:rPr lang="en-US" dirty="0">
                <a:solidFill>
                  <a:srgbClr val="0070C0"/>
                </a:solidFill>
              </a:rPr>
              <a:t>XML Code and Java Code</a:t>
            </a:r>
          </a:p>
        </p:txBody>
      </p:sp>
      <p:pic>
        <p:nvPicPr>
          <p:cNvPr id="6" name="Picture 5"/>
          <p:cNvPicPr>
            <a:picLocks noChangeAspect="1"/>
          </p:cNvPicPr>
          <p:nvPr/>
        </p:nvPicPr>
        <p:blipFill>
          <a:blip r:embed="rId2"/>
          <a:stretch>
            <a:fillRect/>
          </a:stretch>
        </p:blipFill>
        <p:spPr>
          <a:xfrm>
            <a:off x="170778" y="1195186"/>
            <a:ext cx="5784005" cy="4973794"/>
          </a:xfrm>
          <a:prstGeom prst="rect">
            <a:avLst/>
          </a:prstGeom>
        </p:spPr>
      </p:pic>
      <p:pic>
        <p:nvPicPr>
          <p:cNvPr id="7" name="Picture 6"/>
          <p:cNvPicPr>
            <a:picLocks noChangeAspect="1"/>
          </p:cNvPicPr>
          <p:nvPr/>
        </p:nvPicPr>
        <p:blipFill>
          <a:blip r:embed="rId3"/>
          <a:stretch>
            <a:fillRect/>
          </a:stretch>
        </p:blipFill>
        <p:spPr>
          <a:xfrm>
            <a:off x="6317154" y="1519908"/>
            <a:ext cx="5036646" cy="4676150"/>
          </a:xfrm>
          <a:prstGeom prst="rect">
            <a:avLst/>
          </a:prstGeom>
        </p:spPr>
      </p:pic>
    </p:spTree>
    <p:extLst>
      <p:ext uri="{BB962C8B-B14F-4D97-AF65-F5344CB8AC3E}">
        <p14:creationId xmlns:p14="http://schemas.microsoft.com/office/powerpoint/2010/main" val="342837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US" dirty="0">
                <a:solidFill>
                  <a:srgbClr val="00B0F0"/>
                </a:solidFill>
              </a:rPr>
              <a:t>Scrolling through </a:t>
            </a:r>
            <a:r>
              <a:rPr lang="en-US" dirty="0" err="1">
                <a:solidFill>
                  <a:srgbClr val="00B0F0"/>
                </a:solidFill>
              </a:rPr>
              <a:t>ScrollView</a:t>
            </a:r>
            <a:endParaRPr lang="en-US" dirty="0">
              <a:solidFill>
                <a:srgbClr val="00B0F0"/>
              </a:solidFill>
            </a:endParaRPr>
          </a:p>
        </p:txBody>
      </p:sp>
      <p:sp>
        <p:nvSpPr>
          <p:cNvPr id="3" name="Content Placeholder 2"/>
          <p:cNvSpPr>
            <a:spLocks noGrp="1"/>
          </p:cNvSpPr>
          <p:nvPr>
            <p:ph idx="1"/>
          </p:nvPr>
        </p:nvSpPr>
        <p:spPr>
          <a:xfrm>
            <a:off x="838200" y="927280"/>
            <a:ext cx="10515600" cy="5249683"/>
          </a:xfrm>
        </p:spPr>
        <p:txBody>
          <a:bodyPr>
            <a:normAutofit fontScale="92500"/>
          </a:bodyPr>
          <a:lstStyle/>
          <a:p>
            <a:r>
              <a:rPr lang="en-US" dirty="0"/>
              <a:t>A </a:t>
            </a:r>
            <a:r>
              <a:rPr lang="en-US" dirty="0" err="1"/>
              <a:t>scrollview</a:t>
            </a:r>
            <a:r>
              <a:rPr lang="en-US" dirty="0"/>
              <a:t> is a special type of control that set up a vertical scrollbar in a view controller</a:t>
            </a:r>
            <a:r>
              <a:rPr lang="en-US" dirty="0">
                <a:solidFill>
                  <a:schemeClr val="accent6">
                    <a:lumMod val="75000"/>
                  </a:schemeClr>
                </a:solidFill>
              </a:rPr>
              <a:t>. </a:t>
            </a:r>
          </a:p>
          <a:p>
            <a:r>
              <a:rPr lang="en-US" dirty="0">
                <a:solidFill>
                  <a:schemeClr val="accent6">
                    <a:lumMod val="75000"/>
                  </a:schemeClr>
                </a:solidFill>
              </a:rPr>
              <a:t>This control is used when we try to display Views that  are too long to be accommodated in a single screen.</a:t>
            </a:r>
          </a:p>
          <a:p>
            <a:r>
              <a:rPr lang="en-US" dirty="0">
                <a:solidFill>
                  <a:schemeClr val="accent6">
                    <a:lumMod val="75000"/>
                  </a:schemeClr>
                </a:solidFill>
              </a:rPr>
              <a:t>The </a:t>
            </a:r>
            <a:r>
              <a:rPr lang="en-US" dirty="0" err="1">
                <a:solidFill>
                  <a:schemeClr val="accent6">
                    <a:lumMod val="75000"/>
                  </a:schemeClr>
                </a:solidFill>
              </a:rPr>
              <a:t>scrollview</a:t>
            </a:r>
            <a:r>
              <a:rPr lang="en-US" dirty="0">
                <a:solidFill>
                  <a:schemeClr val="accent6">
                    <a:lumMod val="75000"/>
                  </a:schemeClr>
                </a:solidFill>
              </a:rPr>
              <a:t> can have only one child view, so usually a view container layout is used as a child when in turn contains other child controls that we want to scroll through.</a:t>
            </a:r>
          </a:p>
          <a:p>
            <a:pPr marL="0" indent="0">
              <a:buNone/>
            </a:pPr>
            <a:r>
              <a:rPr lang="en-US" b="1" dirty="0">
                <a:solidFill>
                  <a:schemeClr val="accent6">
                    <a:lumMod val="75000"/>
                  </a:schemeClr>
                </a:solidFill>
              </a:rPr>
              <a:t>Note</a:t>
            </a:r>
          </a:p>
          <a:p>
            <a:pPr marL="0" indent="0">
              <a:buNone/>
            </a:pPr>
            <a:r>
              <a:rPr lang="en-US" dirty="0">
                <a:solidFill>
                  <a:schemeClr val="accent2">
                    <a:lumMod val="75000"/>
                  </a:schemeClr>
                </a:solidFill>
              </a:rPr>
              <a:t>To display images on devices of different sizes and resolutions and to ensure that your app looks great on any device, the 96*96px, 72*72px, 48*48px and 36*36px images with resolutions of 320 dpi, 240dpi,160dpi and 120dpi respectively are copied into the res/</a:t>
            </a:r>
            <a:r>
              <a:rPr lang="en-US" dirty="0" err="1">
                <a:solidFill>
                  <a:schemeClr val="accent2">
                    <a:lumMod val="75000"/>
                  </a:schemeClr>
                </a:solidFill>
              </a:rPr>
              <a:t>drawable-xhdpi</a:t>
            </a:r>
            <a:r>
              <a:rPr lang="en-US" dirty="0">
                <a:solidFill>
                  <a:schemeClr val="accent2">
                    <a:lumMod val="75000"/>
                  </a:schemeClr>
                </a:solidFill>
              </a:rPr>
              <a:t>, res/</a:t>
            </a:r>
            <a:r>
              <a:rPr lang="en-US" dirty="0" err="1">
                <a:solidFill>
                  <a:schemeClr val="accent2">
                    <a:lumMod val="75000"/>
                  </a:schemeClr>
                </a:solidFill>
              </a:rPr>
              <a:t>drawable-hdpi</a:t>
            </a:r>
            <a:r>
              <a:rPr lang="en-US" dirty="0">
                <a:solidFill>
                  <a:schemeClr val="accent2">
                    <a:lumMod val="75000"/>
                  </a:schemeClr>
                </a:solidFill>
              </a:rPr>
              <a:t>, res/</a:t>
            </a:r>
            <a:r>
              <a:rPr lang="en-US" dirty="0" err="1">
                <a:solidFill>
                  <a:schemeClr val="accent2">
                    <a:lumMod val="75000"/>
                  </a:schemeClr>
                </a:solidFill>
              </a:rPr>
              <a:t>drawable-xhdpi</a:t>
            </a:r>
            <a:r>
              <a:rPr lang="en-US" dirty="0">
                <a:solidFill>
                  <a:schemeClr val="accent2">
                    <a:lumMod val="75000"/>
                  </a:schemeClr>
                </a:solidFill>
              </a:rPr>
              <a:t> folders respectively</a:t>
            </a:r>
            <a:r>
              <a:rPr lang="en-US" dirty="0">
                <a:solidFill>
                  <a:schemeClr val="accent6">
                    <a:lumMod val="75000"/>
                  </a:schemeClr>
                </a:solidFill>
              </a:rPr>
              <a:t> </a:t>
            </a:r>
          </a:p>
        </p:txBody>
      </p:sp>
    </p:spTree>
    <p:extLst>
      <p:ext uri="{BB962C8B-B14F-4D97-AF65-F5344CB8AC3E}">
        <p14:creationId xmlns:p14="http://schemas.microsoft.com/office/powerpoint/2010/main" val="110638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4546"/>
            <a:ext cx="10515600" cy="6022417"/>
          </a:xfrm>
        </p:spPr>
        <p:txBody>
          <a:bodyPr/>
          <a:lstStyle/>
          <a:p>
            <a:r>
              <a:rPr lang="en-US" dirty="0"/>
              <a:t>Without using </a:t>
            </a:r>
            <a:r>
              <a:rPr lang="en-US" dirty="0" err="1"/>
              <a:t>fillViewport</a:t>
            </a:r>
            <a:r>
              <a:rPr lang="en-US" dirty="0"/>
              <a:t>=“true” in &lt;</a:t>
            </a:r>
            <a:r>
              <a:rPr lang="en-US" dirty="0" err="1"/>
              <a:t>ScrollView</a:t>
            </a:r>
            <a:r>
              <a:rPr lang="en-US" dirty="0"/>
              <a:t>&gt; then it would look like in left below.</a:t>
            </a:r>
          </a:p>
        </p:txBody>
      </p:sp>
      <p:pic>
        <p:nvPicPr>
          <p:cNvPr id="8" name="Picture 7"/>
          <p:cNvPicPr>
            <a:picLocks noChangeAspect="1"/>
          </p:cNvPicPr>
          <p:nvPr/>
        </p:nvPicPr>
        <p:blipFill>
          <a:blip r:embed="rId2"/>
          <a:stretch>
            <a:fillRect/>
          </a:stretch>
        </p:blipFill>
        <p:spPr>
          <a:xfrm>
            <a:off x="1262130" y="996178"/>
            <a:ext cx="3575027" cy="5641471"/>
          </a:xfrm>
          <a:prstGeom prst="rect">
            <a:avLst/>
          </a:prstGeom>
        </p:spPr>
      </p:pic>
      <p:pic>
        <p:nvPicPr>
          <p:cNvPr id="9" name="Picture 8"/>
          <p:cNvPicPr>
            <a:picLocks noChangeAspect="1"/>
          </p:cNvPicPr>
          <p:nvPr/>
        </p:nvPicPr>
        <p:blipFill>
          <a:blip r:embed="rId3"/>
          <a:stretch>
            <a:fillRect/>
          </a:stretch>
        </p:blipFill>
        <p:spPr>
          <a:xfrm>
            <a:off x="5705341" y="960125"/>
            <a:ext cx="3610811" cy="5677525"/>
          </a:xfrm>
          <a:prstGeom prst="rect">
            <a:avLst/>
          </a:prstGeom>
        </p:spPr>
      </p:pic>
    </p:spTree>
    <p:extLst>
      <p:ext uri="{BB962C8B-B14F-4D97-AF65-F5344CB8AC3E}">
        <p14:creationId xmlns:p14="http://schemas.microsoft.com/office/powerpoint/2010/main" val="75302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pPr algn="ctr"/>
            <a:r>
              <a:rPr lang="en-US" dirty="0">
                <a:solidFill>
                  <a:srgbClr val="0070C0"/>
                </a:solidFill>
              </a:rPr>
              <a:t>Playing Audio</a:t>
            </a:r>
          </a:p>
        </p:txBody>
      </p:sp>
      <p:sp>
        <p:nvSpPr>
          <p:cNvPr id="4" name="Content Placeholder 3"/>
          <p:cNvSpPr>
            <a:spLocks noGrp="1"/>
          </p:cNvSpPr>
          <p:nvPr>
            <p:ph idx="1"/>
          </p:nvPr>
        </p:nvSpPr>
        <p:spPr>
          <a:xfrm>
            <a:off x="838200" y="1026942"/>
            <a:ext cx="10515600" cy="5150021"/>
          </a:xfrm>
        </p:spPr>
        <p:txBody>
          <a:bodyPr/>
          <a:lstStyle/>
          <a:p>
            <a:r>
              <a:rPr lang="en-US" dirty="0"/>
              <a:t>We will learn how to play audio and the method used to pause and resume the audio.</a:t>
            </a:r>
          </a:p>
          <a:p>
            <a:r>
              <a:rPr lang="en-US" b="1" dirty="0">
                <a:solidFill>
                  <a:srgbClr val="C00000"/>
                </a:solidFill>
              </a:rPr>
              <a:t>First of All adding Audio to the Application</a:t>
            </a:r>
          </a:p>
          <a:p>
            <a:r>
              <a:rPr lang="en-US" dirty="0">
                <a:solidFill>
                  <a:srgbClr val="002060"/>
                </a:solidFill>
              </a:rPr>
              <a:t>the audio file that we want to play must be located in the </a:t>
            </a:r>
            <a:r>
              <a:rPr lang="en-US" dirty="0">
                <a:solidFill>
                  <a:schemeClr val="accent6">
                    <a:lumMod val="75000"/>
                  </a:schemeClr>
                </a:solidFill>
              </a:rPr>
              <a:t>res/raw</a:t>
            </a:r>
            <a:r>
              <a:rPr lang="en-US" dirty="0">
                <a:solidFill>
                  <a:srgbClr val="002060"/>
                </a:solidFill>
              </a:rPr>
              <a:t> folder of our application. The raw folder is not created </a:t>
            </a:r>
            <a:r>
              <a:rPr lang="en-US" dirty="0">
                <a:solidFill>
                  <a:srgbClr val="00B0F0"/>
                </a:solidFill>
              </a:rPr>
              <a:t>automatically</a:t>
            </a:r>
            <a:r>
              <a:rPr lang="en-US" dirty="0">
                <a:solidFill>
                  <a:srgbClr val="002060"/>
                </a:solidFill>
              </a:rPr>
              <a:t> so we need to create it </a:t>
            </a:r>
            <a:r>
              <a:rPr lang="en-US" dirty="0">
                <a:solidFill>
                  <a:srgbClr val="00B0F0"/>
                </a:solidFill>
              </a:rPr>
              <a:t>manually</a:t>
            </a:r>
            <a:r>
              <a:rPr lang="en-US" dirty="0">
                <a:solidFill>
                  <a:srgbClr val="002060"/>
                </a:solidFill>
              </a:rPr>
              <a:t>.</a:t>
            </a:r>
          </a:p>
          <a:p>
            <a:r>
              <a:rPr lang="en-US" dirty="0">
                <a:solidFill>
                  <a:srgbClr val="002060"/>
                </a:solidFill>
              </a:rPr>
              <a:t>Right click  the </a:t>
            </a:r>
            <a:r>
              <a:rPr lang="en-US" dirty="0">
                <a:solidFill>
                  <a:srgbClr val="00B0F0"/>
                </a:solidFill>
              </a:rPr>
              <a:t>res</a:t>
            </a:r>
            <a:r>
              <a:rPr lang="en-US" dirty="0">
                <a:solidFill>
                  <a:srgbClr val="002060"/>
                </a:solidFill>
              </a:rPr>
              <a:t> folder in the </a:t>
            </a:r>
            <a:r>
              <a:rPr lang="en-US" dirty="0">
                <a:solidFill>
                  <a:srgbClr val="00B0F0"/>
                </a:solidFill>
              </a:rPr>
              <a:t>package</a:t>
            </a:r>
            <a:r>
              <a:rPr lang="en-US" dirty="0">
                <a:solidFill>
                  <a:srgbClr val="002060"/>
                </a:solidFill>
              </a:rPr>
              <a:t> Explorer window and select </a:t>
            </a:r>
            <a:r>
              <a:rPr lang="en-US" dirty="0">
                <a:solidFill>
                  <a:srgbClr val="00B0F0"/>
                </a:solidFill>
              </a:rPr>
              <a:t>New Folder</a:t>
            </a:r>
            <a:r>
              <a:rPr lang="en-US" dirty="0">
                <a:solidFill>
                  <a:srgbClr val="002060"/>
                </a:solidFill>
              </a:rPr>
              <a:t>. A dialogue box will open  enter the name of the new folder as raw and click the finish button</a:t>
            </a:r>
          </a:p>
        </p:txBody>
      </p:sp>
    </p:spTree>
    <p:extLst>
      <p:ext uri="{BB962C8B-B14F-4D97-AF65-F5344CB8AC3E}">
        <p14:creationId xmlns:p14="http://schemas.microsoft.com/office/powerpoint/2010/main" val="5440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5" y="643944"/>
            <a:ext cx="6296155" cy="5927169"/>
          </a:xfrm>
          <a:prstGeom prst="rect">
            <a:avLst/>
          </a:prstGeom>
        </p:spPr>
      </p:pic>
      <p:pic>
        <p:nvPicPr>
          <p:cNvPr id="6" name="Picture 5"/>
          <p:cNvPicPr>
            <a:picLocks noChangeAspect="1"/>
          </p:cNvPicPr>
          <p:nvPr/>
        </p:nvPicPr>
        <p:blipFill>
          <a:blip r:embed="rId3"/>
          <a:stretch>
            <a:fillRect/>
          </a:stretch>
        </p:blipFill>
        <p:spPr>
          <a:xfrm>
            <a:off x="7043067" y="814186"/>
            <a:ext cx="3952875" cy="1314450"/>
          </a:xfrm>
          <a:prstGeom prst="rect">
            <a:avLst/>
          </a:prstGeom>
        </p:spPr>
      </p:pic>
      <p:pic>
        <p:nvPicPr>
          <p:cNvPr id="7" name="Picture 6"/>
          <p:cNvPicPr>
            <a:picLocks noChangeAspect="1"/>
          </p:cNvPicPr>
          <p:nvPr/>
        </p:nvPicPr>
        <p:blipFill>
          <a:blip r:embed="rId4"/>
          <a:stretch>
            <a:fillRect/>
          </a:stretch>
        </p:blipFill>
        <p:spPr>
          <a:xfrm>
            <a:off x="7043067" y="2877958"/>
            <a:ext cx="3182758" cy="3595338"/>
          </a:xfrm>
          <a:prstGeom prst="rect">
            <a:avLst/>
          </a:prstGeom>
        </p:spPr>
      </p:pic>
    </p:spTree>
    <p:extLst>
      <p:ext uri="{BB962C8B-B14F-4D97-AF65-F5344CB8AC3E}">
        <p14:creationId xmlns:p14="http://schemas.microsoft.com/office/powerpoint/2010/main" val="2907813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207"/>
          </a:xfrm>
        </p:spPr>
        <p:txBody>
          <a:bodyPr>
            <a:normAutofit fontScale="90000"/>
          </a:bodyPr>
          <a:lstStyle/>
          <a:p>
            <a:pPr algn="ctr"/>
            <a:r>
              <a:rPr lang="en-US" dirty="0">
                <a:solidFill>
                  <a:srgbClr val="00B050"/>
                </a:solidFill>
              </a:rPr>
              <a:t> XML Code and Java code</a:t>
            </a:r>
          </a:p>
        </p:txBody>
      </p:sp>
      <p:pic>
        <p:nvPicPr>
          <p:cNvPr id="7" name="Picture 6"/>
          <p:cNvPicPr>
            <a:picLocks noChangeAspect="1"/>
          </p:cNvPicPr>
          <p:nvPr/>
        </p:nvPicPr>
        <p:blipFill>
          <a:blip r:embed="rId2"/>
          <a:stretch>
            <a:fillRect/>
          </a:stretch>
        </p:blipFill>
        <p:spPr>
          <a:xfrm>
            <a:off x="216512" y="900332"/>
            <a:ext cx="5000424" cy="2790380"/>
          </a:xfrm>
          <a:prstGeom prst="rect">
            <a:avLst/>
          </a:prstGeom>
        </p:spPr>
      </p:pic>
      <p:pic>
        <p:nvPicPr>
          <p:cNvPr id="8" name="Picture 7"/>
          <p:cNvPicPr>
            <a:picLocks noChangeAspect="1"/>
          </p:cNvPicPr>
          <p:nvPr/>
        </p:nvPicPr>
        <p:blipFill>
          <a:blip r:embed="rId3"/>
          <a:stretch>
            <a:fillRect/>
          </a:stretch>
        </p:blipFill>
        <p:spPr>
          <a:xfrm>
            <a:off x="2011680" y="3326834"/>
            <a:ext cx="4544192" cy="3303278"/>
          </a:xfrm>
          <a:prstGeom prst="rect">
            <a:avLst/>
          </a:prstGeom>
        </p:spPr>
      </p:pic>
      <p:pic>
        <p:nvPicPr>
          <p:cNvPr id="9" name="Picture 8"/>
          <p:cNvPicPr>
            <a:picLocks noChangeAspect="1"/>
          </p:cNvPicPr>
          <p:nvPr/>
        </p:nvPicPr>
        <p:blipFill>
          <a:blip r:embed="rId4"/>
          <a:stretch>
            <a:fillRect/>
          </a:stretch>
        </p:blipFill>
        <p:spPr>
          <a:xfrm>
            <a:off x="7308737" y="900332"/>
            <a:ext cx="3403131" cy="5384509"/>
          </a:xfrm>
          <a:prstGeom prst="rect">
            <a:avLst/>
          </a:prstGeom>
        </p:spPr>
      </p:pic>
    </p:spTree>
    <p:extLst>
      <p:ext uri="{BB962C8B-B14F-4D97-AF65-F5344CB8AC3E}">
        <p14:creationId xmlns:p14="http://schemas.microsoft.com/office/powerpoint/2010/main" val="2722052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6168981"/>
          </a:xfrm>
        </p:spPr>
        <p:txBody>
          <a:bodyPr/>
          <a:lstStyle/>
          <a:p>
            <a:r>
              <a:rPr lang="en-US" dirty="0"/>
              <a:t>We want to be Pause when click on Stop Button and should Start when click on Play button.</a:t>
            </a:r>
          </a:p>
          <a:p>
            <a:pPr marL="0" indent="0">
              <a:buNone/>
            </a:pPr>
            <a:endParaRPr lang="en-US" dirty="0"/>
          </a:p>
        </p:txBody>
      </p:sp>
      <p:pic>
        <p:nvPicPr>
          <p:cNvPr id="4" name="Picture 3"/>
          <p:cNvPicPr>
            <a:picLocks noChangeAspect="1"/>
          </p:cNvPicPr>
          <p:nvPr/>
        </p:nvPicPr>
        <p:blipFill>
          <a:blip r:embed="rId2"/>
          <a:stretch>
            <a:fillRect/>
          </a:stretch>
        </p:blipFill>
        <p:spPr>
          <a:xfrm>
            <a:off x="838200" y="1209109"/>
            <a:ext cx="3364203" cy="5320480"/>
          </a:xfrm>
          <a:prstGeom prst="rect">
            <a:avLst/>
          </a:prstGeom>
        </p:spPr>
      </p:pic>
      <p:pic>
        <p:nvPicPr>
          <p:cNvPr id="5" name="Picture 4"/>
          <p:cNvPicPr>
            <a:picLocks noChangeAspect="1"/>
          </p:cNvPicPr>
          <p:nvPr/>
        </p:nvPicPr>
        <p:blipFill>
          <a:blip r:embed="rId3"/>
          <a:stretch>
            <a:fillRect/>
          </a:stretch>
        </p:blipFill>
        <p:spPr>
          <a:xfrm>
            <a:off x="4828982" y="1209109"/>
            <a:ext cx="3374324" cy="5320480"/>
          </a:xfrm>
          <a:prstGeom prst="rect">
            <a:avLst/>
          </a:prstGeom>
        </p:spPr>
      </p:pic>
      <p:pic>
        <p:nvPicPr>
          <p:cNvPr id="6" name="Picture 5"/>
          <p:cNvPicPr>
            <a:picLocks noChangeAspect="1"/>
          </p:cNvPicPr>
          <p:nvPr/>
        </p:nvPicPr>
        <p:blipFill>
          <a:blip r:embed="rId4"/>
          <a:stretch>
            <a:fillRect/>
          </a:stretch>
        </p:blipFill>
        <p:spPr>
          <a:xfrm>
            <a:off x="8494424" y="1209109"/>
            <a:ext cx="3367018" cy="5306956"/>
          </a:xfrm>
          <a:prstGeom prst="rect">
            <a:avLst/>
          </a:prstGeom>
        </p:spPr>
      </p:pic>
    </p:spTree>
    <p:extLst>
      <p:ext uri="{BB962C8B-B14F-4D97-AF65-F5344CB8AC3E}">
        <p14:creationId xmlns:p14="http://schemas.microsoft.com/office/powerpoint/2010/main" val="111079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70162"/>
            <a:ext cx="10515600" cy="625298"/>
          </a:xfrm>
        </p:spPr>
        <p:txBody>
          <a:bodyPr>
            <a:normAutofit fontScale="90000"/>
          </a:bodyPr>
          <a:lstStyle/>
          <a:p>
            <a:pPr algn="ctr"/>
            <a:r>
              <a:rPr lang="en-US" dirty="0">
                <a:solidFill>
                  <a:srgbClr val="002060"/>
                </a:solidFill>
              </a:rPr>
              <a:t>Java and Xml Code</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2" name="Picture 1"/>
          <p:cNvPicPr>
            <a:picLocks noChangeAspect="1"/>
          </p:cNvPicPr>
          <p:nvPr/>
        </p:nvPicPr>
        <p:blipFill>
          <a:blip r:embed="rId2"/>
          <a:stretch>
            <a:fillRect/>
          </a:stretch>
        </p:blipFill>
        <p:spPr>
          <a:xfrm>
            <a:off x="28681" y="850877"/>
            <a:ext cx="5813586" cy="4545371"/>
          </a:xfrm>
          <a:prstGeom prst="rect">
            <a:avLst/>
          </a:prstGeom>
        </p:spPr>
      </p:pic>
      <p:pic>
        <p:nvPicPr>
          <p:cNvPr id="4" name="Picture 3"/>
          <p:cNvPicPr>
            <a:picLocks noChangeAspect="1"/>
          </p:cNvPicPr>
          <p:nvPr/>
        </p:nvPicPr>
        <p:blipFill>
          <a:blip r:embed="rId3"/>
          <a:stretch>
            <a:fillRect/>
          </a:stretch>
        </p:blipFill>
        <p:spPr>
          <a:xfrm>
            <a:off x="6096000" y="850877"/>
            <a:ext cx="5886450" cy="4924425"/>
          </a:xfrm>
          <a:prstGeom prst="rect">
            <a:avLst/>
          </a:prstGeom>
        </p:spPr>
      </p:pic>
    </p:spTree>
    <p:extLst>
      <p:ext uri="{BB962C8B-B14F-4D97-AF65-F5344CB8AC3E}">
        <p14:creationId xmlns:p14="http://schemas.microsoft.com/office/powerpoint/2010/main" val="374424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pPr algn="ctr"/>
            <a:r>
              <a:rPr lang="en-US" dirty="0">
                <a:solidFill>
                  <a:srgbClr val="00B0F0"/>
                </a:solidFill>
              </a:rPr>
              <a:t>Default code in string.xml file</a:t>
            </a:r>
          </a:p>
        </p:txBody>
      </p:sp>
      <p:pic>
        <p:nvPicPr>
          <p:cNvPr id="4" name="Picture 3"/>
          <p:cNvPicPr>
            <a:picLocks noChangeAspect="1"/>
          </p:cNvPicPr>
          <p:nvPr/>
        </p:nvPicPr>
        <p:blipFill>
          <a:blip r:embed="rId2"/>
          <a:stretch>
            <a:fillRect/>
          </a:stretch>
        </p:blipFill>
        <p:spPr>
          <a:xfrm>
            <a:off x="3684565" y="1410677"/>
            <a:ext cx="7107931" cy="1773624"/>
          </a:xfrm>
          <a:prstGeom prst="rect">
            <a:avLst/>
          </a:prstGeom>
        </p:spPr>
      </p:pic>
      <p:pic>
        <p:nvPicPr>
          <p:cNvPr id="5" name="Picture 4"/>
          <p:cNvPicPr>
            <a:picLocks noChangeAspect="1"/>
          </p:cNvPicPr>
          <p:nvPr/>
        </p:nvPicPr>
        <p:blipFill>
          <a:blip r:embed="rId3"/>
          <a:stretch>
            <a:fillRect/>
          </a:stretch>
        </p:blipFill>
        <p:spPr>
          <a:xfrm>
            <a:off x="255565" y="1288826"/>
            <a:ext cx="3429000" cy="3790950"/>
          </a:xfrm>
          <a:prstGeom prst="rect">
            <a:avLst/>
          </a:prstGeom>
        </p:spPr>
      </p:pic>
    </p:spTree>
    <p:extLst>
      <p:ext uri="{BB962C8B-B14F-4D97-AF65-F5344CB8AC3E}">
        <p14:creationId xmlns:p14="http://schemas.microsoft.com/office/powerpoint/2010/main" val="210338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dirty="0">
                <a:solidFill>
                  <a:srgbClr val="002060"/>
                </a:solidFill>
              </a:rPr>
              <a:t>Playing Video</a:t>
            </a:r>
          </a:p>
        </p:txBody>
      </p:sp>
      <p:sp>
        <p:nvSpPr>
          <p:cNvPr id="3" name="Content Placeholder 2"/>
          <p:cNvSpPr>
            <a:spLocks noGrp="1"/>
          </p:cNvSpPr>
          <p:nvPr>
            <p:ph idx="1"/>
          </p:nvPr>
        </p:nvSpPr>
        <p:spPr/>
        <p:txBody>
          <a:bodyPr/>
          <a:lstStyle/>
          <a:p>
            <a:pPr marL="0" indent="0">
              <a:buNone/>
            </a:pPr>
            <a:endParaRPr lang="en-US" dirty="0"/>
          </a:p>
          <a:p>
            <a:r>
              <a:rPr lang="en-US" dirty="0"/>
              <a:t>To Play Video in an application, Android Provides a </a:t>
            </a:r>
            <a:r>
              <a:rPr lang="en-US" i="1" dirty="0" err="1">
                <a:solidFill>
                  <a:schemeClr val="accent2">
                    <a:lumMod val="50000"/>
                  </a:schemeClr>
                </a:solidFill>
              </a:rPr>
              <a:t>VideoView</a:t>
            </a:r>
            <a:r>
              <a:rPr lang="en-US" dirty="0"/>
              <a:t> control, which along with the </a:t>
            </a:r>
            <a:r>
              <a:rPr lang="en-US" i="1" dirty="0" err="1"/>
              <a:t>MediaController</a:t>
            </a:r>
            <a:r>
              <a:rPr lang="en-US" dirty="0"/>
              <a:t>, provides several buttons for controlling video play.</a:t>
            </a:r>
          </a:p>
          <a:p>
            <a:r>
              <a:rPr lang="en-US" dirty="0"/>
              <a:t>These buttons allow us to play, pause, rewind and fast-forward the video content displayed via the </a:t>
            </a:r>
            <a:r>
              <a:rPr lang="en-US" i="1" dirty="0" err="1">
                <a:solidFill>
                  <a:schemeClr val="accent2">
                    <a:lumMod val="50000"/>
                  </a:schemeClr>
                </a:solidFill>
              </a:rPr>
              <a:t>VideoView</a:t>
            </a:r>
            <a:r>
              <a:rPr lang="en-US" i="1" dirty="0">
                <a:solidFill>
                  <a:schemeClr val="accent2">
                    <a:lumMod val="50000"/>
                  </a:schemeClr>
                </a:solidFill>
              </a:rPr>
              <a:t> </a:t>
            </a:r>
            <a:r>
              <a:rPr lang="en-US" dirty="0"/>
              <a:t>control.</a:t>
            </a:r>
          </a:p>
        </p:txBody>
      </p:sp>
    </p:spTree>
    <p:extLst>
      <p:ext uri="{BB962C8B-B14F-4D97-AF65-F5344CB8AC3E}">
        <p14:creationId xmlns:p14="http://schemas.microsoft.com/office/powerpoint/2010/main" val="145981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00790"/>
          </a:xfrm>
        </p:spPr>
        <p:txBody>
          <a:bodyPr>
            <a:normAutofit fontScale="90000"/>
          </a:bodyPr>
          <a:lstStyle/>
          <a:p>
            <a:pPr algn="ctr"/>
            <a:r>
              <a:rPr lang="en-US" dirty="0">
                <a:solidFill>
                  <a:srgbClr val="002060"/>
                </a:solidFill>
              </a:rPr>
              <a:t>Java and XML Code</a:t>
            </a:r>
          </a:p>
        </p:txBody>
      </p:sp>
      <p:pic>
        <p:nvPicPr>
          <p:cNvPr id="2" name="Content Placeholder 1"/>
          <p:cNvPicPr>
            <a:picLocks noGrp="1" noChangeAspect="1"/>
          </p:cNvPicPr>
          <p:nvPr>
            <p:ph idx="1"/>
          </p:nvPr>
        </p:nvPicPr>
        <p:blipFill>
          <a:blip r:embed="rId2"/>
          <a:stretch>
            <a:fillRect/>
          </a:stretch>
        </p:blipFill>
        <p:spPr>
          <a:xfrm>
            <a:off x="190768" y="1266065"/>
            <a:ext cx="5467350" cy="4133850"/>
          </a:xfrm>
          <a:prstGeom prst="rect">
            <a:avLst/>
          </a:prstGeom>
        </p:spPr>
      </p:pic>
      <p:pic>
        <p:nvPicPr>
          <p:cNvPr id="4" name="Picture 3"/>
          <p:cNvPicPr>
            <a:picLocks noChangeAspect="1"/>
          </p:cNvPicPr>
          <p:nvPr/>
        </p:nvPicPr>
        <p:blipFill>
          <a:blip r:embed="rId3"/>
          <a:stretch>
            <a:fillRect/>
          </a:stretch>
        </p:blipFill>
        <p:spPr>
          <a:xfrm>
            <a:off x="6061820" y="1381974"/>
            <a:ext cx="6050137" cy="4017941"/>
          </a:xfrm>
          <a:prstGeom prst="rect">
            <a:avLst/>
          </a:prstGeom>
        </p:spPr>
      </p:pic>
    </p:spTree>
    <p:extLst>
      <p:ext uri="{BB962C8B-B14F-4D97-AF65-F5344CB8AC3E}">
        <p14:creationId xmlns:p14="http://schemas.microsoft.com/office/powerpoint/2010/main" val="1384239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00790"/>
          </a:xfrm>
        </p:spPr>
        <p:txBody>
          <a:bodyPr>
            <a:normAutofit fontScale="90000"/>
          </a:bodyPr>
          <a:lstStyle/>
          <a:p>
            <a:pPr algn="ctr"/>
            <a:r>
              <a:rPr lang="en-US" dirty="0">
                <a:solidFill>
                  <a:srgbClr val="002060"/>
                </a:solidFill>
              </a:rPr>
              <a:t>Displaying Progress with </a:t>
            </a:r>
            <a:r>
              <a:rPr lang="en-US" dirty="0" err="1">
                <a:solidFill>
                  <a:srgbClr val="002060"/>
                </a:solidFill>
              </a:rPr>
              <a:t>ProgressBar</a:t>
            </a:r>
            <a:endParaRPr lang="en-US" dirty="0">
              <a:solidFill>
                <a:srgbClr val="002060"/>
              </a:solidFill>
            </a:endParaRPr>
          </a:p>
        </p:txBody>
      </p:sp>
      <p:sp>
        <p:nvSpPr>
          <p:cNvPr id="3" name="Content Placeholder 2"/>
          <p:cNvSpPr>
            <a:spLocks noGrp="1"/>
          </p:cNvSpPr>
          <p:nvPr>
            <p:ph idx="1"/>
          </p:nvPr>
        </p:nvSpPr>
        <p:spPr>
          <a:xfrm>
            <a:off x="566670" y="1146220"/>
            <a:ext cx="10787130" cy="5030743"/>
          </a:xfrm>
        </p:spPr>
        <p:txBody>
          <a:bodyPr>
            <a:normAutofit fontScale="92500" lnSpcReduction="20000"/>
          </a:bodyPr>
          <a:lstStyle/>
          <a:p>
            <a:r>
              <a:rPr lang="en-US" dirty="0"/>
              <a:t>Certain task, such as downloading a file, installing software, executing complex queries and playing audio and video take time to execute</a:t>
            </a:r>
          </a:p>
          <a:p>
            <a:r>
              <a:rPr lang="en-US" dirty="0"/>
              <a:t>While executing such tasks we need to continuously inform the user about the task progress by displaying a progress indicator.</a:t>
            </a:r>
          </a:p>
          <a:p>
            <a:r>
              <a:rPr lang="en-US" dirty="0"/>
              <a:t>The </a:t>
            </a:r>
            <a:r>
              <a:rPr lang="en-US" i="1" dirty="0" err="1">
                <a:solidFill>
                  <a:schemeClr val="accent2">
                    <a:lumMod val="50000"/>
                  </a:schemeClr>
                </a:solidFill>
              </a:rPr>
              <a:t>ProgressBar</a:t>
            </a:r>
            <a:r>
              <a:rPr lang="en-US" dirty="0"/>
              <a:t> is a control commonly used for displaying the progress of execution of task.</a:t>
            </a:r>
          </a:p>
          <a:p>
            <a:r>
              <a:rPr lang="en-US" dirty="0"/>
              <a:t>The default </a:t>
            </a:r>
            <a:r>
              <a:rPr lang="en-US" i="1" dirty="0" err="1">
                <a:solidFill>
                  <a:schemeClr val="accent2">
                    <a:lumMod val="50000"/>
                  </a:schemeClr>
                </a:solidFill>
              </a:rPr>
              <a:t>ProgressBar</a:t>
            </a:r>
            <a:r>
              <a:rPr lang="en-US" i="1" dirty="0">
                <a:solidFill>
                  <a:schemeClr val="accent2">
                    <a:lumMod val="50000"/>
                  </a:schemeClr>
                </a:solidFill>
              </a:rPr>
              <a:t> </a:t>
            </a:r>
            <a:r>
              <a:rPr lang="en-US" dirty="0"/>
              <a:t>view is circular indicator</a:t>
            </a:r>
          </a:p>
          <a:p>
            <a:pPr>
              <a:buFont typeface="Wingdings" panose="05000000000000000000" pitchFamily="2" charset="2"/>
              <a:buChar char="Ø"/>
            </a:pPr>
            <a:r>
              <a:rPr lang="en-US" dirty="0" err="1">
                <a:solidFill>
                  <a:srgbClr val="7030A0"/>
                </a:solidFill>
              </a:rPr>
              <a:t>Widget.ProgressBar.Horizontal</a:t>
            </a:r>
            <a:endParaRPr lang="en-US" dirty="0">
              <a:solidFill>
                <a:srgbClr val="7030A0"/>
              </a:solidFill>
            </a:endParaRPr>
          </a:p>
          <a:p>
            <a:pPr>
              <a:buFont typeface="Wingdings" panose="05000000000000000000" pitchFamily="2" charset="2"/>
              <a:buChar char="Ø"/>
            </a:pPr>
            <a:r>
              <a:rPr lang="en-US" dirty="0" err="1">
                <a:solidFill>
                  <a:srgbClr val="7030A0"/>
                </a:solidFill>
              </a:rPr>
              <a:t>Widget.ProgressBar.Small</a:t>
            </a:r>
            <a:endParaRPr lang="en-US" dirty="0">
              <a:solidFill>
                <a:srgbClr val="7030A0"/>
              </a:solidFill>
            </a:endParaRPr>
          </a:p>
          <a:p>
            <a:pPr>
              <a:buFont typeface="Wingdings" panose="05000000000000000000" pitchFamily="2" charset="2"/>
              <a:buChar char="Ø"/>
            </a:pPr>
            <a:r>
              <a:rPr lang="en-US" dirty="0" err="1">
                <a:solidFill>
                  <a:srgbClr val="7030A0"/>
                </a:solidFill>
              </a:rPr>
              <a:t>Widget.ProgressBar.Large</a:t>
            </a:r>
            <a:endParaRPr lang="en-US" dirty="0">
              <a:solidFill>
                <a:srgbClr val="7030A0"/>
              </a:solidFill>
            </a:endParaRPr>
          </a:p>
          <a:p>
            <a:pPr>
              <a:buFont typeface="Wingdings" panose="05000000000000000000" pitchFamily="2" charset="2"/>
              <a:buChar char="Ø"/>
            </a:pPr>
            <a:r>
              <a:rPr lang="en-US" dirty="0" err="1">
                <a:solidFill>
                  <a:srgbClr val="7030A0"/>
                </a:solidFill>
              </a:rPr>
              <a:t>Widget.ProgressBar.Inverse</a:t>
            </a:r>
            <a:endParaRPr lang="en-US" dirty="0">
              <a:solidFill>
                <a:srgbClr val="7030A0"/>
              </a:solidFill>
            </a:endParaRPr>
          </a:p>
          <a:p>
            <a:pPr>
              <a:buFont typeface="Wingdings" panose="05000000000000000000" pitchFamily="2" charset="2"/>
              <a:buChar char="Ø"/>
            </a:pPr>
            <a:r>
              <a:rPr lang="en-US" dirty="0" err="1">
                <a:solidFill>
                  <a:srgbClr val="7030A0"/>
                </a:solidFill>
              </a:rPr>
              <a:t>Widget.ProgressBar.Small.Inverse</a:t>
            </a:r>
            <a:endParaRPr lang="en-US" dirty="0">
              <a:solidFill>
                <a:srgbClr val="7030A0"/>
              </a:solidFill>
            </a:endParaRPr>
          </a:p>
          <a:p>
            <a:pPr>
              <a:buFont typeface="Wingdings" panose="05000000000000000000" pitchFamily="2" charset="2"/>
              <a:buChar char="Ø"/>
            </a:pPr>
            <a:r>
              <a:rPr lang="en-US" dirty="0" err="1">
                <a:solidFill>
                  <a:srgbClr val="7030A0"/>
                </a:solidFill>
              </a:rPr>
              <a:t>Widget.ProgressBar.Large.Inverse</a:t>
            </a:r>
            <a:endParaRPr lang="en-US" dirty="0">
              <a:solidFill>
                <a:srgbClr val="7030A0"/>
              </a:solidFill>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739710" y="3773510"/>
            <a:ext cx="5009857" cy="1342891"/>
          </a:xfrm>
          <a:prstGeom prst="rect">
            <a:avLst/>
          </a:prstGeom>
        </p:spPr>
      </p:pic>
    </p:spTree>
    <p:extLst>
      <p:ext uri="{BB962C8B-B14F-4D97-AF65-F5344CB8AC3E}">
        <p14:creationId xmlns:p14="http://schemas.microsoft.com/office/powerpoint/2010/main" val="21791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00790"/>
          </a:xfrm>
        </p:spPr>
        <p:txBody>
          <a:bodyPr>
            <a:normAutofit fontScale="90000"/>
          </a:bodyPr>
          <a:lstStyle/>
          <a:p>
            <a:pPr algn="ctr"/>
            <a:r>
              <a:rPr lang="en-US" dirty="0">
                <a:solidFill>
                  <a:srgbClr val="002060"/>
                </a:solidFill>
              </a:rPr>
              <a:t>Layout of </a:t>
            </a:r>
            <a:r>
              <a:rPr lang="en-US" dirty="0" err="1">
                <a:solidFill>
                  <a:srgbClr val="002060"/>
                </a:solidFill>
              </a:rPr>
              <a:t>ProgressBar</a:t>
            </a: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1584102" y="1214687"/>
            <a:ext cx="3256409" cy="5111053"/>
          </a:xfrm>
          <a:prstGeom prst="rect">
            <a:avLst/>
          </a:prstGeom>
        </p:spPr>
      </p:pic>
      <p:pic>
        <p:nvPicPr>
          <p:cNvPr id="8" name="Picture 7"/>
          <p:cNvPicPr>
            <a:picLocks noChangeAspect="1"/>
          </p:cNvPicPr>
          <p:nvPr/>
        </p:nvPicPr>
        <p:blipFill>
          <a:blip r:embed="rId3"/>
          <a:stretch>
            <a:fillRect/>
          </a:stretch>
        </p:blipFill>
        <p:spPr>
          <a:xfrm>
            <a:off x="5910324" y="1214686"/>
            <a:ext cx="3246017" cy="5111053"/>
          </a:xfrm>
          <a:prstGeom prst="rect">
            <a:avLst/>
          </a:prstGeom>
        </p:spPr>
      </p:pic>
    </p:spTree>
    <p:extLst>
      <p:ext uri="{BB962C8B-B14F-4D97-AF65-F5344CB8AC3E}">
        <p14:creationId xmlns:p14="http://schemas.microsoft.com/office/powerpoint/2010/main" val="361626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00790"/>
          </a:xfrm>
        </p:spPr>
        <p:txBody>
          <a:bodyPr>
            <a:normAutofit fontScale="90000"/>
          </a:bodyPr>
          <a:lstStyle/>
          <a:p>
            <a:r>
              <a:rPr lang="en-US" dirty="0">
                <a:solidFill>
                  <a:srgbClr val="002060"/>
                </a:solidFill>
              </a:rPr>
              <a:t>XML and Java Code</a:t>
            </a:r>
          </a:p>
        </p:txBody>
      </p:sp>
      <p:pic>
        <p:nvPicPr>
          <p:cNvPr id="7" name="Picture 6"/>
          <p:cNvPicPr>
            <a:picLocks noChangeAspect="1"/>
          </p:cNvPicPr>
          <p:nvPr/>
        </p:nvPicPr>
        <p:blipFill>
          <a:blip r:embed="rId2"/>
          <a:stretch>
            <a:fillRect/>
          </a:stretch>
        </p:blipFill>
        <p:spPr>
          <a:xfrm>
            <a:off x="92331" y="1094704"/>
            <a:ext cx="4431440" cy="4124057"/>
          </a:xfrm>
          <a:prstGeom prst="rect">
            <a:avLst/>
          </a:prstGeom>
        </p:spPr>
      </p:pic>
      <p:pic>
        <p:nvPicPr>
          <p:cNvPr id="8" name="Picture 7"/>
          <p:cNvPicPr>
            <a:picLocks noChangeAspect="1"/>
          </p:cNvPicPr>
          <p:nvPr/>
        </p:nvPicPr>
        <p:blipFill>
          <a:blip r:embed="rId3"/>
          <a:stretch>
            <a:fillRect/>
          </a:stretch>
        </p:blipFill>
        <p:spPr>
          <a:xfrm>
            <a:off x="5241701" y="101186"/>
            <a:ext cx="6251084" cy="3981417"/>
          </a:xfrm>
          <a:prstGeom prst="rect">
            <a:avLst/>
          </a:prstGeom>
        </p:spPr>
      </p:pic>
      <p:pic>
        <p:nvPicPr>
          <p:cNvPr id="9" name="Picture 8"/>
          <p:cNvPicPr>
            <a:picLocks noChangeAspect="1"/>
          </p:cNvPicPr>
          <p:nvPr/>
        </p:nvPicPr>
        <p:blipFill>
          <a:blip r:embed="rId4"/>
          <a:stretch>
            <a:fillRect/>
          </a:stretch>
        </p:blipFill>
        <p:spPr>
          <a:xfrm>
            <a:off x="4971245" y="4082603"/>
            <a:ext cx="6251084" cy="2878026"/>
          </a:xfrm>
          <a:prstGeom prst="rect">
            <a:avLst/>
          </a:prstGeom>
        </p:spPr>
      </p:pic>
    </p:spTree>
    <p:extLst>
      <p:ext uri="{BB962C8B-B14F-4D97-AF65-F5344CB8AC3E}">
        <p14:creationId xmlns:p14="http://schemas.microsoft.com/office/powerpoint/2010/main" val="353277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3600" dirty="0">
                <a:solidFill>
                  <a:srgbClr val="00B0F0"/>
                </a:solidFill>
              </a:rPr>
              <a:t>XML CODE and Layout View</a:t>
            </a:r>
            <a:endParaRPr lang="en-US" sz="3600" dirty="0">
              <a:solidFill>
                <a:srgbClr val="7030A0"/>
              </a:solidFill>
            </a:endParaRPr>
          </a:p>
        </p:txBody>
      </p:sp>
      <p:pic>
        <p:nvPicPr>
          <p:cNvPr id="3" name="Picture 2"/>
          <p:cNvPicPr>
            <a:picLocks noChangeAspect="1"/>
          </p:cNvPicPr>
          <p:nvPr/>
        </p:nvPicPr>
        <p:blipFill>
          <a:blip r:embed="rId2"/>
          <a:stretch>
            <a:fillRect/>
          </a:stretch>
        </p:blipFill>
        <p:spPr>
          <a:xfrm>
            <a:off x="838200" y="1426133"/>
            <a:ext cx="5677490" cy="4974667"/>
          </a:xfrm>
          <a:prstGeom prst="rect">
            <a:avLst/>
          </a:prstGeom>
        </p:spPr>
      </p:pic>
      <p:pic>
        <p:nvPicPr>
          <p:cNvPr id="4" name="Picture 3"/>
          <p:cNvPicPr>
            <a:picLocks noChangeAspect="1"/>
          </p:cNvPicPr>
          <p:nvPr/>
        </p:nvPicPr>
        <p:blipFill>
          <a:blip r:embed="rId3"/>
          <a:stretch>
            <a:fillRect/>
          </a:stretch>
        </p:blipFill>
        <p:spPr>
          <a:xfrm>
            <a:off x="7134895" y="1426133"/>
            <a:ext cx="3249701" cy="5062991"/>
          </a:xfrm>
          <a:prstGeom prst="rect">
            <a:avLst/>
          </a:prstGeom>
        </p:spPr>
      </p:pic>
    </p:spTree>
    <p:extLst>
      <p:ext uri="{BB962C8B-B14F-4D97-AF65-F5344CB8AC3E}">
        <p14:creationId xmlns:p14="http://schemas.microsoft.com/office/powerpoint/2010/main" val="329402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888643"/>
          </a:xfrm>
        </p:spPr>
        <p:txBody>
          <a:bodyPr>
            <a:normAutofit fontScale="90000"/>
          </a:bodyPr>
          <a:lstStyle/>
          <a:p>
            <a:pPr algn="ctr"/>
            <a:r>
              <a:rPr lang="en-US" sz="3600" dirty="0">
                <a:solidFill>
                  <a:srgbClr val="00B0F0"/>
                </a:solidFill>
              </a:rPr>
              <a:t>Dimension Resources</a:t>
            </a:r>
            <a:br>
              <a:rPr lang="en-US" sz="3600" dirty="0">
                <a:solidFill>
                  <a:srgbClr val="00B0F0"/>
                </a:solidFill>
              </a:rPr>
            </a:br>
            <a:r>
              <a:rPr lang="en-US" sz="3600" dirty="0">
                <a:solidFill>
                  <a:srgbClr val="00B0F0"/>
                </a:solidFill>
              </a:rPr>
              <a:t>Default dimension.xml file</a:t>
            </a:r>
            <a:endParaRPr lang="en-US" sz="3600" dirty="0">
              <a:solidFill>
                <a:srgbClr val="7030A0"/>
              </a:solidFill>
            </a:endParaRPr>
          </a:p>
        </p:txBody>
      </p:sp>
      <p:sp>
        <p:nvSpPr>
          <p:cNvPr id="3" name="Content Placeholder 2"/>
          <p:cNvSpPr>
            <a:spLocks noGrp="1"/>
          </p:cNvSpPr>
          <p:nvPr>
            <p:ph idx="1"/>
          </p:nvPr>
        </p:nvSpPr>
        <p:spPr>
          <a:xfrm>
            <a:off x="838200" y="1133342"/>
            <a:ext cx="10515600" cy="5043621"/>
          </a:xfrm>
        </p:spPr>
        <p:txBody>
          <a:bodyPr/>
          <a:lstStyle/>
          <a:p>
            <a:r>
              <a:rPr lang="en-US" dirty="0"/>
              <a:t>Dimension resources are used for standardizing certain application measurement. These resources can be used to specify the sizes for fonts, layouts and widgets. Also we can modify the size of any control in the application without changing the code.</a:t>
            </a:r>
          </a:p>
          <a:p>
            <a:r>
              <a:rPr lang="en-US" dirty="0" err="1"/>
              <a:t>Px</a:t>
            </a:r>
            <a:r>
              <a:rPr lang="en-US" dirty="0"/>
              <a:t> ---- pixels</a:t>
            </a:r>
          </a:p>
          <a:p>
            <a:r>
              <a:rPr lang="en-US" dirty="0"/>
              <a:t>In --- inches</a:t>
            </a:r>
          </a:p>
          <a:p>
            <a:r>
              <a:rPr lang="en-US" dirty="0"/>
              <a:t>Mm--- millimeter</a:t>
            </a:r>
          </a:p>
          <a:p>
            <a:r>
              <a:rPr lang="en-US" dirty="0" err="1"/>
              <a:t>Pt</a:t>
            </a:r>
            <a:r>
              <a:rPr lang="en-US" dirty="0"/>
              <a:t> ---- Points</a:t>
            </a:r>
          </a:p>
          <a:p>
            <a:r>
              <a:rPr lang="en-US" dirty="0" err="1"/>
              <a:t>Dp</a:t>
            </a:r>
            <a:r>
              <a:rPr lang="en-US" dirty="0"/>
              <a:t> --- Density independent pixels</a:t>
            </a:r>
          </a:p>
          <a:p>
            <a:r>
              <a:rPr lang="en-US" dirty="0" err="1"/>
              <a:t>Sp</a:t>
            </a:r>
            <a:r>
              <a:rPr lang="en-US" dirty="0"/>
              <a:t> --- Scale Independent pixels</a:t>
            </a:r>
          </a:p>
        </p:txBody>
      </p:sp>
      <p:pic>
        <p:nvPicPr>
          <p:cNvPr id="4" name="Picture 3"/>
          <p:cNvPicPr>
            <a:picLocks noChangeAspect="1"/>
          </p:cNvPicPr>
          <p:nvPr/>
        </p:nvPicPr>
        <p:blipFill>
          <a:blip r:embed="rId2"/>
          <a:stretch>
            <a:fillRect/>
          </a:stretch>
        </p:blipFill>
        <p:spPr>
          <a:xfrm>
            <a:off x="6296359" y="2833354"/>
            <a:ext cx="4905375" cy="1323975"/>
          </a:xfrm>
          <a:prstGeom prst="rect">
            <a:avLst/>
          </a:prstGeom>
        </p:spPr>
      </p:pic>
      <p:pic>
        <p:nvPicPr>
          <p:cNvPr id="6" name="Picture 5"/>
          <p:cNvPicPr>
            <a:picLocks noChangeAspect="1"/>
          </p:cNvPicPr>
          <p:nvPr/>
        </p:nvPicPr>
        <p:blipFill>
          <a:blip r:embed="rId3"/>
          <a:stretch>
            <a:fillRect/>
          </a:stretch>
        </p:blipFill>
        <p:spPr>
          <a:xfrm>
            <a:off x="6253496" y="4348163"/>
            <a:ext cx="4991100" cy="1828800"/>
          </a:xfrm>
          <a:prstGeom prst="rect">
            <a:avLst/>
          </a:prstGeom>
        </p:spPr>
      </p:pic>
    </p:spTree>
    <p:extLst>
      <p:ext uri="{BB962C8B-B14F-4D97-AF65-F5344CB8AC3E}">
        <p14:creationId xmlns:p14="http://schemas.microsoft.com/office/powerpoint/2010/main" val="74442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a:solidFill>
                  <a:srgbClr val="00B0F0"/>
                </a:solidFill>
              </a:rPr>
              <a:t>XML CODE and Layout View</a:t>
            </a:r>
          </a:p>
        </p:txBody>
      </p:sp>
      <p:pic>
        <p:nvPicPr>
          <p:cNvPr id="3" name="Content Placeholder 2"/>
          <p:cNvPicPr>
            <a:picLocks noGrp="1" noChangeAspect="1"/>
          </p:cNvPicPr>
          <p:nvPr>
            <p:ph idx="1"/>
          </p:nvPr>
        </p:nvPicPr>
        <p:blipFill>
          <a:blip r:embed="rId2"/>
          <a:stretch>
            <a:fillRect/>
          </a:stretch>
        </p:blipFill>
        <p:spPr>
          <a:xfrm>
            <a:off x="996519" y="1209821"/>
            <a:ext cx="5276750" cy="5358403"/>
          </a:xfrm>
          <a:prstGeom prst="rect">
            <a:avLst/>
          </a:prstGeom>
        </p:spPr>
      </p:pic>
      <p:pic>
        <p:nvPicPr>
          <p:cNvPr id="5" name="Picture 4"/>
          <p:cNvPicPr>
            <a:picLocks noChangeAspect="1"/>
          </p:cNvPicPr>
          <p:nvPr/>
        </p:nvPicPr>
        <p:blipFill>
          <a:blip r:embed="rId3"/>
          <a:stretch>
            <a:fillRect/>
          </a:stretch>
        </p:blipFill>
        <p:spPr>
          <a:xfrm>
            <a:off x="6748651" y="1454783"/>
            <a:ext cx="3271112" cy="5158846"/>
          </a:xfrm>
          <a:prstGeom prst="rect">
            <a:avLst/>
          </a:prstGeom>
        </p:spPr>
      </p:pic>
    </p:spTree>
    <p:extLst>
      <p:ext uri="{BB962C8B-B14F-4D97-AF65-F5344CB8AC3E}">
        <p14:creationId xmlns:p14="http://schemas.microsoft.com/office/powerpoint/2010/main" val="111387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fontScale="90000"/>
          </a:bodyPr>
          <a:lstStyle/>
          <a:p>
            <a:pPr algn="ctr"/>
            <a:r>
              <a:rPr lang="en-US" dirty="0">
                <a:solidFill>
                  <a:srgbClr val="0070C0"/>
                </a:solidFill>
              </a:rPr>
              <a:t>Color Resources</a:t>
            </a:r>
            <a:br>
              <a:rPr lang="en-US" dirty="0">
                <a:solidFill>
                  <a:srgbClr val="0070C0"/>
                </a:solidFill>
              </a:rPr>
            </a:br>
            <a:r>
              <a:rPr lang="en-US" dirty="0">
                <a:solidFill>
                  <a:srgbClr val="0070C0"/>
                </a:solidFill>
              </a:rPr>
              <a:t>color.xml file</a:t>
            </a:r>
          </a:p>
        </p:txBody>
      </p:sp>
      <p:sp>
        <p:nvSpPr>
          <p:cNvPr id="3" name="Content Placeholder 2"/>
          <p:cNvSpPr>
            <a:spLocks noGrp="1"/>
          </p:cNvSpPr>
          <p:nvPr>
            <p:ph idx="1"/>
          </p:nvPr>
        </p:nvSpPr>
        <p:spPr>
          <a:xfrm>
            <a:off x="838200" y="1209822"/>
            <a:ext cx="10515600" cy="4967141"/>
          </a:xfrm>
        </p:spPr>
        <p:txBody>
          <a:bodyPr/>
          <a:lstStyle/>
          <a:p>
            <a:pPr>
              <a:buFont typeface="Wingdings" panose="05000000000000000000" pitchFamily="2" charset="2"/>
              <a:buChar char="ü"/>
            </a:pPr>
            <a:r>
              <a:rPr lang="en-US" dirty="0"/>
              <a:t>To define a color resources, we use the color element. The color value is specified in the form of hexadecimal RGB.</a:t>
            </a:r>
          </a:p>
          <a:p>
            <a:pPr>
              <a:buFont typeface="Wingdings" panose="05000000000000000000" pitchFamily="2" charset="2"/>
              <a:buChar char="ü"/>
            </a:pPr>
            <a:r>
              <a:rPr lang="en-US" dirty="0"/>
              <a:t>#RGB  for example #F00 for a Red color</a:t>
            </a:r>
          </a:p>
          <a:p>
            <a:pPr>
              <a:buFont typeface="Wingdings" panose="05000000000000000000" pitchFamily="2" charset="2"/>
              <a:buChar char="ü"/>
            </a:pPr>
            <a:r>
              <a:rPr lang="en-US" dirty="0"/>
              <a:t>#RRGGBB for example #FF0000 for a red color</a:t>
            </a:r>
          </a:p>
          <a:p>
            <a:pPr>
              <a:buFont typeface="Wingdings" panose="05000000000000000000" pitchFamily="2" charset="2"/>
              <a:buChar char="ü"/>
            </a:pPr>
            <a:r>
              <a:rPr lang="en-US" dirty="0"/>
              <a:t>#ARGB    for example #5F00 for a Red color with alpha of 5</a:t>
            </a:r>
          </a:p>
        </p:txBody>
      </p:sp>
      <p:pic>
        <p:nvPicPr>
          <p:cNvPr id="7" name="Picture 6"/>
          <p:cNvPicPr>
            <a:picLocks noChangeAspect="1"/>
          </p:cNvPicPr>
          <p:nvPr/>
        </p:nvPicPr>
        <p:blipFill>
          <a:blip r:embed="rId2"/>
          <a:stretch>
            <a:fillRect/>
          </a:stretch>
        </p:blipFill>
        <p:spPr>
          <a:xfrm>
            <a:off x="1674253" y="3630746"/>
            <a:ext cx="2868367" cy="2892404"/>
          </a:xfrm>
          <a:prstGeom prst="rect">
            <a:avLst/>
          </a:prstGeom>
        </p:spPr>
      </p:pic>
      <p:pic>
        <p:nvPicPr>
          <p:cNvPr id="8" name="Picture 7"/>
          <p:cNvPicPr>
            <a:picLocks noChangeAspect="1"/>
          </p:cNvPicPr>
          <p:nvPr/>
        </p:nvPicPr>
        <p:blipFill>
          <a:blip r:embed="rId3"/>
          <a:stretch>
            <a:fillRect/>
          </a:stretch>
        </p:blipFill>
        <p:spPr>
          <a:xfrm>
            <a:off x="5165434" y="3476200"/>
            <a:ext cx="3867150" cy="1295400"/>
          </a:xfrm>
          <a:prstGeom prst="rect">
            <a:avLst/>
          </a:prstGeom>
        </p:spPr>
      </p:pic>
      <p:pic>
        <p:nvPicPr>
          <p:cNvPr id="9" name="Picture 8"/>
          <p:cNvPicPr>
            <a:picLocks noChangeAspect="1"/>
          </p:cNvPicPr>
          <p:nvPr/>
        </p:nvPicPr>
        <p:blipFill>
          <a:blip r:embed="rId4"/>
          <a:stretch>
            <a:fillRect/>
          </a:stretch>
        </p:blipFill>
        <p:spPr>
          <a:xfrm>
            <a:off x="5165434" y="4926146"/>
            <a:ext cx="4076700" cy="1657350"/>
          </a:xfrm>
          <a:prstGeom prst="rect">
            <a:avLst/>
          </a:prstGeom>
        </p:spPr>
      </p:pic>
    </p:spTree>
    <p:extLst>
      <p:ext uri="{BB962C8B-B14F-4D97-AF65-F5344CB8AC3E}">
        <p14:creationId xmlns:p14="http://schemas.microsoft.com/office/powerpoint/2010/main" val="35858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478"/>
          </a:xfrm>
        </p:spPr>
        <p:txBody>
          <a:bodyPr>
            <a:normAutofit fontScale="90000"/>
          </a:bodyPr>
          <a:lstStyle/>
          <a:p>
            <a:pPr algn="ctr"/>
            <a:r>
              <a:rPr lang="en-US" b="1" dirty="0">
                <a:solidFill>
                  <a:srgbClr val="0070C0"/>
                </a:solidFill>
              </a:rPr>
              <a:t>XML CODE and Layout View</a:t>
            </a:r>
          </a:p>
        </p:txBody>
      </p:sp>
      <p:pic>
        <p:nvPicPr>
          <p:cNvPr id="7" name="Picture 6"/>
          <p:cNvPicPr>
            <a:picLocks noChangeAspect="1"/>
          </p:cNvPicPr>
          <p:nvPr/>
        </p:nvPicPr>
        <p:blipFill>
          <a:blip r:embed="rId2"/>
          <a:stretch>
            <a:fillRect/>
          </a:stretch>
        </p:blipFill>
        <p:spPr>
          <a:xfrm>
            <a:off x="396160" y="956604"/>
            <a:ext cx="5377194" cy="5701773"/>
          </a:xfrm>
          <a:prstGeom prst="rect">
            <a:avLst/>
          </a:prstGeom>
        </p:spPr>
      </p:pic>
      <p:pic>
        <p:nvPicPr>
          <p:cNvPr id="8" name="Picture 7"/>
          <p:cNvPicPr>
            <a:picLocks noChangeAspect="1"/>
          </p:cNvPicPr>
          <p:nvPr/>
        </p:nvPicPr>
        <p:blipFill>
          <a:blip r:embed="rId3"/>
          <a:stretch>
            <a:fillRect/>
          </a:stretch>
        </p:blipFill>
        <p:spPr>
          <a:xfrm>
            <a:off x="6323527" y="1233018"/>
            <a:ext cx="3552086" cy="5532316"/>
          </a:xfrm>
          <a:prstGeom prst="rect">
            <a:avLst/>
          </a:prstGeom>
        </p:spPr>
      </p:pic>
    </p:spTree>
    <p:extLst>
      <p:ext uri="{BB962C8B-B14F-4D97-AF65-F5344CB8AC3E}">
        <p14:creationId xmlns:p14="http://schemas.microsoft.com/office/powerpoint/2010/main" val="87009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Content Placeholder 1"/>
          <p:cNvSpPr>
            <a:spLocks noGrp="1"/>
          </p:cNvSpPr>
          <p:nvPr>
            <p:ph idx="1"/>
          </p:nvPr>
        </p:nvSpPr>
        <p:spPr>
          <a:xfrm>
            <a:off x="838200" y="244699"/>
            <a:ext cx="10515600" cy="5932264"/>
          </a:xfrm>
        </p:spPr>
        <p:txBody>
          <a:bodyPr/>
          <a:lstStyle/>
          <a:p>
            <a:pPr marL="0" indent="0" algn="ctr">
              <a:buNone/>
            </a:pPr>
            <a:r>
              <a:rPr lang="en-US" dirty="0">
                <a:solidFill>
                  <a:srgbClr val="00B050"/>
                </a:solidFill>
              </a:rPr>
              <a:t>Applying color, </a:t>
            </a:r>
            <a:r>
              <a:rPr lang="en-US" dirty="0" err="1">
                <a:solidFill>
                  <a:srgbClr val="00B050"/>
                </a:solidFill>
              </a:rPr>
              <a:t>textSize</a:t>
            </a:r>
            <a:r>
              <a:rPr lang="en-US" dirty="0">
                <a:solidFill>
                  <a:srgbClr val="00B050"/>
                </a:solidFill>
              </a:rPr>
              <a:t> and </a:t>
            </a:r>
            <a:r>
              <a:rPr lang="en-US" dirty="0" err="1">
                <a:solidFill>
                  <a:srgbClr val="00B050"/>
                </a:solidFill>
              </a:rPr>
              <a:t>getString</a:t>
            </a:r>
            <a:r>
              <a:rPr lang="en-US" dirty="0">
                <a:solidFill>
                  <a:srgbClr val="00B050"/>
                </a:solidFill>
              </a:rPr>
              <a:t> through Java file </a:t>
            </a:r>
          </a:p>
          <a:p>
            <a:endParaRPr lang="en-US" dirty="0"/>
          </a:p>
        </p:txBody>
      </p:sp>
      <p:pic>
        <p:nvPicPr>
          <p:cNvPr id="2" name="Picture 1"/>
          <p:cNvPicPr>
            <a:picLocks noChangeAspect="1"/>
          </p:cNvPicPr>
          <p:nvPr/>
        </p:nvPicPr>
        <p:blipFill>
          <a:blip r:embed="rId2"/>
          <a:stretch>
            <a:fillRect/>
          </a:stretch>
        </p:blipFill>
        <p:spPr>
          <a:xfrm>
            <a:off x="5511806" y="1275009"/>
            <a:ext cx="2492766" cy="3916424"/>
          </a:xfrm>
          <a:prstGeom prst="rect">
            <a:avLst/>
          </a:prstGeom>
        </p:spPr>
      </p:pic>
      <p:pic>
        <p:nvPicPr>
          <p:cNvPr id="3" name="Picture 2"/>
          <p:cNvPicPr>
            <a:picLocks noChangeAspect="1"/>
          </p:cNvPicPr>
          <p:nvPr/>
        </p:nvPicPr>
        <p:blipFill>
          <a:blip r:embed="rId3"/>
          <a:stretch>
            <a:fillRect/>
          </a:stretch>
        </p:blipFill>
        <p:spPr>
          <a:xfrm>
            <a:off x="200862" y="1599948"/>
            <a:ext cx="5145620" cy="2869021"/>
          </a:xfrm>
          <a:prstGeom prst="rect">
            <a:avLst/>
          </a:prstGeom>
        </p:spPr>
      </p:pic>
      <p:pic>
        <p:nvPicPr>
          <p:cNvPr id="4" name="Picture 3"/>
          <p:cNvPicPr>
            <a:picLocks noChangeAspect="1"/>
          </p:cNvPicPr>
          <p:nvPr/>
        </p:nvPicPr>
        <p:blipFill>
          <a:blip r:embed="rId4"/>
          <a:stretch>
            <a:fillRect/>
          </a:stretch>
        </p:blipFill>
        <p:spPr>
          <a:xfrm>
            <a:off x="8140151" y="1275009"/>
            <a:ext cx="3961126" cy="4045243"/>
          </a:xfrm>
          <a:prstGeom prst="rect">
            <a:avLst/>
          </a:prstGeom>
        </p:spPr>
      </p:pic>
    </p:spTree>
    <p:extLst>
      <p:ext uri="{BB962C8B-B14F-4D97-AF65-F5344CB8AC3E}">
        <p14:creationId xmlns:p14="http://schemas.microsoft.com/office/powerpoint/2010/main" val="1316757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890</Words>
  <Application>Microsoft Office PowerPoint</Application>
  <PresentationFormat>Widescreen</PresentationFormat>
  <Paragraphs>81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PowerPoint Presentation</vt:lpstr>
      <vt:lpstr>Resources include text data, bitmaps, audio, videos and other items used by the Android application. Resources in android refer to the external files that hold the information such as strings, images, layouts and audio, to be supplied to an Android application Because resources are external and we can maintain and modify them whenever we want without disturbing the code.</vt:lpstr>
      <vt:lpstr>Default code in string.xml file</vt:lpstr>
      <vt:lpstr>XML CODE and Layout View</vt:lpstr>
      <vt:lpstr>Dimension Resources Default dimension.xml file</vt:lpstr>
      <vt:lpstr>XML CODE and Layout View</vt:lpstr>
      <vt:lpstr>Color Resources color.xml file</vt:lpstr>
      <vt:lpstr>XML CODE and Layout View</vt:lpstr>
      <vt:lpstr>PowerPoint Presentation</vt:lpstr>
      <vt:lpstr> Style and Theme   </vt:lpstr>
      <vt:lpstr>XML and Layout View</vt:lpstr>
      <vt:lpstr>String Array</vt:lpstr>
      <vt:lpstr>Example on String Array</vt:lpstr>
      <vt:lpstr>Example on IntegerArray</vt:lpstr>
      <vt:lpstr>Using Drawable Resources</vt:lpstr>
      <vt:lpstr> Using Java Code</vt:lpstr>
      <vt:lpstr>Switching States with Toggle Buttons</vt:lpstr>
      <vt:lpstr>PowerPoint Presentation</vt:lpstr>
      <vt:lpstr>XML Code and Java Code</vt:lpstr>
      <vt:lpstr>Creating Image Switcher Application</vt:lpstr>
      <vt:lpstr>PowerPoint Presentation</vt:lpstr>
      <vt:lpstr>XML Code and Java Code</vt:lpstr>
      <vt:lpstr>Scrolling through ScrollView</vt:lpstr>
      <vt:lpstr>PowerPoint Presentation</vt:lpstr>
      <vt:lpstr>Playing Audio</vt:lpstr>
      <vt:lpstr>PowerPoint Presentation</vt:lpstr>
      <vt:lpstr> XML Code and Java code</vt:lpstr>
      <vt:lpstr>PowerPoint Presentation</vt:lpstr>
      <vt:lpstr>Java and Xml Code</vt:lpstr>
      <vt:lpstr>Playing Video</vt:lpstr>
      <vt:lpstr>Java and XML Code</vt:lpstr>
      <vt:lpstr>Displaying Progress with ProgressBar</vt:lpstr>
      <vt:lpstr>Layout of ProgressBar</vt:lpstr>
      <vt:lpstr>XML and Java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MUHAMMAD ZAKIR KHAN</cp:lastModifiedBy>
  <cp:revision>76</cp:revision>
  <dcterms:created xsi:type="dcterms:W3CDTF">2017-02-16T11:43:29Z</dcterms:created>
  <dcterms:modified xsi:type="dcterms:W3CDTF">2017-04-18T11:16:19Z</dcterms:modified>
</cp:coreProperties>
</file>