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304" r:id="rId9"/>
    <p:sldId id="305" r:id="rId10"/>
    <p:sldId id="306" r:id="rId11"/>
    <p:sldId id="307" r:id="rId12"/>
    <p:sldId id="308" r:id="rId13"/>
    <p:sldId id="310" r:id="rId14"/>
    <p:sldId id="309" r:id="rId15"/>
    <p:sldId id="269" r:id="rId16"/>
    <p:sldId id="265" r:id="rId17"/>
    <p:sldId id="311" r:id="rId18"/>
    <p:sldId id="320" r:id="rId19"/>
    <p:sldId id="321" r:id="rId20"/>
    <p:sldId id="323" r:id="rId21"/>
    <p:sldId id="322" r:id="rId22"/>
    <p:sldId id="324" r:id="rId23"/>
    <p:sldId id="325" r:id="rId24"/>
    <p:sldId id="326" r:id="rId25"/>
    <p:sldId id="327" r:id="rId26"/>
    <p:sldId id="328" r:id="rId27"/>
    <p:sldId id="266" r:id="rId28"/>
    <p:sldId id="267" r:id="rId29"/>
    <p:sldId id="270" r:id="rId30"/>
    <p:sldId id="271" r:id="rId31"/>
    <p:sldId id="275" r:id="rId32"/>
    <p:sldId id="301" r:id="rId33"/>
    <p:sldId id="276" r:id="rId34"/>
    <p:sldId id="312" r:id="rId35"/>
    <p:sldId id="313" r:id="rId36"/>
    <p:sldId id="302" r:id="rId37"/>
    <p:sldId id="303" r:id="rId38"/>
    <p:sldId id="314" r:id="rId39"/>
    <p:sldId id="317" r:id="rId40"/>
    <p:sldId id="315" r:id="rId41"/>
    <p:sldId id="316" r:id="rId42"/>
    <p:sldId id="318" r:id="rId43"/>
    <p:sldId id="319" r:id="rId44"/>
    <p:sldId id="277" r:id="rId45"/>
    <p:sldId id="294" r:id="rId46"/>
    <p:sldId id="280" r:id="rId47"/>
    <p:sldId id="281" r:id="rId48"/>
    <p:sldId id="272" r:id="rId49"/>
    <p:sldId id="282" r:id="rId50"/>
    <p:sldId id="28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660"/>
  </p:normalViewPr>
  <p:slideViewPr>
    <p:cSldViewPr snapToGrid="0">
      <p:cViewPr varScale="1">
        <p:scale>
          <a:sx n="74" d="100"/>
          <a:sy n="74" d="100"/>
        </p:scale>
        <p:origin x="73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ED5418-FB06-46AD-A459-F74322BFAED2}" type="datetimeFigureOut">
              <a:rPr lang="en-US" smtClean="0"/>
              <a:t>30-Mar-17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15702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ED5418-FB06-46AD-A459-F74322BFAED2}" type="datetimeFigureOut">
              <a:rPr lang="en-US" smtClean="0"/>
              <a:t>30-Mar-17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10673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ED5418-FB06-46AD-A459-F74322BFAED2}" type="datetimeFigureOut">
              <a:rPr lang="en-US" smtClean="0"/>
              <a:t>30-Mar-17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52809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ED5418-FB06-46AD-A459-F74322BFAED2}" type="datetimeFigureOut">
              <a:rPr lang="en-US" smtClean="0"/>
              <a:t>30-Mar-17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8559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ED5418-FB06-46AD-A459-F74322BFAED2}" type="datetimeFigureOut">
              <a:rPr lang="en-US" smtClean="0"/>
              <a:t>30-Mar-17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141098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ED5418-FB06-46AD-A459-F74322BFAED2}" type="datetimeFigureOut">
              <a:rPr lang="en-US" smtClean="0"/>
              <a:t>30-Mar-17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45500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ED5418-FB06-46AD-A459-F74322BFAED2}" type="datetimeFigureOut">
              <a:rPr lang="en-US" smtClean="0"/>
              <a:t>30-Mar-17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151854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ED5418-FB06-46AD-A459-F74322BFAED2}" type="datetimeFigureOut">
              <a:rPr lang="en-US" smtClean="0"/>
              <a:t>30-Mar-17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60321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D5418-FB06-46AD-A459-F74322BFAED2}" type="datetimeFigureOut">
              <a:rPr lang="en-US" smtClean="0"/>
              <a:t>30-Mar-17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428037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D5418-FB06-46AD-A459-F74322BFAED2}" type="datetimeFigureOut">
              <a:rPr lang="en-US" smtClean="0"/>
              <a:t>30-Mar-17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368860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D5418-FB06-46AD-A459-F74322BFAED2}" type="datetimeFigureOut">
              <a:rPr lang="en-US" smtClean="0"/>
              <a:t>30-Mar-17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6788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D5418-FB06-46AD-A459-F74322BFAED2}" type="datetimeFigureOut">
              <a:rPr lang="en-US" smtClean="0"/>
              <a:t>30-Mar-17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4858F-647C-4915-96CF-BB6C84DD7CBF}" type="slidenum">
              <a:rPr lang="en-US" smtClean="0"/>
              <a:t>‹#›</a:t>
            </a:fld>
            <a:endParaRPr lang="en-US"/>
          </a:p>
        </p:txBody>
      </p:sp>
    </p:spTree>
    <p:extLst>
      <p:ext uri="{BB962C8B-B14F-4D97-AF65-F5344CB8AC3E}">
        <p14:creationId xmlns:p14="http://schemas.microsoft.com/office/powerpoint/2010/main" val="3408559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4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4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t>By</a:t>
            </a:r>
          </a:p>
          <a:p>
            <a:r>
              <a:rPr lang="en-US" sz="4800" dirty="0" err="1" smtClean="0">
                <a:solidFill>
                  <a:srgbClr val="7030A0"/>
                </a:solidFill>
              </a:rPr>
              <a:t>M.Zakir</a:t>
            </a:r>
            <a:r>
              <a:rPr lang="en-US" sz="4800" dirty="0" smtClean="0">
                <a:solidFill>
                  <a:srgbClr val="7030A0"/>
                </a:solidFill>
              </a:rPr>
              <a:t> Khan</a:t>
            </a:r>
            <a:endParaRPr lang="en-US" sz="4800" dirty="0">
              <a:solidFill>
                <a:srgbClr val="7030A0"/>
              </a:solidFill>
            </a:endParaRPr>
          </a:p>
        </p:txBody>
      </p:sp>
      <p:sp>
        <p:nvSpPr>
          <p:cNvPr id="4" name="Title 1"/>
          <p:cNvSpPr>
            <a:spLocks noGrp="1"/>
          </p:cNvSpPr>
          <p:nvPr/>
        </p:nvSpPr>
        <p:spPr>
          <a:xfrm>
            <a:off x="1614152" y="809334"/>
            <a:ext cx="9144000" cy="2387600"/>
          </a:xfrm>
          <a:prstGeom prst="rect">
            <a:avLst/>
          </a:prstGeom>
          <a:solidFill>
            <a:schemeClr val="bg1">
              <a:lumMod val="95000"/>
            </a:schemeClr>
          </a:solidFill>
          <a:effectLst>
            <a:glow rad="139700">
              <a:schemeClr val="accent2">
                <a:satMod val="175000"/>
                <a:alpha val="40000"/>
              </a:schemeClr>
            </a:glow>
          </a:effectLst>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900" dirty="0" smtClean="0">
                <a:solidFill>
                  <a:srgbClr val="C00000"/>
                </a:solidFill>
              </a:rPr>
              <a:t>Lab 06</a:t>
            </a:r>
            <a:r>
              <a:rPr lang="en-US" dirty="0" smtClean="0">
                <a:solidFill>
                  <a:srgbClr val="C00000"/>
                </a:solidFill>
              </a:rPr>
              <a:t/>
            </a:r>
            <a:br>
              <a:rPr lang="en-US" dirty="0" smtClean="0">
                <a:solidFill>
                  <a:srgbClr val="C00000"/>
                </a:solidFill>
              </a:rPr>
            </a:br>
            <a:r>
              <a:rPr lang="en-US" dirty="0" smtClean="0">
                <a:solidFill>
                  <a:srgbClr val="00B050"/>
                </a:solidFill>
              </a:rPr>
              <a:t>Using Selection Widgets and Debugging</a:t>
            </a:r>
            <a:endParaRPr lang="en-US" dirty="0">
              <a:solidFill>
                <a:srgbClr val="00B050"/>
              </a:solidFill>
            </a:endParaRPr>
          </a:p>
        </p:txBody>
      </p:sp>
    </p:spTree>
    <p:extLst>
      <p:ext uri="{BB962C8B-B14F-4D97-AF65-F5344CB8AC3E}">
        <p14:creationId xmlns:p14="http://schemas.microsoft.com/office/powerpoint/2010/main" val="2047571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a:bodyPr>
          <a:lstStyle/>
          <a:p>
            <a:pPr algn="ctr"/>
            <a:r>
              <a:rPr lang="en-US" b="1" dirty="0" smtClean="0">
                <a:solidFill>
                  <a:srgbClr val="0070C0"/>
                </a:solidFill>
              </a:rPr>
              <a:t>Example 3 Customized </a:t>
            </a:r>
            <a:r>
              <a:rPr lang="en-US" b="1" dirty="0" err="1" smtClean="0">
                <a:solidFill>
                  <a:srgbClr val="0070C0"/>
                </a:solidFill>
              </a:rPr>
              <a:t>ListView</a:t>
            </a:r>
            <a:endParaRPr lang="en-US" b="1" dirty="0">
              <a:solidFill>
                <a:srgbClr val="0070C0"/>
              </a:solidFill>
            </a:endParaRPr>
          </a:p>
        </p:txBody>
      </p:sp>
      <p:sp>
        <p:nvSpPr>
          <p:cNvPr id="3" name="Content Placeholder 2"/>
          <p:cNvSpPr>
            <a:spLocks noGrp="1"/>
          </p:cNvSpPr>
          <p:nvPr>
            <p:ph idx="1"/>
          </p:nvPr>
        </p:nvSpPr>
        <p:spPr>
          <a:xfrm>
            <a:off x="838200" y="1081826"/>
            <a:ext cx="10515600" cy="5095137"/>
          </a:xfrm>
        </p:spPr>
        <p:txBody>
          <a:bodyPr/>
          <a:lstStyle/>
          <a:p>
            <a:r>
              <a:rPr lang="en-US" dirty="0" smtClean="0"/>
              <a:t>First of all make another separate layout by click right-click on Layout folder and give a meaningful name</a:t>
            </a:r>
          </a:p>
          <a:p>
            <a:endParaRPr lang="en-US" dirty="0"/>
          </a:p>
        </p:txBody>
      </p:sp>
      <p:pic>
        <p:nvPicPr>
          <p:cNvPr id="6" name="Picture 5"/>
          <p:cNvPicPr>
            <a:picLocks noChangeAspect="1"/>
          </p:cNvPicPr>
          <p:nvPr/>
        </p:nvPicPr>
        <p:blipFill>
          <a:blip r:embed="rId2"/>
          <a:stretch>
            <a:fillRect/>
          </a:stretch>
        </p:blipFill>
        <p:spPr>
          <a:xfrm>
            <a:off x="373151" y="2054851"/>
            <a:ext cx="5057775" cy="1924050"/>
          </a:xfrm>
          <a:prstGeom prst="rect">
            <a:avLst/>
          </a:prstGeom>
        </p:spPr>
      </p:pic>
      <p:pic>
        <p:nvPicPr>
          <p:cNvPr id="7" name="Picture 6"/>
          <p:cNvPicPr>
            <a:picLocks noChangeAspect="1"/>
          </p:cNvPicPr>
          <p:nvPr/>
        </p:nvPicPr>
        <p:blipFill>
          <a:blip r:embed="rId3"/>
          <a:stretch>
            <a:fillRect/>
          </a:stretch>
        </p:blipFill>
        <p:spPr>
          <a:xfrm>
            <a:off x="6268254" y="1656947"/>
            <a:ext cx="2514600" cy="3028950"/>
          </a:xfrm>
          <a:prstGeom prst="rect">
            <a:avLst/>
          </a:prstGeom>
        </p:spPr>
      </p:pic>
      <p:pic>
        <p:nvPicPr>
          <p:cNvPr id="8" name="Picture 7"/>
          <p:cNvPicPr>
            <a:picLocks noChangeAspect="1"/>
          </p:cNvPicPr>
          <p:nvPr/>
        </p:nvPicPr>
        <p:blipFill>
          <a:blip r:embed="rId4"/>
          <a:stretch>
            <a:fillRect/>
          </a:stretch>
        </p:blipFill>
        <p:spPr>
          <a:xfrm>
            <a:off x="510526" y="4219575"/>
            <a:ext cx="4448175" cy="2638425"/>
          </a:xfrm>
          <a:prstGeom prst="rect">
            <a:avLst/>
          </a:prstGeom>
        </p:spPr>
      </p:pic>
      <p:pic>
        <p:nvPicPr>
          <p:cNvPr id="9" name="Picture 8"/>
          <p:cNvPicPr>
            <a:picLocks noChangeAspect="1"/>
          </p:cNvPicPr>
          <p:nvPr/>
        </p:nvPicPr>
        <p:blipFill>
          <a:blip r:embed="rId5"/>
          <a:stretch>
            <a:fillRect/>
          </a:stretch>
        </p:blipFill>
        <p:spPr>
          <a:xfrm>
            <a:off x="9314108" y="3171422"/>
            <a:ext cx="2095500" cy="3581400"/>
          </a:xfrm>
          <a:prstGeom prst="rect">
            <a:avLst/>
          </a:prstGeom>
        </p:spPr>
      </p:pic>
    </p:spTree>
    <p:extLst>
      <p:ext uri="{BB962C8B-B14F-4D97-AF65-F5344CB8AC3E}">
        <p14:creationId xmlns:p14="http://schemas.microsoft.com/office/powerpoint/2010/main" val="3091239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a:bodyPr>
          <a:lstStyle/>
          <a:p>
            <a:pPr algn="ctr"/>
            <a:r>
              <a:rPr lang="en-US" b="1" dirty="0" smtClean="0">
                <a:solidFill>
                  <a:srgbClr val="0070C0"/>
                </a:solidFill>
              </a:rPr>
              <a:t>Example 3 Java and Layout View</a:t>
            </a:r>
            <a:endParaRPr lang="en-US" b="1" dirty="0">
              <a:solidFill>
                <a:srgbClr val="0070C0"/>
              </a:solidFill>
            </a:endParaRPr>
          </a:p>
        </p:txBody>
      </p:sp>
      <p:sp>
        <p:nvSpPr>
          <p:cNvPr id="3" name="Content Placeholder 2"/>
          <p:cNvSpPr>
            <a:spLocks noGrp="1"/>
          </p:cNvSpPr>
          <p:nvPr>
            <p:ph idx="1"/>
          </p:nvPr>
        </p:nvSpPr>
        <p:spPr>
          <a:xfrm>
            <a:off x="838200" y="1081826"/>
            <a:ext cx="10515600" cy="5095137"/>
          </a:xfrm>
        </p:spPr>
        <p:txBody>
          <a:bodyPr/>
          <a:lstStyle/>
          <a:p>
            <a:r>
              <a:rPr lang="en-US" dirty="0" smtClean="0"/>
              <a:t>Second is to make the predefined method of calling </a:t>
            </a:r>
            <a:r>
              <a:rPr lang="en-US" dirty="0" err="1" smtClean="0"/>
              <a:t>arrayadapter</a:t>
            </a:r>
            <a:r>
              <a:rPr lang="en-US" dirty="0" smtClean="0"/>
              <a:t> to own accessing method like</a:t>
            </a:r>
          </a:p>
          <a:p>
            <a:endParaRPr lang="en-US" dirty="0"/>
          </a:p>
        </p:txBody>
      </p:sp>
      <p:pic>
        <p:nvPicPr>
          <p:cNvPr id="4" name="Picture 3"/>
          <p:cNvPicPr>
            <a:picLocks noChangeAspect="1"/>
          </p:cNvPicPr>
          <p:nvPr/>
        </p:nvPicPr>
        <p:blipFill>
          <a:blip r:embed="rId2"/>
          <a:stretch>
            <a:fillRect/>
          </a:stretch>
        </p:blipFill>
        <p:spPr>
          <a:xfrm>
            <a:off x="437880" y="2025277"/>
            <a:ext cx="3022645" cy="4718758"/>
          </a:xfrm>
          <a:prstGeom prst="rect">
            <a:avLst/>
          </a:prstGeom>
        </p:spPr>
      </p:pic>
      <p:pic>
        <p:nvPicPr>
          <p:cNvPr id="5" name="Picture 4"/>
          <p:cNvPicPr>
            <a:picLocks noChangeAspect="1"/>
          </p:cNvPicPr>
          <p:nvPr/>
        </p:nvPicPr>
        <p:blipFill>
          <a:blip r:embed="rId3"/>
          <a:stretch>
            <a:fillRect/>
          </a:stretch>
        </p:blipFill>
        <p:spPr>
          <a:xfrm>
            <a:off x="3632714" y="1798526"/>
            <a:ext cx="8429625" cy="4495800"/>
          </a:xfrm>
          <a:prstGeom prst="rect">
            <a:avLst/>
          </a:prstGeom>
        </p:spPr>
      </p:pic>
    </p:spTree>
    <p:extLst>
      <p:ext uri="{BB962C8B-B14F-4D97-AF65-F5344CB8AC3E}">
        <p14:creationId xmlns:p14="http://schemas.microsoft.com/office/powerpoint/2010/main" val="2726769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9350"/>
            <a:ext cx="10515600" cy="446243"/>
          </a:xfrm>
        </p:spPr>
        <p:txBody>
          <a:bodyPr>
            <a:normAutofit fontScale="90000"/>
          </a:bodyPr>
          <a:lstStyle/>
          <a:p>
            <a:pPr algn="ctr"/>
            <a:r>
              <a:rPr lang="en-US" b="1" dirty="0" smtClean="0">
                <a:solidFill>
                  <a:srgbClr val="0070C0"/>
                </a:solidFill>
              </a:rPr>
              <a:t>How to Highlight the selected Item on </a:t>
            </a:r>
            <a:r>
              <a:rPr lang="en-US" b="1" dirty="0" err="1" smtClean="0">
                <a:solidFill>
                  <a:srgbClr val="0070C0"/>
                </a:solidFill>
              </a:rPr>
              <a:t>ListView</a:t>
            </a:r>
            <a:r>
              <a:rPr lang="en-US" b="1" dirty="0" smtClean="0">
                <a:solidFill>
                  <a:srgbClr val="0070C0"/>
                </a:solidFill>
              </a:rPr>
              <a:t>?</a:t>
            </a:r>
            <a:endParaRPr lang="en-US" b="1" dirty="0">
              <a:solidFill>
                <a:srgbClr val="0070C0"/>
              </a:solidFill>
            </a:endParaRPr>
          </a:p>
        </p:txBody>
      </p:sp>
      <p:sp>
        <p:nvSpPr>
          <p:cNvPr id="3" name="Content Placeholder 2"/>
          <p:cNvSpPr>
            <a:spLocks noGrp="1"/>
          </p:cNvSpPr>
          <p:nvPr>
            <p:ph idx="1"/>
          </p:nvPr>
        </p:nvSpPr>
        <p:spPr>
          <a:xfrm>
            <a:off x="838200" y="615594"/>
            <a:ext cx="10515600" cy="5561370"/>
          </a:xfrm>
        </p:spPr>
        <p:txBody>
          <a:bodyPr/>
          <a:lstStyle/>
          <a:p>
            <a:r>
              <a:rPr lang="en-US" dirty="0" smtClean="0"/>
              <a:t>First of all Right Click on </a:t>
            </a:r>
            <a:r>
              <a:rPr lang="en-US" dirty="0" err="1" smtClean="0"/>
              <a:t>drawable</a:t>
            </a:r>
            <a:r>
              <a:rPr lang="en-US" dirty="0" smtClean="0"/>
              <a:t> folder and make a folder by your own name choice and I have given the name here </a:t>
            </a:r>
            <a:r>
              <a:rPr lang="en-US" dirty="0" err="1" smtClean="0"/>
              <a:t>my_selector</a:t>
            </a:r>
            <a:r>
              <a:rPr lang="en-US" dirty="0" smtClean="0"/>
              <a:t>.</a:t>
            </a:r>
          </a:p>
          <a:p>
            <a:r>
              <a:rPr lang="en-US" dirty="0" smtClean="0"/>
              <a:t>I have define color in color.xml file and make item in </a:t>
            </a:r>
            <a:r>
              <a:rPr lang="en-US" dirty="0" err="1" smtClean="0"/>
              <a:t>my_selector</a:t>
            </a:r>
            <a:r>
              <a:rPr lang="en-US" dirty="0" smtClean="0"/>
              <a:t>.</a:t>
            </a:r>
          </a:p>
          <a:p>
            <a:endParaRPr lang="en-US" dirty="0" smtClean="0"/>
          </a:p>
          <a:p>
            <a:endParaRPr lang="en-US" dirty="0" smtClean="0"/>
          </a:p>
          <a:p>
            <a:pPr marL="0" indent="0">
              <a:buNone/>
            </a:pPr>
            <a:endParaRPr lang="en-US" dirty="0" smtClean="0"/>
          </a:p>
          <a:p>
            <a:r>
              <a:rPr lang="en-US" dirty="0" smtClean="0"/>
              <a:t>Now make changes in </a:t>
            </a:r>
            <a:r>
              <a:rPr lang="en-US" dirty="0" err="1" smtClean="0"/>
              <a:t>CustomeListview</a:t>
            </a:r>
            <a:r>
              <a:rPr lang="en-US" dirty="0" smtClean="0"/>
              <a:t> by adding background like</a:t>
            </a:r>
            <a:endParaRPr lang="en-US" dirty="0"/>
          </a:p>
        </p:txBody>
      </p:sp>
      <p:pic>
        <p:nvPicPr>
          <p:cNvPr id="6" name="Picture 5"/>
          <p:cNvPicPr>
            <a:picLocks noChangeAspect="1"/>
          </p:cNvPicPr>
          <p:nvPr/>
        </p:nvPicPr>
        <p:blipFill>
          <a:blip r:embed="rId2"/>
          <a:stretch>
            <a:fillRect/>
          </a:stretch>
        </p:blipFill>
        <p:spPr>
          <a:xfrm>
            <a:off x="838200" y="1962497"/>
            <a:ext cx="4484702" cy="1591346"/>
          </a:xfrm>
          <a:prstGeom prst="rect">
            <a:avLst/>
          </a:prstGeom>
        </p:spPr>
      </p:pic>
      <p:pic>
        <p:nvPicPr>
          <p:cNvPr id="7" name="Picture 6"/>
          <p:cNvPicPr>
            <a:picLocks noChangeAspect="1"/>
          </p:cNvPicPr>
          <p:nvPr/>
        </p:nvPicPr>
        <p:blipFill>
          <a:blip r:embed="rId3"/>
          <a:stretch>
            <a:fillRect/>
          </a:stretch>
        </p:blipFill>
        <p:spPr>
          <a:xfrm>
            <a:off x="5640203" y="1962496"/>
            <a:ext cx="5396295" cy="1591346"/>
          </a:xfrm>
          <a:prstGeom prst="rect">
            <a:avLst/>
          </a:prstGeom>
        </p:spPr>
      </p:pic>
      <p:pic>
        <p:nvPicPr>
          <p:cNvPr id="8" name="Picture 7"/>
          <p:cNvPicPr>
            <a:picLocks noChangeAspect="1"/>
          </p:cNvPicPr>
          <p:nvPr/>
        </p:nvPicPr>
        <p:blipFill>
          <a:blip r:embed="rId4"/>
          <a:stretch>
            <a:fillRect/>
          </a:stretch>
        </p:blipFill>
        <p:spPr>
          <a:xfrm>
            <a:off x="2700807" y="4071939"/>
            <a:ext cx="4343400" cy="2105025"/>
          </a:xfrm>
          <a:prstGeom prst="rect">
            <a:avLst/>
          </a:prstGeom>
        </p:spPr>
      </p:pic>
    </p:spTree>
    <p:extLst>
      <p:ext uri="{BB962C8B-B14F-4D97-AF65-F5344CB8AC3E}">
        <p14:creationId xmlns:p14="http://schemas.microsoft.com/office/powerpoint/2010/main" val="518734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9350"/>
            <a:ext cx="10515600" cy="446243"/>
          </a:xfrm>
        </p:spPr>
        <p:txBody>
          <a:bodyPr>
            <a:normAutofit fontScale="90000"/>
          </a:bodyPr>
          <a:lstStyle/>
          <a:p>
            <a:pPr algn="ctr"/>
            <a:r>
              <a:rPr lang="en-US" b="1" dirty="0" smtClean="0">
                <a:solidFill>
                  <a:srgbClr val="0070C0"/>
                </a:solidFill>
              </a:rPr>
              <a:t>Effect</a:t>
            </a:r>
            <a:endParaRPr lang="en-US" b="1" dirty="0">
              <a:solidFill>
                <a:srgbClr val="0070C0"/>
              </a:solidFill>
            </a:endParaRPr>
          </a:p>
        </p:txBody>
      </p:sp>
      <p:sp>
        <p:nvSpPr>
          <p:cNvPr id="3" name="Content Placeholder 2"/>
          <p:cNvSpPr>
            <a:spLocks noGrp="1"/>
          </p:cNvSpPr>
          <p:nvPr>
            <p:ph idx="1"/>
          </p:nvPr>
        </p:nvSpPr>
        <p:spPr>
          <a:xfrm>
            <a:off x="838200" y="615594"/>
            <a:ext cx="10515600" cy="5561370"/>
          </a:xfrm>
        </p:spPr>
        <p:txBody>
          <a:bodyPr/>
          <a:lstStyle/>
          <a:p>
            <a:r>
              <a:rPr lang="en-US" dirty="0" smtClean="0"/>
              <a:t>When Pressed it become yellow and when released it become red</a:t>
            </a:r>
          </a:p>
        </p:txBody>
      </p:sp>
      <p:pic>
        <p:nvPicPr>
          <p:cNvPr id="4" name="Picture 3"/>
          <p:cNvPicPr>
            <a:picLocks noChangeAspect="1"/>
          </p:cNvPicPr>
          <p:nvPr/>
        </p:nvPicPr>
        <p:blipFill>
          <a:blip r:embed="rId2"/>
          <a:stretch>
            <a:fillRect/>
          </a:stretch>
        </p:blipFill>
        <p:spPr>
          <a:xfrm>
            <a:off x="838200" y="1302375"/>
            <a:ext cx="3411828" cy="5317135"/>
          </a:xfrm>
          <a:prstGeom prst="rect">
            <a:avLst/>
          </a:prstGeom>
        </p:spPr>
      </p:pic>
      <p:pic>
        <p:nvPicPr>
          <p:cNvPr id="5" name="Picture 4"/>
          <p:cNvPicPr>
            <a:picLocks noChangeAspect="1"/>
          </p:cNvPicPr>
          <p:nvPr/>
        </p:nvPicPr>
        <p:blipFill>
          <a:blip r:embed="rId3"/>
          <a:stretch>
            <a:fillRect/>
          </a:stretch>
        </p:blipFill>
        <p:spPr>
          <a:xfrm>
            <a:off x="5735297" y="1302375"/>
            <a:ext cx="3408703" cy="5340550"/>
          </a:xfrm>
          <a:prstGeom prst="rect">
            <a:avLst/>
          </a:prstGeom>
        </p:spPr>
      </p:pic>
    </p:spTree>
    <p:extLst>
      <p:ext uri="{BB962C8B-B14F-4D97-AF65-F5344CB8AC3E}">
        <p14:creationId xmlns:p14="http://schemas.microsoft.com/office/powerpoint/2010/main" val="520943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9350"/>
            <a:ext cx="10515600" cy="446243"/>
          </a:xfrm>
        </p:spPr>
        <p:txBody>
          <a:bodyPr>
            <a:normAutofit fontScale="90000"/>
          </a:bodyPr>
          <a:lstStyle/>
          <a:p>
            <a:pPr algn="ctr"/>
            <a:r>
              <a:rPr lang="en-US" b="1" dirty="0" smtClean="0">
                <a:solidFill>
                  <a:srgbClr val="0070C0"/>
                </a:solidFill>
              </a:rPr>
              <a:t>Java Code with little modification</a:t>
            </a:r>
            <a:endParaRPr lang="en-US" b="1" dirty="0">
              <a:solidFill>
                <a:srgbClr val="0070C0"/>
              </a:solidFill>
            </a:endParaRPr>
          </a:p>
        </p:txBody>
      </p:sp>
      <p:pic>
        <p:nvPicPr>
          <p:cNvPr id="4" name="Content Placeholder 3"/>
          <p:cNvPicPr>
            <a:picLocks noGrp="1" noChangeAspect="1"/>
          </p:cNvPicPr>
          <p:nvPr>
            <p:ph idx="1"/>
          </p:nvPr>
        </p:nvPicPr>
        <p:blipFill>
          <a:blip r:embed="rId2"/>
          <a:stretch>
            <a:fillRect/>
          </a:stretch>
        </p:blipFill>
        <p:spPr>
          <a:xfrm>
            <a:off x="838200" y="1179613"/>
            <a:ext cx="9733862" cy="5221187"/>
          </a:xfrm>
          <a:prstGeom prst="rect">
            <a:avLst/>
          </a:prstGeom>
        </p:spPr>
      </p:pic>
    </p:spTree>
    <p:extLst>
      <p:ext uri="{BB962C8B-B14F-4D97-AF65-F5344CB8AC3E}">
        <p14:creationId xmlns:p14="http://schemas.microsoft.com/office/powerpoint/2010/main" val="719925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Content Placeholder 1"/>
          <p:cNvSpPr>
            <a:spLocks noGrp="1"/>
          </p:cNvSpPr>
          <p:nvPr>
            <p:ph idx="1"/>
          </p:nvPr>
        </p:nvSpPr>
        <p:spPr>
          <a:xfrm>
            <a:off x="838200" y="244699"/>
            <a:ext cx="10515600" cy="5932264"/>
          </a:xfrm>
        </p:spPr>
        <p:txBody>
          <a:bodyPr/>
          <a:lstStyle/>
          <a:p>
            <a:pPr marL="0" indent="0" algn="ctr">
              <a:buNone/>
            </a:pPr>
            <a:r>
              <a:rPr lang="en-US" dirty="0" err="1" smtClean="0">
                <a:solidFill>
                  <a:srgbClr val="00B050"/>
                </a:solidFill>
              </a:rPr>
              <a:t>Android.R.layout.simple_list_item_single_choice</a:t>
            </a:r>
            <a:endParaRPr lang="en-US" dirty="0" smtClean="0">
              <a:solidFill>
                <a:srgbClr val="00B050"/>
              </a:solidFill>
            </a:endParaRPr>
          </a:p>
          <a:p>
            <a:pPr marL="0" indent="0" algn="ctr">
              <a:buNone/>
            </a:pPr>
            <a:r>
              <a:rPr lang="en-US" dirty="0" err="1" smtClean="0">
                <a:solidFill>
                  <a:srgbClr val="00B050"/>
                </a:solidFill>
              </a:rPr>
              <a:t>Android.R.layout.simple_list_item_multiple_choice</a:t>
            </a:r>
            <a:endParaRPr lang="en-US" dirty="0">
              <a:solidFill>
                <a:srgbClr val="00B050"/>
              </a:solidFill>
            </a:endParaRPr>
          </a:p>
          <a:p>
            <a:pPr marL="0" indent="0" algn="ctr">
              <a:buNone/>
            </a:pPr>
            <a:endParaRPr lang="en-US" dirty="0" smtClean="0">
              <a:solidFill>
                <a:srgbClr val="00B050"/>
              </a:solidFill>
            </a:endParaRPr>
          </a:p>
          <a:p>
            <a:endParaRPr lang="en-US" dirty="0"/>
          </a:p>
        </p:txBody>
      </p:sp>
      <p:pic>
        <p:nvPicPr>
          <p:cNvPr id="5" name="Picture 4"/>
          <p:cNvPicPr>
            <a:picLocks noChangeAspect="1"/>
          </p:cNvPicPr>
          <p:nvPr/>
        </p:nvPicPr>
        <p:blipFill>
          <a:blip r:embed="rId2"/>
          <a:stretch>
            <a:fillRect/>
          </a:stretch>
        </p:blipFill>
        <p:spPr>
          <a:xfrm>
            <a:off x="1090210" y="1388001"/>
            <a:ext cx="3378759" cy="5208305"/>
          </a:xfrm>
          <a:prstGeom prst="rect">
            <a:avLst/>
          </a:prstGeom>
        </p:spPr>
      </p:pic>
      <p:pic>
        <p:nvPicPr>
          <p:cNvPr id="6" name="Picture 5"/>
          <p:cNvPicPr>
            <a:picLocks noChangeAspect="1"/>
          </p:cNvPicPr>
          <p:nvPr/>
        </p:nvPicPr>
        <p:blipFill>
          <a:blip r:embed="rId3"/>
          <a:stretch>
            <a:fillRect/>
          </a:stretch>
        </p:blipFill>
        <p:spPr>
          <a:xfrm>
            <a:off x="5628296" y="1388001"/>
            <a:ext cx="3231832" cy="5074544"/>
          </a:xfrm>
          <a:prstGeom prst="rect">
            <a:avLst/>
          </a:prstGeom>
        </p:spPr>
      </p:pic>
    </p:spTree>
    <p:extLst>
      <p:ext uri="{BB962C8B-B14F-4D97-AF65-F5344CB8AC3E}">
        <p14:creationId xmlns:p14="http://schemas.microsoft.com/office/powerpoint/2010/main" val="1316757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2094"/>
            <a:ext cx="10515600" cy="523517"/>
          </a:xfrm>
        </p:spPr>
        <p:txBody>
          <a:bodyPr>
            <a:normAutofit fontScale="90000"/>
          </a:bodyPr>
          <a:lstStyle/>
          <a:p>
            <a:pPr algn="ctr"/>
            <a:r>
              <a:rPr lang="en-US" dirty="0"/>
              <a:t> </a:t>
            </a:r>
            <a:r>
              <a:rPr lang="en-US" dirty="0" smtClean="0">
                <a:solidFill>
                  <a:srgbClr val="0070C0"/>
                </a:solidFill>
              </a:rPr>
              <a:t>Java Code</a:t>
            </a:r>
            <a:endParaRPr lang="en-US" dirty="0"/>
          </a:p>
        </p:txBody>
      </p:sp>
      <p:pic>
        <p:nvPicPr>
          <p:cNvPr id="6" name="Picture 5"/>
          <p:cNvPicPr>
            <a:picLocks noChangeAspect="1"/>
          </p:cNvPicPr>
          <p:nvPr/>
        </p:nvPicPr>
        <p:blipFill>
          <a:blip r:embed="rId2"/>
          <a:stretch>
            <a:fillRect/>
          </a:stretch>
        </p:blipFill>
        <p:spPr>
          <a:xfrm>
            <a:off x="1146219" y="920052"/>
            <a:ext cx="10329943" cy="5236049"/>
          </a:xfrm>
          <a:prstGeom prst="rect">
            <a:avLst/>
          </a:prstGeom>
        </p:spPr>
      </p:pic>
    </p:spTree>
    <p:extLst>
      <p:ext uri="{BB962C8B-B14F-4D97-AF65-F5344CB8AC3E}">
        <p14:creationId xmlns:p14="http://schemas.microsoft.com/office/powerpoint/2010/main" val="1395430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703821"/>
          </a:xfrm>
        </p:spPr>
        <p:txBody>
          <a:bodyPr>
            <a:normAutofit/>
          </a:bodyPr>
          <a:lstStyle/>
          <a:p>
            <a:pPr algn="ctr"/>
            <a:r>
              <a:rPr lang="en-US" dirty="0"/>
              <a:t> </a:t>
            </a:r>
            <a:r>
              <a:rPr lang="en-US" dirty="0" smtClean="0">
                <a:solidFill>
                  <a:srgbClr val="0070C0"/>
                </a:solidFill>
              </a:rPr>
              <a:t>Customized </a:t>
            </a:r>
            <a:r>
              <a:rPr lang="en-US" dirty="0" err="1" smtClean="0">
                <a:solidFill>
                  <a:srgbClr val="0070C0"/>
                </a:solidFill>
              </a:rPr>
              <a:t>Listview</a:t>
            </a:r>
            <a:r>
              <a:rPr lang="en-US" dirty="0" smtClean="0">
                <a:solidFill>
                  <a:srgbClr val="0070C0"/>
                </a:solidFill>
              </a:rPr>
              <a:t> with </a:t>
            </a:r>
            <a:r>
              <a:rPr lang="en-US" dirty="0" err="1" smtClean="0">
                <a:solidFill>
                  <a:srgbClr val="0070C0"/>
                </a:solidFill>
              </a:rPr>
              <a:t>ArrayAdapter</a:t>
            </a:r>
            <a:endParaRPr lang="en-US" dirty="0"/>
          </a:p>
        </p:txBody>
      </p:sp>
      <p:pic>
        <p:nvPicPr>
          <p:cNvPr id="4" name="Content Placeholder 3"/>
          <p:cNvPicPr>
            <a:picLocks noGrp="1" noChangeAspect="1"/>
          </p:cNvPicPr>
          <p:nvPr>
            <p:ph idx="1"/>
          </p:nvPr>
        </p:nvPicPr>
        <p:blipFill>
          <a:blip r:embed="rId2"/>
          <a:stretch>
            <a:fillRect/>
          </a:stretch>
        </p:blipFill>
        <p:spPr>
          <a:xfrm>
            <a:off x="581159" y="1263763"/>
            <a:ext cx="5105400" cy="2000250"/>
          </a:xfrm>
          <a:prstGeom prst="rect">
            <a:avLst/>
          </a:prstGeom>
        </p:spPr>
      </p:pic>
      <p:pic>
        <p:nvPicPr>
          <p:cNvPr id="7" name="Picture 6"/>
          <p:cNvPicPr>
            <a:picLocks noChangeAspect="1"/>
          </p:cNvPicPr>
          <p:nvPr/>
        </p:nvPicPr>
        <p:blipFill>
          <a:blip r:embed="rId3"/>
          <a:stretch>
            <a:fillRect/>
          </a:stretch>
        </p:blipFill>
        <p:spPr>
          <a:xfrm>
            <a:off x="6435345" y="1263763"/>
            <a:ext cx="3824802" cy="2000250"/>
          </a:xfrm>
          <a:prstGeom prst="rect">
            <a:avLst/>
          </a:prstGeom>
        </p:spPr>
      </p:pic>
    </p:spTree>
    <p:extLst>
      <p:ext uri="{BB962C8B-B14F-4D97-AF65-F5344CB8AC3E}">
        <p14:creationId xmlns:p14="http://schemas.microsoft.com/office/powerpoint/2010/main" val="3833537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703821"/>
          </a:xfrm>
        </p:spPr>
        <p:txBody>
          <a:bodyPr>
            <a:normAutofit/>
          </a:bodyPr>
          <a:lstStyle/>
          <a:p>
            <a:pPr algn="ctr"/>
            <a:r>
              <a:rPr lang="en-US" dirty="0"/>
              <a:t> </a:t>
            </a:r>
            <a:r>
              <a:rPr lang="en-US" dirty="0" smtClean="0">
                <a:solidFill>
                  <a:srgbClr val="0070C0"/>
                </a:solidFill>
              </a:rPr>
              <a:t>Customized </a:t>
            </a:r>
            <a:r>
              <a:rPr lang="en-US" dirty="0" err="1" smtClean="0">
                <a:solidFill>
                  <a:srgbClr val="0070C0"/>
                </a:solidFill>
              </a:rPr>
              <a:t>Listview</a:t>
            </a:r>
            <a:r>
              <a:rPr lang="en-US" dirty="0" smtClean="0">
                <a:solidFill>
                  <a:srgbClr val="0070C0"/>
                </a:solidFill>
              </a:rPr>
              <a:t> Example 1</a:t>
            </a:r>
            <a:endParaRPr lang="en-US" dirty="0"/>
          </a:p>
        </p:txBody>
      </p:sp>
      <p:sp>
        <p:nvSpPr>
          <p:cNvPr id="3" name="Content Placeholder 2"/>
          <p:cNvSpPr>
            <a:spLocks noGrp="1"/>
          </p:cNvSpPr>
          <p:nvPr>
            <p:ph idx="1"/>
          </p:nvPr>
        </p:nvSpPr>
        <p:spPr/>
        <p:txBody>
          <a:bodyPr/>
          <a:lstStyle/>
          <a:p>
            <a:r>
              <a:rPr lang="en-US" dirty="0" smtClean="0"/>
              <a:t>The left side is the original default </a:t>
            </a:r>
            <a:r>
              <a:rPr lang="en-US" dirty="0" err="1" smtClean="0"/>
              <a:t>Listview</a:t>
            </a:r>
            <a:r>
              <a:rPr lang="en-US" dirty="0" smtClean="0"/>
              <a:t> and the Right side is the customized </a:t>
            </a:r>
            <a:r>
              <a:rPr lang="en-US" dirty="0" err="1" smtClean="0"/>
              <a:t>Listview</a:t>
            </a:r>
            <a:r>
              <a:rPr lang="en-US" dirty="0" smtClean="0"/>
              <a:t> having One image and two </a:t>
            </a:r>
            <a:r>
              <a:rPr lang="en-US" dirty="0" err="1" smtClean="0"/>
              <a:t>Textview</a:t>
            </a:r>
            <a:endParaRPr lang="en-US" dirty="0"/>
          </a:p>
        </p:txBody>
      </p:sp>
      <p:pic>
        <p:nvPicPr>
          <p:cNvPr id="5" name="Picture 4"/>
          <p:cNvPicPr>
            <a:picLocks noChangeAspect="1"/>
          </p:cNvPicPr>
          <p:nvPr/>
        </p:nvPicPr>
        <p:blipFill>
          <a:blip r:embed="rId2"/>
          <a:stretch>
            <a:fillRect/>
          </a:stretch>
        </p:blipFill>
        <p:spPr>
          <a:xfrm>
            <a:off x="1147695" y="2738438"/>
            <a:ext cx="2445511" cy="4031185"/>
          </a:xfrm>
          <a:prstGeom prst="rect">
            <a:avLst/>
          </a:prstGeom>
        </p:spPr>
      </p:pic>
      <p:pic>
        <p:nvPicPr>
          <p:cNvPr id="6" name="Picture 5"/>
          <p:cNvPicPr>
            <a:picLocks noChangeAspect="1"/>
          </p:cNvPicPr>
          <p:nvPr/>
        </p:nvPicPr>
        <p:blipFill>
          <a:blip r:embed="rId3"/>
          <a:stretch>
            <a:fillRect/>
          </a:stretch>
        </p:blipFill>
        <p:spPr>
          <a:xfrm>
            <a:off x="4335149" y="2738438"/>
            <a:ext cx="2464896" cy="4104442"/>
          </a:xfrm>
          <a:prstGeom prst="rect">
            <a:avLst/>
          </a:prstGeom>
        </p:spPr>
      </p:pic>
      <p:pic>
        <p:nvPicPr>
          <p:cNvPr id="8" name="Picture 7"/>
          <p:cNvPicPr>
            <a:picLocks noChangeAspect="1"/>
          </p:cNvPicPr>
          <p:nvPr/>
        </p:nvPicPr>
        <p:blipFill>
          <a:blip r:embed="rId4"/>
          <a:stretch>
            <a:fillRect/>
          </a:stretch>
        </p:blipFill>
        <p:spPr>
          <a:xfrm>
            <a:off x="8113690" y="2662978"/>
            <a:ext cx="2706844" cy="4195022"/>
          </a:xfrm>
          <a:prstGeom prst="rect">
            <a:avLst/>
          </a:prstGeom>
        </p:spPr>
      </p:pic>
    </p:spTree>
    <p:extLst>
      <p:ext uri="{BB962C8B-B14F-4D97-AF65-F5344CB8AC3E}">
        <p14:creationId xmlns:p14="http://schemas.microsoft.com/office/powerpoint/2010/main" val="1728210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703821"/>
          </a:xfrm>
        </p:spPr>
        <p:txBody>
          <a:bodyPr>
            <a:normAutofit/>
          </a:bodyPr>
          <a:lstStyle/>
          <a:p>
            <a:pPr algn="ctr"/>
            <a:r>
              <a:rPr lang="en-US" dirty="0"/>
              <a:t> </a:t>
            </a:r>
            <a:r>
              <a:rPr lang="en-US" dirty="0" smtClean="0">
                <a:solidFill>
                  <a:srgbClr val="0070C0"/>
                </a:solidFill>
              </a:rPr>
              <a:t>XML layout of default and Customized</a:t>
            </a:r>
            <a:endParaRPr lang="en-US" dirty="0"/>
          </a:p>
        </p:txBody>
      </p:sp>
      <p:pic>
        <p:nvPicPr>
          <p:cNvPr id="4" name="Picture 3"/>
          <p:cNvPicPr>
            <a:picLocks noChangeAspect="1"/>
          </p:cNvPicPr>
          <p:nvPr/>
        </p:nvPicPr>
        <p:blipFill>
          <a:blip r:embed="rId2"/>
          <a:stretch>
            <a:fillRect/>
          </a:stretch>
        </p:blipFill>
        <p:spPr>
          <a:xfrm>
            <a:off x="424735" y="1208468"/>
            <a:ext cx="5204278" cy="3840050"/>
          </a:xfrm>
          <a:prstGeom prst="rect">
            <a:avLst/>
          </a:prstGeom>
        </p:spPr>
      </p:pic>
      <p:pic>
        <p:nvPicPr>
          <p:cNvPr id="7" name="Picture 6"/>
          <p:cNvPicPr>
            <a:picLocks noChangeAspect="1"/>
          </p:cNvPicPr>
          <p:nvPr/>
        </p:nvPicPr>
        <p:blipFill>
          <a:blip r:embed="rId3"/>
          <a:stretch>
            <a:fillRect/>
          </a:stretch>
        </p:blipFill>
        <p:spPr>
          <a:xfrm>
            <a:off x="6096000" y="1074043"/>
            <a:ext cx="5187063" cy="5455545"/>
          </a:xfrm>
          <a:prstGeom prst="rect">
            <a:avLst/>
          </a:prstGeom>
        </p:spPr>
      </p:pic>
    </p:spTree>
    <p:extLst>
      <p:ext uri="{BB962C8B-B14F-4D97-AF65-F5344CB8AC3E}">
        <p14:creationId xmlns:p14="http://schemas.microsoft.com/office/powerpoint/2010/main" val="2850380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0671"/>
          </a:xfrm>
        </p:spPr>
        <p:txBody>
          <a:bodyPr>
            <a:normAutofit/>
          </a:bodyPr>
          <a:lstStyle/>
          <a:p>
            <a:r>
              <a:rPr lang="en-US" sz="6600" dirty="0" smtClean="0">
                <a:solidFill>
                  <a:schemeClr val="accent4"/>
                </a:solidFill>
              </a:rPr>
              <a:t>As</a:t>
            </a:r>
            <a:r>
              <a:rPr lang="en-US" sz="6600" dirty="0" smtClean="0"/>
              <a:t> </a:t>
            </a:r>
            <a:r>
              <a:rPr lang="en-US" sz="2400" dirty="0" smtClean="0"/>
              <a:t>the name suggests, selection widgets refers to the group controls that display a list of choices from which user select items.</a:t>
            </a:r>
            <a:br>
              <a:rPr lang="en-US" sz="2400" dirty="0" smtClean="0"/>
            </a:br>
            <a:r>
              <a:rPr lang="en-US" sz="2400" dirty="0" smtClean="0"/>
              <a:t>To constraint user to enter the correct data type or within a specific range and also to show the valid values, lists and dropdown list are commonly used in application.</a:t>
            </a:r>
            <a:br>
              <a:rPr lang="en-US" sz="2400" dirty="0" smtClean="0"/>
            </a:br>
            <a:r>
              <a:rPr lang="en-US" sz="2400" dirty="0" smtClean="0"/>
              <a:t>Lists and dropdown lists are called </a:t>
            </a:r>
            <a:r>
              <a:rPr lang="en-US" sz="2400" b="1" dirty="0" err="1" smtClean="0">
                <a:solidFill>
                  <a:srgbClr val="7030A0"/>
                </a:solidFill>
              </a:rPr>
              <a:t>Listview</a:t>
            </a:r>
            <a:r>
              <a:rPr lang="en-US" sz="2400" dirty="0" smtClean="0"/>
              <a:t> and </a:t>
            </a:r>
            <a:r>
              <a:rPr lang="en-US" sz="2400" b="1" dirty="0" smtClean="0">
                <a:solidFill>
                  <a:srgbClr val="7030A0"/>
                </a:solidFill>
              </a:rPr>
              <a:t>spinner</a:t>
            </a:r>
            <a:r>
              <a:rPr lang="en-US" sz="2400" dirty="0" smtClean="0"/>
              <a:t> controls in Android</a:t>
            </a:r>
            <a:br>
              <a:rPr lang="en-US" sz="2400" dirty="0" smtClean="0"/>
            </a:br>
            <a:r>
              <a:rPr lang="en-US" sz="2400" dirty="0" smtClean="0"/>
              <a:t>We will also discuss </a:t>
            </a:r>
            <a:r>
              <a:rPr lang="en-US" sz="2400" b="1" dirty="0" err="1" smtClean="0">
                <a:solidFill>
                  <a:srgbClr val="7030A0"/>
                </a:solidFill>
              </a:rPr>
              <a:t>AutoCompleteTextView</a:t>
            </a:r>
            <a:r>
              <a:rPr lang="en-US" sz="2400" dirty="0" smtClean="0"/>
              <a:t> and </a:t>
            </a:r>
            <a:r>
              <a:rPr lang="en-US" sz="2400" b="1" dirty="0" err="1" smtClean="0">
                <a:solidFill>
                  <a:srgbClr val="7030A0"/>
                </a:solidFill>
              </a:rPr>
              <a:t>GridView</a:t>
            </a:r>
            <a:endParaRPr lang="en-US" sz="2400" b="1" dirty="0" smtClean="0">
              <a:solidFill>
                <a:srgbClr val="7030A0"/>
              </a:solidFill>
            </a:endParaRPr>
          </a:p>
        </p:txBody>
      </p:sp>
    </p:spTree>
    <p:extLst>
      <p:ext uri="{BB962C8B-B14F-4D97-AF65-F5344CB8AC3E}">
        <p14:creationId xmlns:p14="http://schemas.microsoft.com/office/powerpoint/2010/main" val="1686242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703821"/>
          </a:xfrm>
        </p:spPr>
        <p:txBody>
          <a:bodyPr>
            <a:normAutofit/>
          </a:bodyPr>
          <a:lstStyle/>
          <a:p>
            <a:pPr algn="ctr"/>
            <a:r>
              <a:rPr lang="en-US" dirty="0"/>
              <a:t> </a:t>
            </a:r>
            <a:r>
              <a:rPr lang="en-US" dirty="0" err="1" smtClean="0">
                <a:solidFill>
                  <a:srgbClr val="0070C0"/>
                </a:solidFill>
              </a:rPr>
              <a:t>MianActivity.Java</a:t>
            </a:r>
            <a:endParaRPr lang="en-US" dirty="0"/>
          </a:p>
        </p:txBody>
      </p:sp>
      <p:pic>
        <p:nvPicPr>
          <p:cNvPr id="3" name="Picture 2"/>
          <p:cNvPicPr>
            <a:picLocks noChangeAspect="1"/>
          </p:cNvPicPr>
          <p:nvPr/>
        </p:nvPicPr>
        <p:blipFill>
          <a:blip r:embed="rId2"/>
          <a:stretch>
            <a:fillRect/>
          </a:stretch>
        </p:blipFill>
        <p:spPr>
          <a:xfrm>
            <a:off x="390525" y="1111071"/>
            <a:ext cx="5705475" cy="4610100"/>
          </a:xfrm>
          <a:prstGeom prst="rect">
            <a:avLst/>
          </a:prstGeom>
        </p:spPr>
      </p:pic>
      <p:pic>
        <p:nvPicPr>
          <p:cNvPr id="5" name="Picture 4"/>
          <p:cNvPicPr>
            <a:picLocks noChangeAspect="1"/>
          </p:cNvPicPr>
          <p:nvPr/>
        </p:nvPicPr>
        <p:blipFill>
          <a:blip r:embed="rId3"/>
          <a:stretch>
            <a:fillRect/>
          </a:stretch>
        </p:blipFill>
        <p:spPr>
          <a:xfrm>
            <a:off x="6557828" y="1111070"/>
            <a:ext cx="4889661" cy="5315487"/>
          </a:xfrm>
          <a:prstGeom prst="rect">
            <a:avLst/>
          </a:prstGeom>
        </p:spPr>
      </p:pic>
    </p:spTree>
    <p:extLst>
      <p:ext uri="{BB962C8B-B14F-4D97-AF65-F5344CB8AC3E}">
        <p14:creationId xmlns:p14="http://schemas.microsoft.com/office/powerpoint/2010/main" val="22143307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703821"/>
          </a:xfrm>
        </p:spPr>
        <p:txBody>
          <a:bodyPr>
            <a:normAutofit fontScale="90000"/>
          </a:bodyPr>
          <a:lstStyle/>
          <a:p>
            <a:pPr algn="ctr"/>
            <a:r>
              <a:rPr lang="en-US" dirty="0"/>
              <a:t> </a:t>
            </a:r>
            <a:r>
              <a:rPr lang="en-US" dirty="0" err="1" smtClean="0">
                <a:solidFill>
                  <a:srgbClr val="0070C0"/>
                </a:solidFill>
              </a:rPr>
              <a:t>ListHelper</a:t>
            </a:r>
            <a:r>
              <a:rPr lang="en-US" dirty="0" smtClean="0">
                <a:solidFill>
                  <a:srgbClr val="0070C0"/>
                </a:solidFill>
              </a:rPr>
              <a:t> class and </a:t>
            </a:r>
            <a:r>
              <a:rPr lang="en-US" dirty="0" err="1" smtClean="0">
                <a:solidFill>
                  <a:srgbClr val="0070C0"/>
                </a:solidFill>
              </a:rPr>
              <a:t>CustomeListAdapter</a:t>
            </a:r>
            <a:r>
              <a:rPr lang="en-US" dirty="0" smtClean="0">
                <a:solidFill>
                  <a:srgbClr val="0070C0"/>
                </a:solidFill>
              </a:rPr>
              <a:t> Class </a:t>
            </a:r>
            <a:endParaRPr lang="en-US" dirty="0"/>
          </a:p>
        </p:txBody>
      </p:sp>
      <p:pic>
        <p:nvPicPr>
          <p:cNvPr id="3" name="Picture 2"/>
          <p:cNvPicPr>
            <a:picLocks noChangeAspect="1"/>
          </p:cNvPicPr>
          <p:nvPr/>
        </p:nvPicPr>
        <p:blipFill>
          <a:blip r:embed="rId2"/>
          <a:stretch>
            <a:fillRect/>
          </a:stretch>
        </p:blipFill>
        <p:spPr>
          <a:xfrm>
            <a:off x="200426" y="1074043"/>
            <a:ext cx="3824927" cy="5069180"/>
          </a:xfrm>
          <a:prstGeom prst="rect">
            <a:avLst/>
          </a:prstGeom>
        </p:spPr>
      </p:pic>
      <p:pic>
        <p:nvPicPr>
          <p:cNvPr id="8" name="Picture 7"/>
          <p:cNvPicPr>
            <a:picLocks noChangeAspect="1"/>
          </p:cNvPicPr>
          <p:nvPr/>
        </p:nvPicPr>
        <p:blipFill>
          <a:blip r:embed="rId3"/>
          <a:stretch>
            <a:fillRect/>
          </a:stretch>
        </p:blipFill>
        <p:spPr>
          <a:xfrm>
            <a:off x="4548254" y="1056873"/>
            <a:ext cx="7448550" cy="5086350"/>
          </a:xfrm>
          <a:prstGeom prst="rect">
            <a:avLst/>
          </a:prstGeom>
        </p:spPr>
      </p:pic>
    </p:spTree>
    <p:extLst>
      <p:ext uri="{BB962C8B-B14F-4D97-AF65-F5344CB8AC3E}">
        <p14:creationId xmlns:p14="http://schemas.microsoft.com/office/powerpoint/2010/main" val="3338355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703821"/>
          </a:xfrm>
        </p:spPr>
        <p:txBody>
          <a:bodyPr>
            <a:normAutofit/>
          </a:bodyPr>
          <a:lstStyle/>
          <a:p>
            <a:pPr algn="ctr"/>
            <a:r>
              <a:rPr lang="en-US" dirty="0"/>
              <a:t> </a:t>
            </a:r>
            <a:r>
              <a:rPr lang="en-US" dirty="0" smtClean="0">
                <a:solidFill>
                  <a:srgbClr val="0070C0"/>
                </a:solidFill>
              </a:rPr>
              <a:t>Custom </a:t>
            </a:r>
            <a:r>
              <a:rPr lang="en-US" dirty="0" err="1" smtClean="0">
                <a:solidFill>
                  <a:srgbClr val="0070C0"/>
                </a:solidFill>
              </a:rPr>
              <a:t>ListView</a:t>
            </a:r>
            <a:r>
              <a:rPr lang="en-US" dirty="0" smtClean="0">
                <a:solidFill>
                  <a:srgbClr val="0070C0"/>
                </a:solidFill>
              </a:rPr>
              <a:t> </a:t>
            </a:r>
            <a:r>
              <a:rPr lang="en-US" dirty="0" err="1" smtClean="0">
                <a:solidFill>
                  <a:srgbClr val="0070C0"/>
                </a:solidFill>
              </a:rPr>
              <a:t>Gui</a:t>
            </a:r>
            <a:r>
              <a:rPr lang="en-US" dirty="0" smtClean="0">
                <a:solidFill>
                  <a:srgbClr val="0070C0"/>
                </a:solidFill>
              </a:rPr>
              <a:t> Example 2</a:t>
            </a:r>
            <a:endParaRPr lang="en-US" dirty="0"/>
          </a:p>
        </p:txBody>
      </p:sp>
      <p:pic>
        <p:nvPicPr>
          <p:cNvPr id="4" name="Picture 3"/>
          <p:cNvPicPr>
            <a:picLocks noChangeAspect="1"/>
          </p:cNvPicPr>
          <p:nvPr/>
        </p:nvPicPr>
        <p:blipFill>
          <a:blip r:embed="rId2"/>
          <a:stretch>
            <a:fillRect/>
          </a:stretch>
        </p:blipFill>
        <p:spPr>
          <a:xfrm>
            <a:off x="3749429" y="1390247"/>
            <a:ext cx="2960464" cy="4920949"/>
          </a:xfrm>
          <a:prstGeom prst="rect">
            <a:avLst/>
          </a:prstGeom>
        </p:spPr>
      </p:pic>
      <p:pic>
        <p:nvPicPr>
          <p:cNvPr id="5" name="Picture 4"/>
          <p:cNvPicPr>
            <a:picLocks noChangeAspect="1"/>
          </p:cNvPicPr>
          <p:nvPr/>
        </p:nvPicPr>
        <p:blipFill>
          <a:blip r:embed="rId3"/>
          <a:stretch>
            <a:fillRect/>
          </a:stretch>
        </p:blipFill>
        <p:spPr>
          <a:xfrm>
            <a:off x="278304" y="1390246"/>
            <a:ext cx="2939270" cy="4920949"/>
          </a:xfrm>
          <a:prstGeom prst="rect">
            <a:avLst/>
          </a:prstGeom>
        </p:spPr>
      </p:pic>
      <p:pic>
        <p:nvPicPr>
          <p:cNvPr id="6" name="Picture 5"/>
          <p:cNvPicPr>
            <a:picLocks noChangeAspect="1"/>
          </p:cNvPicPr>
          <p:nvPr/>
        </p:nvPicPr>
        <p:blipFill>
          <a:blip r:embed="rId4"/>
          <a:stretch>
            <a:fillRect/>
          </a:stretch>
        </p:blipFill>
        <p:spPr>
          <a:xfrm>
            <a:off x="7241747" y="1390246"/>
            <a:ext cx="2893925" cy="4893364"/>
          </a:xfrm>
          <a:prstGeom prst="rect">
            <a:avLst/>
          </a:prstGeom>
        </p:spPr>
      </p:pic>
    </p:spTree>
    <p:extLst>
      <p:ext uri="{BB962C8B-B14F-4D97-AF65-F5344CB8AC3E}">
        <p14:creationId xmlns:p14="http://schemas.microsoft.com/office/powerpoint/2010/main" val="373850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703821"/>
          </a:xfrm>
        </p:spPr>
        <p:txBody>
          <a:bodyPr>
            <a:normAutofit fontScale="90000"/>
          </a:bodyPr>
          <a:lstStyle/>
          <a:p>
            <a:pPr algn="ctr"/>
            <a:r>
              <a:rPr lang="en-US" dirty="0"/>
              <a:t> </a:t>
            </a:r>
            <a:r>
              <a:rPr lang="en-US" dirty="0" smtClean="0">
                <a:solidFill>
                  <a:srgbClr val="0070C0"/>
                </a:solidFill>
              </a:rPr>
              <a:t>Custom </a:t>
            </a:r>
            <a:r>
              <a:rPr lang="en-US" dirty="0" err="1" smtClean="0">
                <a:solidFill>
                  <a:srgbClr val="0070C0"/>
                </a:solidFill>
              </a:rPr>
              <a:t>ListView</a:t>
            </a:r>
            <a:r>
              <a:rPr lang="en-US" dirty="0" smtClean="0">
                <a:solidFill>
                  <a:srgbClr val="0070C0"/>
                </a:solidFill>
              </a:rPr>
              <a:t> </a:t>
            </a:r>
            <a:r>
              <a:rPr lang="en-US" dirty="0" err="1" smtClean="0">
                <a:solidFill>
                  <a:srgbClr val="0070C0"/>
                </a:solidFill>
              </a:rPr>
              <a:t>Gui</a:t>
            </a:r>
            <a:r>
              <a:rPr lang="en-US" dirty="0" smtClean="0">
                <a:solidFill>
                  <a:srgbClr val="0070C0"/>
                </a:solidFill>
              </a:rPr>
              <a:t> Example 2</a:t>
            </a:r>
            <a:br>
              <a:rPr lang="en-US" dirty="0" smtClean="0">
                <a:solidFill>
                  <a:srgbClr val="0070C0"/>
                </a:solidFill>
              </a:rPr>
            </a:br>
            <a:r>
              <a:rPr lang="en-US" dirty="0" smtClean="0">
                <a:solidFill>
                  <a:srgbClr val="0070C0"/>
                </a:solidFill>
              </a:rPr>
              <a:t>XML Code of Left and Right Layout</a:t>
            </a:r>
            <a:endParaRPr lang="en-US" dirty="0"/>
          </a:p>
        </p:txBody>
      </p:sp>
      <p:pic>
        <p:nvPicPr>
          <p:cNvPr id="3" name="Picture 2"/>
          <p:cNvPicPr>
            <a:picLocks noChangeAspect="1"/>
          </p:cNvPicPr>
          <p:nvPr/>
        </p:nvPicPr>
        <p:blipFill>
          <a:blip r:embed="rId2"/>
          <a:stretch>
            <a:fillRect/>
          </a:stretch>
        </p:blipFill>
        <p:spPr>
          <a:xfrm>
            <a:off x="209751" y="1413121"/>
            <a:ext cx="4714875" cy="2924175"/>
          </a:xfrm>
          <a:prstGeom prst="rect">
            <a:avLst/>
          </a:prstGeom>
        </p:spPr>
      </p:pic>
      <p:pic>
        <p:nvPicPr>
          <p:cNvPr id="7" name="Picture 6"/>
          <p:cNvPicPr>
            <a:picLocks noChangeAspect="1"/>
          </p:cNvPicPr>
          <p:nvPr/>
        </p:nvPicPr>
        <p:blipFill>
          <a:blip r:embed="rId3"/>
          <a:stretch>
            <a:fillRect/>
          </a:stretch>
        </p:blipFill>
        <p:spPr>
          <a:xfrm>
            <a:off x="5250153" y="1025347"/>
            <a:ext cx="4705350" cy="4781550"/>
          </a:xfrm>
          <a:prstGeom prst="rect">
            <a:avLst/>
          </a:prstGeom>
        </p:spPr>
      </p:pic>
      <p:pic>
        <p:nvPicPr>
          <p:cNvPr id="8" name="Picture 7"/>
          <p:cNvPicPr>
            <a:picLocks noChangeAspect="1"/>
          </p:cNvPicPr>
          <p:nvPr/>
        </p:nvPicPr>
        <p:blipFill>
          <a:blip r:embed="rId4"/>
          <a:stretch>
            <a:fillRect/>
          </a:stretch>
        </p:blipFill>
        <p:spPr>
          <a:xfrm>
            <a:off x="5215809" y="5505450"/>
            <a:ext cx="4739694" cy="1352550"/>
          </a:xfrm>
          <a:prstGeom prst="rect">
            <a:avLst/>
          </a:prstGeom>
        </p:spPr>
      </p:pic>
    </p:spTree>
    <p:extLst>
      <p:ext uri="{BB962C8B-B14F-4D97-AF65-F5344CB8AC3E}">
        <p14:creationId xmlns:p14="http://schemas.microsoft.com/office/powerpoint/2010/main" val="3200695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703821"/>
          </a:xfrm>
        </p:spPr>
        <p:txBody>
          <a:bodyPr>
            <a:normAutofit fontScale="90000"/>
          </a:bodyPr>
          <a:lstStyle/>
          <a:p>
            <a:pPr algn="ctr"/>
            <a:r>
              <a:rPr lang="en-US" dirty="0"/>
              <a:t> </a:t>
            </a:r>
            <a:r>
              <a:rPr lang="en-US" dirty="0" smtClean="0">
                <a:solidFill>
                  <a:srgbClr val="0070C0"/>
                </a:solidFill>
              </a:rPr>
              <a:t>Custom </a:t>
            </a:r>
            <a:r>
              <a:rPr lang="en-US" dirty="0" err="1" smtClean="0">
                <a:solidFill>
                  <a:srgbClr val="0070C0"/>
                </a:solidFill>
              </a:rPr>
              <a:t>ListView</a:t>
            </a:r>
            <a:r>
              <a:rPr lang="en-US" dirty="0" smtClean="0">
                <a:solidFill>
                  <a:srgbClr val="0070C0"/>
                </a:solidFill>
              </a:rPr>
              <a:t> </a:t>
            </a:r>
            <a:r>
              <a:rPr lang="en-US" dirty="0" err="1" smtClean="0">
                <a:solidFill>
                  <a:srgbClr val="0070C0"/>
                </a:solidFill>
              </a:rPr>
              <a:t>Gui</a:t>
            </a:r>
            <a:r>
              <a:rPr lang="en-US" dirty="0" smtClean="0">
                <a:solidFill>
                  <a:srgbClr val="0070C0"/>
                </a:solidFill>
              </a:rPr>
              <a:t> Example 2</a:t>
            </a:r>
            <a:br>
              <a:rPr lang="en-US" dirty="0" smtClean="0">
                <a:solidFill>
                  <a:srgbClr val="0070C0"/>
                </a:solidFill>
              </a:rPr>
            </a:br>
            <a:r>
              <a:rPr lang="en-US" dirty="0" err="1" smtClean="0">
                <a:solidFill>
                  <a:srgbClr val="0070C0"/>
                </a:solidFill>
              </a:rPr>
              <a:t>ContactDataProvider</a:t>
            </a:r>
            <a:r>
              <a:rPr lang="en-US" dirty="0" smtClean="0">
                <a:solidFill>
                  <a:srgbClr val="0070C0"/>
                </a:solidFill>
              </a:rPr>
              <a:t> Screenshot</a:t>
            </a:r>
            <a:br>
              <a:rPr lang="en-US" dirty="0" smtClean="0">
                <a:solidFill>
                  <a:srgbClr val="0070C0"/>
                </a:solidFill>
              </a:rPr>
            </a:br>
            <a:endParaRPr lang="en-US" dirty="0"/>
          </a:p>
        </p:txBody>
      </p:sp>
      <p:pic>
        <p:nvPicPr>
          <p:cNvPr id="4" name="Picture 3"/>
          <p:cNvPicPr>
            <a:picLocks noChangeAspect="1"/>
          </p:cNvPicPr>
          <p:nvPr/>
        </p:nvPicPr>
        <p:blipFill>
          <a:blip r:embed="rId2"/>
          <a:stretch>
            <a:fillRect/>
          </a:stretch>
        </p:blipFill>
        <p:spPr>
          <a:xfrm>
            <a:off x="590146" y="1163459"/>
            <a:ext cx="3750033" cy="5310675"/>
          </a:xfrm>
          <a:prstGeom prst="rect">
            <a:avLst/>
          </a:prstGeom>
        </p:spPr>
      </p:pic>
      <p:pic>
        <p:nvPicPr>
          <p:cNvPr id="5" name="Picture 4"/>
          <p:cNvPicPr>
            <a:picLocks noChangeAspect="1"/>
          </p:cNvPicPr>
          <p:nvPr/>
        </p:nvPicPr>
        <p:blipFill>
          <a:blip r:embed="rId3"/>
          <a:stretch>
            <a:fillRect/>
          </a:stretch>
        </p:blipFill>
        <p:spPr>
          <a:xfrm>
            <a:off x="4630961" y="850004"/>
            <a:ext cx="6097140" cy="5754107"/>
          </a:xfrm>
          <a:prstGeom prst="rect">
            <a:avLst/>
          </a:prstGeom>
        </p:spPr>
      </p:pic>
    </p:spTree>
    <p:extLst>
      <p:ext uri="{BB962C8B-B14F-4D97-AF65-F5344CB8AC3E}">
        <p14:creationId xmlns:p14="http://schemas.microsoft.com/office/powerpoint/2010/main" val="2740191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703821"/>
          </a:xfrm>
        </p:spPr>
        <p:txBody>
          <a:bodyPr>
            <a:normAutofit fontScale="90000"/>
          </a:bodyPr>
          <a:lstStyle/>
          <a:p>
            <a:pPr algn="ctr"/>
            <a:r>
              <a:rPr lang="en-US" dirty="0"/>
              <a:t> </a:t>
            </a:r>
            <a:r>
              <a:rPr lang="en-US" dirty="0" smtClean="0">
                <a:solidFill>
                  <a:srgbClr val="0070C0"/>
                </a:solidFill>
              </a:rPr>
              <a:t>Custom </a:t>
            </a:r>
            <a:r>
              <a:rPr lang="en-US" dirty="0" err="1" smtClean="0">
                <a:solidFill>
                  <a:srgbClr val="0070C0"/>
                </a:solidFill>
              </a:rPr>
              <a:t>ListView</a:t>
            </a:r>
            <a:r>
              <a:rPr lang="en-US" dirty="0" smtClean="0">
                <a:solidFill>
                  <a:srgbClr val="0070C0"/>
                </a:solidFill>
              </a:rPr>
              <a:t> </a:t>
            </a:r>
            <a:r>
              <a:rPr lang="en-US" dirty="0" err="1" smtClean="0">
                <a:solidFill>
                  <a:srgbClr val="0070C0"/>
                </a:solidFill>
              </a:rPr>
              <a:t>Gui</a:t>
            </a:r>
            <a:r>
              <a:rPr lang="en-US" dirty="0" smtClean="0">
                <a:solidFill>
                  <a:srgbClr val="0070C0"/>
                </a:solidFill>
              </a:rPr>
              <a:t> Example 2</a:t>
            </a:r>
            <a:br>
              <a:rPr lang="en-US" dirty="0" smtClean="0">
                <a:solidFill>
                  <a:srgbClr val="0070C0"/>
                </a:solidFill>
              </a:rPr>
            </a:br>
            <a:r>
              <a:rPr lang="en-US" dirty="0" err="1" smtClean="0">
                <a:solidFill>
                  <a:srgbClr val="0070C0"/>
                </a:solidFill>
              </a:rPr>
              <a:t>ContactAdapter</a:t>
            </a:r>
            <a:r>
              <a:rPr lang="en-US" dirty="0" smtClean="0">
                <a:solidFill>
                  <a:srgbClr val="0070C0"/>
                </a:solidFill>
              </a:rPr>
              <a:t> Screenshot</a:t>
            </a:r>
            <a:br>
              <a:rPr lang="en-US" dirty="0" smtClean="0">
                <a:solidFill>
                  <a:srgbClr val="0070C0"/>
                </a:solidFill>
              </a:rPr>
            </a:br>
            <a:endParaRPr lang="en-US" dirty="0"/>
          </a:p>
        </p:txBody>
      </p:sp>
      <p:pic>
        <p:nvPicPr>
          <p:cNvPr id="3" name="Picture 2"/>
          <p:cNvPicPr>
            <a:picLocks noChangeAspect="1"/>
          </p:cNvPicPr>
          <p:nvPr/>
        </p:nvPicPr>
        <p:blipFill>
          <a:blip r:embed="rId2"/>
          <a:stretch>
            <a:fillRect/>
          </a:stretch>
        </p:blipFill>
        <p:spPr>
          <a:xfrm>
            <a:off x="266700" y="1626215"/>
            <a:ext cx="4936365" cy="4291089"/>
          </a:xfrm>
          <a:prstGeom prst="rect">
            <a:avLst/>
          </a:prstGeom>
        </p:spPr>
      </p:pic>
      <p:pic>
        <p:nvPicPr>
          <p:cNvPr id="6" name="Picture 5"/>
          <p:cNvPicPr>
            <a:picLocks noChangeAspect="1"/>
          </p:cNvPicPr>
          <p:nvPr/>
        </p:nvPicPr>
        <p:blipFill>
          <a:blip r:embed="rId3"/>
          <a:stretch>
            <a:fillRect/>
          </a:stretch>
        </p:blipFill>
        <p:spPr>
          <a:xfrm>
            <a:off x="5276083" y="1626214"/>
            <a:ext cx="6801080" cy="4127019"/>
          </a:xfrm>
          <a:prstGeom prst="rect">
            <a:avLst/>
          </a:prstGeom>
        </p:spPr>
      </p:pic>
    </p:spTree>
    <p:extLst>
      <p:ext uri="{BB962C8B-B14F-4D97-AF65-F5344CB8AC3E}">
        <p14:creationId xmlns:p14="http://schemas.microsoft.com/office/powerpoint/2010/main" val="705031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fontScale="90000"/>
          </a:bodyPr>
          <a:lstStyle/>
          <a:p>
            <a:pPr algn="ctr"/>
            <a:r>
              <a:rPr lang="en-US" dirty="0"/>
              <a:t> </a:t>
            </a:r>
            <a:r>
              <a:rPr lang="en-US" dirty="0" smtClean="0">
                <a:solidFill>
                  <a:srgbClr val="0070C0"/>
                </a:solidFill>
              </a:rPr>
              <a:t>Custom </a:t>
            </a:r>
            <a:r>
              <a:rPr lang="en-US" dirty="0" err="1" smtClean="0">
                <a:solidFill>
                  <a:srgbClr val="0070C0"/>
                </a:solidFill>
              </a:rPr>
              <a:t>ListView</a:t>
            </a:r>
            <a:r>
              <a:rPr lang="en-US" dirty="0" smtClean="0">
                <a:solidFill>
                  <a:srgbClr val="0070C0"/>
                </a:solidFill>
              </a:rPr>
              <a:t> </a:t>
            </a:r>
            <a:r>
              <a:rPr lang="en-US" dirty="0" err="1" smtClean="0">
                <a:solidFill>
                  <a:srgbClr val="0070C0"/>
                </a:solidFill>
              </a:rPr>
              <a:t>Gui</a:t>
            </a:r>
            <a:r>
              <a:rPr lang="en-US" dirty="0" smtClean="0">
                <a:solidFill>
                  <a:srgbClr val="0070C0"/>
                </a:solidFill>
              </a:rPr>
              <a:t> Example 2</a:t>
            </a:r>
            <a:br>
              <a:rPr lang="en-US" dirty="0" smtClean="0">
                <a:solidFill>
                  <a:srgbClr val="0070C0"/>
                </a:solidFill>
              </a:rPr>
            </a:br>
            <a:r>
              <a:rPr lang="en-US" dirty="0" err="1" smtClean="0">
                <a:solidFill>
                  <a:srgbClr val="0070C0"/>
                </a:solidFill>
              </a:rPr>
              <a:t>MianActivity</a:t>
            </a:r>
            <a:r>
              <a:rPr lang="en-US" dirty="0" smtClean="0">
                <a:solidFill>
                  <a:srgbClr val="0070C0"/>
                </a:solidFill>
              </a:rPr>
              <a:t> Screenshot</a:t>
            </a:r>
            <a:br>
              <a:rPr lang="en-US" dirty="0" smtClean="0">
                <a:solidFill>
                  <a:srgbClr val="0070C0"/>
                </a:solidFill>
              </a:rPr>
            </a:br>
            <a:endParaRPr lang="en-US" dirty="0"/>
          </a:p>
        </p:txBody>
      </p:sp>
      <p:pic>
        <p:nvPicPr>
          <p:cNvPr id="4" name="Picture 3"/>
          <p:cNvPicPr>
            <a:picLocks noChangeAspect="1"/>
          </p:cNvPicPr>
          <p:nvPr/>
        </p:nvPicPr>
        <p:blipFill>
          <a:blip r:embed="rId2"/>
          <a:stretch>
            <a:fillRect/>
          </a:stretch>
        </p:blipFill>
        <p:spPr>
          <a:xfrm>
            <a:off x="838200" y="958470"/>
            <a:ext cx="7687614" cy="5652997"/>
          </a:xfrm>
          <a:prstGeom prst="rect">
            <a:avLst/>
          </a:prstGeom>
        </p:spPr>
      </p:pic>
    </p:spTree>
    <p:extLst>
      <p:ext uri="{BB962C8B-B14F-4D97-AF65-F5344CB8AC3E}">
        <p14:creationId xmlns:p14="http://schemas.microsoft.com/office/powerpoint/2010/main" val="3823351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123"/>
          </a:xfrm>
        </p:spPr>
        <p:txBody>
          <a:bodyPr>
            <a:normAutofit fontScale="90000"/>
          </a:bodyPr>
          <a:lstStyle/>
          <a:p>
            <a:pPr algn="ctr"/>
            <a:r>
              <a:rPr lang="en-US" dirty="0" smtClean="0">
                <a:solidFill>
                  <a:srgbClr val="0070C0"/>
                </a:solidFill>
              </a:rPr>
              <a:t>Using Spinner Control</a:t>
            </a:r>
            <a:endParaRPr lang="en-US" dirty="0">
              <a:solidFill>
                <a:srgbClr val="0070C0"/>
              </a:solidFill>
            </a:endParaRPr>
          </a:p>
        </p:txBody>
      </p:sp>
      <p:sp>
        <p:nvSpPr>
          <p:cNvPr id="3" name="Content Placeholder 2"/>
          <p:cNvSpPr>
            <a:spLocks noGrp="1"/>
          </p:cNvSpPr>
          <p:nvPr>
            <p:ph idx="1"/>
          </p:nvPr>
        </p:nvSpPr>
        <p:spPr>
          <a:xfrm>
            <a:off x="838200" y="927279"/>
            <a:ext cx="10515600" cy="5249684"/>
          </a:xfrm>
        </p:spPr>
        <p:txBody>
          <a:bodyPr/>
          <a:lstStyle/>
          <a:p>
            <a:r>
              <a:rPr lang="en-US" dirty="0" smtClean="0"/>
              <a:t>The spinner is like a drop down list that display at list of items, allow user to select the desired item.</a:t>
            </a:r>
          </a:p>
          <a:p>
            <a:r>
              <a:rPr lang="en-US" dirty="0" smtClean="0"/>
              <a:t>To populate the </a:t>
            </a:r>
            <a:r>
              <a:rPr lang="en-US" i="1" dirty="0" smtClean="0">
                <a:solidFill>
                  <a:srgbClr val="00B050"/>
                </a:solidFill>
              </a:rPr>
              <a:t>spinner</a:t>
            </a:r>
            <a:r>
              <a:rPr lang="en-US" dirty="0" smtClean="0"/>
              <a:t> control we use two methods one via the </a:t>
            </a:r>
            <a:r>
              <a:rPr lang="en-US" i="1" dirty="0" smtClean="0">
                <a:solidFill>
                  <a:srgbClr val="00B050"/>
                </a:solidFill>
              </a:rPr>
              <a:t>string resources </a:t>
            </a:r>
            <a:r>
              <a:rPr lang="en-US" dirty="0" smtClean="0"/>
              <a:t>and the other via the </a:t>
            </a:r>
            <a:r>
              <a:rPr lang="en-US" i="1" dirty="0" err="1" smtClean="0">
                <a:solidFill>
                  <a:srgbClr val="00B050"/>
                </a:solidFill>
              </a:rPr>
              <a:t>arrayAdapter</a:t>
            </a:r>
            <a:r>
              <a:rPr lang="en-US" dirty="0" smtClean="0"/>
              <a:t> that acts a data source.</a:t>
            </a:r>
          </a:p>
          <a:p>
            <a:r>
              <a:rPr lang="en-US" dirty="0" smtClean="0"/>
              <a:t>Now Populating a </a:t>
            </a:r>
            <a:r>
              <a:rPr lang="en-US" b="1" dirty="0" smtClean="0">
                <a:solidFill>
                  <a:srgbClr val="00B050"/>
                </a:solidFill>
              </a:rPr>
              <a:t>spinner</a:t>
            </a:r>
            <a:r>
              <a:rPr lang="en-US" dirty="0" smtClean="0"/>
              <a:t> through Resources</a:t>
            </a:r>
            <a:endParaRPr lang="en-US" dirty="0"/>
          </a:p>
        </p:txBody>
      </p:sp>
      <p:pic>
        <p:nvPicPr>
          <p:cNvPr id="4" name="Picture 3"/>
          <p:cNvPicPr>
            <a:picLocks noChangeAspect="1"/>
          </p:cNvPicPr>
          <p:nvPr/>
        </p:nvPicPr>
        <p:blipFill>
          <a:blip r:embed="rId2"/>
          <a:stretch>
            <a:fillRect/>
          </a:stretch>
        </p:blipFill>
        <p:spPr>
          <a:xfrm>
            <a:off x="838200" y="3747282"/>
            <a:ext cx="4467225" cy="1990725"/>
          </a:xfrm>
          <a:prstGeom prst="rect">
            <a:avLst/>
          </a:prstGeom>
        </p:spPr>
      </p:pic>
      <p:pic>
        <p:nvPicPr>
          <p:cNvPr id="5" name="Picture 4"/>
          <p:cNvPicPr>
            <a:picLocks noChangeAspect="1"/>
          </p:cNvPicPr>
          <p:nvPr/>
        </p:nvPicPr>
        <p:blipFill>
          <a:blip r:embed="rId3"/>
          <a:stretch>
            <a:fillRect/>
          </a:stretch>
        </p:blipFill>
        <p:spPr>
          <a:xfrm>
            <a:off x="5784559" y="3747281"/>
            <a:ext cx="5303161" cy="1990725"/>
          </a:xfrm>
          <a:prstGeom prst="rect">
            <a:avLst/>
          </a:prstGeom>
        </p:spPr>
      </p:pic>
    </p:spTree>
    <p:extLst>
      <p:ext uri="{BB962C8B-B14F-4D97-AF65-F5344CB8AC3E}">
        <p14:creationId xmlns:p14="http://schemas.microsoft.com/office/powerpoint/2010/main" val="4284286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63"/>
            <a:ext cx="10515600" cy="978794"/>
          </a:xfrm>
        </p:spPr>
        <p:txBody>
          <a:bodyPr>
            <a:normAutofit/>
          </a:bodyPr>
          <a:lstStyle/>
          <a:p>
            <a:pPr algn="ctr"/>
            <a:r>
              <a:rPr lang="en-US" dirty="0" smtClean="0">
                <a:solidFill>
                  <a:srgbClr val="00B0F0"/>
                </a:solidFill>
              </a:rPr>
              <a:t>Spinner View</a:t>
            </a:r>
            <a:endParaRPr lang="en-US" dirty="0">
              <a:solidFill>
                <a:srgbClr val="00B0F0"/>
              </a:solidFill>
            </a:endParaRPr>
          </a:p>
        </p:txBody>
      </p:sp>
      <p:pic>
        <p:nvPicPr>
          <p:cNvPr id="5" name="Picture 4"/>
          <p:cNvPicPr>
            <a:picLocks noChangeAspect="1"/>
          </p:cNvPicPr>
          <p:nvPr/>
        </p:nvPicPr>
        <p:blipFill>
          <a:blip r:embed="rId2"/>
          <a:stretch>
            <a:fillRect/>
          </a:stretch>
        </p:blipFill>
        <p:spPr>
          <a:xfrm>
            <a:off x="1490097" y="1184857"/>
            <a:ext cx="3419033" cy="5283960"/>
          </a:xfrm>
          <a:prstGeom prst="rect">
            <a:avLst/>
          </a:prstGeom>
        </p:spPr>
      </p:pic>
      <p:pic>
        <p:nvPicPr>
          <p:cNvPr id="6" name="Picture 5"/>
          <p:cNvPicPr>
            <a:picLocks noChangeAspect="1"/>
          </p:cNvPicPr>
          <p:nvPr/>
        </p:nvPicPr>
        <p:blipFill>
          <a:blip r:embed="rId3"/>
          <a:stretch>
            <a:fillRect/>
          </a:stretch>
        </p:blipFill>
        <p:spPr>
          <a:xfrm>
            <a:off x="5813185" y="1184857"/>
            <a:ext cx="3290233" cy="5171404"/>
          </a:xfrm>
          <a:prstGeom prst="rect">
            <a:avLst/>
          </a:prstGeom>
        </p:spPr>
      </p:pic>
    </p:spTree>
    <p:extLst>
      <p:ext uri="{BB962C8B-B14F-4D97-AF65-F5344CB8AC3E}">
        <p14:creationId xmlns:p14="http://schemas.microsoft.com/office/powerpoint/2010/main" val="15746045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684" y="184821"/>
            <a:ext cx="10515600" cy="214424"/>
          </a:xfrm>
        </p:spPr>
        <p:txBody>
          <a:bodyPr>
            <a:normAutofit fontScale="90000"/>
          </a:bodyPr>
          <a:lstStyle/>
          <a:p>
            <a:pPr algn="ctr"/>
            <a:r>
              <a:rPr lang="en-US" dirty="0" smtClean="0">
                <a:solidFill>
                  <a:schemeClr val="accent2">
                    <a:lumMod val="75000"/>
                  </a:schemeClr>
                </a:solidFill>
              </a:rPr>
              <a:t>Example on Spinner</a:t>
            </a:r>
            <a:endParaRPr lang="en-US" dirty="0">
              <a:solidFill>
                <a:schemeClr val="accent2">
                  <a:lumMod val="75000"/>
                </a:schemeClr>
              </a:solidFill>
            </a:endParaRPr>
          </a:p>
        </p:txBody>
      </p:sp>
      <p:pic>
        <p:nvPicPr>
          <p:cNvPr id="3" name="Picture 2"/>
          <p:cNvPicPr>
            <a:picLocks noChangeAspect="1"/>
          </p:cNvPicPr>
          <p:nvPr/>
        </p:nvPicPr>
        <p:blipFill>
          <a:blip r:embed="rId2"/>
          <a:stretch>
            <a:fillRect/>
          </a:stretch>
        </p:blipFill>
        <p:spPr>
          <a:xfrm>
            <a:off x="220086" y="884935"/>
            <a:ext cx="3386870" cy="5275843"/>
          </a:xfrm>
          <a:prstGeom prst="rect">
            <a:avLst/>
          </a:prstGeom>
        </p:spPr>
      </p:pic>
      <p:pic>
        <p:nvPicPr>
          <p:cNvPr id="4" name="Picture 3"/>
          <p:cNvPicPr>
            <a:picLocks noChangeAspect="1"/>
          </p:cNvPicPr>
          <p:nvPr/>
        </p:nvPicPr>
        <p:blipFill>
          <a:blip r:embed="rId3"/>
          <a:stretch>
            <a:fillRect/>
          </a:stretch>
        </p:blipFill>
        <p:spPr>
          <a:xfrm>
            <a:off x="4200726" y="884935"/>
            <a:ext cx="3354878" cy="5169105"/>
          </a:xfrm>
          <a:prstGeom prst="rect">
            <a:avLst/>
          </a:prstGeom>
        </p:spPr>
      </p:pic>
      <p:pic>
        <p:nvPicPr>
          <p:cNvPr id="5" name="Picture 4"/>
          <p:cNvPicPr>
            <a:picLocks noChangeAspect="1"/>
          </p:cNvPicPr>
          <p:nvPr/>
        </p:nvPicPr>
        <p:blipFill>
          <a:blip r:embed="rId4"/>
          <a:stretch>
            <a:fillRect/>
          </a:stretch>
        </p:blipFill>
        <p:spPr>
          <a:xfrm>
            <a:off x="8421960" y="868349"/>
            <a:ext cx="3278227" cy="5185691"/>
          </a:xfrm>
          <a:prstGeom prst="rect">
            <a:avLst/>
          </a:prstGeom>
        </p:spPr>
      </p:pic>
    </p:spTree>
    <p:extLst>
      <p:ext uri="{BB962C8B-B14F-4D97-AF65-F5344CB8AC3E}">
        <p14:creationId xmlns:p14="http://schemas.microsoft.com/office/powerpoint/2010/main" val="2622911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smtClean="0">
                <a:solidFill>
                  <a:srgbClr val="00B0F0"/>
                </a:solidFill>
              </a:rPr>
              <a:t>Using </a:t>
            </a:r>
            <a:r>
              <a:rPr lang="en-US" dirty="0" err="1" smtClean="0">
                <a:solidFill>
                  <a:srgbClr val="00B0F0"/>
                </a:solidFill>
              </a:rPr>
              <a:t>ListView</a:t>
            </a:r>
            <a:endParaRPr lang="en-US" dirty="0">
              <a:solidFill>
                <a:srgbClr val="00B0F0"/>
              </a:solidFill>
            </a:endParaRPr>
          </a:p>
        </p:txBody>
      </p:sp>
      <p:sp>
        <p:nvSpPr>
          <p:cNvPr id="3" name="Content Placeholder 2"/>
          <p:cNvSpPr>
            <a:spLocks noGrp="1"/>
          </p:cNvSpPr>
          <p:nvPr>
            <p:ph idx="1"/>
          </p:nvPr>
        </p:nvSpPr>
        <p:spPr>
          <a:xfrm>
            <a:off x="838200" y="798490"/>
            <a:ext cx="10515600" cy="5378473"/>
          </a:xfrm>
        </p:spPr>
        <p:txBody>
          <a:bodyPr/>
          <a:lstStyle/>
          <a:p>
            <a:r>
              <a:rPr lang="en-US" dirty="0" smtClean="0"/>
              <a:t>A </a:t>
            </a:r>
            <a:r>
              <a:rPr lang="en-US" dirty="0" err="1" smtClean="0"/>
              <a:t>listview</a:t>
            </a:r>
            <a:r>
              <a:rPr lang="en-US" dirty="0" smtClean="0"/>
              <a:t> is used to display a list of vertically scrolling items, allow users to select one or more of them. Several attributes can be used to configure this control. Some of them are listed in </a:t>
            </a:r>
          </a:p>
          <a:p>
            <a:pPr lvl="1"/>
            <a:r>
              <a:rPr lang="en-US" dirty="0" err="1" smtClean="0"/>
              <a:t>Android:entries</a:t>
            </a:r>
            <a:r>
              <a:rPr lang="en-US" dirty="0" smtClean="0"/>
              <a:t>  (refer an array for displaying options in </a:t>
            </a:r>
            <a:r>
              <a:rPr lang="en-US" dirty="0" err="1" smtClean="0"/>
              <a:t>Listview</a:t>
            </a:r>
            <a:r>
              <a:rPr lang="en-US" dirty="0" smtClean="0"/>
              <a:t>)</a:t>
            </a:r>
          </a:p>
          <a:p>
            <a:pPr lvl="1"/>
            <a:r>
              <a:rPr lang="en-US" dirty="0" err="1" smtClean="0"/>
              <a:t>Android:choiceMode</a:t>
            </a:r>
            <a:r>
              <a:rPr lang="en-US" dirty="0" smtClean="0"/>
              <a:t> (used to define number of items that are selectable from the </a:t>
            </a:r>
            <a:r>
              <a:rPr lang="en-US" dirty="0" err="1" smtClean="0"/>
              <a:t>Listview</a:t>
            </a:r>
            <a:r>
              <a:rPr lang="en-US" dirty="0" smtClean="0"/>
              <a:t> which are</a:t>
            </a:r>
            <a:r>
              <a:rPr lang="en-US" dirty="0" smtClean="0">
                <a:solidFill>
                  <a:srgbClr val="7030A0"/>
                </a:solidFill>
              </a:rPr>
              <a:t> none</a:t>
            </a:r>
            <a:r>
              <a:rPr lang="en-US" dirty="0" smtClean="0"/>
              <a:t>, </a:t>
            </a:r>
            <a:r>
              <a:rPr lang="en-US" dirty="0" err="1" smtClean="0">
                <a:solidFill>
                  <a:srgbClr val="7030A0"/>
                </a:solidFill>
              </a:rPr>
              <a:t>singlechoice</a:t>
            </a:r>
            <a:r>
              <a:rPr lang="en-US" dirty="0" smtClean="0"/>
              <a:t> and </a:t>
            </a:r>
            <a:r>
              <a:rPr lang="en-US" dirty="0" err="1" smtClean="0">
                <a:solidFill>
                  <a:srgbClr val="7030A0"/>
                </a:solidFill>
              </a:rPr>
              <a:t>multiplechoice</a:t>
            </a:r>
            <a:r>
              <a:rPr lang="en-US" dirty="0" smtClean="0"/>
              <a:t>)</a:t>
            </a:r>
          </a:p>
          <a:p>
            <a:pPr lvl="1"/>
            <a:r>
              <a:rPr lang="en-US" dirty="0" err="1" smtClean="0"/>
              <a:t>Android:multipleChoiceModel</a:t>
            </a:r>
            <a:r>
              <a:rPr lang="en-US" dirty="0" smtClean="0"/>
              <a:t> (allow selection of more than on item in custom selection mode)</a:t>
            </a:r>
          </a:p>
          <a:p>
            <a:pPr lvl="1"/>
            <a:r>
              <a:rPr lang="en-US" dirty="0" err="1" smtClean="0"/>
              <a:t>Android:drawSelectorOnTop</a:t>
            </a:r>
            <a:endParaRPr lang="en-US" dirty="0" smtClean="0"/>
          </a:p>
          <a:p>
            <a:pPr lvl="1"/>
            <a:r>
              <a:rPr lang="en-US" dirty="0" err="1" smtClean="0"/>
              <a:t>Android:transcriptMode</a:t>
            </a:r>
            <a:endParaRPr lang="en-US" dirty="0"/>
          </a:p>
        </p:txBody>
      </p:sp>
      <p:pic>
        <p:nvPicPr>
          <p:cNvPr id="6" name="Picture 5"/>
          <p:cNvPicPr>
            <a:picLocks noChangeAspect="1"/>
          </p:cNvPicPr>
          <p:nvPr/>
        </p:nvPicPr>
        <p:blipFill>
          <a:blip r:embed="rId2"/>
          <a:stretch>
            <a:fillRect/>
          </a:stretch>
        </p:blipFill>
        <p:spPr>
          <a:xfrm>
            <a:off x="5981034" y="3868424"/>
            <a:ext cx="4708029" cy="2171768"/>
          </a:xfrm>
          <a:prstGeom prst="rect">
            <a:avLst/>
          </a:prstGeom>
        </p:spPr>
      </p:pic>
    </p:spTree>
    <p:extLst>
      <p:ext uri="{BB962C8B-B14F-4D97-AF65-F5344CB8AC3E}">
        <p14:creationId xmlns:p14="http://schemas.microsoft.com/office/powerpoint/2010/main" val="2103385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4869"/>
          </a:xfrm>
        </p:spPr>
        <p:txBody>
          <a:bodyPr>
            <a:normAutofit fontScale="90000"/>
          </a:bodyPr>
          <a:lstStyle/>
          <a:p>
            <a:pPr algn="ctr"/>
            <a:r>
              <a:rPr lang="en-US" dirty="0" smtClean="0">
                <a:solidFill>
                  <a:schemeClr val="accent2">
                    <a:lumMod val="75000"/>
                  </a:schemeClr>
                </a:solidFill>
              </a:rPr>
              <a:t>XML and Java code</a:t>
            </a:r>
            <a:endParaRPr lang="en-US" dirty="0">
              <a:solidFill>
                <a:schemeClr val="tx2">
                  <a:lumMod val="75000"/>
                </a:schemeClr>
              </a:solidFill>
            </a:endParaRPr>
          </a:p>
        </p:txBody>
      </p:sp>
      <p:pic>
        <p:nvPicPr>
          <p:cNvPr id="3" name="Picture 2"/>
          <p:cNvPicPr>
            <a:picLocks noChangeAspect="1"/>
          </p:cNvPicPr>
          <p:nvPr/>
        </p:nvPicPr>
        <p:blipFill>
          <a:blip r:embed="rId2"/>
          <a:stretch>
            <a:fillRect/>
          </a:stretch>
        </p:blipFill>
        <p:spPr>
          <a:xfrm>
            <a:off x="5346677" y="1056739"/>
            <a:ext cx="6753225" cy="4667250"/>
          </a:xfrm>
          <a:prstGeom prst="rect">
            <a:avLst/>
          </a:prstGeom>
        </p:spPr>
      </p:pic>
      <p:pic>
        <p:nvPicPr>
          <p:cNvPr id="7" name="Picture 6"/>
          <p:cNvPicPr>
            <a:picLocks noChangeAspect="1"/>
          </p:cNvPicPr>
          <p:nvPr/>
        </p:nvPicPr>
        <p:blipFill>
          <a:blip r:embed="rId3"/>
          <a:stretch>
            <a:fillRect/>
          </a:stretch>
        </p:blipFill>
        <p:spPr>
          <a:xfrm>
            <a:off x="202708" y="1246970"/>
            <a:ext cx="4857750" cy="3333750"/>
          </a:xfrm>
          <a:prstGeom prst="rect">
            <a:avLst/>
          </a:prstGeom>
        </p:spPr>
      </p:pic>
    </p:spTree>
    <p:extLst>
      <p:ext uri="{BB962C8B-B14F-4D97-AF65-F5344CB8AC3E}">
        <p14:creationId xmlns:p14="http://schemas.microsoft.com/office/powerpoint/2010/main" val="17215769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rgbClr val="0070C0"/>
                </a:solidFill>
              </a:rPr>
              <a:t>Populating a Spinner through </a:t>
            </a:r>
            <a:r>
              <a:rPr lang="en-US" dirty="0" err="1" smtClean="0">
                <a:solidFill>
                  <a:srgbClr val="0070C0"/>
                </a:solidFill>
              </a:rPr>
              <a:t>ArrayAdapter</a:t>
            </a:r>
            <a:endParaRPr lang="en-US" dirty="0">
              <a:solidFill>
                <a:srgbClr val="0070C0"/>
              </a:solidFill>
            </a:endParaRPr>
          </a:p>
        </p:txBody>
      </p:sp>
      <p:sp>
        <p:nvSpPr>
          <p:cNvPr id="6" name="Content Placeholder 5"/>
          <p:cNvSpPr>
            <a:spLocks noGrp="1"/>
          </p:cNvSpPr>
          <p:nvPr>
            <p:ph idx="1"/>
          </p:nvPr>
        </p:nvSpPr>
        <p:spPr/>
        <p:txBody>
          <a:bodyPr/>
          <a:lstStyle/>
          <a:p>
            <a:r>
              <a:rPr lang="en-US" dirty="0" smtClean="0"/>
              <a:t>Before going to populating the spinner control with </a:t>
            </a:r>
            <a:r>
              <a:rPr lang="en-US" dirty="0" err="1" smtClean="0"/>
              <a:t>arrayAdapter</a:t>
            </a:r>
            <a:r>
              <a:rPr lang="en-US" dirty="0" smtClean="0"/>
              <a:t>, we make it empty by removing the </a:t>
            </a:r>
            <a:r>
              <a:rPr lang="en-US" i="1" dirty="0" err="1" smtClean="0">
                <a:solidFill>
                  <a:srgbClr val="00B050"/>
                </a:solidFill>
              </a:rPr>
              <a:t>android:entries</a:t>
            </a:r>
            <a:r>
              <a:rPr lang="en-US" i="1" dirty="0" smtClean="0">
                <a:solidFill>
                  <a:srgbClr val="00B050"/>
                </a:solidFill>
              </a:rPr>
              <a:t>=“@array/subjects” </a:t>
            </a:r>
            <a:r>
              <a:rPr lang="en-US" dirty="0" smtClean="0"/>
              <a:t>attributes from the xml definition of spinner control in the layout file.</a:t>
            </a:r>
          </a:p>
          <a:p>
            <a:r>
              <a:rPr lang="en-US" dirty="0" err="1" smtClean="0"/>
              <a:t>Afer</a:t>
            </a:r>
            <a:r>
              <a:rPr lang="en-US" dirty="0" smtClean="0"/>
              <a:t> removing the </a:t>
            </a:r>
            <a:r>
              <a:rPr lang="en-US" b="1" i="1" dirty="0" smtClean="0">
                <a:solidFill>
                  <a:srgbClr val="00B050"/>
                </a:solidFill>
              </a:rPr>
              <a:t>entries</a:t>
            </a:r>
            <a:r>
              <a:rPr lang="en-US" dirty="0" smtClean="0"/>
              <a:t> attribute, the elements of the subjects string array are no longer displayed in the  spinner control.</a:t>
            </a:r>
            <a:endParaRPr lang="en-US" dirty="0"/>
          </a:p>
        </p:txBody>
      </p:sp>
      <p:pic>
        <p:nvPicPr>
          <p:cNvPr id="10" name="Picture 9"/>
          <p:cNvPicPr>
            <a:picLocks noChangeAspect="1"/>
          </p:cNvPicPr>
          <p:nvPr/>
        </p:nvPicPr>
        <p:blipFill>
          <a:blip r:embed="rId2"/>
          <a:stretch>
            <a:fillRect/>
          </a:stretch>
        </p:blipFill>
        <p:spPr>
          <a:xfrm>
            <a:off x="1265684" y="4178255"/>
            <a:ext cx="4761629" cy="2428567"/>
          </a:xfrm>
          <a:prstGeom prst="rect">
            <a:avLst/>
          </a:prstGeom>
        </p:spPr>
      </p:pic>
    </p:spTree>
    <p:extLst>
      <p:ext uri="{BB962C8B-B14F-4D97-AF65-F5344CB8AC3E}">
        <p14:creationId xmlns:p14="http://schemas.microsoft.com/office/powerpoint/2010/main" val="3781504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algn="ctr"/>
            <a:r>
              <a:rPr lang="en-US" dirty="0" smtClean="0">
                <a:solidFill>
                  <a:srgbClr val="0070C0"/>
                </a:solidFill>
              </a:rPr>
              <a:t>Xml and Java code</a:t>
            </a:r>
            <a:endParaRPr lang="en-US" dirty="0">
              <a:solidFill>
                <a:srgbClr val="0070C0"/>
              </a:solidFill>
            </a:endParaRPr>
          </a:p>
        </p:txBody>
      </p:sp>
      <p:pic>
        <p:nvPicPr>
          <p:cNvPr id="4" name="Picture 3"/>
          <p:cNvPicPr>
            <a:picLocks noChangeAspect="1"/>
          </p:cNvPicPr>
          <p:nvPr/>
        </p:nvPicPr>
        <p:blipFill>
          <a:blip r:embed="rId2"/>
          <a:stretch>
            <a:fillRect/>
          </a:stretch>
        </p:blipFill>
        <p:spPr>
          <a:xfrm>
            <a:off x="5213663" y="1205851"/>
            <a:ext cx="6838950" cy="5038725"/>
          </a:xfrm>
          <a:prstGeom prst="rect">
            <a:avLst/>
          </a:prstGeom>
        </p:spPr>
      </p:pic>
      <p:pic>
        <p:nvPicPr>
          <p:cNvPr id="5" name="Picture 4"/>
          <p:cNvPicPr>
            <a:picLocks noChangeAspect="1"/>
          </p:cNvPicPr>
          <p:nvPr/>
        </p:nvPicPr>
        <p:blipFill>
          <a:blip r:embed="rId3"/>
          <a:stretch>
            <a:fillRect/>
          </a:stretch>
        </p:blipFill>
        <p:spPr>
          <a:xfrm>
            <a:off x="119800" y="1205851"/>
            <a:ext cx="4972050" cy="3495675"/>
          </a:xfrm>
          <a:prstGeom prst="rect">
            <a:avLst/>
          </a:prstGeom>
        </p:spPr>
      </p:pic>
    </p:spTree>
    <p:extLst>
      <p:ext uri="{BB962C8B-B14F-4D97-AF65-F5344CB8AC3E}">
        <p14:creationId xmlns:p14="http://schemas.microsoft.com/office/powerpoint/2010/main" val="19596423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dirty="0">
                <a:solidFill>
                  <a:srgbClr val="0070C0"/>
                </a:solidFill>
              </a:rPr>
              <a:t> </a:t>
            </a:r>
            <a:r>
              <a:rPr lang="en-US" dirty="0" smtClean="0">
                <a:solidFill>
                  <a:srgbClr val="0070C0"/>
                </a:solidFill>
              </a:rPr>
              <a:t>Using Java Code</a:t>
            </a:r>
            <a:endParaRPr lang="en-US" dirty="0">
              <a:solidFill>
                <a:srgbClr val="0070C0"/>
              </a:solidFill>
            </a:endParaRPr>
          </a:p>
        </p:txBody>
      </p:sp>
      <p:pic>
        <p:nvPicPr>
          <p:cNvPr id="3" name="Picture 2"/>
          <p:cNvPicPr>
            <a:picLocks noChangeAspect="1"/>
          </p:cNvPicPr>
          <p:nvPr/>
        </p:nvPicPr>
        <p:blipFill>
          <a:blip r:embed="rId2"/>
          <a:stretch>
            <a:fillRect/>
          </a:stretch>
        </p:blipFill>
        <p:spPr>
          <a:xfrm>
            <a:off x="553791" y="1323064"/>
            <a:ext cx="3233469" cy="5029841"/>
          </a:xfrm>
          <a:prstGeom prst="rect">
            <a:avLst/>
          </a:prstGeom>
        </p:spPr>
      </p:pic>
      <p:pic>
        <p:nvPicPr>
          <p:cNvPr id="6" name="Picture 5"/>
          <p:cNvPicPr>
            <a:picLocks noChangeAspect="1"/>
          </p:cNvPicPr>
          <p:nvPr/>
        </p:nvPicPr>
        <p:blipFill>
          <a:blip r:embed="rId3"/>
          <a:stretch>
            <a:fillRect/>
          </a:stretch>
        </p:blipFill>
        <p:spPr>
          <a:xfrm>
            <a:off x="4286182" y="1299356"/>
            <a:ext cx="3277406" cy="5053549"/>
          </a:xfrm>
          <a:prstGeom prst="rect">
            <a:avLst/>
          </a:prstGeom>
        </p:spPr>
      </p:pic>
      <p:pic>
        <p:nvPicPr>
          <p:cNvPr id="7" name="Picture 6"/>
          <p:cNvPicPr>
            <a:picLocks noChangeAspect="1"/>
          </p:cNvPicPr>
          <p:nvPr/>
        </p:nvPicPr>
        <p:blipFill>
          <a:blip r:embed="rId4"/>
          <a:stretch>
            <a:fillRect/>
          </a:stretch>
        </p:blipFill>
        <p:spPr>
          <a:xfrm>
            <a:off x="8193177" y="1323064"/>
            <a:ext cx="3307519" cy="5053549"/>
          </a:xfrm>
          <a:prstGeom prst="rect">
            <a:avLst/>
          </a:prstGeom>
        </p:spPr>
      </p:pic>
    </p:spTree>
    <p:extLst>
      <p:ext uri="{BB962C8B-B14F-4D97-AF65-F5344CB8AC3E}">
        <p14:creationId xmlns:p14="http://schemas.microsoft.com/office/powerpoint/2010/main" val="3043873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70C0"/>
                </a:solidFill>
              </a:rPr>
              <a:t>Calling string-array through </a:t>
            </a:r>
            <a:r>
              <a:rPr lang="en-US" dirty="0" err="1" smtClean="0">
                <a:solidFill>
                  <a:srgbClr val="0070C0"/>
                </a:solidFill>
              </a:rPr>
              <a:t>arrayAdapter</a:t>
            </a:r>
            <a:r>
              <a:rPr lang="en-US" dirty="0" smtClean="0">
                <a:solidFill>
                  <a:srgbClr val="0070C0"/>
                </a:solidFill>
              </a:rPr>
              <a:t> </a:t>
            </a:r>
            <a:endParaRPr lang="en-US" dirty="0">
              <a:solidFill>
                <a:srgbClr val="0070C0"/>
              </a:solidFill>
            </a:endParaRPr>
          </a:p>
        </p:txBody>
      </p:sp>
      <p:pic>
        <p:nvPicPr>
          <p:cNvPr id="4" name="Content Placeholder 3"/>
          <p:cNvPicPr>
            <a:picLocks noGrp="1" noChangeAspect="1"/>
          </p:cNvPicPr>
          <p:nvPr>
            <p:ph idx="1"/>
          </p:nvPr>
        </p:nvPicPr>
        <p:blipFill>
          <a:blip r:embed="rId2"/>
          <a:stretch>
            <a:fillRect/>
          </a:stretch>
        </p:blipFill>
        <p:spPr>
          <a:xfrm>
            <a:off x="838200" y="1536845"/>
            <a:ext cx="4534072" cy="1773025"/>
          </a:xfrm>
          <a:prstGeom prst="rect">
            <a:avLst/>
          </a:prstGeom>
        </p:spPr>
      </p:pic>
      <p:pic>
        <p:nvPicPr>
          <p:cNvPr id="5" name="Picture 4"/>
          <p:cNvPicPr>
            <a:picLocks noChangeAspect="1"/>
          </p:cNvPicPr>
          <p:nvPr/>
        </p:nvPicPr>
        <p:blipFill>
          <a:blip r:embed="rId3"/>
          <a:stretch>
            <a:fillRect/>
          </a:stretch>
        </p:blipFill>
        <p:spPr>
          <a:xfrm>
            <a:off x="1112277" y="3636893"/>
            <a:ext cx="3562753" cy="2983444"/>
          </a:xfrm>
          <a:prstGeom prst="rect">
            <a:avLst/>
          </a:prstGeom>
        </p:spPr>
      </p:pic>
      <p:pic>
        <p:nvPicPr>
          <p:cNvPr id="6" name="Picture 5"/>
          <p:cNvPicPr>
            <a:picLocks noChangeAspect="1"/>
          </p:cNvPicPr>
          <p:nvPr/>
        </p:nvPicPr>
        <p:blipFill>
          <a:blip r:embed="rId4"/>
          <a:stretch>
            <a:fillRect/>
          </a:stretch>
        </p:blipFill>
        <p:spPr>
          <a:xfrm>
            <a:off x="5581855" y="1635617"/>
            <a:ext cx="2262250" cy="3533842"/>
          </a:xfrm>
          <a:prstGeom prst="rect">
            <a:avLst/>
          </a:prstGeom>
        </p:spPr>
      </p:pic>
      <p:pic>
        <p:nvPicPr>
          <p:cNvPr id="7" name="Picture 6"/>
          <p:cNvPicPr>
            <a:picLocks noChangeAspect="1"/>
          </p:cNvPicPr>
          <p:nvPr/>
        </p:nvPicPr>
        <p:blipFill>
          <a:blip r:embed="rId5"/>
          <a:stretch>
            <a:fillRect/>
          </a:stretch>
        </p:blipFill>
        <p:spPr>
          <a:xfrm>
            <a:off x="8053688" y="1635617"/>
            <a:ext cx="2223653" cy="3491525"/>
          </a:xfrm>
          <a:prstGeom prst="rect">
            <a:avLst/>
          </a:prstGeom>
        </p:spPr>
      </p:pic>
      <p:pic>
        <p:nvPicPr>
          <p:cNvPr id="8" name="Picture 7"/>
          <p:cNvPicPr>
            <a:picLocks noChangeAspect="1"/>
          </p:cNvPicPr>
          <p:nvPr/>
        </p:nvPicPr>
        <p:blipFill>
          <a:blip r:embed="rId6"/>
          <a:stretch>
            <a:fillRect/>
          </a:stretch>
        </p:blipFill>
        <p:spPr>
          <a:xfrm>
            <a:off x="10486924" y="2142607"/>
            <a:ext cx="1609323" cy="2519861"/>
          </a:xfrm>
          <a:prstGeom prst="rect">
            <a:avLst/>
          </a:prstGeom>
        </p:spPr>
      </p:pic>
    </p:spTree>
    <p:extLst>
      <p:ext uri="{BB962C8B-B14F-4D97-AF65-F5344CB8AC3E}">
        <p14:creationId xmlns:p14="http://schemas.microsoft.com/office/powerpoint/2010/main" val="3334420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70C0"/>
                </a:solidFill>
              </a:rPr>
              <a:t>Java Code</a:t>
            </a:r>
            <a:endParaRPr lang="en-US" dirty="0">
              <a:solidFill>
                <a:srgbClr val="0070C0"/>
              </a:solidFill>
            </a:endParaRPr>
          </a:p>
        </p:txBody>
      </p:sp>
      <p:pic>
        <p:nvPicPr>
          <p:cNvPr id="6" name="Picture 5"/>
          <p:cNvPicPr>
            <a:picLocks noChangeAspect="1"/>
          </p:cNvPicPr>
          <p:nvPr/>
        </p:nvPicPr>
        <p:blipFill>
          <a:blip r:embed="rId2"/>
          <a:stretch>
            <a:fillRect/>
          </a:stretch>
        </p:blipFill>
        <p:spPr>
          <a:xfrm>
            <a:off x="1803042" y="1055658"/>
            <a:ext cx="9295689" cy="5139080"/>
          </a:xfrm>
          <a:prstGeom prst="rect">
            <a:avLst/>
          </a:prstGeom>
        </p:spPr>
      </p:pic>
    </p:spTree>
    <p:extLst>
      <p:ext uri="{BB962C8B-B14F-4D97-AF65-F5344CB8AC3E}">
        <p14:creationId xmlns:p14="http://schemas.microsoft.com/office/powerpoint/2010/main" val="19713348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dirty="0">
                <a:solidFill>
                  <a:srgbClr val="0070C0"/>
                </a:solidFill>
              </a:rPr>
              <a:t> </a:t>
            </a:r>
            <a:r>
              <a:rPr lang="en-US" dirty="0" smtClean="0">
                <a:solidFill>
                  <a:srgbClr val="0070C0"/>
                </a:solidFill>
              </a:rPr>
              <a:t>Example 2 using </a:t>
            </a:r>
            <a:r>
              <a:rPr lang="en-US" dirty="0" err="1" smtClean="0">
                <a:solidFill>
                  <a:srgbClr val="0070C0"/>
                </a:solidFill>
              </a:rPr>
              <a:t>ArrayAdapter</a:t>
            </a:r>
            <a:endParaRPr lang="en-US" dirty="0">
              <a:solidFill>
                <a:srgbClr val="0070C0"/>
              </a:solidFill>
            </a:endParaRPr>
          </a:p>
        </p:txBody>
      </p:sp>
      <p:pic>
        <p:nvPicPr>
          <p:cNvPr id="4" name="Picture 3"/>
          <p:cNvPicPr>
            <a:picLocks noChangeAspect="1"/>
          </p:cNvPicPr>
          <p:nvPr/>
        </p:nvPicPr>
        <p:blipFill>
          <a:blip r:embed="rId2"/>
          <a:stretch>
            <a:fillRect/>
          </a:stretch>
        </p:blipFill>
        <p:spPr>
          <a:xfrm>
            <a:off x="206062" y="1281153"/>
            <a:ext cx="3152842" cy="4910500"/>
          </a:xfrm>
          <a:prstGeom prst="rect">
            <a:avLst/>
          </a:prstGeom>
        </p:spPr>
      </p:pic>
      <p:pic>
        <p:nvPicPr>
          <p:cNvPr id="5" name="Picture 4"/>
          <p:cNvPicPr>
            <a:picLocks noChangeAspect="1"/>
          </p:cNvPicPr>
          <p:nvPr/>
        </p:nvPicPr>
        <p:blipFill>
          <a:blip r:embed="rId3"/>
          <a:stretch>
            <a:fillRect/>
          </a:stretch>
        </p:blipFill>
        <p:spPr>
          <a:xfrm>
            <a:off x="4034154" y="1277370"/>
            <a:ext cx="3157221" cy="4914283"/>
          </a:xfrm>
          <a:prstGeom prst="rect">
            <a:avLst/>
          </a:prstGeom>
        </p:spPr>
      </p:pic>
      <p:pic>
        <p:nvPicPr>
          <p:cNvPr id="8" name="Picture 7"/>
          <p:cNvPicPr>
            <a:picLocks noChangeAspect="1"/>
          </p:cNvPicPr>
          <p:nvPr/>
        </p:nvPicPr>
        <p:blipFill>
          <a:blip r:embed="rId4"/>
          <a:stretch>
            <a:fillRect/>
          </a:stretch>
        </p:blipFill>
        <p:spPr>
          <a:xfrm>
            <a:off x="7602157" y="1277370"/>
            <a:ext cx="3151701" cy="4919394"/>
          </a:xfrm>
          <a:prstGeom prst="rect">
            <a:avLst/>
          </a:prstGeom>
        </p:spPr>
      </p:pic>
    </p:spTree>
    <p:extLst>
      <p:ext uri="{BB962C8B-B14F-4D97-AF65-F5344CB8AC3E}">
        <p14:creationId xmlns:p14="http://schemas.microsoft.com/office/powerpoint/2010/main" val="2866281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dirty="0">
                <a:solidFill>
                  <a:srgbClr val="0070C0"/>
                </a:solidFill>
              </a:rPr>
              <a:t> </a:t>
            </a:r>
            <a:r>
              <a:rPr lang="en-US" dirty="0" smtClean="0">
                <a:solidFill>
                  <a:srgbClr val="0070C0"/>
                </a:solidFill>
              </a:rPr>
              <a:t>XML and Java Code</a:t>
            </a:r>
            <a:endParaRPr lang="en-US" dirty="0">
              <a:solidFill>
                <a:srgbClr val="0070C0"/>
              </a:solidFill>
            </a:endParaRPr>
          </a:p>
        </p:txBody>
      </p:sp>
      <p:pic>
        <p:nvPicPr>
          <p:cNvPr id="3" name="Picture 2"/>
          <p:cNvPicPr>
            <a:picLocks noChangeAspect="1"/>
          </p:cNvPicPr>
          <p:nvPr/>
        </p:nvPicPr>
        <p:blipFill>
          <a:blip r:embed="rId2"/>
          <a:stretch>
            <a:fillRect/>
          </a:stretch>
        </p:blipFill>
        <p:spPr>
          <a:xfrm>
            <a:off x="4438283" y="1326523"/>
            <a:ext cx="7753717" cy="4786245"/>
          </a:xfrm>
          <a:prstGeom prst="rect">
            <a:avLst/>
          </a:prstGeom>
        </p:spPr>
      </p:pic>
      <p:pic>
        <p:nvPicPr>
          <p:cNvPr id="6" name="Picture 5"/>
          <p:cNvPicPr>
            <a:picLocks noChangeAspect="1"/>
          </p:cNvPicPr>
          <p:nvPr/>
        </p:nvPicPr>
        <p:blipFill>
          <a:blip r:embed="rId3"/>
          <a:stretch>
            <a:fillRect/>
          </a:stretch>
        </p:blipFill>
        <p:spPr>
          <a:xfrm>
            <a:off x="0" y="1795534"/>
            <a:ext cx="4438283" cy="3848222"/>
          </a:xfrm>
          <a:prstGeom prst="rect">
            <a:avLst/>
          </a:prstGeom>
        </p:spPr>
      </p:pic>
    </p:spTree>
    <p:extLst>
      <p:ext uri="{BB962C8B-B14F-4D97-AF65-F5344CB8AC3E}">
        <p14:creationId xmlns:p14="http://schemas.microsoft.com/office/powerpoint/2010/main" val="34370098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dirty="0">
                <a:solidFill>
                  <a:srgbClr val="0070C0"/>
                </a:solidFill>
              </a:rPr>
              <a:t> </a:t>
            </a:r>
            <a:r>
              <a:rPr lang="en-US" dirty="0" smtClean="0">
                <a:solidFill>
                  <a:srgbClr val="0070C0"/>
                </a:solidFill>
              </a:rPr>
              <a:t>Two spinner example</a:t>
            </a:r>
            <a:endParaRPr lang="en-US" dirty="0">
              <a:solidFill>
                <a:srgbClr val="0070C0"/>
              </a:solidFill>
            </a:endParaRPr>
          </a:p>
        </p:txBody>
      </p:sp>
      <p:pic>
        <p:nvPicPr>
          <p:cNvPr id="4" name="Picture 3"/>
          <p:cNvPicPr>
            <a:picLocks noChangeAspect="1"/>
          </p:cNvPicPr>
          <p:nvPr/>
        </p:nvPicPr>
        <p:blipFill>
          <a:blip r:embed="rId2"/>
          <a:stretch>
            <a:fillRect/>
          </a:stretch>
        </p:blipFill>
        <p:spPr>
          <a:xfrm>
            <a:off x="321971" y="1330221"/>
            <a:ext cx="3245477" cy="5080802"/>
          </a:xfrm>
          <a:prstGeom prst="rect">
            <a:avLst/>
          </a:prstGeom>
        </p:spPr>
      </p:pic>
      <p:pic>
        <p:nvPicPr>
          <p:cNvPr id="5" name="Picture 4"/>
          <p:cNvPicPr>
            <a:picLocks noChangeAspect="1"/>
          </p:cNvPicPr>
          <p:nvPr/>
        </p:nvPicPr>
        <p:blipFill>
          <a:blip r:embed="rId3"/>
          <a:stretch>
            <a:fillRect/>
          </a:stretch>
        </p:blipFill>
        <p:spPr>
          <a:xfrm>
            <a:off x="4147264" y="1330221"/>
            <a:ext cx="3244882" cy="5080802"/>
          </a:xfrm>
          <a:prstGeom prst="rect">
            <a:avLst/>
          </a:prstGeom>
        </p:spPr>
      </p:pic>
      <p:pic>
        <p:nvPicPr>
          <p:cNvPr id="7" name="Picture 6"/>
          <p:cNvPicPr>
            <a:picLocks noChangeAspect="1"/>
          </p:cNvPicPr>
          <p:nvPr/>
        </p:nvPicPr>
        <p:blipFill>
          <a:blip r:embed="rId4"/>
          <a:stretch>
            <a:fillRect/>
          </a:stretch>
        </p:blipFill>
        <p:spPr>
          <a:xfrm>
            <a:off x="7682607" y="1330221"/>
            <a:ext cx="3238677" cy="5088336"/>
          </a:xfrm>
          <a:prstGeom prst="rect">
            <a:avLst/>
          </a:prstGeom>
        </p:spPr>
      </p:pic>
    </p:spTree>
    <p:extLst>
      <p:ext uri="{BB962C8B-B14F-4D97-AF65-F5344CB8AC3E}">
        <p14:creationId xmlns:p14="http://schemas.microsoft.com/office/powerpoint/2010/main" val="6772426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dirty="0">
                <a:solidFill>
                  <a:srgbClr val="0070C0"/>
                </a:solidFill>
              </a:rPr>
              <a:t> </a:t>
            </a:r>
            <a:r>
              <a:rPr lang="en-US" dirty="0" smtClean="0">
                <a:solidFill>
                  <a:srgbClr val="0070C0"/>
                </a:solidFill>
              </a:rPr>
              <a:t>XML and String</a:t>
            </a:r>
            <a:endParaRPr lang="en-US" dirty="0">
              <a:solidFill>
                <a:srgbClr val="0070C0"/>
              </a:solidFill>
            </a:endParaRPr>
          </a:p>
        </p:txBody>
      </p:sp>
      <p:pic>
        <p:nvPicPr>
          <p:cNvPr id="3" name="Picture 2"/>
          <p:cNvPicPr>
            <a:picLocks noChangeAspect="1"/>
          </p:cNvPicPr>
          <p:nvPr/>
        </p:nvPicPr>
        <p:blipFill>
          <a:blip r:embed="rId2"/>
          <a:stretch>
            <a:fillRect/>
          </a:stretch>
        </p:blipFill>
        <p:spPr>
          <a:xfrm>
            <a:off x="838200" y="1573771"/>
            <a:ext cx="5145530" cy="3371715"/>
          </a:xfrm>
          <a:prstGeom prst="rect">
            <a:avLst/>
          </a:prstGeom>
        </p:spPr>
      </p:pic>
      <p:pic>
        <p:nvPicPr>
          <p:cNvPr id="6" name="Picture 5"/>
          <p:cNvPicPr>
            <a:picLocks noChangeAspect="1"/>
          </p:cNvPicPr>
          <p:nvPr/>
        </p:nvPicPr>
        <p:blipFill>
          <a:blip r:embed="rId3"/>
          <a:stretch>
            <a:fillRect/>
          </a:stretch>
        </p:blipFill>
        <p:spPr>
          <a:xfrm>
            <a:off x="6505575" y="1366702"/>
            <a:ext cx="4848225" cy="4562475"/>
          </a:xfrm>
          <a:prstGeom prst="rect">
            <a:avLst/>
          </a:prstGeom>
        </p:spPr>
      </p:pic>
    </p:spTree>
    <p:extLst>
      <p:ext uri="{BB962C8B-B14F-4D97-AF65-F5344CB8AC3E}">
        <p14:creationId xmlns:p14="http://schemas.microsoft.com/office/powerpoint/2010/main" val="3135175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44699"/>
            <a:ext cx="10515600" cy="888643"/>
          </a:xfrm>
        </p:spPr>
        <p:txBody>
          <a:bodyPr>
            <a:normAutofit/>
          </a:bodyPr>
          <a:lstStyle/>
          <a:p>
            <a:pPr algn="ctr"/>
            <a:r>
              <a:rPr lang="en-US" sz="3600" dirty="0" err="1" smtClean="0">
                <a:solidFill>
                  <a:srgbClr val="00B0F0"/>
                </a:solidFill>
              </a:rPr>
              <a:t>ListView</a:t>
            </a:r>
            <a:r>
              <a:rPr lang="en-US" sz="3600" dirty="0" smtClean="0">
                <a:solidFill>
                  <a:srgbClr val="00B0F0"/>
                </a:solidFill>
              </a:rPr>
              <a:t> View</a:t>
            </a:r>
            <a:endParaRPr lang="en-US" sz="3600" dirty="0">
              <a:solidFill>
                <a:srgbClr val="7030A0"/>
              </a:solidFill>
            </a:endParaRPr>
          </a:p>
        </p:txBody>
      </p:sp>
      <p:pic>
        <p:nvPicPr>
          <p:cNvPr id="5" name="Picture 4"/>
          <p:cNvPicPr>
            <a:picLocks noChangeAspect="1"/>
          </p:cNvPicPr>
          <p:nvPr/>
        </p:nvPicPr>
        <p:blipFill>
          <a:blip r:embed="rId2"/>
          <a:stretch>
            <a:fillRect/>
          </a:stretch>
        </p:blipFill>
        <p:spPr>
          <a:xfrm>
            <a:off x="1678520" y="1017431"/>
            <a:ext cx="3501604" cy="5530067"/>
          </a:xfrm>
          <a:prstGeom prst="rect">
            <a:avLst/>
          </a:prstGeom>
        </p:spPr>
      </p:pic>
      <p:pic>
        <p:nvPicPr>
          <p:cNvPr id="7" name="Picture 6"/>
          <p:cNvPicPr>
            <a:picLocks noChangeAspect="1"/>
          </p:cNvPicPr>
          <p:nvPr/>
        </p:nvPicPr>
        <p:blipFill>
          <a:blip r:embed="rId3"/>
          <a:stretch>
            <a:fillRect/>
          </a:stretch>
        </p:blipFill>
        <p:spPr>
          <a:xfrm>
            <a:off x="6344790" y="1133342"/>
            <a:ext cx="3482701" cy="5414156"/>
          </a:xfrm>
          <a:prstGeom prst="rect">
            <a:avLst/>
          </a:prstGeom>
        </p:spPr>
      </p:pic>
    </p:spTree>
    <p:extLst>
      <p:ext uri="{BB962C8B-B14F-4D97-AF65-F5344CB8AC3E}">
        <p14:creationId xmlns:p14="http://schemas.microsoft.com/office/powerpoint/2010/main" val="7444245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dirty="0">
                <a:solidFill>
                  <a:srgbClr val="0070C0"/>
                </a:solidFill>
              </a:rPr>
              <a:t> </a:t>
            </a:r>
            <a:r>
              <a:rPr lang="en-US" dirty="0" smtClean="0">
                <a:solidFill>
                  <a:srgbClr val="0070C0"/>
                </a:solidFill>
              </a:rPr>
              <a:t>Java Code</a:t>
            </a:r>
            <a:endParaRPr lang="en-US" dirty="0">
              <a:solidFill>
                <a:srgbClr val="0070C0"/>
              </a:solidFill>
            </a:endParaRPr>
          </a:p>
        </p:txBody>
      </p:sp>
      <p:pic>
        <p:nvPicPr>
          <p:cNvPr id="3" name="Picture 2"/>
          <p:cNvPicPr>
            <a:picLocks noChangeAspect="1"/>
          </p:cNvPicPr>
          <p:nvPr/>
        </p:nvPicPr>
        <p:blipFill>
          <a:blip r:embed="rId2"/>
          <a:stretch>
            <a:fillRect/>
          </a:stretch>
        </p:blipFill>
        <p:spPr>
          <a:xfrm>
            <a:off x="1004553" y="934906"/>
            <a:ext cx="9710670" cy="5565000"/>
          </a:xfrm>
          <a:prstGeom prst="rect">
            <a:avLst/>
          </a:prstGeom>
        </p:spPr>
      </p:pic>
    </p:spTree>
    <p:extLst>
      <p:ext uri="{BB962C8B-B14F-4D97-AF65-F5344CB8AC3E}">
        <p14:creationId xmlns:p14="http://schemas.microsoft.com/office/powerpoint/2010/main" val="7232291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dirty="0">
                <a:solidFill>
                  <a:srgbClr val="0070C0"/>
                </a:solidFill>
              </a:rPr>
              <a:t> </a:t>
            </a:r>
            <a:r>
              <a:rPr lang="en-US" dirty="0" smtClean="0">
                <a:solidFill>
                  <a:srgbClr val="0070C0"/>
                </a:solidFill>
              </a:rPr>
              <a:t>Java Code </a:t>
            </a:r>
            <a:r>
              <a:rPr lang="en-US" dirty="0" err="1" smtClean="0">
                <a:solidFill>
                  <a:srgbClr val="0070C0"/>
                </a:solidFill>
              </a:rPr>
              <a:t>continuee</a:t>
            </a:r>
            <a:endParaRPr lang="en-US" dirty="0">
              <a:solidFill>
                <a:srgbClr val="0070C0"/>
              </a:solidFill>
            </a:endParaRPr>
          </a:p>
        </p:txBody>
      </p:sp>
      <p:pic>
        <p:nvPicPr>
          <p:cNvPr id="4" name="Picture 3"/>
          <p:cNvPicPr>
            <a:picLocks noChangeAspect="1"/>
          </p:cNvPicPr>
          <p:nvPr/>
        </p:nvPicPr>
        <p:blipFill>
          <a:blip r:embed="rId2"/>
          <a:stretch>
            <a:fillRect/>
          </a:stretch>
        </p:blipFill>
        <p:spPr>
          <a:xfrm>
            <a:off x="1287887" y="1236094"/>
            <a:ext cx="10279205" cy="4688188"/>
          </a:xfrm>
          <a:prstGeom prst="rect">
            <a:avLst/>
          </a:prstGeom>
        </p:spPr>
      </p:pic>
    </p:spTree>
    <p:extLst>
      <p:ext uri="{BB962C8B-B14F-4D97-AF65-F5344CB8AC3E}">
        <p14:creationId xmlns:p14="http://schemas.microsoft.com/office/powerpoint/2010/main" val="31392974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dirty="0">
                <a:solidFill>
                  <a:srgbClr val="0070C0"/>
                </a:solidFill>
              </a:rPr>
              <a:t> </a:t>
            </a:r>
            <a:r>
              <a:rPr lang="en-US" dirty="0" smtClean="0">
                <a:solidFill>
                  <a:srgbClr val="0070C0"/>
                </a:solidFill>
              </a:rPr>
              <a:t>Spinner Populating through </a:t>
            </a:r>
            <a:r>
              <a:rPr lang="en-US" dirty="0" err="1" smtClean="0">
                <a:solidFill>
                  <a:srgbClr val="0070C0"/>
                </a:solidFill>
              </a:rPr>
              <a:t>Edittext</a:t>
            </a:r>
            <a:endParaRPr lang="en-US" dirty="0">
              <a:solidFill>
                <a:srgbClr val="0070C0"/>
              </a:solidFill>
            </a:endParaRPr>
          </a:p>
        </p:txBody>
      </p:sp>
      <p:pic>
        <p:nvPicPr>
          <p:cNvPr id="3" name="Picture 2"/>
          <p:cNvPicPr>
            <a:picLocks noChangeAspect="1"/>
          </p:cNvPicPr>
          <p:nvPr/>
        </p:nvPicPr>
        <p:blipFill>
          <a:blip r:embed="rId2"/>
          <a:stretch>
            <a:fillRect/>
          </a:stretch>
        </p:blipFill>
        <p:spPr>
          <a:xfrm>
            <a:off x="2039263" y="1475424"/>
            <a:ext cx="2325318" cy="3655522"/>
          </a:xfrm>
          <a:prstGeom prst="rect">
            <a:avLst/>
          </a:prstGeom>
        </p:spPr>
      </p:pic>
      <p:pic>
        <p:nvPicPr>
          <p:cNvPr id="5" name="Picture 4"/>
          <p:cNvPicPr>
            <a:picLocks noChangeAspect="1"/>
          </p:cNvPicPr>
          <p:nvPr/>
        </p:nvPicPr>
        <p:blipFill>
          <a:blip r:embed="rId3"/>
          <a:stretch>
            <a:fillRect/>
          </a:stretch>
        </p:blipFill>
        <p:spPr>
          <a:xfrm>
            <a:off x="4634410" y="1501539"/>
            <a:ext cx="2307303" cy="3629407"/>
          </a:xfrm>
          <a:prstGeom prst="rect">
            <a:avLst/>
          </a:prstGeom>
        </p:spPr>
      </p:pic>
      <p:pic>
        <p:nvPicPr>
          <p:cNvPr id="6" name="Picture 5"/>
          <p:cNvPicPr>
            <a:picLocks noChangeAspect="1"/>
          </p:cNvPicPr>
          <p:nvPr/>
        </p:nvPicPr>
        <p:blipFill>
          <a:blip r:embed="rId4"/>
          <a:stretch>
            <a:fillRect/>
          </a:stretch>
        </p:blipFill>
        <p:spPr>
          <a:xfrm>
            <a:off x="7211542" y="1480284"/>
            <a:ext cx="2326403" cy="3650663"/>
          </a:xfrm>
          <a:prstGeom prst="rect">
            <a:avLst/>
          </a:prstGeom>
        </p:spPr>
      </p:pic>
      <p:pic>
        <p:nvPicPr>
          <p:cNvPr id="7" name="Picture 6"/>
          <p:cNvPicPr>
            <a:picLocks noChangeAspect="1"/>
          </p:cNvPicPr>
          <p:nvPr/>
        </p:nvPicPr>
        <p:blipFill>
          <a:blip r:embed="rId5"/>
          <a:stretch>
            <a:fillRect/>
          </a:stretch>
        </p:blipFill>
        <p:spPr>
          <a:xfrm>
            <a:off x="9700649" y="1436315"/>
            <a:ext cx="2356297" cy="3694632"/>
          </a:xfrm>
          <a:prstGeom prst="rect">
            <a:avLst/>
          </a:prstGeom>
        </p:spPr>
      </p:pic>
      <p:pic>
        <p:nvPicPr>
          <p:cNvPr id="8" name="Picture 7"/>
          <p:cNvPicPr>
            <a:picLocks noChangeAspect="1"/>
          </p:cNvPicPr>
          <p:nvPr/>
        </p:nvPicPr>
        <p:blipFill>
          <a:blip r:embed="rId6"/>
          <a:stretch>
            <a:fillRect/>
          </a:stretch>
        </p:blipFill>
        <p:spPr>
          <a:xfrm>
            <a:off x="83782" y="1756937"/>
            <a:ext cx="1907299" cy="3053389"/>
          </a:xfrm>
          <a:prstGeom prst="rect">
            <a:avLst/>
          </a:prstGeom>
        </p:spPr>
      </p:pic>
    </p:spTree>
    <p:extLst>
      <p:ext uri="{BB962C8B-B14F-4D97-AF65-F5344CB8AC3E}">
        <p14:creationId xmlns:p14="http://schemas.microsoft.com/office/powerpoint/2010/main" val="1908702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dirty="0">
                <a:solidFill>
                  <a:srgbClr val="0070C0"/>
                </a:solidFill>
              </a:rPr>
              <a:t> </a:t>
            </a:r>
          </a:p>
        </p:txBody>
      </p:sp>
      <p:pic>
        <p:nvPicPr>
          <p:cNvPr id="4" name="Picture 3"/>
          <p:cNvPicPr>
            <a:picLocks noChangeAspect="1"/>
          </p:cNvPicPr>
          <p:nvPr/>
        </p:nvPicPr>
        <p:blipFill>
          <a:blip r:embed="rId2"/>
          <a:stretch>
            <a:fillRect/>
          </a:stretch>
        </p:blipFill>
        <p:spPr>
          <a:xfrm>
            <a:off x="4151418" y="901522"/>
            <a:ext cx="7787296" cy="5035665"/>
          </a:xfrm>
          <a:prstGeom prst="rect">
            <a:avLst/>
          </a:prstGeom>
        </p:spPr>
      </p:pic>
      <p:pic>
        <p:nvPicPr>
          <p:cNvPr id="9" name="Picture 8"/>
          <p:cNvPicPr>
            <a:picLocks noChangeAspect="1"/>
          </p:cNvPicPr>
          <p:nvPr/>
        </p:nvPicPr>
        <p:blipFill>
          <a:blip r:embed="rId3"/>
          <a:stretch>
            <a:fillRect/>
          </a:stretch>
        </p:blipFill>
        <p:spPr>
          <a:xfrm>
            <a:off x="1" y="1370864"/>
            <a:ext cx="4043966" cy="4393666"/>
          </a:xfrm>
          <a:prstGeom prst="rect">
            <a:avLst/>
          </a:prstGeom>
        </p:spPr>
      </p:pic>
    </p:spTree>
    <p:extLst>
      <p:ext uri="{BB962C8B-B14F-4D97-AF65-F5344CB8AC3E}">
        <p14:creationId xmlns:p14="http://schemas.microsoft.com/office/powerpoint/2010/main" val="33407868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solidFill>
                  <a:srgbClr val="0070C0"/>
                </a:solidFill>
              </a:rPr>
              <a:t>AutoCompleteTextView</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The </a:t>
            </a:r>
            <a:r>
              <a:rPr lang="en-US" dirty="0" err="1" smtClean="0">
                <a:solidFill>
                  <a:srgbClr val="0070C0"/>
                </a:solidFill>
              </a:rPr>
              <a:t>AutoCompleteTextView</a:t>
            </a:r>
            <a:r>
              <a:rPr lang="en-US" dirty="0" smtClean="0">
                <a:solidFill>
                  <a:srgbClr val="0070C0"/>
                </a:solidFill>
              </a:rPr>
              <a:t> </a:t>
            </a:r>
            <a:r>
              <a:rPr lang="en-US" dirty="0" smtClean="0"/>
              <a:t>control is an </a:t>
            </a:r>
            <a:r>
              <a:rPr lang="en-US" dirty="0" err="1" smtClean="0">
                <a:solidFill>
                  <a:srgbClr val="0070C0"/>
                </a:solidFill>
              </a:rPr>
              <a:t>EditText</a:t>
            </a:r>
            <a:r>
              <a:rPr lang="en-US" dirty="0" smtClean="0">
                <a:solidFill>
                  <a:srgbClr val="0070C0"/>
                </a:solidFill>
              </a:rPr>
              <a:t> </a:t>
            </a:r>
            <a:r>
              <a:rPr lang="en-US" dirty="0" smtClean="0"/>
              <a:t>control with auto-complete functionality. As the user types, suggestion based on the entered characters appear. </a:t>
            </a:r>
          </a:p>
          <a:p>
            <a:r>
              <a:rPr lang="en-US" dirty="0" smtClean="0"/>
              <a:t>The user can select any of the displayed suggestion to fill in the </a:t>
            </a:r>
            <a:r>
              <a:rPr lang="en-US" dirty="0" err="1" smtClean="0"/>
              <a:t>EditText</a:t>
            </a:r>
            <a:r>
              <a:rPr lang="en-US" dirty="0" smtClean="0"/>
              <a:t> control.</a:t>
            </a:r>
          </a:p>
          <a:p>
            <a:r>
              <a:rPr lang="en-US" dirty="0" smtClean="0"/>
              <a:t>We will use simple_list_item_1 or simple_dropdown_item_1</a:t>
            </a:r>
            <a:endParaRPr lang="en-US" dirty="0"/>
          </a:p>
        </p:txBody>
      </p:sp>
    </p:spTree>
    <p:extLst>
      <p:ext uri="{BB962C8B-B14F-4D97-AF65-F5344CB8AC3E}">
        <p14:creationId xmlns:p14="http://schemas.microsoft.com/office/powerpoint/2010/main" val="3182204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2766" y="647023"/>
            <a:ext cx="3521814" cy="5465673"/>
          </a:xfrm>
          <a:prstGeom prst="rect">
            <a:avLst/>
          </a:prstGeom>
        </p:spPr>
      </p:pic>
      <p:pic>
        <p:nvPicPr>
          <p:cNvPr id="3" name="Picture 2"/>
          <p:cNvPicPr>
            <a:picLocks noChangeAspect="1"/>
          </p:cNvPicPr>
          <p:nvPr/>
        </p:nvPicPr>
        <p:blipFill>
          <a:blip r:embed="rId3"/>
          <a:stretch>
            <a:fillRect/>
          </a:stretch>
        </p:blipFill>
        <p:spPr>
          <a:xfrm>
            <a:off x="4494727" y="647023"/>
            <a:ext cx="3534445" cy="5509124"/>
          </a:xfrm>
          <a:prstGeom prst="rect">
            <a:avLst/>
          </a:prstGeom>
        </p:spPr>
      </p:pic>
      <p:pic>
        <p:nvPicPr>
          <p:cNvPr id="4" name="Picture 3"/>
          <p:cNvPicPr>
            <a:picLocks noChangeAspect="1"/>
          </p:cNvPicPr>
          <p:nvPr/>
        </p:nvPicPr>
        <p:blipFill>
          <a:blip r:embed="rId4"/>
          <a:stretch>
            <a:fillRect/>
          </a:stretch>
        </p:blipFill>
        <p:spPr>
          <a:xfrm>
            <a:off x="8388084" y="647023"/>
            <a:ext cx="3524874" cy="5458606"/>
          </a:xfrm>
          <a:prstGeom prst="rect">
            <a:avLst/>
          </a:prstGeom>
        </p:spPr>
      </p:pic>
    </p:spTree>
    <p:extLst>
      <p:ext uri="{BB962C8B-B14F-4D97-AF65-F5344CB8AC3E}">
        <p14:creationId xmlns:p14="http://schemas.microsoft.com/office/powerpoint/2010/main" val="12685703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fontScale="90000"/>
          </a:bodyPr>
          <a:lstStyle/>
          <a:p>
            <a:pPr algn="ctr"/>
            <a:r>
              <a:rPr lang="en-US" dirty="0" smtClean="0">
                <a:solidFill>
                  <a:srgbClr val="0070C0"/>
                </a:solidFill>
              </a:rPr>
              <a:t>XML Code and Java Code</a:t>
            </a:r>
            <a:endParaRPr lang="en-US" dirty="0">
              <a:solidFill>
                <a:srgbClr val="0070C0"/>
              </a:solidFill>
            </a:endParaRPr>
          </a:p>
        </p:txBody>
      </p:sp>
      <p:pic>
        <p:nvPicPr>
          <p:cNvPr id="4" name="Picture 3"/>
          <p:cNvPicPr>
            <a:picLocks noChangeAspect="1"/>
          </p:cNvPicPr>
          <p:nvPr/>
        </p:nvPicPr>
        <p:blipFill>
          <a:blip r:embed="rId2"/>
          <a:stretch>
            <a:fillRect/>
          </a:stretch>
        </p:blipFill>
        <p:spPr>
          <a:xfrm>
            <a:off x="5769870" y="1330079"/>
            <a:ext cx="6267450" cy="3476625"/>
          </a:xfrm>
          <a:prstGeom prst="rect">
            <a:avLst/>
          </a:prstGeom>
        </p:spPr>
      </p:pic>
      <p:pic>
        <p:nvPicPr>
          <p:cNvPr id="5" name="Picture 4"/>
          <p:cNvPicPr>
            <a:picLocks noChangeAspect="1"/>
          </p:cNvPicPr>
          <p:nvPr/>
        </p:nvPicPr>
        <p:blipFill>
          <a:blip r:embed="rId3"/>
          <a:stretch>
            <a:fillRect/>
          </a:stretch>
        </p:blipFill>
        <p:spPr>
          <a:xfrm>
            <a:off x="423057" y="1330079"/>
            <a:ext cx="4829175" cy="3457575"/>
          </a:xfrm>
          <a:prstGeom prst="rect">
            <a:avLst/>
          </a:prstGeom>
        </p:spPr>
      </p:pic>
    </p:spTree>
    <p:extLst>
      <p:ext uri="{BB962C8B-B14F-4D97-AF65-F5344CB8AC3E}">
        <p14:creationId xmlns:p14="http://schemas.microsoft.com/office/powerpoint/2010/main" val="3343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fontScale="90000"/>
          </a:bodyPr>
          <a:lstStyle/>
          <a:p>
            <a:pPr algn="ctr"/>
            <a:r>
              <a:rPr lang="en-US" dirty="0" smtClean="0">
                <a:solidFill>
                  <a:srgbClr val="0070C0"/>
                </a:solidFill>
              </a:rPr>
              <a:t>Using </a:t>
            </a:r>
            <a:r>
              <a:rPr lang="en-US" dirty="0" err="1" smtClean="0">
                <a:solidFill>
                  <a:srgbClr val="0070C0"/>
                </a:solidFill>
              </a:rPr>
              <a:t>GridView</a:t>
            </a:r>
            <a:r>
              <a:rPr lang="en-US" dirty="0" smtClean="0">
                <a:solidFill>
                  <a:srgbClr val="0070C0"/>
                </a:solidFill>
              </a:rPr>
              <a:t> Control</a:t>
            </a:r>
            <a:endParaRPr lang="en-US" dirty="0">
              <a:solidFill>
                <a:srgbClr val="0070C0"/>
              </a:solidFill>
            </a:endParaRPr>
          </a:p>
        </p:txBody>
      </p:sp>
      <p:sp>
        <p:nvSpPr>
          <p:cNvPr id="4" name="Content Placeholder 3"/>
          <p:cNvSpPr>
            <a:spLocks noGrp="1"/>
          </p:cNvSpPr>
          <p:nvPr>
            <p:ph idx="1"/>
          </p:nvPr>
        </p:nvSpPr>
        <p:spPr>
          <a:xfrm>
            <a:off x="360608" y="965916"/>
            <a:ext cx="10993192" cy="5211047"/>
          </a:xfrm>
        </p:spPr>
        <p:txBody>
          <a:bodyPr/>
          <a:lstStyle/>
          <a:p>
            <a:r>
              <a:rPr lang="en-US" dirty="0" smtClean="0"/>
              <a:t>The </a:t>
            </a:r>
            <a:r>
              <a:rPr lang="en-US" dirty="0" err="1" smtClean="0"/>
              <a:t>GridView</a:t>
            </a:r>
            <a:r>
              <a:rPr lang="en-US" dirty="0" smtClean="0"/>
              <a:t> control is the </a:t>
            </a:r>
            <a:r>
              <a:rPr lang="en-US" dirty="0" err="1" smtClean="0"/>
              <a:t>viewGroup</a:t>
            </a:r>
            <a:r>
              <a:rPr lang="en-US" dirty="0" smtClean="0"/>
              <a:t> control used to display text and image data in the form of rectangular, scrollable grid.</a:t>
            </a:r>
          </a:p>
          <a:p>
            <a:r>
              <a:rPr lang="en-US" b="1" dirty="0" smtClean="0"/>
              <a:t>We first define a </a:t>
            </a:r>
            <a:r>
              <a:rPr lang="en-US" b="1" dirty="0" err="1" smtClean="0"/>
              <a:t>Gridview</a:t>
            </a:r>
            <a:r>
              <a:rPr lang="en-US" b="1" dirty="0" smtClean="0"/>
              <a:t> control in the XML layout, and then bind the data that we want to be displayed to it using the </a:t>
            </a:r>
            <a:r>
              <a:rPr lang="en-US" b="1" dirty="0" err="1" smtClean="0"/>
              <a:t>ArrayAdapter</a:t>
            </a:r>
            <a:r>
              <a:rPr lang="en-US" b="1" dirty="0" smtClean="0"/>
              <a:t>.</a:t>
            </a:r>
          </a:p>
          <a:p>
            <a:r>
              <a:rPr lang="en-US" i="1" dirty="0" err="1" smtClean="0">
                <a:solidFill>
                  <a:srgbClr val="7030A0"/>
                </a:solidFill>
              </a:rPr>
              <a:t>Android:numColumns</a:t>
            </a:r>
            <a:r>
              <a:rPr lang="en-US" i="1" dirty="0" smtClean="0">
                <a:solidFill>
                  <a:srgbClr val="7030A0"/>
                </a:solidFill>
              </a:rPr>
              <a:t>=“</a:t>
            </a:r>
            <a:r>
              <a:rPr lang="en-US" i="1" dirty="0" err="1" smtClean="0">
                <a:solidFill>
                  <a:srgbClr val="7030A0"/>
                </a:solidFill>
              </a:rPr>
              <a:t>auto_fit</a:t>
            </a:r>
            <a:r>
              <a:rPr lang="en-US" i="1" dirty="0" smtClean="0">
                <a:solidFill>
                  <a:srgbClr val="7030A0"/>
                </a:solidFill>
              </a:rPr>
              <a:t>”  (define the </a:t>
            </a:r>
            <a:r>
              <a:rPr lang="en-US" i="1" dirty="0" err="1" smtClean="0">
                <a:solidFill>
                  <a:srgbClr val="7030A0"/>
                </a:solidFill>
              </a:rPr>
              <a:t>numbe</a:t>
            </a:r>
            <a:r>
              <a:rPr lang="en-US" i="1" dirty="0" smtClean="0">
                <a:solidFill>
                  <a:srgbClr val="7030A0"/>
                </a:solidFill>
              </a:rPr>
              <a:t> of columns)</a:t>
            </a:r>
          </a:p>
          <a:p>
            <a:r>
              <a:rPr lang="en-US" i="1" dirty="0" err="1" smtClean="0">
                <a:solidFill>
                  <a:srgbClr val="7030A0"/>
                </a:solidFill>
              </a:rPr>
              <a:t>Android:columnWidth</a:t>
            </a:r>
            <a:r>
              <a:rPr lang="en-US" i="1" dirty="0" smtClean="0">
                <a:solidFill>
                  <a:srgbClr val="7030A0"/>
                </a:solidFill>
              </a:rPr>
              <a:t> (define width of each column)</a:t>
            </a:r>
          </a:p>
          <a:p>
            <a:r>
              <a:rPr lang="en-US" i="1" dirty="0" err="1" smtClean="0">
                <a:solidFill>
                  <a:srgbClr val="7030A0"/>
                </a:solidFill>
              </a:rPr>
              <a:t>Android:stretchMode</a:t>
            </a:r>
            <a:r>
              <a:rPr lang="en-US" i="1" dirty="0" smtClean="0">
                <a:solidFill>
                  <a:srgbClr val="7030A0"/>
                </a:solidFill>
              </a:rPr>
              <a:t> (Whether the column can stretch?)</a:t>
            </a:r>
          </a:p>
          <a:p>
            <a:r>
              <a:rPr lang="en-US" i="1" dirty="0" err="1" smtClean="0">
                <a:solidFill>
                  <a:srgbClr val="7030A0"/>
                </a:solidFill>
              </a:rPr>
              <a:t>Android:verticalSpacing</a:t>
            </a:r>
            <a:r>
              <a:rPr lang="en-US" i="1" dirty="0" smtClean="0">
                <a:solidFill>
                  <a:srgbClr val="7030A0"/>
                </a:solidFill>
              </a:rPr>
              <a:t> and </a:t>
            </a:r>
            <a:r>
              <a:rPr lang="en-US" i="1" dirty="0" err="1" smtClean="0">
                <a:solidFill>
                  <a:srgbClr val="7030A0"/>
                </a:solidFill>
              </a:rPr>
              <a:t>Android:horizontalSpacing</a:t>
            </a:r>
            <a:r>
              <a:rPr lang="en-US" i="1" dirty="0" smtClean="0">
                <a:solidFill>
                  <a:srgbClr val="7030A0"/>
                </a:solidFill>
              </a:rPr>
              <a:t> </a:t>
            </a:r>
          </a:p>
          <a:p>
            <a:pPr marL="457200" lvl="1" indent="0">
              <a:buNone/>
            </a:pPr>
            <a:r>
              <a:rPr lang="en-US" i="1" dirty="0" smtClean="0">
                <a:solidFill>
                  <a:srgbClr val="7030A0"/>
                </a:solidFill>
              </a:rPr>
              <a:t>(define amount of spacing between the item in the grid)</a:t>
            </a:r>
            <a:endParaRPr lang="en-US" i="1" dirty="0">
              <a:solidFill>
                <a:srgbClr val="7030A0"/>
              </a:solidFill>
            </a:endParaRPr>
          </a:p>
        </p:txBody>
      </p:sp>
      <p:pic>
        <p:nvPicPr>
          <p:cNvPr id="3" name="Picture 2"/>
          <p:cNvPicPr>
            <a:picLocks noChangeAspect="1"/>
          </p:cNvPicPr>
          <p:nvPr/>
        </p:nvPicPr>
        <p:blipFill>
          <a:blip r:embed="rId2"/>
          <a:stretch>
            <a:fillRect/>
          </a:stretch>
        </p:blipFill>
        <p:spPr>
          <a:xfrm>
            <a:off x="8745292" y="3087374"/>
            <a:ext cx="3124200" cy="2924175"/>
          </a:xfrm>
          <a:prstGeom prst="rect">
            <a:avLst/>
          </a:prstGeom>
        </p:spPr>
      </p:pic>
    </p:spTree>
    <p:extLst>
      <p:ext uri="{BB962C8B-B14F-4D97-AF65-F5344CB8AC3E}">
        <p14:creationId xmlns:p14="http://schemas.microsoft.com/office/powerpoint/2010/main" val="23541702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4289" y="579549"/>
            <a:ext cx="3651162" cy="5679584"/>
          </a:xfrm>
          <a:prstGeom prst="rect">
            <a:avLst/>
          </a:prstGeom>
        </p:spPr>
      </p:pic>
      <p:pic>
        <p:nvPicPr>
          <p:cNvPr id="3" name="Picture 2"/>
          <p:cNvPicPr>
            <a:picLocks noChangeAspect="1"/>
          </p:cNvPicPr>
          <p:nvPr/>
        </p:nvPicPr>
        <p:blipFill>
          <a:blip r:embed="rId3"/>
          <a:stretch>
            <a:fillRect/>
          </a:stretch>
        </p:blipFill>
        <p:spPr>
          <a:xfrm>
            <a:off x="6516710" y="806153"/>
            <a:ext cx="3580462" cy="5581768"/>
          </a:xfrm>
          <a:prstGeom prst="rect">
            <a:avLst/>
          </a:prstGeom>
        </p:spPr>
      </p:pic>
    </p:spTree>
    <p:extLst>
      <p:ext uri="{BB962C8B-B14F-4D97-AF65-F5344CB8AC3E}">
        <p14:creationId xmlns:p14="http://schemas.microsoft.com/office/powerpoint/2010/main" val="35953254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343"/>
          </a:xfrm>
        </p:spPr>
        <p:txBody>
          <a:bodyPr>
            <a:normAutofit fontScale="90000"/>
          </a:bodyPr>
          <a:lstStyle/>
          <a:p>
            <a:pPr algn="ctr"/>
            <a:r>
              <a:rPr lang="en-US" dirty="0" smtClean="0">
                <a:solidFill>
                  <a:srgbClr val="0070C0"/>
                </a:solidFill>
              </a:rPr>
              <a:t>XML Code and Java Code</a:t>
            </a:r>
            <a:endParaRPr lang="en-US" dirty="0">
              <a:solidFill>
                <a:srgbClr val="0070C0"/>
              </a:solidFill>
            </a:endParaRPr>
          </a:p>
        </p:txBody>
      </p:sp>
      <p:pic>
        <p:nvPicPr>
          <p:cNvPr id="3" name="Picture 2"/>
          <p:cNvPicPr>
            <a:picLocks noChangeAspect="1"/>
          </p:cNvPicPr>
          <p:nvPr/>
        </p:nvPicPr>
        <p:blipFill>
          <a:blip r:embed="rId2"/>
          <a:stretch>
            <a:fillRect/>
          </a:stretch>
        </p:blipFill>
        <p:spPr>
          <a:xfrm>
            <a:off x="5438775" y="928468"/>
            <a:ext cx="6753225" cy="5248275"/>
          </a:xfrm>
          <a:prstGeom prst="rect">
            <a:avLst/>
          </a:prstGeom>
        </p:spPr>
      </p:pic>
      <p:pic>
        <p:nvPicPr>
          <p:cNvPr id="4" name="Picture 3"/>
          <p:cNvPicPr>
            <a:picLocks noChangeAspect="1"/>
          </p:cNvPicPr>
          <p:nvPr/>
        </p:nvPicPr>
        <p:blipFill>
          <a:blip r:embed="rId3"/>
          <a:stretch>
            <a:fillRect/>
          </a:stretch>
        </p:blipFill>
        <p:spPr>
          <a:xfrm>
            <a:off x="113427" y="928468"/>
            <a:ext cx="5087020" cy="4944298"/>
          </a:xfrm>
          <a:prstGeom prst="rect">
            <a:avLst/>
          </a:prstGeom>
        </p:spPr>
      </p:pic>
    </p:spTree>
    <p:extLst>
      <p:ext uri="{BB962C8B-B14F-4D97-AF65-F5344CB8AC3E}">
        <p14:creationId xmlns:p14="http://schemas.microsoft.com/office/powerpoint/2010/main" val="3428372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B0F0"/>
                </a:solidFill>
              </a:rPr>
              <a:t>XML CODE Java Code</a:t>
            </a:r>
            <a:endParaRPr lang="en-US" dirty="0">
              <a:solidFill>
                <a:srgbClr val="00B0F0"/>
              </a:solidFill>
            </a:endParaRPr>
          </a:p>
        </p:txBody>
      </p:sp>
      <p:pic>
        <p:nvPicPr>
          <p:cNvPr id="6" name="Content Placeholder 5"/>
          <p:cNvPicPr>
            <a:picLocks noGrp="1" noChangeAspect="1"/>
          </p:cNvPicPr>
          <p:nvPr>
            <p:ph idx="1"/>
          </p:nvPr>
        </p:nvPicPr>
        <p:blipFill>
          <a:blip r:embed="rId2"/>
          <a:stretch>
            <a:fillRect/>
          </a:stretch>
        </p:blipFill>
        <p:spPr>
          <a:xfrm>
            <a:off x="208544" y="1274431"/>
            <a:ext cx="5200583" cy="3704796"/>
          </a:xfrm>
          <a:prstGeom prst="rect">
            <a:avLst/>
          </a:prstGeom>
        </p:spPr>
      </p:pic>
      <p:pic>
        <p:nvPicPr>
          <p:cNvPr id="7" name="Picture 6"/>
          <p:cNvPicPr>
            <a:picLocks noChangeAspect="1"/>
          </p:cNvPicPr>
          <p:nvPr/>
        </p:nvPicPr>
        <p:blipFill>
          <a:blip r:embed="rId3"/>
          <a:stretch>
            <a:fillRect/>
          </a:stretch>
        </p:blipFill>
        <p:spPr>
          <a:xfrm>
            <a:off x="5409127" y="1376711"/>
            <a:ext cx="6553200" cy="3667125"/>
          </a:xfrm>
          <a:prstGeom prst="rect">
            <a:avLst/>
          </a:prstGeom>
        </p:spPr>
      </p:pic>
    </p:spTree>
    <p:extLst>
      <p:ext uri="{BB962C8B-B14F-4D97-AF65-F5344CB8AC3E}">
        <p14:creationId xmlns:p14="http://schemas.microsoft.com/office/powerpoint/2010/main" val="11138761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pPr algn="ctr"/>
            <a:r>
              <a:rPr lang="en-US" dirty="0" smtClean="0">
                <a:solidFill>
                  <a:srgbClr val="00B0F0"/>
                </a:solidFill>
              </a:rPr>
              <a:t>Displaying Images in </a:t>
            </a:r>
            <a:r>
              <a:rPr lang="en-US" dirty="0" err="1" smtClean="0">
                <a:solidFill>
                  <a:srgbClr val="00B0F0"/>
                </a:solidFill>
              </a:rPr>
              <a:t>GridView</a:t>
            </a:r>
            <a:endParaRPr lang="en-US" dirty="0">
              <a:solidFill>
                <a:srgbClr val="00B0F0"/>
              </a:solidFill>
            </a:endParaRPr>
          </a:p>
        </p:txBody>
      </p:sp>
      <p:sp>
        <p:nvSpPr>
          <p:cNvPr id="3" name="Content Placeholder 2"/>
          <p:cNvSpPr>
            <a:spLocks noGrp="1"/>
          </p:cNvSpPr>
          <p:nvPr>
            <p:ph idx="1"/>
          </p:nvPr>
        </p:nvSpPr>
        <p:spPr>
          <a:xfrm>
            <a:off x="838200" y="927280"/>
            <a:ext cx="10515600" cy="5249683"/>
          </a:xfrm>
        </p:spPr>
        <p:txBody>
          <a:bodyPr>
            <a:normAutofit fontScale="92500"/>
          </a:bodyPr>
          <a:lstStyle/>
          <a:p>
            <a:r>
              <a:rPr lang="en-US" dirty="0" smtClean="0"/>
              <a:t>A </a:t>
            </a:r>
            <a:r>
              <a:rPr lang="en-US" dirty="0" err="1" smtClean="0"/>
              <a:t>scrollview</a:t>
            </a:r>
            <a:r>
              <a:rPr lang="en-US" dirty="0" smtClean="0"/>
              <a:t> is a special type of control that set up a vertical scrollbar in a view controller</a:t>
            </a:r>
            <a:r>
              <a:rPr lang="en-US" dirty="0" smtClean="0">
                <a:solidFill>
                  <a:schemeClr val="accent6">
                    <a:lumMod val="75000"/>
                  </a:schemeClr>
                </a:solidFill>
              </a:rPr>
              <a:t>. </a:t>
            </a:r>
          </a:p>
          <a:p>
            <a:r>
              <a:rPr lang="en-US" dirty="0" smtClean="0">
                <a:solidFill>
                  <a:schemeClr val="accent6">
                    <a:lumMod val="75000"/>
                  </a:schemeClr>
                </a:solidFill>
              </a:rPr>
              <a:t>This control is used when we try to display Views that  are too long to be accommodated in a single screen.</a:t>
            </a:r>
          </a:p>
          <a:p>
            <a:r>
              <a:rPr lang="en-US" dirty="0" smtClean="0">
                <a:solidFill>
                  <a:schemeClr val="accent6">
                    <a:lumMod val="75000"/>
                  </a:schemeClr>
                </a:solidFill>
              </a:rPr>
              <a:t>The </a:t>
            </a:r>
            <a:r>
              <a:rPr lang="en-US" dirty="0" err="1" smtClean="0">
                <a:solidFill>
                  <a:schemeClr val="accent6">
                    <a:lumMod val="75000"/>
                  </a:schemeClr>
                </a:solidFill>
              </a:rPr>
              <a:t>scrollview</a:t>
            </a:r>
            <a:r>
              <a:rPr lang="en-US" dirty="0" smtClean="0">
                <a:solidFill>
                  <a:schemeClr val="accent6">
                    <a:lumMod val="75000"/>
                  </a:schemeClr>
                </a:solidFill>
              </a:rPr>
              <a:t> can have only one child view, so usually a view container layout is used as a child when in turn contains other child controls that we want to scroll through.</a:t>
            </a:r>
          </a:p>
          <a:p>
            <a:pPr marL="0" indent="0">
              <a:buNone/>
            </a:pPr>
            <a:r>
              <a:rPr lang="en-US" b="1" dirty="0" smtClean="0">
                <a:solidFill>
                  <a:schemeClr val="accent6">
                    <a:lumMod val="75000"/>
                  </a:schemeClr>
                </a:solidFill>
              </a:rPr>
              <a:t>Note</a:t>
            </a:r>
          </a:p>
          <a:p>
            <a:pPr marL="0" indent="0">
              <a:buNone/>
            </a:pPr>
            <a:r>
              <a:rPr lang="en-US" dirty="0" smtClean="0">
                <a:solidFill>
                  <a:schemeClr val="accent2">
                    <a:lumMod val="75000"/>
                  </a:schemeClr>
                </a:solidFill>
              </a:rPr>
              <a:t>To display images on devices of different sizes and resolutions and to ensure that your app looks great on any device, the 96*96px, 72*72px, 48*48px and 36*36px images with resolutions of 320 dpi, 240dpi,160dpi and 120dpi respectively are copied into the res/</a:t>
            </a:r>
            <a:r>
              <a:rPr lang="en-US" dirty="0" err="1" smtClean="0">
                <a:solidFill>
                  <a:schemeClr val="accent2">
                    <a:lumMod val="75000"/>
                  </a:schemeClr>
                </a:solidFill>
              </a:rPr>
              <a:t>drawable-xhdpi</a:t>
            </a:r>
            <a:r>
              <a:rPr lang="en-US" dirty="0" smtClean="0">
                <a:solidFill>
                  <a:schemeClr val="accent2">
                    <a:lumMod val="75000"/>
                  </a:schemeClr>
                </a:solidFill>
              </a:rPr>
              <a:t>, res/</a:t>
            </a:r>
            <a:r>
              <a:rPr lang="en-US" dirty="0" err="1" smtClean="0">
                <a:solidFill>
                  <a:schemeClr val="accent2">
                    <a:lumMod val="75000"/>
                  </a:schemeClr>
                </a:solidFill>
              </a:rPr>
              <a:t>drawable-hdpi</a:t>
            </a:r>
            <a:r>
              <a:rPr lang="en-US" dirty="0" smtClean="0">
                <a:solidFill>
                  <a:schemeClr val="accent2">
                    <a:lumMod val="75000"/>
                  </a:schemeClr>
                </a:solidFill>
              </a:rPr>
              <a:t>, res/</a:t>
            </a:r>
            <a:r>
              <a:rPr lang="en-US" dirty="0" err="1" smtClean="0">
                <a:solidFill>
                  <a:schemeClr val="accent2">
                    <a:lumMod val="75000"/>
                  </a:schemeClr>
                </a:solidFill>
              </a:rPr>
              <a:t>drawable-xhdpi</a:t>
            </a:r>
            <a:r>
              <a:rPr lang="en-US" dirty="0" smtClean="0">
                <a:solidFill>
                  <a:schemeClr val="accent2">
                    <a:lumMod val="75000"/>
                  </a:schemeClr>
                </a:solidFill>
              </a:rPr>
              <a:t> folders respectively</a:t>
            </a:r>
            <a:r>
              <a:rPr lang="en-US" dirty="0" smtClean="0">
                <a:solidFill>
                  <a:schemeClr val="accent6">
                    <a:lumMod val="75000"/>
                  </a:schemeClr>
                </a:solidFill>
              </a:rPr>
              <a:t> </a:t>
            </a:r>
            <a:endParaRPr lang="en-US" dirty="0">
              <a:solidFill>
                <a:schemeClr val="accent6">
                  <a:lumMod val="75000"/>
                </a:schemeClr>
              </a:solidFill>
            </a:endParaRPr>
          </a:p>
        </p:txBody>
      </p:sp>
    </p:spTree>
    <p:extLst>
      <p:ext uri="{BB962C8B-B14F-4D97-AF65-F5344CB8AC3E}">
        <p14:creationId xmlns:p14="http://schemas.microsoft.com/office/powerpoint/2010/main" val="110638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70C0"/>
                </a:solidFill>
              </a:rPr>
              <a:t>Adapters</a:t>
            </a:r>
            <a:endParaRPr lang="en-US" dirty="0">
              <a:solidFill>
                <a:srgbClr val="0070C0"/>
              </a:solidFill>
            </a:endParaRPr>
          </a:p>
        </p:txBody>
      </p:sp>
      <p:sp>
        <p:nvSpPr>
          <p:cNvPr id="3" name="Content Placeholder 2"/>
          <p:cNvSpPr>
            <a:spLocks noGrp="1"/>
          </p:cNvSpPr>
          <p:nvPr>
            <p:ph idx="1"/>
          </p:nvPr>
        </p:nvSpPr>
        <p:spPr>
          <a:xfrm>
            <a:off x="838200" y="1209822"/>
            <a:ext cx="10515600" cy="4967141"/>
          </a:xfrm>
        </p:spPr>
        <p:txBody>
          <a:bodyPr/>
          <a:lstStyle/>
          <a:p>
            <a:pPr>
              <a:buFont typeface="Wingdings" panose="05000000000000000000" pitchFamily="2" charset="2"/>
              <a:buChar char="ü"/>
            </a:pPr>
            <a:r>
              <a:rPr lang="en-US" dirty="0" smtClean="0"/>
              <a:t>Android provides a framework of adapters also known as data adapter.</a:t>
            </a:r>
          </a:p>
          <a:p>
            <a:pPr>
              <a:buFont typeface="Wingdings" panose="05000000000000000000" pitchFamily="2" charset="2"/>
              <a:buChar char="ü"/>
            </a:pPr>
            <a:r>
              <a:rPr lang="en-US" dirty="0" smtClean="0"/>
              <a:t>The adapter serve two purposes</a:t>
            </a:r>
          </a:p>
          <a:p>
            <a:pPr lvl="1">
              <a:buFont typeface="Wingdings" panose="05000000000000000000" pitchFamily="2" charset="2"/>
              <a:buChar char="ü"/>
            </a:pPr>
            <a:r>
              <a:rPr lang="en-US" dirty="0" smtClean="0"/>
              <a:t>First they provide the data source for a selection widget</a:t>
            </a:r>
          </a:p>
          <a:p>
            <a:pPr lvl="1">
              <a:buFont typeface="Wingdings" panose="05000000000000000000" pitchFamily="2" charset="2"/>
              <a:buChar char="ü"/>
            </a:pPr>
            <a:r>
              <a:rPr lang="en-US" dirty="0" smtClean="0"/>
              <a:t>Second they convert individual elements of data into specific Views to displayed inside the selection widget</a:t>
            </a:r>
          </a:p>
          <a:p>
            <a:pPr lvl="1">
              <a:buFont typeface="Wingdings" panose="05000000000000000000" pitchFamily="2" charset="2"/>
              <a:buChar char="ü"/>
            </a:pPr>
            <a:r>
              <a:rPr lang="en-US" dirty="0" smtClean="0"/>
              <a:t>It cast the data to suit the selection widget environment</a:t>
            </a:r>
          </a:p>
          <a:p>
            <a:pPr marL="457200" lvl="1" indent="0">
              <a:buNone/>
            </a:pPr>
            <a:endParaRPr lang="en-US" dirty="0"/>
          </a:p>
          <a:p>
            <a:pPr marL="457200" lvl="1" indent="0">
              <a:buNone/>
            </a:pPr>
            <a:r>
              <a:rPr lang="en-US" dirty="0" smtClean="0"/>
              <a:t>Android provides many basic adapters such as </a:t>
            </a:r>
            <a:r>
              <a:rPr lang="en-US" b="1" dirty="0" err="1" smtClean="0">
                <a:solidFill>
                  <a:srgbClr val="00B0F0"/>
                </a:solidFill>
              </a:rPr>
              <a:t>ListAdapter</a:t>
            </a:r>
            <a:r>
              <a:rPr lang="en-US" b="1" dirty="0" smtClean="0">
                <a:solidFill>
                  <a:srgbClr val="00B0F0"/>
                </a:solidFill>
              </a:rPr>
              <a:t>, </a:t>
            </a:r>
            <a:r>
              <a:rPr lang="en-US" b="1" dirty="0" err="1" smtClean="0">
                <a:solidFill>
                  <a:srgbClr val="00B0F0"/>
                </a:solidFill>
              </a:rPr>
              <a:t>ArrrayAdapter</a:t>
            </a:r>
            <a:r>
              <a:rPr lang="en-US" dirty="0" smtClean="0"/>
              <a:t> and </a:t>
            </a:r>
            <a:r>
              <a:rPr lang="en-US" b="1" dirty="0" err="1" smtClean="0">
                <a:solidFill>
                  <a:srgbClr val="00B0F0"/>
                </a:solidFill>
              </a:rPr>
              <a:t>CursorAdapter</a:t>
            </a:r>
            <a:r>
              <a:rPr lang="en-US" b="1" dirty="0" smtClean="0">
                <a:solidFill>
                  <a:srgbClr val="00B0F0"/>
                </a:solidFill>
              </a:rPr>
              <a:t>.</a:t>
            </a:r>
            <a:endParaRPr lang="en-US" b="1" dirty="0">
              <a:solidFill>
                <a:srgbClr val="00B0F0"/>
              </a:solidFill>
            </a:endParaRPr>
          </a:p>
        </p:txBody>
      </p:sp>
    </p:spTree>
    <p:extLst>
      <p:ext uri="{BB962C8B-B14F-4D97-AF65-F5344CB8AC3E}">
        <p14:creationId xmlns:p14="http://schemas.microsoft.com/office/powerpoint/2010/main" val="358580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1478"/>
          </a:xfrm>
        </p:spPr>
        <p:txBody>
          <a:bodyPr>
            <a:normAutofit fontScale="90000"/>
          </a:bodyPr>
          <a:lstStyle/>
          <a:p>
            <a:pPr algn="ctr"/>
            <a:r>
              <a:rPr lang="en-US" b="1" dirty="0" smtClean="0">
                <a:solidFill>
                  <a:srgbClr val="0070C0"/>
                </a:solidFill>
              </a:rPr>
              <a:t>Populating </a:t>
            </a:r>
            <a:r>
              <a:rPr lang="en-US" b="1" dirty="0" err="1" smtClean="0">
                <a:solidFill>
                  <a:srgbClr val="0070C0"/>
                </a:solidFill>
              </a:rPr>
              <a:t>ListView</a:t>
            </a:r>
            <a:r>
              <a:rPr lang="en-US" b="1" dirty="0" smtClean="0">
                <a:solidFill>
                  <a:srgbClr val="0070C0"/>
                </a:solidFill>
              </a:rPr>
              <a:t> through </a:t>
            </a:r>
            <a:r>
              <a:rPr lang="en-US" b="1" dirty="0" err="1" smtClean="0">
                <a:solidFill>
                  <a:srgbClr val="0070C0"/>
                </a:solidFill>
              </a:rPr>
              <a:t>ArrayAdapter</a:t>
            </a:r>
            <a:endParaRPr lang="en-US" b="1" dirty="0">
              <a:solidFill>
                <a:srgbClr val="0070C0"/>
              </a:solidFill>
            </a:endParaRPr>
          </a:p>
        </p:txBody>
      </p:sp>
      <p:pic>
        <p:nvPicPr>
          <p:cNvPr id="3" name="Picture 2"/>
          <p:cNvPicPr>
            <a:picLocks noChangeAspect="1"/>
          </p:cNvPicPr>
          <p:nvPr/>
        </p:nvPicPr>
        <p:blipFill>
          <a:blip r:embed="rId2"/>
          <a:stretch>
            <a:fillRect/>
          </a:stretch>
        </p:blipFill>
        <p:spPr>
          <a:xfrm>
            <a:off x="0" y="1226242"/>
            <a:ext cx="7185837" cy="3983260"/>
          </a:xfrm>
          <a:prstGeom prst="rect">
            <a:avLst/>
          </a:prstGeom>
        </p:spPr>
      </p:pic>
      <p:pic>
        <p:nvPicPr>
          <p:cNvPr id="4" name="Picture 3"/>
          <p:cNvPicPr>
            <a:picLocks noChangeAspect="1"/>
          </p:cNvPicPr>
          <p:nvPr/>
        </p:nvPicPr>
        <p:blipFill>
          <a:blip r:embed="rId3"/>
          <a:stretch>
            <a:fillRect/>
          </a:stretch>
        </p:blipFill>
        <p:spPr>
          <a:xfrm>
            <a:off x="7248525" y="1226242"/>
            <a:ext cx="4943475" cy="3524250"/>
          </a:xfrm>
          <a:prstGeom prst="rect">
            <a:avLst/>
          </a:prstGeom>
        </p:spPr>
      </p:pic>
    </p:spTree>
    <p:extLst>
      <p:ext uri="{BB962C8B-B14F-4D97-AF65-F5344CB8AC3E}">
        <p14:creationId xmlns:p14="http://schemas.microsoft.com/office/powerpoint/2010/main" val="870094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1478"/>
          </a:xfrm>
        </p:spPr>
        <p:txBody>
          <a:bodyPr>
            <a:normAutofit fontScale="90000"/>
          </a:bodyPr>
          <a:lstStyle/>
          <a:p>
            <a:pPr algn="ctr"/>
            <a:r>
              <a:rPr lang="en-US" b="1" dirty="0" smtClean="0">
                <a:solidFill>
                  <a:srgbClr val="0070C0"/>
                </a:solidFill>
              </a:rPr>
              <a:t>Example 2 on </a:t>
            </a:r>
            <a:r>
              <a:rPr lang="en-US" b="1" dirty="0" err="1" smtClean="0">
                <a:solidFill>
                  <a:srgbClr val="0070C0"/>
                </a:solidFill>
              </a:rPr>
              <a:t>listView</a:t>
            </a:r>
            <a:endParaRPr lang="en-US" b="1" dirty="0">
              <a:solidFill>
                <a:srgbClr val="0070C0"/>
              </a:solidFill>
            </a:endParaRPr>
          </a:p>
        </p:txBody>
      </p:sp>
      <p:pic>
        <p:nvPicPr>
          <p:cNvPr id="5" name="Picture 4"/>
          <p:cNvPicPr>
            <a:picLocks noChangeAspect="1"/>
          </p:cNvPicPr>
          <p:nvPr/>
        </p:nvPicPr>
        <p:blipFill>
          <a:blip r:embed="rId2"/>
          <a:stretch>
            <a:fillRect/>
          </a:stretch>
        </p:blipFill>
        <p:spPr>
          <a:xfrm>
            <a:off x="550109" y="1133341"/>
            <a:ext cx="3451330" cy="5433207"/>
          </a:xfrm>
          <a:prstGeom prst="rect">
            <a:avLst/>
          </a:prstGeom>
        </p:spPr>
      </p:pic>
      <p:pic>
        <p:nvPicPr>
          <p:cNvPr id="6" name="Picture 5"/>
          <p:cNvPicPr>
            <a:picLocks noChangeAspect="1"/>
          </p:cNvPicPr>
          <p:nvPr/>
        </p:nvPicPr>
        <p:blipFill>
          <a:blip r:embed="rId3"/>
          <a:stretch>
            <a:fillRect/>
          </a:stretch>
        </p:blipFill>
        <p:spPr>
          <a:xfrm>
            <a:off x="4314423" y="1044188"/>
            <a:ext cx="3558854" cy="5522360"/>
          </a:xfrm>
          <a:prstGeom prst="rect">
            <a:avLst/>
          </a:prstGeom>
        </p:spPr>
      </p:pic>
      <p:pic>
        <p:nvPicPr>
          <p:cNvPr id="8" name="Picture 7"/>
          <p:cNvPicPr>
            <a:picLocks noChangeAspect="1"/>
          </p:cNvPicPr>
          <p:nvPr/>
        </p:nvPicPr>
        <p:blipFill>
          <a:blip r:embed="rId4"/>
          <a:stretch>
            <a:fillRect/>
          </a:stretch>
        </p:blipFill>
        <p:spPr>
          <a:xfrm>
            <a:off x="8326097" y="956604"/>
            <a:ext cx="3586301" cy="5609944"/>
          </a:xfrm>
          <a:prstGeom prst="rect">
            <a:avLst/>
          </a:prstGeom>
        </p:spPr>
      </p:pic>
    </p:spTree>
    <p:extLst>
      <p:ext uri="{BB962C8B-B14F-4D97-AF65-F5344CB8AC3E}">
        <p14:creationId xmlns:p14="http://schemas.microsoft.com/office/powerpoint/2010/main" val="3355896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1478"/>
          </a:xfrm>
        </p:spPr>
        <p:txBody>
          <a:bodyPr>
            <a:normAutofit fontScale="90000"/>
          </a:bodyPr>
          <a:lstStyle/>
          <a:p>
            <a:pPr algn="ctr"/>
            <a:r>
              <a:rPr lang="en-US" b="1" dirty="0" smtClean="0">
                <a:solidFill>
                  <a:srgbClr val="0070C0"/>
                </a:solidFill>
              </a:rPr>
              <a:t>XML and Java Code</a:t>
            </a:r>
            <a:endParaRPr lang="en-US" b="1" dirty="0">
              <a:solidFill>
                <a:srgbClr val="0070C0"/>
              </a:solidFill>
            </a:endParaRPr>
          </a:p>
        </p:txBody>
      </p:sp>
      <p:pic>
        <p:nvPicPr>
          <p:cNvPr id="4" name="Picture 3"/>
          <p:cNvPicPr>
            <a:picLocks noChangeAspect="1"/>
          </p:cNvPicPr>
          <p:nvPr/>
        </p:nvPicPr>
        <p:blipFill>
          <a:blip r:embed="rId2"/>
          <a:stretch>
            <a:fillRect/>
          </a:stretch>
        </p:blipFill>
        <p:spPr>
          <a:xfrm>
            <a:off x="156691" y="2072534"/>
            <a:ext cx="4378817" cy="2211435"/>
          </a:xfrm>
          <a:prstGeom prst="rect">
            <a:avLst/>
          </a:prstGeom>
        </p:spPr>
      </p:pic>
      <p:pic>
        <p:nvPicPr>
          <p:cNvPr id="5" name="Picture 4"/>
          <p:cNvPicPr>
            <a:picLocks noChangeAspect="1"/>
          </p:cNvPicPr>
          <p:nvPr/>
        </p:nvPicPr>
        <p:blipFill>
          <a:blip r:embed="rId3"/>
          <a:stretch>
            <a:fillRect/>
          </a:stretch>
        </p:blipFill>
        <p:spPr>
          <a:xfrm>
            <a:off x="4674139" y="1815921"/>
            <a:ext cx="7388200" cy="3965418"/>
          </a:xfrm>
          <a:prstGeom prst="rect">
            <a:avLst/>
          </a:prstGeom>
        </p:spPr>
      </p:pic>
    </p:spTree>
    <p:extLst>
      <p:ext uri="{BB962C8B-B14F-4D97-AF65-F5344CB8AC3E}">
        <p14:creationId xmlns:p14="http://schemas.microsoft.com/office/powerpoint/2010/main" val="2229997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1752</TotalTime>
  <Words>861</Words>
  <Application>Microsoft Office PowerPoint</Application>
  <PresentationFormat>Widescreen</PresentationFormat>
  <Paragraphs>94</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Wingdings</vt:lpstr>
      <vt:lpstr>Office Theme</vt:lpstr>
      <vt:lpstr>PowerPoint Presentation</vt:lpstr>
      <vt:lpstr>As the name suggests, selection widgets refers to the group controls that display a list of choices from which user select items. To constraint user to enter the correct data type or within a specific range and also to show the valid values, lists and dropdown list are commonly used in application. Lists and dropdown lists are called Listview and spinner controls in Android We will also discuss AutoCompleteTextView and GridView</vt:lpstr>
      <vt:lpstr>Using ListView</vt:lpstr>
      <vt:lpstr>ListView View</vt:lpstr>
      <vt:lpstr>XML CODE Java Code</vt:lpstr>
      <vt:lpstr>Adapters</vt:lpstr>
      <vt:lpstr>Populating ListView through ArrayAdapter</vt:lpstr>
      <vt:lpstr>Example 2 on listView</vt:lpstr>
      <vt:lpstr>XML and Java Code</vt:lpstr>
      <vt:lpstr>Example 3 Customized ListView</vt:lpstr>
      <vt:lpstr>Example 3 Java and Layout View</vt:lpstr>
      <vt:lpstr>How to Highlight the selected Item on ListView?</vt:lpstr>
      <vt:lpstr>Effect</vt:lpstr>
      <vt:lpstr>Java Code with little modification</vt:lpstr>
      <vt:lpstr>PowerPoint Presentation</vt:lpstr>
      <vt:lpstr> Java Code</vt:lpstr>
      <vt:lpstr> Customized Listview with ArrayAdapter</vt:lpstr>
      <vt:lpstr> Customized Listview Example 1</vt:lpstr>
      <vt:lpstr> XML layout of default and Customized</vt:lpstr>
      <vt:lpstr> MianActivity.Java</vt:lpstr>
      <vt:lpstr> ListHelper class and CustomeListAdapter Class </vt:lpstr>
      <vt:lpstr> Custom ListView Gui Example 2</vt:lpstr>
      <vt:lpstr> Custom ListView Gui Example 2 XML Code of Left and Right Layout</vt:lpstr>
      <vt:lpstr> Custom ListView Gui Example 2 ContactDataProvider Screenshot </vt:lpstr>
      <vt:lpstr> Custom ListView Gui Example 2 ContactAdapter Screenshot </vt:lpstr>
      <vt:lpstr> Custom ListView Gui Example 2 MianActivity Screenshot </vt:lpstr>
      <vt:lpstr>Using Spinner Control</vt:lpstr>
      <vt:lpstr>Spinner View</vt:lpstr>
      <vt:lpstr>Example on Spinner</vt:lpstr>
      <vt:lpstr>XML and Java code</vt:lpstr>
      <vt:lpstr>Populating a Spinner through ArrayAdapter</vt:lpstr>
      <vt:lpstr>Xml and Java code</vt:lpstr>
      <vt:lpstr> Using Java Code</vt:lpstr>
      <vt:lpstr>Calling string-array through arrayAdapter </vt:lpstr>
      <vt:lpstr>Java Code</vt:lpstr>
      <vt:lpstr> Example 2 using ArrayAdapter</vt:lpstr>
      <vt:lpstr> XML and Java Code</vt:lpstr>
      <vt:lpstr> Two spinner example</vt:lpstr>
      <vt:lpstr> XML and String</vt:lpstr>
      <vt:lpstr> Java Code</vt:lpstr>
      <vt:lpstr> Java Code continuee</vt:lpstr>
      <vt:lpstr> Spinner Populating through Edittext</vt:lpstr>
      <vt:lpstr> </vt:lpstr>
      <vt:lpstr>AutoCompleteTextView</vt:lpstr>
      <vt:lpstr>PowerPoint Presentation</vt:lpstr>
      <vt:lpstr>XML Code and Java Code</vt:lpstr>
      <vt:lpstr>Using GridView Control</vt:lpstr>
      <vt:lpstr>PowerPoint Presentation</vt:lpstr>
      <vt:lpstr>XML Code and Java Code</vt:lpstr>
      <vt:lpstr>Displaying Images in GridView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dc:title>
  <dc:creator>zakir afridi</dc:creator>
  <cp:lastModifiedBy>MUHAMMAD ZAKIR KHAN</cp:lastModifiedBy>
  <cp:revision>110</cp:revision>
  <dcterms:created xsi:type="dcterms:W3CDTF">2017-02-16T11:43:29Z</dcterms:created>
  <dcterms:modified xsi:type="dcterms:W3CDTF">2017-03-30T07:31:09Z</dcterms:modified>
</cp:coreProperties>
</file>