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26" r:id="rId5"/>
    <p:sldId id="327" r:id="rId6"/>
    <p:sldId id="262" r:id="rId7"/>
    <p:sldId id="261" r:id="rId8"/>
    <p:sldId id="263" r:id="rId9"/>
    <p:sldId id="328" r:id="rId10"/>
    <p:sldId id="304" r:id="rId11"/>
    <p:sldId id="305" r:id="rId12"/>
    <p:sldId id="329" r:id="rId13"/>
    <p:sldId id="330" r:id="rId14"/>
    <p:sldId id="331" r:id="rId15"/>
    <p:sldId id="332" r:id="rId16"/>
    <p:sldId id="333" r:id="rId17"/>
    <p:sldId id="334" r:id="rId18"/>
    <p:sldId id="335" r:id="rId19"/>
    <p:sldId id="336" r:id="rId20"/>
    <p:sldId id="337" r:id="rId21"/>
    <p:sldId id="306" r:id="rId22"/>
    <p:sldId id="339" r:id="rId23"/>
    <p:sldId id="340" r:id="rId24"/>
    <p:sldId id="338" r:id="rId25"/>
    <p:sldId id="307" r:id="rId26"/>
    <p:sldId id="341" r:id="rId27"/>
    <p:sldId id="342" r:id="rId28"/>
    <p:sldId id="343" r:id="rId29"/>
    <p:sldId id="344" r:id="rId30"/>
    <p:sldId id="345" r:id="rId31"/>
    <p:sldId id="346" r:id="rId32"/>
    <p:sldId id="347" r:id="rId33"/>
    <p:sldId id="348" r:id="rId34"/>
    <p:sldId id="349" r:id="rId35"/>
    <p:sldId id="3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kir afridi" initials="za" lastIdx="1" clrIdx="0">
    <p:extLst>
      <p:ext uri="{19B8F6BF-5375-455C-9EA6-DF929625EA0E}">
        <p15:presenceInfo xmlns:p15="http://schemas.microsoft.com/office/powerpoint/2012/main" userId="7020fbaed9c4e1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sorterViewPr>
    <p:cViewPr>
      <p:scale>
        <a:sx n="80" d="100"/>
        <a:sy n="80" d="100"/>
      </p:scale>
      <p:origin x="0" y="-14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5702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10673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52809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ED5418-FB06-46AD-A459-F74322BFAED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8559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ED5418-FB06-46AD-A459-F74322BFAED2}"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41098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ED5418-FB06-46AD-A459-F74322BFAED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5500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ED5418-FB06-46AD-A459-F74322BFAED2}"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15185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ED5418-FB06-46AD-A459-F74322BFAED2}"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2603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D5418-FB06-46AD-A459-F74322BFAED2}"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428037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368860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D5418-FB06-46AD-A459-F74322BFAED2}"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4858F-647C-4915-96CF-BB6C84DD7CBF}" type="slidenum">
              <a:rPr lang="en-US" smtClean="0"/>
              <a:t>‹#›</a:t>
            </a:fld>
            <a:endParaRPr lang="en-US"/>
          </a:p>
        </p:txBody>
      </p:sp>
    </p:spTree>
    <p:extLst>
      <p:ext uri="{BB962C8B-B14F-4D97-AF65-F5344CB8AC3E}">
        <p14:creationId xmlns:p14="http://schemas.microsoft.com/office/powerpoint/2010/main" val="67880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D5418-FB06-46AD-A459-F74322BFAED2}"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4858F-647C-4915-96CF-BB6C84DD7CBF}" type="slidenum">
              <a:rPr lang="en-US" smtClean="0"/>
              <a:t>‹#›</a:t>
            </a:fld>
            <a:endParaRPr lang="en-US"/>
          </a:p>
        </p:txBody>
      </p:sp>
    </p:spTree>
    <p:extLst>
      <p:ext uri="{BB962C8B-B14F-4D97-AF65-F5344CB8AC3E}">
        <p14:creationId xmlns:p14="http://schemas.microsoft.com/office/powerpoint/2010/main" val="3408559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By</a:t>
            </a:r>
          </a:p>
          <a:p>
            <a:r>
              <a:rPr lang="en-US" sz="4800" dirty="0" err="1" smtClean="0">
                <a:solidFill>
                  <a:srgbClr val="7030A0"/>
                </a:solidFill>
              </a:rPr>
              <a:t>M.Zakir</a:t>
            </a:r>
            <a:r>
              <a:rPr lang="en-US" sz="4800" dirty="0" smtClean="0">
                <a:solidFill>
                  <a:srgbClr val="7030A0"/>
                </a:solidFill>
              </a:rPr>
              <a:t> Khan</a:t>
            </a:r>
            <a:endParaRPr lang="en-US" sz="4800" dirty="0">
              <a:solidFill>
                <a:srgbClr val="7030A0"/>
              </a:solidFill>
            </a:endParaRPr>
          </a:p>
        </p:txBody>
      </p:sp>
      <p:sp>
        <p:nvSpPr>
          <p:cNvPr id="4" name="Title 1"/>
          <p:cNvSpPr>
            <a:spLocks noGrp="1"/>
          </p:cNvSpPr>
          <p:nvPr/>
        </p:nvSpPr>
        <p:spPr>
          <a:xfrm>
            <a:off x="1614152" y="809334"/>
            <a:ext cx="9144000" cy="2387600"/>
          </a:xfrm>
          <a:prstGeom prst="rect">
            <a:avLst/>
          </a:prstGeom>
          <a:solidFill>
            <a:schemeClr val="bg1">
              <a:lumMod val="95000"/>
            </a:schemeClr>
          </a:solidFill>
          <a:effectLst>
            <a:glow rad="139700">
              <a:schemeClr val="accent2">
                <a:satMod val="175000"/>
                <a:alpha val="40000"/>
              </a:schemeClr>
            </a:glow>
          </a:effectLst>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900" dirty="0" smtClean="0">
                <a:solidFill>
                  <a:srgbClr val="C00000"/>
                </a:solidFill>
              </a:rPr>
              <a:t>Lab 07</a:t>
            </a:r>
            <a:r>
              <a:rPr lang="en-US" dirty="0" smtClean="0">
                <a:solidFill>
                  <a:srgbClr val="C00000"/>
                </a:solidFill>
              </a:rPr>
              <a:t/>
            </a:r>
            <a:br>
              <a:rPr lang="en-US" dirty="0" smtClean="0">
                <a:solidFill>
                  <a:srgbClr val="C00000"/>
                </a:solidFill>
              </a:rPr>
            </a:br>
            <a:r>
              <a:rPr lang="en-US" dirty="0">
                <a:solidFill>
                  <a:srgbClr val="00B050"/>
                </a:solidFill>
              </a:rPr>
              <a:t>D</a:t>
            </a:r>
            <a:r>
              <a:rPr lang="en-US" dirty="0" smtClean="0">
                <a:solidFill>
                  <a:srgbClr val="00B050"/>
                </a:solidFill>
              </a:rPr>
              <a:t>isplaying and Fetching Information Using Dialogs and Fragments</a:t>
            </a:r>
            <a:endParaRPr lang="en-US" dirty="0">
              <a:solidFill>
                <a:srgbClr val="00B050"/>
              </a:solidFill>
            </a:endParaRPr>
          </a:p>
        </p:txBody>
      </p:sp>
    </p:spTree>
    <p:extLst>
      <p:ext uri="{BB962C8B-B14F-4D97-AF65-F5344CB8AC3E}">
        <p14:creationId xmlns:p14="http://schemas.microsoft.com/office/powerpoint/2010/main" val="2047571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478"/>
          </a:xfrm>
        </p:spPr>
        <p:txBody>
          <a:bodyPr>
            <a:normAutofit fontScale="90000"/>
          </a:bodyPr>
          <a:lstStyle/>
          <a:p>
            <a:pPr algn="ctr"/>
            <a:r>
              <a:rPr lang="en-US" b="1" dirty="0" smtClean="0">
                <a:solidFill>
                  <a:srgbClr val="0070C0"/>
                </a:solidFill>
              </a:rPr>
              <a:t>Java and Xml code</a:t>
            </a:r>
            <a:endParaRPr lang="en-US" b="1" dirty="0">
              <a:solidFill>
                <a:srgbClr val="0070C0"/>
              </a:solidFill>
            </a:endParaRPr>
          </a:p>
        </p:txBody>
      </p:sp>
      <p:pic>
        <p:nvPicPr>
          <p:cNvPr id="3" name="Picture 2"/>
          <p:cNvPicPr>
            <a:picLocks noChangeAspect="1"/>
          </p:cNvPicPr>
          <p:nvPr/>
        </p:nvPicPr>
        <p:blipFill>
          <a:blip r:embed="rId2"/>
          <a:stretch>
            <a:fillRect/>
          </a:stretch>
        </p:blipFill>
        <p:spPr>
          <a:xfrm>
            <a:off x="539102" y="956604"/>
            <a:ext cx="6219825" cy="5362575"/>
          </a:xfrm>
          <a:prstGeom prst="rect">
            <a:avLst/>
          </a:prstGeom>
        </p:spPr>
      </p:pic>
      <p:pic>
        <p:nvPicPr>
          <p:cNvPr id="7" name="Picture 6"/>
          <p:cNvPicPr>
            <a:picLocks noChangeAspect="1"/>
          </p:cNvPicPr>
          <p:nvPr/>
        </p:nvPicPr>
        <p:blipFill>
          <a:blip r:embed="rId3"/>
          <a:stretch>
            <a:fillRect/>
          </a:stretch>
        </p:blipFill>
        <p:spPr>
          <a:xfrm>
            <a:off x="6172200" y="4669396"/>
            <a:ext cx="6019800" cy="1485900"/>
          </a:xfrm>
          <a:prstGeom prst="rect">
            <a:avLst/>
          </a:prstGeom>
        </p:spPr>
      </p:pic>
      <p:pic>
        <p:nvPicPr>
          <p:cNvPr id="9" name="Picture 8"/>
          <p:cNvPicPr>
            <a:picLocks noChangeAspect="1"/>
          </p:cNvPicPr>
          <p:nvPr/>
        </p:nvPicPr>
        <p:blipFill>
          <a:blip r:embed="rId4"/>
          <a:stretch>
            <a:fillRect/>
          </a:stretch>
        </p:blipFill>
        <p:spPr>
          <a:xfrm>
            <a:off x="7255031" y="884367"/>
            <a:ext cx="4791075" cy="3276600"/>
          </a:xfrm>
          <a:prstGeom prst="rect">
            <a:avLst/>
          </a:prstGeom>
        </p:spPr>
      </p:pic>
    </p:spTree>
    <p:extLst>
      <p:ext uri="{BB962C8B-B14F-4D97-AF65-F5344CB8AC3E}">
        <p14:creationId xmlns:p14="http://schemas.microsoft.com/office/powerpoint/2010/main" val="3355896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err="1" smtClean="0">
                <a:solidFill>
                  <a:srgbClr val="0070C0"/>
                </a:solidFill>
              </a:rPr>
              <a:t>DatePickerDialog</a:t>
            </a:r>
            <a:endParaRPr lang="en-US" b="1" dirty="0">
              <a:solidFill>
                <a:srgbClr val="0070C0"/>
              </a:solidFill>
            </a:endParaRPr>
          </a:p>
        </p:txBody>
      </p:sp>
      <p:sp>
        <p:nvSpPr>
          <p:cNvPr id="3" name="Content Placeholder 2"/>
          <p:cNvSpPr>
            <a:spLocks noGrp="1"/>
          </p:cNvSpPr>
          <p:nvPr>
            <p:ph idx="1"/>
          </p:nvPr>
        </p:nvSpPr>
        <p:spPr>
          <a:xfrm>
            <a:off x="838200" y="1004552"/>
            <a:ext cx="10515600" cy="5172411"/>
          </a:xfrm>
        </p:spPr>
        <p:txBody>
          <a:bodyPr/>
          <a:lstStyle/>
          <a:p>
            <a:r>
              <a:rPr lang="en-US" dirty="0" err="1" smtClean="0"/>
              <a:t>DatapickerDialog</a:t>
            </a:r>
            <a:r>
              <a:rPr lang="en-US" dirty="0" smtClean="0"/>
              <a:t> is used to see and modify the date. We can supply the day, month and year value to its constructor to initialize the date initially display through this dialog.</a:t>
            </a:r>
          </a:p>
          <a:p>
            <a:r>
              <a:rPr lang="en-US" dirty="0" smtClean="0"/>
              <a:t>The constructor includes a callback listener to inform the current </a:t>
            </a:r>
            <a:r>
              <a:rPr lang="en-US" dirty="0" smtClean="0">
                <a:solidFill>
                  <a:schemeClr val="accent6"/>
                </a:solidFill>
              </a:rPr>
              <a:t>context</a:t>
            </a:r>
            <a:r>
              <a:rPr lang="en-US" dirty="0" smtClean="0"/>
              <a:t> when the date has been set or changed.</a:t>
            </a:r>
          </a:p>
          <a:p>
            <a:r>
              <a:rPr lang="en-US" dirty="0" smtClean="0"/>
              <a:t>To initialize the current date to the dialog, we use a </a:t>
            </a:r>
            <a:r>
              <a:rPr lang="en-US" dirty="0" smtClean="0">
                <a:solidFill>
                  <a:schemeClr val="accent6"/>
                </a:solidFill>
              </a:rPr>
              <a:t>calendar instance</a:t>
            </a:r>
            <a:r>
              <a:rPr lang="en-US" dirty="0" smtClean="0"/>
              <a:t>.</a:t>
            </a:r>
          </a:p>
          <a:p>
            <a:pPr marL="0" indent="0">
              <a:buNone/>
            </a:pPr>
            <a:r>
              <a:rPr lang="en-US" dirty="0" smtClean="0">
                <a:solidFill>
                  <a:srgbClr val="FF0000"/>
                </a:solidFill>
              </a:rPr>
              <a:t>Note:</a:t>
            </a:r>
          </a:p>
          <a:p>
            <a:pPr marL="0" indent="0">
              <a:buNone/>
            </a:pPr>
            <a:r>
              <a:rPr lang="en-US" dirty="0" smtClean="0">
                <a:solidFill>
                  <a:srgbClr val="FF0000"/>
                </a:solidFill>
              </a:rPr>
              <a:t>API level for required 24.</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7678413" y="3590757"/>
            <a:ext cx="2830446" cy="3267243"/>
          </a:xfrm>
          <a:prstGeom prst="rect">
            <a:avLst/>
          </a:prstGeom>
        </p:spPr>
      </p:pic>
    </p:spTree>
    <p:extLst>
      <p:ext uri="{BB962C8B-B14F-4D97-AF65-F5344CB8AC3E}">
        <p14:creationId xmlns:p14="http://schemas.microsoft.com/office/powerpoint/2010/main" val="222999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XML code</a:t>
            </a:r>
            <a:endParaRPr lang="en-US" b="1" dirty="0">
              <a:solidFill>
                <a:srgbClr val="0070C0"/>
              </a:solidFill>
            </a:endParaRPr>
          </a:p>
        </p:txBody>
      </p:sp>
      <p:pic>
        <p:nvPicPr>
          <p:cNvPr id="4" name="Content Placeholder 3"/>
          <p:cNvPicPr>
            <a:picLocks noGrp="1" noChangeAspect="1"/>
          </p:cNvPicPr>
          <p:nvPr>
            <p:ph idx="1"/>
          </p:nvPr>
        </p:nvPicPr>
        <p:blipFill>
          <a:blip r:embed="rId2"/>
          <a:stretch>
            <a:fillRect/>
          </a:stretch>
        </p:blipFill>
        <p:spPr>
          <a:xfrm>
            <a:off x="1432909" y="1209207"/>
            <a:ext cx="6925480" cy="5025689"/>
          </a:xfrm>
          <a:prstGeom prst="rect">
            <a:avLst/>
          </a:prstGeom>
        </p:spPr>
      </p:pic>
    </p:spTree>
    <p:extLst>
      <p:ext uri="{BB962C8B-B14F-4D97-AF65-F5344CB8AC3E}">
        <p14:creationId xmlns:p14="http://schemas.microsoft.com/office/powerpoint/2010/main" val="1228103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a:t>
            </a:r>
            <a:endParaRPr lang="en-US" b="1" dirty="0">
              <a:solidFill>
                <a:srgbClr val="0070C0"/>
              </a:solidFill>
            </a:endParaRPr>
          </a:p>
        </p:txBody>
      </p:sp>
      <p:pic>
        <p:nvPicPr>
          <p:cNvPr id="5" name="Picture 4"/>
          <p:cNvPicPr>
            <a:picLocks noChangeAspect="1"/>
          </p:cNvPicPr>
          <p:nvPr/>
        </p:nvPicPr>
        <p:blipFill>
          <a:blip r:embed="rId2"/>
          <a:stretch>
            <a:fillRect/>
          </a:stretch>
        </p:blipFill>
        <p:spPr>
          <a:xfrm>
            <a:off x="191103" y="1098795"/>
            <a:ext cx="7096125" cy="5381625"/>
          </a:xfrm>
          <a:prstGeom prst="rect">
            <a:avLst/>
          </a:prstGeom>
        </p:spPr>
      </p:pic>
      <p:pic>
        <p:nvPicPr>
          <p:cNvPr id="6" name="Picture 5"/>
          <p:cNvPicPr>
            <a:picLocks noChangeAspect="1"/>
          </p:cNvPicPr>
          <p:nvPr/>
        </p:nvPicPr>
        <p:blipFill>
          <a:blip r:embed="rId3"/>
          <a:stretch>
            <a:fillRect/>
          </a:stretch>
        </p:blipFill>
        <p:spPr>
          <a:xfrm>
            <a:off x="6212647" y="5687629"/>
            <a:ext cx="5819775" cy="1028700"/>
          </a:xfrm>
          <a:prstGeom prst="rect">
            <a:avLst/>
          </a:prstGeom>
        </p:spPr>
      </p:pic>
    </p:spTree>
    <p:extLst>
      <p:ext uri="{BB962C8B-B14F-4D97-AF65-F5344CB8AC3E}">
        <p14:creationId xmlns:p14="http://schemas.microsoft.com/office/powerpoint/2010/main" val="4190787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err="1" smtClean="0">
                <a:solidFill>
                  <a:srgbClr val="0070C0"/>
                </a:solidFill>
              </a:rPr>
              <a:t>TimePickerDialog</a:t>
            </a:r>
            <a:endParaRPr lang="en-US" b="1" dirty="0">
              <a:solidFill>
                <a:srgbClr val="0070C0"/>
              </a:solidFill>
            </a:endParaRPr>
          </a:p>
        </p:txBody>
      </p:sp>
      <p:sp>
        <p:nvSpPr>
          <p:cNvPr id="3" name="Content Placeholder 2"/>
          <p:cNvSpPr>
            <a:spLocks noGrp="1"/>
          </p:cNvSpPr>
          <p:nvPr>
            <p:ph idx="1"/>
          </p:nvPr>
        </p:nvSpPr>
        <p:spPr>
          <a:xfrm>
            <a:off x="838200" y="1004552"/>
            <a:ext cx="10515600" cy="5172411"/>
          </a:xfrm>
        </p:spPr>
        <p:txBody>
          <a:bodyPr/>
          <a:lstStyle/>
          <a:p>
            <a:r>
              <a:rPr lang="en-US" dirty="0" smtClean="0"/>
              <a:t>The </a:t>
            </a:r>
            <a:r>
              <a:rPr lang="en-US" dirty="0" err="1" smtClean="0">
                <a:solidFill>
                  <a:srgbClr val="00B050"/>
                </a:solidFill>
              </a:rPr>
              <a:t>TimePickerDialog</a:t>
            </a:r>
            <a:r>
              <a:rPr lang="en-US" dirty="0" smtClean="0"/>
              <a:t> allow us to set or select time through the built-in Android </a:t>
            </a:r>
            <a:r>
              <a:rPr lang="en-US" dirty="0" err="1" smtClean="0">
                <a:solidFill>
                  <a:srgbClr val="00B050"/>
                </a:solidFill>
              </a:rPr>
              <a:t>timePicker</a:t>
            </a:r>
            <a:r>
              <a:rPr lang="en-US" dirty="0" smtClean="0"/>
              <a:t> View. We Can set the value of the hour and minute with values of hour ranging form </a:t>
            </a:r>
            <a:r>
              <a:rPr lang="en-US" dirty="0" smtClean="0">
                <a:solidFill>
                  <a:srgbClr val="00B050"/>
                </a:solidFill>
              </a:rPr>
              <a:t>0</a:t>
            </a:r>
            <a:r>
              <a:rPr lang="en-US" dirty="0" smtClean="0"/>
              <a:t> through</a:t>
            </a:r>
            <a:r>
              <a:rPr lang="en-US" dirty="0" smtClean="0">
                <a:solidFill>
                  <a:srgbClr val="00B050"/>
                </a:solidFill>
              </a:rPr>
              <a:t> 23 </a:t>
            </a:r>
            <a:r>
              <a:rPr lang="en-US" dirty="0" smtClean="0"/>
              <a:t>and minutes from </a:t>
            </a:r>
            <a:r>
              <a:rPr lang="en-US" dirty="0" smtClean="0">
                <a:solidFill>
                  <a:srgbClr val="00B050"/>
                </a:solidFill>
              </a:rPr>
              <a:t>0</a:t>
            </a:r>
            <a:r>
              <a:rPr lang="en-US" dirty="0" smtClean="0"/>
              <a:t> through</a:t>
            </a:r>
            <a:r>
              <a:rPr lang="en-US" dirty="0" smtClean="0">
                <a:solidFill>
                  <a:srgbClr val="00B050"/>
                </a:solidFill>
              </a:rPr>
              <a:t> 59</a:t>
            </a:r>
            <a:r>
              <a:rPr lang="en-US" dirty="0" smtClean="0"/>
              <a:t>. </a:t>
            </a:r>
          </a:p>
          <a:p>
            <a:r>
              <a:rPr lang="en-US" dirty="0" smtClean="0"/>
              <a:t>The dialog provide a callback listener, </a:t>
            </a:r>
            <a:r>
              <a:rPr lang="en-US" dirty="0" err="1" smtClean="0">
                <a:solidFill>
                  <a:srgbClr val="00B050"/>
                </a:solidFill>
              </a:rPr>
              <a:t>OnTimeChangedListener</a:t>
            </a:r>
            <a:r>
              <a:rPr lang="en-US" dirty="0" smtClean="0"/>
              <a:t> or </a:t>
            </a:r>
            <a:r>
              <a:rPr lang="en-US" dirty="0" err="1" smtClean="0">
                <a:solidFill>
                  <a:srgbClr val="00B050"/>
                </a:solidFill>
              </a:rPr>
              <a:t>OnTimeSetListener</a:t>
            </a:r>
            <a:r>
              <a:rPr lang="en-US" dirty="0" smtClean="0"/>
              <a:t>, which tell us when a time is changed or set by the user.</a:t>
            </a:r>
          </a:p>
          <a:p>
            <a:pPr marL="0" indent="0">
              <a:buNone/>
            </a:pPr>
            <a:r>
              <a:rPr lang="en-US" dirty="0" smtClean="0">
                <a:solidFill>
                  <a:srgbClr val="FF0000"/>
                </a:solidFill>
              </a:rPr>
              <a:t>Note:</a:t>
            </a:r>
          </a:p>
          <a:p>
            <a:pPr marL="0" indent="0">
              <a:buNone/>
            </a:pPr>
            <a:r>
              <a:rPr lang="en-US" dirty="0" smtClean="0">
                <a:solidFill>
                  <a:srgbClr val="FF0000"/>
                </a:solidFill>
              </a:rPr>
              <a:t>API level for required 24.</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8932984" y="3394564"/>
            <a:ext cx="2420815" cy="3510182"/>
          </a:xfrm>
          <a:prstGeom prst="rect">
            <a:avLst/>
          </a:prstGeom>
        </p:spPr>
      </p:pic>
    </p:spTree>
    <p:extLst>
      <p:ext uri="{BB962C8B-B14F-4D97-AF65-F5344CB8AC3E}">
        <p14:creationId xmlns:p14="http://schemas.microsoft.com/office/powerpoint/2010/main" val="2238060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XML code</a:t>
            </a:r>
            <a:endParaRPr lang="en-US" b="1" dirty="0">
              <a:solidFill>
                <a:srgbClr val="0070C0"/>
              </a:solidFill>
            </a:endParaRPr>
          </a:p>
        </p:txBody>
      </p:sp>
      <p:pic>
        <p:nvPicPr>
          <p:cNvPr id="5" name="Picture 4"/>
          <p:cNvPicPr>
            <a:picLocks noChangeAspect="1"/>
          </p:cNvPicPr>
          <p:nvPr/>
        </p:nvPicPr>
        <p:blipFill>
          <a:blip r:embed="rId2"/>
          <a:stretch>
            <a:fillRect/>
          </a:stretch>
        </p:blipFill>
        <p:spPr>
          <a:xfrm>
            <a:off x="2459865" y="964666"/>
            <a:ext cx="7241923" cy="4908100"/>
          </a:xfrm>
          <a:prstGeom prst="rect">
            <a:avLst/>
          </a:prstGeom>
        </p:spPr>
      </p:pic>
    </p:spTree>
    <p:extLst>
      <p:ext uri="{BB962C8B-B14F-4D97-AF65-F5344CB8AC3E}">
        <p14:creationId xmlns:p14="http://schemas.microsoft.com/office/powerpoint/2010/main" val="1273747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a:t>
            </a:r>
            <a:endParaRPr lang="en-US" b="1" dirty="0">
              <a:solidFill>
                <a:srgbClr val="0070C0"/>
              </a:solidFill>
            </a:endParaRPr>
          </a:p>
        </p:txBody>
      </p:sp>
      <p:pic>
        <p:nvPicPr>
          <p:cNvPr id="3" name="Picture 2"/>
          <p:cNvPicPr>
            <a:picLocks noChangeAspect="1"/>
          </p:cNvPicPr>
          <p:nvPr/>
        </p:nvPicPr>
        <p:blipFill>
          <a:blip r:embed="rId2"/>
          <a:stretch>
            <a:fillRect/>
          </a:stretch>
        </p:blipFill>
        <p:spPr>
          <a:xfrm>
            <a:off x="1934178" y="862886"/>
            <a:ext cx="7737856" cy="5679160"/>
          </a:xfrm>
          <a:prstGeom prst="rect">
            <a:avLst/>
          </a:prstGeom>
        </p:spPr>
      </p:pic>
    </p:spTree>
    <p:extLst>
      <p:ext uri="{BB962C8B-B14F-4D97-AF65-F5344CB8AC3E}">
        <p14:creationId xmlns:p14="http://schemas.microsoft.com/office/powerpoint/2010/main" val="4158909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Select Date and Time in One Application</a:t>
            </a:r>
            <a:endParaRPr lang="en-US" b="1" dirty="0">
              <a:solidFill>
                <a:srgbClr val="0070C0"/>
              </a:solidFill>
            </a:endParaRPr>
          </a:p>
        </p:txBody>
      </p:sp>
      <p:sp>
        <p:nvSpPr>
          <p:cNvPr id="3" name="Content Placeholder 2"/>
          <p:cNvSpPr>
            <a:spLocks noGrp="1"/>
          </p:cNvSpPr>
          <p:nvPr>
            <p:ph idx="1"/>
          </p:nvPr>
        </p:nvSpPr>
        <p:spPr>
          <a:xfrm>
            <a:off x="838200" y="1004552"/>
            <a:ext cx="10515600" cy="5172411"/>
          </a:xfrm>
        </p:spPr>
        <p:txBody>
          <a:bodyPr/>
          <a:lstStyle/>
          <a:p>
            <a:r>
              <a:rPr lang="en-US" dirty="0" smtClean="0"/>
              <a:t>To see how the system date and time  can be sent in an application.</a:t>
            </a:r>
          </a:p>
          <a:p>
            <a:r>
              <a:rPr lang="en-US" dirty="0" smtClean="0"/>
              <a:t>Let’s create a new Android Application. In this application, we use a </a:t>
            </a:r>
            <a:r>
              <a:rPr lang="en-US" dirty="0" err="1" smtClean="0"/>
              <a:t>Textview</a:t>
            </a:r>
            <a:r>
              <a:rPr lang="en-US" dirty="0" smtClean="0"/>
              <a:t> and 2 buttons controls.</a:t>
            </a:r>
          </a:p>
          <a:p>
            <a:r>
              <a:rPr lang="en-US" dirty="0" smtClean="0"/>
              <a:t>The </a:t>
            </a:r>
            <a:r>
              <a:rPr lang="en-US" dirty="0" err="1" smtClean="0"/>
              <a:t>textview</a:t>
            </a:r>
            <a:r>
              <a:rPr lang="en-US" dirty="0" smtClean="0"/>
              <a:t> will display the time and date of current system and the two buttons will responsible for set the date and time</a:t>
            </a:r>
          </a:p>
          <a:p>
            <a:pPr marL="0" indent="0">
              <a:buNone/>
            </a:pPr>
            <a:r>
              <a:rPr lang="en-US" dirty="0" smtClean="0">
                <a:solidFill>
                  <a:srgbClr val="FF0000"/>
                </a:solidFill>
              </a:rPr>
              <a:t>Note:</a:t>
            </a:r>
          </a:p>
          <a:p>
            <a:pPr marL="0" indent="0">
              <a:buNone/>
            </a:pPr>
            <a:r>
              <a:rPr lang="en-US" dirty="0" smtClean="0">
                <a:solidFill>
                  <a:srgbClr val="FF0000"/>
                </a:solidFill>
              </a:rPr>
              <a:t>API level for required 24.</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8980233" y="3062288"/>
            <a:ext cx="2525161" cy="3605798"/>
          </a:xfrm>
          <a:prstGeom prst="rect">
            <a:avLst/>
          </a:prstGeom>
        </p:spPr>
      </p:pic>
    </p:spTree>
    <p:extLst>
      <p:ext uri="{BB962C8B-B14F-4D97-AF65-F5344CB8AC3E}">
        <p14:creationId xmlns:p14="http://schemas.microsoft.com/office/powerpoint/2010/main" val="1385885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Xml code</a:t>
            </a:r>
            <a:endParaRPr lang="en-US" b="1" dirty="0">
              <a:solidFill>
                <a:srgbClr val="0070C0"/>
              </a:solidFill>
            </a:endParaRPr>
          </a:p>
        </p:txBody>
      </p:sp>
      <p:pic>
        <p:nvPicPr>
          <p:cNvPr id="6" name="Picture 5"/>
          <p:cNvPicPr>
            <a:picLocks noChangeAspect="1"/>
          </p:cNvPicPr>
          <p:nvPr/>
        </p:nvPicPr>
        <p:blipFill>
          <a:blip r:embed="rId2"/>
          <a:stretch>
            <a:fillRect/>
          </a:stretch>
        </p:blipFill>
        <p:spPr>
          <a:xfrm>
            <a:off x="2351026" y="1381125"/>
            <a:ext cx="6064312" cy="5354526"/>
          </a:xfrm>
          <a:prstGeom prst="rect">
            <a:avLst/>
          </a:prstGeom>
        </p:spPr>
      </p:pic>
    </p:spTree>
    <p:extLst>
      <p:ext uri="{BB962C8B-B14F-4D97-AF65-F5344CB8AC3E}">
        <p14:creationId xmlns:p14="http://schemas.microsoft.com/office/powerpoint/2010/main" val="4004871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a:t>
            </a:r>
            <a:endParaRPr lang="en-US" b="1" dirty="0">
              <a:solidFill>
                <a:srgbClr val="0070C0"/>
              </a:solidFill>
            </a:endParaRPr>
          </a:p>
        </p:txBody>
      </p:sp>
      <p:pic>
        <p:nvPicPr>
          <p:cNvPr id="3" name="Picture 2"/>
          <p:cNvPicPr>
            <a:picLocks noChangeAspect="1"/>
          </p:cNvPicPr>
          <p:nvPr/>
        </p:nvPicPr>
        <p:blipFill>
          <a:blip r:embed="rId2"/>
          <a:stretch>
            <a:fillRect/>
          </a:stretch>
        </p:blipFill>
        <p:spPr>
          <a:xfrm>
            <a:off x="711222" y="1114290"/>
            <a:ext cx="8097927" cy="5587675"/>
          </a:xfrm>
          <a:prstGeom prst="rect">
            <a:avLst/>
          </a:prstGeom>
        </p:spPr>
      </p:pic>
    </p:spTree>
    <p:extLst>
      <p:ext uri="{BB962C8B-B14F-4D97-AF65-F5344CB8AC3E}">
        <p14:creationId xmlns:p14="http://schemas.microsoft.com/office/powerpoint/2010/main" val="28731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0671"/>
          </a:xfrm>
        </p:spPr>
        <p:txBody>
          <a:bodyPr>
            <a:normAutofit/>
          </a:bodyPr>
          <a:lstStyle/>
          <a:p>
            <a:r>
              <a:rPr lang="en-US" sz="6600" dirty="0" smtClean="0">
                <a:solidFill>
                  <a:schemeClr val="accent4"/>
                </a:solidFill>
              </a:rPr>
              <a:t>A</a:t>
            </a:r>
            <a:r>
              <a:rPr lang="en-US" sz="6600" dirty="0" smtClean="0"/>
              <a:t> </a:t>
            </a:r>
            <a:r>
              <a:rPr lang="en-US" sz="2400" dirty="0" smtClean="0"/>
              <a:t> Dialog is a small window that pops up to interact with the user. It can display important messages and can even prompt for some data. Once the interaction with the dialog is over, the dialog disappears, allowing the user to continue with the application.</a:t>
            </a:r>
            <a:br>
              <a:rPr lang="en-US" sz="2400" dirty="0" smtClean="0"/>
            </a:br>
            <a:r>
              <a:rPr lang="en-US" sz="6600" dirty="0" smtClean="0">
                <a:solidFill>
                  <a:schemeClr val="accent4"/>
                </a:solidFill>
              </a:rPr>
              <a:t>F</a:t>
            </a:r>
            <a:r>
              <a:rPr lang="en-US" sz="2400" dirty="0" smtClean="0"/>
              <a:t>ragments, as the name suggests, enable us to fragment or divide our activities into encapsulated, reusable modules each with own user interface, making our application suitable to different screen sizes. That is, depending on the available screen size, we can add or remove fragments in our application.</a:t>
            </a:r>
            <a:endParaRPr lang="en-US" sz="2400" b="1" dirty="0" smtClean="0">
              <a:solidFill>
                <a:srgbClr val="7030A0"/>
              </a:solidFill>
            </a:endParaRPr>
          </a:p>
        </p:txBody>
      </p:sp>
    </p:spTree>
    <p:extLst>
      <p:ext uri="{BB962C8B-B14F-4D97-AF65-F5344CB8AC3E}">
        <p14:creationId xmlns:p14="http://schemas.microsoft.com/office/powerpoint/2010/main" val="1686242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 </a:t>
            </a:r>
            <a:r>
              <a:rPr lang="en-US" b="1" dirty="0" err="1" smtClean="0">
                <a:solidFill>
                  <a:srgbClr val="0070C0"/>
                </a:solidFill>
              </a:rPr>
              <a:t>continuee</a:t>
            </a:r>
            <a:endParaRPr lang="en-US" b="1" dirty="0">
              <a:solidFill>
                <a:srgbClr val="0070C0"/>
              </a:solidFill>
            </a:endParaRPr>
          </a:p>
        </p:txBody>
      </p:sp>
      <p:pic>
        <p:nvPicPr>
          <p:cNvPr id="4" name="Picture 3"/>
          <p:cNvPicPr>
            <a:picLocks noChangeAspect="1"/>
          </p:cNvPicPr>
          <p:nvPr/>
        </p:nvPicPr>
        <p:blipFill>
          <a:blip r:embed="rId2"/>
          <a:stretch>
            <a:fillRect/>
          </a:stretch>
        </p:blipFill>
        <p:spPr>
          <a:xfrm>
            <a:off x="945725" y="1351073"/>
            <a:ext cx="10162069" cy="4586088"/>
          </a:xfrm>
          <a:prstGeom prst="rect">
            <a:avLst/>
          </a:prstGeom>
        </p:spPr>
      </p:pic>
    </p:spTree>
    <p:extLst>
      <p:ext uri="{BB962C8B-B14F-4D97-AF65-F5344CB8AC3E}">
        <p14:creationId xmlns:p14="http://schemas.microsoft.com/office/powerpoint/2010/main" val="4243338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b="1" dirty="0" smtClean="0">
                <a:solidFill>
                  <a:srgbClr val="0070C0"/>
                </a:solidFill>
              </a:rPr>
              <a:t> Format the date and Time</a:t>
            </a:r>
            <a:endParaRPr lang="en-US" b="1" dirty="0">
              <a:solidFill>
                <a:srgbClr val="0070C0"/>
              </a:solidFill>
            </a:endParaRPr>
          </a:p>
        </p:txBody>
      </p:sp>
      <p:sp>
        <p:nvSpPr>
          <p:cNvPr id="3" name="Content Placeholder 2"/>
          <p:cNvSpPr>
            <a:spLocks noGrp="1"/>
          </p:cNvSpPr>
          <p:nvPr>
            <p:ph idx="1"/>
          </p:nvPr>
        </p:nvSpPr>
        <p:spPr>
          <a:xfrm>
            <a:off x="838200" y="1081826"/>
            <a:ext cx="10515600" cy="5095137"/>
          </a:xfrm>
        </p:spPr>
        <p:txBody>
          <a:bodyPr/>
          <a:lstStyle/>
          <a:p>
            <a:r>
              <a:rPr lang="en-US" dirty="0" smtClean="0"/>
              <a:t>We can also format the Date and Time</a:t>
            </a:r>
          </a:p>
          <a:p>
            <a:r>
              <a:rPr lang="en-US" dirty="0" smtClean="0"/>
              <a:t>I have comment the format code line which is newly included.</a:t>
            </a:r>
            <a:endParaRPr lang="en-US" dirty="0"/>
          </a:p>
        </p:txBody>
      </p:sp>
      <p:pic>
        <p:nvPicPr>
          <p:cNvPr id="4" name="Picture 3"/>
          <p:cNvPicPr>
            <a:picLocks noChangeAspect="1"/>
          </p:cNvPicPr>
          <p:nvPr/>
        </p:nvPicPr>
        <p:blipFill>
          <a:blip r:embed="rId2"/>
          <a:stretch>
            <a:fillRect/>
          </a:stretch>
        </p:blipFill>
        <p:spPr>
          <a:xfrm>
            <a:off x="5178374" y="2455984"/>
            <a:ext cx="4256871" cy="3832273"/>
          </a:xfrm>
          <a:prstGeom prst="rect">
            <a:avLst/>
          </a:prstGeom>
        </p:spPr>
      </p:pic>
    </p:spTree>
    <p:extLst>
      <p:ext uri="{BB962C8B-B14F-4D97-AF65-F5344CB8AC3E}">
        <p14:creationId xmlns:p14="http://schemas.microsoft.com/office/powerpoint/2010/main" val="3091239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a:t>
            </a:r>
            <a:endParaRPr lang="en-US" b="1" dirty="0">
              <a:solidFill>
                <a:srgbClr val="0070C0"/>
              </a:solidFill>
            </a:endParaRPr>
          </a:p>
        </p:txBody>
      </p:sp>
      <p:pic>
        <p:nvPicPr>
          <p:cNvPr id="3" name="Picture 2"/>
          <p:cNvPicPr>
            <a:picLocks noChangeAspect="1"/>
          </p:cNvPicPr>
          <p:nvPr/>
        </p:nvPicPr>
        <p:blipFill>
          <a:blip r:embed="rId2"/>
          <a:stretch>
            <a:fillRect/>
          </a:stretch>
        </p:blipFill>
        <p:spPr>
          <a:xfrm>
            <a:off x="1269720" y="1038225"/>
            <a:ext cx="8760105" cy="5323938"/>
          </a:xfrm>
          <a:prstGeom prst="rect">
            <a:avLst/>
          </a:prstGeom>
        </p:spPr>
      </p:pic>
    </p:spTree>
    <p:extLst>
      <p:ext uri="{BB962C8B-B14F-4D97-AF65-F5344CB8AC3E}">
        <p14:creationId xmlns:p14="http://schemas.microsoft.com/office/powerpoint/2010/main" val="984303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pPr algn="ctr"/>
            <a:r>
              <a:rPr lang="en-US" b="1" dirty="0" smtClean="0">
                <a:solidFill>
                  <a:srgbClr val="0070C0"/>
                </a:solidFill>
              </a:rPr>
              <a:t>Java code </a:t>
            </a:r>
            <a:r>
              <a:rPr lang="en-US" b="1" dirty="0" err="1" smtClean="0">
                <a:solidFill>
                  <a:srgbClr val="0070C0"/>
                </a:solidFill>
              </a:rPr>
              <a:t>continuee</a:t>
            </a:r>
            <a:endParaRPr lang="en-US" b="1" dirty="0">
              <a:solidFill>
                <a:srgbClr val="0070C0"/>
              </a:solidFill>
            </a:endParaRPr>
          </a:p>
        </p:txBody>
      </p:sp>
      <p:pic>
        <p:nvPicPr>
          <p:cNvPr id="4" name="Picture 3"/>
          <p:cNvPicPr>
            <a:picLocks noChangeAspect="1"/>
          </p:cNvPicPr>
          <p:nvPr/>
        </p:nvPicPr>
        <p:blipFill>
          <a:blip r:embed="rId2"/>
          <a:stretch>
            <a:fillRect/>
          </a:stretch>
        </p:blipFill>
        <p:spPr>
          <a:xfrm>
            <a:off x="645434" y="1162953"/>
            <a:ext cx="10656440" cy="5160574"/>
          </a:xfrm>
          <a:prstGeom prst="rect">
            <a:avLst/>
          </a:prstGeom>
        </p:spPr>
      </p:pic>
    </p:spTree>
    <p:extLst>
      <p:ext uri="{BB962C8B-B14F-4D97-AF65-F5344CB8AC3E}">
        <p14:creationId xmlns:p14="http://schemas.microsoft.com/office/powerpoint/2010/main" val="4151785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b="1" dirty="0" smtClean="0">
                <a:solidFill>
                  <a:srgbClr val="0070C0"/>
                </a:solidFill>
              </a:rPr>
              <a:t>Fragments</a:t>
            </a:r>
            <a:endParaRPr lang="en-US" b="1" dirty="0">
              <a:solidFill>
                <a:srgbClr val="0070C0"/>
              </a:solidFill>
            </a:endParaRPr>
          </a:p>
        </p:txBody>
      </p:sp>
      <p:sp>
        <p:nvSpPr>
          <p:cNvPr id="3" name="Content Placeholder 2"/>
          <p:cNvSpPr>
            <a:spLocks noGrp="1"/>
          </p:cNvSpPr>
          <p:nvPr>
            <p:ph idx="1"/>
          </p:nvPr>
        </p:nvSpPr>
        <p:spPr>
          <a:xfrm>
            <a:off x="838200" y="1081826"/>
            <a:ext cx="10515600" cy="5095137"/>
          </a:xfrm>
        </p:spPr>
        <p:txBody>
          <a:bodyPr/>
          <a:lstStyle/>
          <a:p>
            <a:r>
              <a:rPr lang="en-US" dirty="0" smtClean="0"/>
              <a:t>The size of the screen changes when a device is oriented from portrait to landscape mode. In landscape mode, the screen become wider and shows empty space on the right. The height become smaller and hides the controls on the bottom of the display.</a:t>
            </a:r>
          </a:p>
          <a:p>
            <a:r>
              <a:rPr lang="en-US" dirty="0" smtClean="0"/>
              <a:t>There is a difference in screen sizes between the android phone and android tablets, as well.</a:t>
            </a:r>
          </a:p>
          <a:p>
            <a:r>
              <a:rPr lang="en-US" dirty="0" smtClean="0"/>
              <a:t>Android tablets have a7-10 inch display, whereas android phones are in the range of 3-5 inches.</a:t>
            </a:r>
          </a:p>
          <a:p>
            <a:endParaRPr lang="en-US" dirty="0"/>
          </a:p>
        </p:txBody>
      </p:sp>
    </p:spTree>
    <p:extLst>
      <p:ext uri="{BB962C8B-B14F-4D97-AF65-F5344CB8AC3E}">
        <p14:creationId xmlns:p14="http://schemas.microsoft.com/office/powerpoint/2010/main" val="229121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pPr algn="ctr"/>
            <a:r>
              <a:rPr lang="en-US" b="1" dirty="0" err="1" smtClean="0">
                <a:solidFill>
                  <a:srgbClr val="0070C0"/>
                </a:solidFill>
              </a:rPr>
              <a:t>LifeCycle</a:t>
            </a:r>
            <a:r>
              <a:rPr lang="en-US" b="1" dirty="0" smtClean="0">
                <a:solidFill>
                  <a:srgbClr val="0070C0"/>
                </a:solidFill>
              </a:rPr>
              <a:t> of Fragment</a:t>
            </a:r>
            <a:endParaRPr lang="en-US" b="1" dirty="0">
              <a:solidFill>
                <a:srgbClr val="0070C0"/>
              </a:solidFill>
            </a:endParaRPr>
          </a:p>
        </p:txBody>
      </p:sp>
      <p:sp>
        <p:nvSpPr>
          <p:cNvPr id="3" name="Content Placeholder 2"/>
          <p:cNvSpPr>
            <a:spLocks noGrp="1"/>
          </p:cNvSpPr>
          <p:nvPr>
            <p:ph idx="1"/>
          </p:nvPr>
        </p:nvSpPr>
        <p:spPr>
          <a:xfrm>
            <a:off x="838200" y="1081826"/>
            <a:ext cx="10515600" cy="5095137"/>
          </a:xfrm>
        </p:spPr>
        <p:txBody>
          <a:bodyPr>
            <a:normAutofit fontScale="85000" lnSpcReduction="20000"/>
          </a:bodyPr>
          <a:lstStyle/>
          <a:p>
            <a:r>
              <a:rPr lang="en-US" dirty="0" smtClean="0"/>
              <a:t>The life cycle of a fragment is affected by the activity’s life cycle in which it is embedded. That is when the activity is paused, all the fragment in it is paused. Similarly when the activity is destroyed all the fragments are destroyed as well.</a:t>
            </a:r>
            <a:endParaRPr lang="en-US" dirty="0"/>
          </a:p>
          <a:p>
            <a:pPr marL="0" indent="0">
              <a:buNone/>
            </a:pPr>
            <a:r>
              <a:rPr lang="en-US" dirty="0" err="1" smtClean="0"/>
              <a:t>onAttach</a:t>
            </a:r>
            <a:r>
              <a:rPr lang="en-US" dirty="0" smtClean="0"/>
              <a:t>()   called when an activity is attached to the activity</a:t>
            </a:r>
          </a:p>
          <a:p>
            <a:pPr marL="0" indent="0">
              <a:buNone/>
            </a:pPr>
            <a:r>
              <a:rPr lang="en-US" dirty="0" err="1" smtClean="0"/>
              <a:t>onCreate</a:t>
            </a:r>
            <a:r>
              <a:rPr lang="en-US" dirty="0" smtClean="0"/>
              <a:t>()  called when creating the fragment</a:t>
            </a:r>
          </a:p>
          <a:p>
            <a:pPr marL="0" indent="0">
              <a:buNone/>
            </a:pPr>
            <a:r>
              <a:rPr lang="en-US" dirty="0" err="1" smtClean="0"/>
              <a:t>onCreateView</a:t>
            </a:r>
            <a:r>
              <a:rPr lang="en-US" dirty="0" smtClean="0"/>
              <a:t>()   called to create view for the fragment.</a:t>
            </a:r>
          </a:p>
          <a:p>
            <a:pPr marL="0" indent="0">
              <a:buNone/>
            </a:pPr>
            <a:r>
              <a:rPr lang="en-US" dirty="0" err="1" smtClean="0"/>
              <a:t>onActivityCreated</a:t>
            </a:r>
            <a:r>
              <a:rPr lang="en-US" dirty="0" smtClean="0"/>
              <a:t>()</a:t>
            </a:r>
          </a:p>
          <a:p>
            <a:pPr marL="0" indent="0">
              <a:buNone/>
            </a:pPr>
            <a:r>
              <a:rPr lang="en-US" dirty="0" err="1" smtClean="0"/>
              <a:t>onResume</a:t>
            </a:r>
            <a:r>
              <a:rPr lang="en-US" dirty="0" smtClean="0"/>
              <a:t>()</a:t>
            </a:r>
          </a:p>
          <a:p>
            <a:pPr marL="0" indent="0">
              <a:buNone/>
            </a:pPr>
            <a:r>
              <a:rPr lang="en-US" dirty="0" err="1" smtClean="0"/>
              <a:t>onPause</a:t>
            </a:r>
            <a:r>
              <a:rPr lang="en-US" dirty="0" smtClean="0"/>
              <a:t>()</a:t>
            </a:r>
          </a:p>
          <a:p>
            <a:pPr marL="0" indent="0">
              <a:buNone/>
            </a:pPr>
            <a:r>
              <a:rPr lang="en-US" dirty="0" err="1" smtClean="0"/>
              <a:t>onStop</a:t>
            </a:r>
            <a:r>
              <a:rPr lang="en-US" dirty="0" smtClean="0"/>
              <a:t>()</a:t>
            </a:r>
          </a:p>
          <a:p>
            <a:pPr marL="0" indent="0">
              <a:buNone/>
            </a:pPr>
            <a:r>
              <a:rPr lang="en-US" dirty="0" err="1" smtClean="0"/>
              <a:t>onDestroyView</a:t>
            </a:r>
            <a:r>
              <a:rPr lang="en-US" dirty="0" smtClean="0"/>
              <a:t>()</a:t>
            </a:r>
          </a:p>
          <a:p>
            <a:pPr marL="0" indent="0">
              <a:buNone/>
            </a:pPr>
            <a:r>
              <a:rPr lang="en-US" dirty="0" err="1" smtClean="0"/>
              <a:t>onDestroy</a:t>
            </a:r>
            <a:r>
              <a:rPr lang="en-US" dirty="0" smtClean="0"/>
              <a:t>()</a:t>
            </a:r>
          </a:p>
          <a:p>
            <a:pPr marL="0" indent="0">
              <a:buNone/>
            </a:pPr>
            <a:r>
              <a:rPr lang="en-US" dirty="0" err="1" smtClean="0"/>
              <a:t>onDetach</a:t>
            </a:r>
            <a:r>
              <a:rPr lang="en-US" dirty="0" smtClean="0"/>
              <a:t>()</a:t>
            </a:r>
          </a:p>
        </p:txBody>
      </p:sp>
    </p:spTree>
    <p:extLst>
      <p:ext uri="{BB962C8B-B14F-4D97-AF65-F5344CB8AC3E}">
        <p14:creationId xmlns:p14="http://schemas.microsoft.com/office/powerpoint/2010/main" val="27267691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6"/>
            <a:ext cx="10515600" cy="5095137"/>
          </a:xfrm>
        </p:spPr>
        <p:txBody>
          <a:bodyPr>
            <a:normAutofit/>
          </a:bodyPr>
          <a:lstStyle/>
          <a:p>
            <a:r>
              <a:rPr lang="en-US" dirty="0" smtClean="0"/>
              <a:t>Right click on Package and select Blank Fragment as shown</a:t>
            </a:r>
          </a:p>
        </p:txBody>
      </p:sp>
      <p:pic>
        <p:nvPicPr>
          <p:cNvPr id="5" name="Picture 4"/>
          <p:cNvPicPr>
            <a:picLocks noChangeAspect="1"/>
          </p:cNvPicPr>
          <p:nvPr/>
        </p:nvPicPr>
        <p:blipFill>
          <a:blip r:embed="rId2"/>
          <a:stretch>
            <a:fillRect/>
          </a:stretch>
        </p:blipFill>
        <p:spPr>
          <a:xfrm>
            <a:off x="206988" y="1688004"/>
            <a:ext cx="4669812" cy="3579455"/>
          </a:xfrm>
          <a:prstGeom prst="rect">
            <a:avLst/>
          </a:prstGeom>
        </p:spPr>
      </p:pic>
      <p:pic>
        <p:nvPicPr>
          <p:cNvPr id="6" name="Picture 5"/>
          <p:cNvPicPr>
            <a:picLocks noChangeAspect="1"/>
          </p:cNvPicPr>
          <p:nvPr/>
        </p:nvPicPr>
        <p:blipFill>
          <a:blip r:embed="rId3"/>
          <a:stretch>
            <a:fillRect/>
          </a:stretch>
        </p:blipFill>
        <p:spPr>
          <a:xfrm>
            <a:off x="5301950" y="1688004"/>
            <a:ext cx="5845788" cy="4750628"/>
          </a:xfrm>
          <a:prstGeom prst="rect">
            <a:avLst/>
          </a:prstGeom>
        </p:spPr>
      </p:pic>
    </p:spTree>
    <p:extLst>
      <p:ext uri="{BB962C8B-B14F-4D97-AF65-F5344CB8AC3E}">
        <p14:creationId xmlns:p14="http://schemas.microsoft.com/office/powerpoint/2010/main" val="735646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1826"/>
            <a:ext cx="10515600" cy="5095137"/>
          </a:xfrm>
        </p:spPr>
        <p:txBody>
          <a:bodyPr>
            <a:normAutofit/>
          </a:bodyPr>
          <a:lstStyle/>
          <a:p>
            <a:r>
              <a:rPr lang="en-US" dirty="0" smtClean="0"/>
              <a:t>Right click on Package and select Blank Fragment as shown</a:t>
            </a:r>
          </a:p>
        </p:txBody>
      </p:sp>
      <p:pic>
        <p:nvPicPr>
          <p:cNvPr id="6" name="Picture 5"/>
          <p:cNvPicPr>
            <a:picLocks noChangeAspect="1"/>
          </p:cNvPicPr>
          <p:nvPr/>
        </p:nvPicPr>
        <p:blipFill>
          <a:blip r:embed="rId2"/>
          <a:stretch>
            <a:fillRect/>
          </a:stretch>
        </p:blipFill>
        <p:spPr>
          <a:xfrm>
            <a:off x="5301950" y="1688004"/>
            <a:ext cx="5845788" cy="4750628"/>
          </a:xfrm>
          <a:prstGeom prst="rect">
            <a:avLst/>
          </a:prstGeom>
        </p:spPr>
      </p:pic>
    </p:spTree>
    <p:extLst>
      <p:ext uri="{BB962C8B-B14F-4D97-AF65-F5344CB8AC3E}">
        <p14:creationId xmlns:p14="http://schemas.microsoft.com/office/powerpoint/2010/main" val="351992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45510" y="740168"/>
            <a:ext cx="3567447" cy="5510116"/>
          </a:xfrm>
          <a:prstGeom prst="rect">
            <a:avLst/>
          </a:prstGeom>
        </p:spPr>
      </p:pic>
      <p:pic>
        <p:nvPicPr>
          <p:cNvPr id="4" name="Picture 3"/>
          <p:cNvPicPr>
            <a:picLocks noChangeAspect="1"/>
          </p:cNvPicPr>
          <p:nvPr/>
        </p:nvPicPr>
        <p:blipFill>
          <a:blip r:embed="rId3"/>
          <a:stretch>
            <a:fillRect/>
          </a:stretch>
        </p:blipFill>
        <p:spPr>
          <a:xfrm>
            <a:off x="410245" y="740168"/>
            <a:ext cx="3479175" cy="5502777"/>
          </a:xfrm>
          <a:prstGeom prst="rect">
            <a:avLst/>
          </a:prstGeom>
        </p:spPr>
      </p:pic>
      <p:pic>
        <p:nvPicPr>
          <p:cNvPr id="5" name="Picture 4"/>
          <p:cNvPicPr>
            <a:picLocks noChangeAspect="1"/>
          </p:cNvPicPr>
          <p:nvPr/>
        </p:nvPicPr>
        <p:blipFill>
          <a:blip r:embed="rId4"/>
          <a:stretch>
            <a:fillRect/>
          </a:stretch>
        </p:blipFill>
        <p:spPr>
          <a:xfrm>
            <a:off x="4339525" y="815552"/>
            <a:ext cx="3387799" cy="5427393"/>
          </a:xfrm>
          <a:prstGeom prst="rect">
            <a:avLst/>
          </a:prstGeom>
        </p:spPr>
      </p:pic>
    </p:spTree>
    <p:extLst>
      <p:ext uri="{BB962C8B-B14F-4D97-AF65-F5344CB8AC3E}">
        <p14:creationId xmlns:p14="http://schemas.microsoft.com/office/powerpoint/2010/main" val="3720802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0897" y="1113150"/>
            <a:ext cx="5819321" cy="5197498"/>
          </a:xfrm>
          <a:prstGeom prst="rect">
            <a:avLst/>
          </a:prstGeom>
        </p:spPr>
      </p:pic>
      <p:pic>
        <p:nvPicPr>
          <p:cNvPr id="6" name="Picture 5"/>
          <p:cNvPicPr>
            <a:picLocks noChangeAspect="1"/>
          </p:cNvPicPr>
          <p:nvPr/>
        </p:nvPicPr>
        <p:blipFill>
          <a:blip r:embed="rId3"/>
          <a:stretch>
            <a:fillRect/>
          </a:stretch>
        </p:blipFill>
        <p:spPr>
          <a:xfrm>
            <a:off x="6597337" y="652730"/>
            <a:ext cx="4895850" cy="2847975"/>
          </a:xfrm>
          <a:prstGeom prst="rect">
            <a:avLst/>
          </a:prstGeom>
        </p:spPr>
      </p:pic>
      <p:pic>
        <p:nvPicPr>
          <p:cNvPr id="7" name="Picture 6"/>
          <p:cNvPicPr>
            <a:picLocks noChangeAspect="1"/>
          </p:cNvPicPr>
          <p:nvPr/>
        </p:nvPicPr>
        <p:blipFill>
          <a:blip r:embed="rId4"/>
          <a:stretch>
            <a:fillRect/>
          </a:stretch>
        </p:blipFill>
        <p:spPr>
          <a:xfrm>
            <a:off x="6635437" y="3711899"/>
            <a:ext cx="4819650" cy="2943225"/>
          </a:xfrm>
          <a:prstGeom prst="rect">
            <a:avLst/>
          </a:prstGeom>
        </p:spPr>
      </p:pic>
      <p:sp>
        <p:nvSpPr>
          <p:cNvPr id="8" name="Title 7"/>
          <p:cNvSpPr>
            <a:spLocks noGrp="1"/>
          </p:cNvSpPr>
          <p:nvPr>
            <p:ph type="title"/>
          </p:nvPr>
        </p:nvSpPr>
        <p:spPr>
          <a:xfrm>
            <a:off x="838200" y="113768"/>
            <a:ext cx="10515600" cy="433365"/>
          </a:xfrm>
        </p:spPr>
        <p:txBody>
          <a:bodyPr>
            <a:normAutofit fontScale="90000"/>
          </a:bodyPr>
          <a:lstStyle/>
          <a:p>
            <a:pPr algn="ctr"/>
            <a:r>
              <a:rPr lang="en-US" b="1" dirty="0" smtClean="0">
                <a:solidFill>
                  <a:schemeClr val="tx2">
                    <a:lumMod val="60000"/>
                    <a:lumOff val="40000"/>
                  </a:schemeClr>
                </a:solidFill>
              </a:rPr>
              <a:t>Xml Code of Fragment One and Two</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749555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Dialog ?</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normAutofit fontScale="92500" lnSpcReduction="20000"/>
          </a:bodyPr>
          <a:lstStyle/>
          <a:p>
            <a:r>
              <a:rPr lang="en-US" dirty="0" smtClean="0"/>
              <a:t>We usually create a new activity or screen for interacting with users, but when we want only a little information or want to display an essential message, dialog are preferred.</a:t>
            </a:r>
          </a:p>
          <a:p>
            <a:r>
              <a:rPr lang="en-US" dirty="0" smtClean="0"/>
              <a:t>Dialog are also used to guide users in providing requested information, confirming certain actions, and display warning or error  messages.</a:t>
            </a:r>
          </a:p>
          <a:p>
            <a:r>
              <a:rPr lang="en-US" dirty="0" smtClean="0"/>
              <a:t>The following are the different dialog window types provided by the Android SDK.</a:t>
            </a:r>
          </a:p>
          <a:p>
            <a:pPr>
              <a:buFont typeface="Wingdings" panose="05000000000000000000" pitchFamily="2" charset="2"/>
              <a:buChar char="Ø"/>
            </a:pPr>
            <a:r>
              <a:rPr lang="en-US" dirty="0" smtClean="0">
                <a:solidFill>
                  <a:schemeClr val="accent2">
                    <a:lumMod val="75000"/>
                  </a:schemeClr>
                </a:solidFill>
              </a:rPr>
              <a:t>Dialog</a:t>
            </a:r>
            <a:r>
              <a:rPr lang="en-US" dirty="0" smtClean="0"/>
              <a:t> … </a:t>
            </a:r>
            <a:r>
              <a:rPr lang="en-US" sz="2000" dirty="0" smtClean="0"/>
              <a:t>the basic class for all dialog types.</a:t>
            </a:r>
          </a:p>
          <a:p>
            <a:pPr>
              <a:buFont typeface="Wingdings" panose="05000000000000000000" pitchFamily="2" charset="2"/>
              <a:buChar char="Ø"/>
            </a:pPr>
            <a:r>
              <a:rPr lang="en-US" dirty="0" err="1" smtClean="0">
                <a:solidFill>
                  <a:schemeClr val="accent2">
                    <a:lumMod val="75000"/>
                  </a:schemeClr>
                </a:solidFill>
              </a:rPr>
              <a:t>AlertDialog</a:t>
            </a:r>
            <a:r>
              <a:rPr lang="en-US" dirty="0" smtClean="0"/>
              <a:t>… </a:t>
            </a:r>
            <a:r>
              <a:rPr lang="en-US" sz="2000" dirty="0" smtClean="0"/>
              <a:t>A dialog with one, two or three </a:t>
            </a:r>
            <a:r>
              <a:rPr lang="en-US" sz="2000" dirty="0" smtClean="0">
                <a:solidFill>
                  <a:srgbClr val="0070C0"/>
                </a:solidFill>
              </a:rPr>
              <a:t>button controls</a:t>
            </a:r>
            <a:r>
              <a:rPr lang="en-US" sz="2000" dirty="0" smtClean="0"/>
              <a:t>.</a:t>
            </a:r>
          </a:p>
          <a:p>
            <a:pPr>
              <a:buFont typeface="Wingdings" panose="05000000000000000000" pitchFamily="2" charset="2"/>
              <a:buChar char="Ø"/>
            </a:pPr>
            <a:r>
              <a:rPr lang="en-US" dirty="0" err="1" smtClean="0">
                <a:solidFill>
                  <a:schemeClr val="accent2">
                    <a:lumMod val="75000"/>
                  </a:schemeClr>
                </a:solidFill>
              </a:rPr>
              <a:t>CharacterPickerDialog</a:t>
            </a:r>
            <a:r>
              <a:rPr lang="en-US" dirty="0" smtClean="0"/>
              <a:t>… </a:t>
            </a:r>
            <a:r>
              <a:rPr lang="en-US" sz="2200" dirty="0" smtClean="0"/>
              <a:t>A dialog that enable you to select an accented character associated with a regular character source.</a:t>
            </a:r>
          </a:p>
          <a:p>
            <a:pPr>
              <a:buFont typeface="Wingdings" panose="05000000000000000000" pitchFamily="2" charset="2"/>
              <a:buChar char="Ø"/>
            </a:pPr>
            <a:r>
              <a:rPr lang="en-US" dirty="0" err="1" smtClean="0">
                <a:solidFill>
                  <a:schemeClr val="accent2">
                    <a:lumMod val="75000"/>
                  </a:schemeClr>
                </a:solidFill>
              </a:rPr>
              <a:t>DataPickerDialog</a:t>
            </a:r>
            <a:r>
              <a:rPr lang="en-US" dirty="0" smtClean="0"/>
              <a:t> … </a:t>
            </a:r>
            <a:r>
              <a:rPr lang="en-US" sz="2000" dirty="0" smtClean="0"/>
              <a:t>A dialog that enables you to set and select a date with a </a:t>
            </a:r>
            <a:r>
              <a:rPr lang="en-US" sz="2000" dirty="0" err="1" smtClean="0">
                <a:solidFill>
                  <a:srgbClr val="0070C0"/>
                </a:solidFill>
              </a:rPr>
              <a:t>DatePicker</a:t>
            </a:r>
            <a:r>
              <a:rPr lang="en-US" sz="2000" dirty="0" smtClean="0"/>
              <a:t> control.</a:t>
            </a:r>
          </a:p>
          <a:p>
            <a:pPr>
              <a:buFont typeface="Wingdings" panose="05000000000000000000" pitchFamily="2" charset="2"/>
              <a:buChar char="Ø"/>
            </a:pPr>
            <a:r>
              <a:rPr lang="en-US" sz="3000" dirty="0" smtClean="0">
                <a:solidFill>
                  <a:schemeClr val="accent2">
                    <a:lumMod val="75000"/>
                  </a:schemeClr>
                </a:solidFill>
              </a:rPr>
              <a:t>Progress Dialog </a:t>
            </a:r>
            <a:r>
              <a:rPr lang="en-US" sz="2000" dirty="0" smtClean="0"/>
              <a:t>…. A dialog that display a </a:t>
            </a:r>
            <a:r>
              <a:rPr lang="en-US" sz="2000" dirty="0" err="1" smtClean="0">
                <a:solidFill>
                  <a:srgbClr val="0070C0"/>
                </a:solidFill>
              </a:rPr>
              <a:t>progressBar</a:t>
            </a:r>
            <a:r>
              <a:rPr lang="en-US" sz="2000" dirty="0" smtClean="0">
                <a:solidFill>
                  <a:srgbClr val="0070C0"/>
                </a:solidFill>
              </a:rPr>
              <a:t> </a:t>
            </a:r>
            <a:r>
              <a:rPr lang="en-US" sz="2000" dirty="0" smtClean="0"/>
              <a:t>control showing the progress of the designated operation.</a:t>
            </a:r>
          </a:p>
          <a:p>
            <a:pPr>
              <a:buFont typeface="Wingdings" panose="05000000000000000000" pitchFamily="2" charset="2"/>
              <a:buChar char="Ø"/>
            </a:pPr>
            <a:r>
              <a:rPr lang="en-US" sz="3000" dirty="0" err="1" smtClean="0">
                <a:solidFill>
                  <a:schemeClr val="accent2">
                    <a:lumMod val="75000"/>
                  </a:schemeClr>
                </a:solidFill>
              </a:rPr>
              <a:t>TimePackerDialog</a:t>
            </a:r>
            <a:r>
              <a:rPr lang="en-US" sz="2000" dirty="0" smtClean="0"/>
              <a:t>… A dialog that enable you to set  and  select a time with a </a:t>
            </a:r>
            <a:r>
              <a:rPr lang="en-US" sz="2000" dirty="0" err="1" smtClean="0">
                <a:solidFill>
                  <a:srgbClr val="0070C0"/>
                </a:solidFill>
              </a:rPr>
              <a:t>TimePicker</a:t>
            </a:r>
            <a:r>
              <a:rPr lang="en-US" sz="2000" dirty="0" smtClean="0">
                <a:solidFill>
                  <a:srgbClr val="0070C0"/>
                </a:solidFill>
              </a:rPr>
              <a:t> </a:t>
            </a:r>
            <a:r>
              <a:rPr lang="en-US" sz="2000" dirty="0" smtClean="0"/>
              <a:t>control.</a:t>
            </a:r>
            <a:endParaRPr lang="en-US" sz="2000" dirty="0"/>
          </a:p>
        </p:txBody>
      </p:sp>
    </p:spTree>
    <p:extLst>
      <p:ext uri="{BB962C8B-B14F-4D97-AF65-F5344CB8AC3E}">
        <p14:creationId xmlns:p14="http://schemas.microsoft.com/office/powerpoint/2010/main" val="2103385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2261" y="961690"/>
            <a:ext cx="8430832" cy="5834223"/>
          </a:xfrm>
          <a:prstGeom prst="rect">
            <a:avLst/>
          </a:prstGeom>
        </p:spPr>
      </p:pic>
      <p:sp>
        <p:nvSpPr>
          <p:cNvPr id="4" name="Title 3"/>
          <p:cNvSpPr>
            <a:spLocks noGrp="1"/>
          </p:cNvSpPr>
          <p:nvPr>
            <p:ph type="title"/>
          </p:nvPr>
        </p:nvSpPr>
        <p:spPr>
          <a:xfrm>
            <a:off x="838200" y="365125"/>
            <a:ext cx="10515600" cy="596565"/>
          </a:xfrm>
        </p:spPr>
        <p:txBody>
          <a:bodyPr>
            <a:normAutofit fontScale="90000"/>
          </a:bodyPr>
          <a:lstStyle/>
          <a:p>
            <a:pPr algn="ctr"/>
            <a:r>
              <a:rPr lang="en-US" b="1" dirty="0" smtClean="0">
                <a:solidFill>
                  <a:schemeClr val="tx2">
                    <a:lumMod val="60000"/>
                    <a:lumOff val="40000"/>
                  </a:schemeClr>
                </a:solidFill>
              </a:rPr>
              <a:t>Java Code</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571574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SharePrefrances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6200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pPr algn="ctr"/>
            <a:r>
              <a:rPr lang="en-US" b="1" dirty="0" smtClean="0">
                <a:solidFill>
                  <a:schemeClr val="tx2">
                    <a:lumMod val="60000"/>
                    <a:lumOff val="40000"/>
                  </a:schemeClr>
                </a:solidFill>
              </a:rPr>
              <a:t>Layout File</a:t>
            </a:r>
            <a:endParaRPr lang="en-US" b="1" dirty="0">
              <a:solidFill>
                <a:schemeClr val="tx2">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1428176" y="942536"/>
            <a:ext cx="3539758" cy="5611813"/>
          </a:xfrm>
          <a:prstGeom prst="rect">
            <a:avLst/>
          </a:prstGeom>
        </p:spPr>
      </p:pic>
      <p:pic>
        <p:nvPicPr>
          <p:cNvPr id="5" name="Picture 4"/>
          <p:cNvPicPr>
            <a:picLocks noChangeAspect="1"/>
          </p:cNvPicPr>
          <p:nvPr/>
        </p:nvPicPr>
        <p:blipFill>
          <a:blip r:embed="rId3"/>
          <a:stretch>
            <a:fillRect/>
          </a:stretch>
        </p:blipFill>
        <p:spPr>
          <a:xfrm>
            <a:off x="5263356" y="942536"/>
            <a:ext cx="3477529" cy="5472332"/>
          </a:xfrm>
          <a:prstGeom prst="rect">
            <a:avLst/>
          </a:prstGeom>
        </p:spPr>
      </p:pic>
      <p:pic>
        <p:nvPicPr>
          <p:cNvPr id="6" name="Picture 5"/>
          <p:cNvPicPr>
            <a:picLocks noChangeAspect="1"/>
          </p:cNvPicPr>
          <p:nvPr/>
        </p:nvPicPr>
        <p:blipFill>
          <a:blip r:embed="rId4"/>
          <a:stretch>
            <a:fillRect/>
          </a:stretch>
        </p:blipFill>
        <p:spPr>
          <a:xfrm>
            <a:off x="6417358" y="3490693"/>
            <a:ext cx="5705475" cy="2924175"/>
          </a:xfrm>
          <a:prstGeom prst="rect">
            <a:avLst/>
          </a:prstGeom>
        </p:spPr>
      </p:pic>
    </p:spTree>
    <p:extLst>
      <p:ext uri="{BB962C8B-B14F-4D97-AF65-F5344CB8AC3E}">
        <p14:creationId xmlns:p14="http://schemas.microsoft.com/office/powerpoint/2010/main" val="302953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pPr algn="ctr"/>
            <a:r>
              <a:rPr lang="en-US" b="1" dirty="0" smtClean="0">
                <a:solidFill>
                  <a:schemeClr val="tx2">
                    <a:lumMod val="60000"/>
                    <a:lumOff val="40000"/>
                  </a:schemeClr>
                </a:solidFill>
              </a:rPr>
              <a:t>XML code</a:t>
            </a:r>
            <a:endParaRPr lang="en-US" b="1" dirty="0">
              <a:solidFill>
                <a:schemeClr val="tx2">
                  <a:lumMod val="60000"/>
                  <a:lumOff val="40000"/>
                </a:schemeClr>
              </a:solidFill>
            </a:endParaRPr>
          </a:p>
        </p:txBody>
      </p:sp>
      <p:pic>
        <p:nvPicPr>
          <p:cNvPr id="7" name="Content Placeholder 6"/>
          <p:cNvPicPr>
            <a:picLocks noGrp="1" noChangeAspect="1"/>
          </p:cNvPicPr>
          <p:nvPr>
            <p:ph idx="1"/>
          </p:nvPr>
        </p:nvPicPr>
        <p:blipFill>
          <a:blip r:embed="rId2"/>
          <a:stretch>
            <a:fillRect/>
          </a:stretch>
        </p:blipFill>
        <p:spPr>
          <a:xfrm>
            <a:off x="249115" y="1107355"/>
            <a:ext cx="4800600" cy="4791075"/>
          </a:xfrm>
          <a:prstGeom prst="rect">
            <a:avLst/>
          </a:prstGeom>
        </p:spPr>
      </p:pic>
    </p:spTree>
    <p:extLst>
      <p:ext uri="{BB962C8B-B14F-4D97-AF65-F5344CB8AC3E}">
        <p14:creationId xmlns:p14="http://schemas.microsoft.com/office/powerpoint/2010/main" val="4067477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pPr algn="ctr"/>
            <a:r>
              <a:rPr lang="en-US" b="1" dirty="0" smtClean="0">
                <a:solidFill>
                  <a:schemeClr val="tx2">
                    <a:lumMod val="60000"/>
                    <a:lumOff val="40000"/>
                  </a:schemeClr>
                </a:solidFill>
              </a:rPr>
              <a:t>Java code</a:t>
            </a:r>
            <a:endParaRPr lang="en-US" b="1" dirty="0">
              <a:solidFill>
                <a:schemeClr val="tx2">
                  <a:lumMod val="60000"/>
                  <a:lumOff val="40000"/>
                </a:schemeClr>
              </a:solidFill>
            </a:endParaRPr>
          </a:p>
        </p:txBody>
      </p:sp>
      <p:pic>
        <p:nvPicPr>
          <p:cNvPr id="4" name="Picture 3"/>
          <p:cNvPicPr>
            <a:picLocks noChangeAspect="1"/>
          </p:cNvPicPr>
          <p:nvPr/>
        </p:nvPicPr>
        <p:blipFill>
          <a:blip r:embed="rId2"/>
          <a:stretch>
            <a:fillRect/>
          </a:stretch>
        </p:blipFill>
        <p:spPr>
          <a:xfrm>
            <a:off x="1392701" y="771306"/>
            <a:ext cx="7648575" cy="4676775"/>
          </a:xfrm>
          <a:prstGeom prst="rect">
            <a:avLst/>
          </a:prstGeom>
        </p:spPr>
      </p:pic>
      <p:pic>
        <p:nvPicPr>
          <p:cNvPr id="5" name="Picture 4"/>
          <p:cNvPicPr>
            <a:picLocks noChangeAspect="1"/>
          </p:cNvPicPr>
          <p:nvPr/>
        </p:nvPicPr>
        <p:blipFill>
          <a:blip r:embed="rId3"/>
          <a:stretch>
            <a:fillRect/>
          </a:stretch>
        </p:blipFill>
        <p:spPr>
          <a:xfrm>
            <a:off x="1326026" y="5319054"/>
            <a:ext cx="7715250" cy="1581150"/>
          </a:xfrm>
          <a:prstGeom prst="rect">
            <a:avLst/>
          </a:prstGeom>
        </p:spPr>
      </p:pic>
    </p:spTree>
    <p:extLst>
      <p:ext uri="{BB962C8B-B14F-4D97-AF65-F5344CB8AC3E}">
        <p14:creationId xmlns:p14="http://schemas.microsoft.com/office/powerpoint/2010/main" val="234909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410"/>
          </a:xfrm>
        </p:spPr>
        <p:txBody>
          <a:bodyPr>
            <a:normAutofit fontScale="90000"/>
          </a:bodyPr>
          <a:lstStyle/>
          <a:p>
            <a:pPr algn="ctr"/>
            <a:r>
              <a:rPr lang="en-US" b="1" dirty="0" smtClean="0">
                <a:solidFill>
                  <a:schemeClr val="tx2">
                    <a:lumMod val="60000"/>
                    <a:lumOff val="40000"/>
                  </a:schemeClr>
                </a:solidFill>
              </a:rPr>
              <a:t>Add Clear button to Clear the </a:t>
            </a:r>
            <a:r>
              <a:rPr lang="en-US" b="1" dirty="0" err="1" smtClean="0">
                <a:solidFill>
                  <a:schemeClr val="tx2">
                    <a:lumMod val="60000"/>
                    <a:lumOff val="40000"/>
                  </a:schemeClr>
                </a:solidFill>
              </a:rPr>
              <a:t>Sharepreference</a:t>
            </a:r>
            <a:r>
              <a:rPr lang="en-US" b="1" dirty="0" smtClean="0">
                <a:solidFill>
                  <a:schemeClr val="tx2">
                    <a:lumMod val="60000"/>
                    <a:lumOff val="40000"/>
                  </a:schemeClr>
                </a:solidFill>
              </a:rPr>
              <a:t> data</a:t>
            </a:r>
            <a:endParaRPr lang="en-US" b="1" dirty="0">
              <a:solidFill>
                <a:schemeClr val="tx2">
                  <a:lumMod val="60000"/>
                  <a:lumOff val="40000"/>
                </a:schemeClr>
              </a:solidFill>
            </a:endParaRPr>
          </a:p>
        </p:txBody>
      </p:sp>
      <p:pic>
        <p:nvPicPr>
          <p:cNvPr id="3" name="Picture 2"/>
          <p:cNvPicPr>
            <a:picLocks noChangeAspect="1"/>
          </p:cNvPicPr>
          <p:nvPr/>
        </p:nvPicPr>
        <p:blipFill>
          <a:blip r:embed="rId2"/>
          <a:stretch>
            <a:fillRect/>
          </a:stretch>
        </p:blipFill>
        <p:spPr>
          <a:xfrm>
            <a:off x="838200" y="1173111"/>
            <a:ext cx="3705225" cy="5792448"/>
          </a:xfrm>
          <a:prstGeom prst="rect">
            <a:avLst/>
          </a:prstGeom>
        </p:spPr>
      </p:pic>
      <p:pic>
        <p:nvPicPr>
          <p:cNvPr id="6" name="Picture 5"/>
          <p:cNvPicPr>
            <a:picLocks noChangeAspect="1"/>
          </p:cNvPicPr>
          <p:nvPr/>
        </p:nvPicPr>
        <p:blipFill>
          <a:blip r:embed="rId3"/>
          <a:stretch>
            <a:fillRect/>
          </a:stretch>
        </p:blipFill>
        <p:spPr>
          <a:xfrm>
            <a:off x="4899512" y="3269785"/>
            <a:ext cx="6936165" cy="1893058"/>
          </a:xfrm>
          <a:prstGeom prst="rect">
            <a:avLst/>
          </a:prstGeom>
        </p:spPr>
      </p:pic>
    </p:spTree>
    <p:extLst>
      <p:ext uri="{BB962C8B-B14F-4D97-AF65-F5344CB8AC3E}">
        <p14:creationId xmlns:p14="http://schemas.microsoft.com/office/powerpoint/2010/main" val="189779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Dialog Class</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normAutofit/>
          </a:bodyPr>
          <a:lstStyle/>
          <a:p>
            <a:r>
              <a:rPr lang="en-US" dirty="0" smtClean="0"/>
              <a:t>The following is a list of the activity class dialog methods:</a:t>
            </a:r>
          </a:p>
          <a:p>
            <a:pPr>
              <a:buFont typeface="Wingdings" panose="05000000000000000000" pitchFamily="2" charset="2"/>
              <a:buChar char="Ø"/>
            </a:pPr>
            <a:r>
              <a:rPr lang="en-US" dirty="0" err="1" smtClean="0">
                <a:solidFill>
                  <a:schemeClr val="accent2">
                    <a:lumMod val="75000"/>
                  </a:schemeClr>
                </a:solidFill>
              </a:rPr>
              <a:t>showDialog</a:t>
            </a:r>
            <a:r>
              <a:rPr lang="en-US" dirty="0" smtClean="0">
                <a:solidFill>
                  <a:schemeClr val="accent2">
                    <a:lumMod val="75000"/>
                  </a:schemeClr>
                </a:solidFill>
              </a:rPr>
              <a:t>()… </a:t>
            </a:r>
            <a:r>
              <a:rPr lang="en-US" sz="2000" dirty="0" smtClean="0"/>
              <a:t>Display a dialog and create a dialog if one does not exist. Each dialog has a special </a:t>
            </a:r>
            <a:r>
              <a:rPr lang="en-US" sz="2000" dirty="0" smtClean="0">
                <a:solidFill>
                  <a:schemeClr val="accent5"/>
                </a:solidFill>
              </a:rPr>
              <a:t>dialog identifier </a:t>
            </a:r>
            <a:r>
              <a:rPr lang="en-US" sz="2000" dirty="0" smtClean="0"/>
              <a:t>that is passed to this method as a parameter.</a:t>
            </a:r>
          </a:p>
          <a:p>
            <a:pPr>
              <a:buFont typeface="Wingdings" panose="05000000000000000000" pitchFamily="2" charset="2"/>
              <a:buChar char="Ø"/>
            </a:pPr>
            <a:r>
              <a:rPr lang="en-US" dirty="0" err="1" smtClean="0">
                <a:solidFill>
                  <a:schemeClr val="accent2">
                    <a:lumMod val="75000"/>
                  </a:schemeClr>
                </a:solidFill>
              </a:rPr>
              <a:t>onCreateDialog</a:t>
            </a:r>
            <a:r>
              <a:rPr lang="en-US" dirty="0" smtClean="0">
                <a:solidFill>
                  <a:schemeClr val="accent2">
                    <a:lumMod val="75000"/>
                  </a:schemeClr>
                </a:solidFill>
              </a:rPr>
              <a:t>()… </a:t>
            </a:r>
            <a:r>
              <a:rPr lang="en-US" sz="2000" dirty="0" smtClean="0"/>
              <a:t>the callback method that executes when the dialog is created for the first time. It returns the dialog of the  specified type.</a:t>
            </a:r>
          </a:p>
          <a:p>
            <a:pPr>
              <a:buFont typeface="Wingdings" panose="05000000000000000000" pitchFamily="2" charset="2"/>
              <a:buChar char="Ø"/>
            </a:pPr>
            <a:r>
              <a:rPr lang="en-US" dirty="0" err="1" smtClean="0">
                <a:solidFill>
                  <a:schemeClr val="accent2">
                    <a:lumMod val="75000"/>
                  </a:schemeClr>
                </a:solidFill>
              </a:rPr>
              <a:t>onPrepareDialog</a:t>
            </a:r>
            <a:r>
              <a:rPr lang="en-US" dirty="0" smtClean="0">
                <a:solidFill>
                  <a:schemeClr val="accent2">
                    <a:lumMod val="75000"/>
                  </a:schemeClr>
                </a:solidFill>
              </a:rPr>
              <a:t>().. </a:t>
            </a:r>
            <a:r>
              <a:rPr lang="en-US" sz="2000" dirty="0" smtClean="0"/>
              <a:t>The callback method used for updating a dialog.</a:t>
            </a:r>
          </a:p>
          <a:p>
            <a:pPr>
              <a:buFont typeface="Wingdings" panose="05000000000000000000" pitchFamily="2" charset="2"/>
              <a:buChar char="Ø"/>
            </a:pPr>
            <a:r>
              <a:rPr lang="en-US" dirty="0" err="1" smtClean="0">
                <a:solidFill>
                  <a:schemeClr val="accent2">
                    <a:lumMod val="75000"/>
                  </a:schemeClr>
                </a:solidFill>
              </a:rPr>
              <a:t>dismissDialog</a:t>
            </a:r>
            <a:r>
              <a:rPr lang="en-US" dirty="0" smtClean="0">
                <a:solidFill>
                  <a:schemeClr val="accent2">
                    <a:lumMod val="75000"/>
                  </a:schemeClr>
                </a:solidFill>
              </a:rPr>
              <a:t>()… </a:t>
            </a:r>
            <a:r>
              <a:rPr lang="en-US" sz="2000" dirty="0" smtClean="0"/>
              <a:t>closes the dialog whose dialog  identifier is supplied to this method. The dialog can displayed again through the </a:t>
            </a:r>
            <a:r>
              <a:rPr lang="en-US" sz="2000" dirty="0" err="1" smtClean="0">
                <a:solidFill>
                  <a:schemeClr val="accent5"/>
                </a:solidFill>
              </a:rPr>
              <a:t>shwoDialog</a:t>
            </a:r>
            <a:r>
              <a:rPr lang="en-US" sz="2000" dirty="0" smtClean="0">
                <a:solidFill>
                  <a:schemeClr val="accent5"/>
                </a:solidFill>
              </a:rPr>
              <a:t>() </a:t>
            </a:r>
            <a:r>
              <a:rPr lang="en-US" sz="2000" dirty="0" smtClean="0"/>
              <a:t>method.</a:t>
            </a:r>
          </a:p>
          <a:p>
            <a:pPr>
              <a:buFont typeface="Wingdings" panose="05000000000000000000" pitchFamily="2" charset="2"/>
              <a:buChar char="Ø"/>
            </a:pPr>
            <a:r>
              <a:rPr lang="en-US" dirty="0" err="1" smtClean="0">
                <a:solidFill>
                  <a:schemeClr val="accent2">
                    <a:lumMod val="75000"/>
                  </a:schemeClr>
                </a:solidFill>
              </a:rPr>
              <a:t>removeDialog</a:t>
            </a:r>
            <a:r>
              <a:rPr lang="en-US" dirty="0" smtClean="0">
                <a:solidFill>
                  <a:schemeClr val="accent2">
                    <a:lumMod val="75000"/>
                  </a:schemeClr>
                </a:solidFill>
              </a:rPr>
              <a:t>()… </a:t>
            </a:r>
            <a:r>
              <a:rPr lang="en-US" sz="2000" dirty="0" smtClean="0"/>
              <a:t>the </a:t>
            </a:r>
            <a:r>
              <a:rPr lang="en-US" sz="2000" dirty="0" err="1" smtClean="0">
                <a:solidFill>
                  <a:schemeClr val="accent5"/>
                </a:solidFill>
              </a:rPr>
              <a:t>dismissDialog</a:t>
            </a:r>
            <a:r>
              <a:rPr lang="en-US" sz="2000" dirty="0" smtClean="0">
                <a:solidFill>
                  <a:schemeClr val="accent5"/>
                </a:solidFill>
              </a:rPr>
              <a:t>() </a:t>
            </a:r>
            <a:r>
              <a:rPr lang="en-US" sz="2000" dirty="0" smtClean="0"/>
              <a:t>method doesn’t destroy a dialog. The dismissed dialog can be redisplayed from the cache. If we do not want to display a dialog. We can remove it from the activity dialog pool by passing its </a:t>
            </a:r>
            <a:r>
              <a:rPr lang="en-US" sz="2000" dirty="0" smtClean="0">
                <a:solidFill>
                  <a:schemeClr val="accent5"/>
                </a:solidFill>
              </a:rPr>
              <a:t>dialog identifier </a:t>
            </a:r>
            <a:r>
              <a:rPr lang="en-US" sz="2000" dirty="0" smtClean="0"/>
              <a:t>to the </a:t>
            </a:r>
            <a:r>
              <a:rPr lang="en-US" sz="2000" dirty="0" err="1" smtClean="0">
                <a:solidFill>
                  <a:schemeClr val="accent5"/>
                </a:solidFill>
              </a:rPr>
              <a:t>removeDialog</a:t>
            </a:r>
            <a:r>
              <a:rPr lang="en-US" sz="2000" dirty="0" smtClean="0">
                <a:solidFill>
                  <a:schemeClr val="accent5"/>
                </a:solidFill>
              </a:rPr>
              <a:t>() </a:t>
            </a:r>
            <a:r>
              <a:rPr lang="en-US" sz="2000" dirty="0" smtClean="0"/>
              <a:t>method.</a:t>
            </a:r>
            <a:endParaRPr lang="en-US" sz="2000" dirty="0"/>
          </a:p>
        </p:txBody>
      </p:sp>
    </p:spTree>
    <p:extLst>
      <p:ext uri="{BB962C8B-B14F-4D97-AF65-F5344CB8AC3E}">
        <p14:creationId xmlns:p14="http://schemas.microsoft.com/office/powerpoint/2010/main" val="2497131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fontScale="90000"/>
          </a:bodyPr>
          <a:lstStyle/>
          <a:p>
            <a:pPr algn="ctr"/>
            <a:r>
              <a:rPr lang="en-US" dirty="0" smtClean="0">
                <a:solidFill>
                  <a:srgbClr val="00B0F0"/>
                </a:solidFill>
              </a:rPr>
              <a:t>Method of </a:t>
            </a:r>
            <a:r>
              <a:rPr lang="en-US" dirty="0" err="1" smtClean="0">
                <a:solidFill>
                  <a:srgbClr val="00B0F0"/>
                </a:solidFill>
              </a:rPr>
              <a:t>AlertDialog.Builder</a:t>
            </a:r>
            <a:r>
              <a:rPr lang="en-US" dirty="0" smtClean="0">
                <a:solidFill>
                  <a:srgbClr val="00B0F0"/>
                </a:solidFill>
              </a:rPr>
              <a:t> Subclass</a:t>
            </a:r>
            <a:endParaRPr lang="en-US" dirty="0">
              <a:solidFill>
                <a:srgbClr val="00B0F0"/>
              </a:solidFill>
            </a:endParaRPr>
          </a:p>
        </p:txBody>
      </p:sp>
      <p:sp>
        <p:nvSpPr>
          <p:cNvPr id="3" name="Content Placeholder 2"/>
          <p:cNvSpPr>
            <a:spLocks noGrp="1"/>
          </p:cNvSpPr>
          <p:nvPr>
            <p:ph idx="1"/>
          </p:nvPr>
        </p:nvSpPr>
        <p:spPr>
          <a:xfrm>
            <a:off x="838200" y="798490"/>
            <a:ext cx="10515600" cy="5378473"/>
          </a:xfrm>
        </p:spPr>
        <p:txBody>
          <a:bodyPr>
            <a:normAutofit/>
          </a:bodyPr>
          <a:lstStyle/>
          <a:p>
            <a:r>
              <a:rPr lang="en-US" dirty="0" smtClean="0"/>
              <a:t>The method of the </a:t>
            </a:r>
            <a:r>
              <a:rPr lang="en-US" dirty="0" err="1" smtClean="0"/>
              <a:t>AlertDialog.Builder</a:t>
            </a:r>
            <a:r>
              <a:rPr lang="en-US" dirty="0" smtClean="0"/>
              <a:t> subclass that we can use to configure the </a:t>
            </a:r>
            <a:r>
              <a:rPr lang="en-US" dirty="0" err="1" smtClean="0"/>
              <a:t>AlertDialog</a:t>
            </a:r>
            <a:r>
              <a:rPr lang="en-US" dirty="0" smtClean="0"/>
              <a:t> box are:</a:t>
            </a:r>
          </a:p>
          <a:p>
            <a:r>
              <a:rPr lang="en-US" b="1" dirty="0" err="1">
                <a:solidFill>
                  <a:schemeClr val="accent2">
                    <a:lumMod val="75000"/>
                  </a:schemeClr>
                </a:solidFill>
              </a:rPr>
              <a:t>s</a:t>
            </a:r>
            <a:r>
              <a:rPr lang="en-US" b="1" dirty="0" err="1" smtClean="0">
                <a:solidFill>
                  <a:schemeClr val="accent2">
                    <a:lumMod val="75000"/>
                  </a:schemeClr>
                </a:solidFill>
              </a:rPr>
              <a:t>etTitle</a:t>
            </a:r>
            <a:r>
              <a:rPr lang="en-US" b="1" dirty="0" smtClean="0">
                <a:solidFill>
                  <a:schemeClr val="accent2">
                    <a:lumMod val="75000"/>
                  </a:schemeClr>
                </a:solidFill>
              </a:rPr>
              <a:t>() and </a:t>
            </a:r>
            <a:r>
              <a:rPr lang="en-US" b="1" dirty="0" err="1">
                <a:solidFill>
                  <a:schemeClr val="accent2">
                    <a:lumMod val="75000"/>
                  </a:schemeClr>
                </a:solidFill>
              </a:rPr>
              <a:t>s</a:t>
            </a:r>
            <a:r>
              <a:rPr lang="en-US" b="1" dirty="0" err="1" smtClean="0">
                <a:solidFill>
                  <a:schemeClr val="accent2">
                    <a:lumMod val="75000"/>
                  </a:schemeClr>
                </a:solidFill>
              </a:rPr>
              <a:t>etIcon</a:t>
            </a:r>
            <a:r>
              <a:rPr lang="en-US" b="1" dirty="0" smtClean="0">
                <a:solidFill>
                  <a:schemeClr val="accent2">
                    <a:lumMod val="75000"/>
                  </a:schemeClr>
                </a:solidFill>
              </a:rPr>
              <a:t>() … </a:t>
            </a:r>
            <a:r>
              <a:rPr lang="en-US" sz="2000" dirty="0" smtClean="0"/>
              <a:t>For specifying the text and icon to appear in the title bar of the dialog box.</a:t>
            </a:r>
          </a:p>
          <a:p>
            <a:r>
              <a:rPr lang="en-US" b="1" dirty="0" err="1" smtClean="0">
                <a:solidFill>
                  <a:schemeClr val="accent2">
                    <a:lumMod val="75000"/>
                  </a:schemeClr>
                </a:solidFill>
              </a:rPr>
              <a:t>setMessage</a:t>
            </a:r>
            <a:r>
              <a:rPr lang="en-US" b="1" dirty="0" smtClean="0">
                <a:solidFill>
                  <a:schemeClr val="accent2">
                    <a:lumMod val="75000"/>
                  </a:schemeClr>
                </a:solidFill>
              </a:rPr>
              <a:t>()… </a:t>
            </a:r>
            <a:r>
              <a:rPr lang="en-US" sz="2000" dirty="0" smtClean="0"/>
              <a:t>For displaying a text message in the dialog box.</a:t>
            </a:r>
          </a:p>
          <a:p>
            <a:r>
              <a:rPr lang="en-US" b="1" dirty="0" err="1" smtClean="0">
                <a:solidFill>
                  <a:schemeClr val="accent2">
                    <a:lumMod val="75000"/>
                  </a:schemeClr>
                </a:solidFill>
              </a:rPr>
              <a:t>setPositiveButton</a:t>
            </a:r>
            <a:r>
              <a:rPr lang="en-US" b="1" dirty="0" smtClean="0">
                <a:solidFill>
                  <a:schemeClr val="accent2">
                    <a:lumMod val="75000"/>
                  </a:schemeClr>
                </a:solidFill>
              </a:rPr>
              <a:t>() , </a:t>
            </a:r>
            <a:r>
              <a:rPr lang="en-US" b="1" dirty="0" err="1" smtClean="0">
                <a:solidFill>
                  <a:schemeClr val="accent2">
                    <a:lumMod val="75000"/>
                  </a:schemeClr>
                </a:solidFill>
              </a:rPr>
              <a:t>setNeutralButton</a:t>
            </a:r>
            <a:r>
              <a:rPr lang="en-US" b="1" dirty="0" smtClean="0">
                <a:solidFill>
                  <a:schemeClr val="accent2">
                    <a:lumMod val="75000"/>
                  </a:schemeClr>
                </a:solidFill>
              </a:rPr>
              <a:t>() and </a:t>
            </a:r>
            <a:r>
              <a:rPr lang="en-US" b="1" dirty="0" err="1" smtClean="0">
                <a:solidFill>
                  <a:schemeClr val="accent2">
                    <a:lumMod val="75000"/>
                  </a:schemeClr>
                </a:solidFill>
              </a:rPr>
              <a:t>setNegativeButton</a:t>
            </a:r>
            <a:r>
              <a:rPr lang="en-US" b="1" dirty="0" smtClean="0">
                <a:solidFill>
                  <a:schemeClr val="accent2">
                    <a:lumMod val="75000"/>
                  </a:schemeClr>
                </a:solidFill>
              </a:rPr>
              <a:t>()… </a:t>
            </a:r>
            <a:r>
              <a:rPr lang="en-US" sz="2000" dirty="0" smtClean="0"/>
              <a:t>For configuring the following three buttons:</a:t>
            </a:r>
          </a:p>
          <a:p>
            <a:endParaRPr lang="en-US" sz="2000" dirty="0"/>
          </a:p>
          <a:p>
            <a:pPr lvl="1">
              <a:buFont typeface="Wingdings" panose="05000000000000000000" pitchFamily="2" charset="2"/>
              <a:buChar char="Ø"/>
            </a:pPr>
            <a:r>
              <a:rPr lang="en-US" sz="1600" b="1" dirty="0" smtClean="0">
                <a:solidFill>
                  <a:schemeClr val="accent5"/>
                </a:solidFill>
              </a:rPr>
              <a:t>Positive Button  </a:t>
            </a:r>
            <a:r>
              <a:rPr lang="en-US" sz="1600" dirty="0" smtClean="0"/>
              <a:t>----&gt; Represent the Ok button</a:t>
            </a:r>
          </a:p>
          <a:p>
            <a:pPr lvl="1">
              <a:buFont typeface="Wingdings" panose="05000000000000000000" pitchFamily="2" charset="2"/>
              <a:buChar char="Ø"/>
            </a:pPr>
            <a:r>
              <a:rPr lang="en-US" sz="1600" b="1" dirty="0" smtClean="0">
                <a:solidFill>
                  <a:schemeClr val="accent5"/>
                </a:solidFill>
              </a:rPr>
              <a:t>Negative Button </a:t>
            </a:r>
            <a:r>
              <a:rPr lang="en-US" sz="1600" dirty="0" smtClean="0"/>
              <a:t>--</a:t>
            </a:r>
            <a:r>
              <a:rPr lang="en-US" sz="1600" dirty="0" smtClean="0">
                <a:sym typeface="Wingdings" panose="05000000000000000000" pitchFamily="2" charset="2"/>
              </a:rPr>
              <a:t>--&gt; Represent the Cancel button</a:t>
            </a:r>
          </a:p>
          <a:p>
            <a:pPr lvl="1">
              <a:buFont typeface="Wingdings" panose="05000000000000000000" pitchFamily="2" charset="2"/>
              <a:buChar char="Ø"/>
            </a:pPr>
            <a:r>
              <a:rPr lang="en-US" sz="1600" b="1" dirty="0" smtClean="0">
                <a:solidFill>
                  <a:schemeClr val="accent5"/>
                </a:solidFill>
                <a:sym typeface="Wingdings" panose="05000000000000000000" pitchFamily="2" charset="2"/>
              </a:rPr>
              <a:t>Neutral Button  </a:t>
            </a:r>
            <a:r>
              <a:rPr lang="en-US" sz="1600" dirty="0" smtClean="0">
                <a:sym typeface="Wingdings" panose="05000000000000000000" pitchFamily="2" charset="2"/>
              </a:rPr>
              <a:t>----&gt; Represent a button to transform a function other than Ok or Cancel.</a:t>
            </a:r>
            <a:endParaRPr lang="en-US" sz="1600" dirty="0"/>
          </a:p>
        </p:txBody>
      </p:sp>
    </p:spTree>
    <p:extLst>
      <p:ext uri="{BB962C8B-B14F-4D97-AF65-F5344CB8AC3E}">
        <p14:creationId xmlns:p14="http://schemas.microsoft.com/office/powerpoint/2010/main" val="1063283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err="1" smtClean="0">
                <a:solidFill>
                  <a:srgbClr val="00B0F0"/>
                </a:solidFill>
              </a:rPr>
              <a:t>AlertDialog</a:t>
            </a:r>
            <a:r>
              <a:rPr lang="en-US" dirty="0" smtClean="0">
                <a:solidFill>
                  <a:srgbClr val="00B0F0"/>
                </a:solidFill>
              </a:rPr>
              <a:t> Layout View</a:t>
            </a:r>
            <a:endParaRPr lang="en-US"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1124821" y="1209821"/>
            <a:ext cx="3253996" cy="5090131"/>
          </a:xfrm>
          <a:prstGeom prst="rect">
            <a:avLst/>
          </a:prstGeom>
        </p:spPr>
      </p:pic>
      <p:pic>
        <p:nvPicPr>
          <p:cNvPr id="5" name="Picture 4"/>
          <p:cNvPicPr>
            <a:picLocks noChangeAspect="1"/>
          </p:cNvPicPr>
          <p:nvPr/>
        </p:nvPicPr>
        <p:blipFill>
          <a:blip r:embed="rId3"/>
          <a:stretch>
            <a:fillRect/>
          </a:stretch>
        </p:blipFill>
        <p:spPr>
          <a:xfrm>
            <a:off x="5000626" y="1209822"/>
            <a:ext cx="3216095" cy="4997316"/>
          </a:xfrm>
          <a:prstGeom prst="rect">
            <a:avLst/>
          </a:prstGeom>
        </p:spPr>
      </p:pic>
    </p:spTree>
    <p:extLst>
      <p:ext uri="{BB962C8B-B14F-4D97-AF65-F5344CB8AC3E}">
        <p14:creationId xmlns:p14="http://schemas.microsoft.com/office/powerpoint/2010/main" val="1113876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888643"/>
          </a:xfrm>
        </p:spPr>
        <p:txBody>
          <a:bodyPr>
            <a:normAutofit/>
          </a:bodyPr>
          <a:lstStyle/>
          <a:p>
            <a:pPr algn="ctr"/>
            <a:r>
              <a:rPr lang="en-US" sz="3600" dirty="0" smtClean="0">
                <a:solidFill>
                  <a:srgbClr val="00B0F0"/>
                </a:solidFill>
              </a:rPr>
              <a:t>XML and JAVA code</a:t>
            </a:r>
            <a:endParaRPr lang="en-US" sz="3600" dirty="0">
              <a:solidFill>
                <a:srgbClr val="7030A0"/>
              </a:solidFill>
            </a:endParaRPr>
          </a:p>
        </p:txBody>
      </p:sp>
      <p:pic>
        <p:nvPicPr>
          <p:cNvPr id="3" name="Picture 2"/>
          <p:cNvPicPr>
            <a:picLocks noChangeAspect="1"/>
          </p:cNvPicPr>
          <p:nvPr/>
        </p:nvPicPr>
        <p:blipFill>
          <a:blip r:embed="rId2"/>
          <a:stretch>
            <a:fillRect/>
          </a:stretch>
        </p:blipFill>
        <p:spPr>
          <a:xfrm>
            <a:off x="374895" y="1467789"/>
            <a:ext cx="4848225" cy="2686050"/>
          </a:xfrm>
          <a:prstGeom prst="rect">
            <a:avLst/>
          </a:prstGeom>
        </p:spPr>
      </p:pic>
      <p:pic>
        <p:nvPicPr>
          <p:cNvPr id="4" name="Picture 3"/>
          <p:cNvPicPr>
            <a:picLocks noChangeAspect="1"/>
          </p:cNvPicPr>
          <p:nvPr/>
        </p:nvPicPr>
        <p:blipFill>
          <a:blip r:embed="rId3"/>
          <a:stretch>
            <a:fillRect/>
          </a:stretch>
        </p:blipFill>
        <p:spPr>
          <a:xfrm>
            <a:off x="5544019" y="1226444"/>
            <a:ext cx="6391689" cy="4852383"/>
          </a:xfrm>
          <a:prstGeom prst="rect">
            <a:avLst/>
          </a:prstGeom>
        </p:spPr>
      </p:pic>
    </p:spTree>
    <p:extLst>
      <p:ext uri="{BB962C8B-B14F-4D97-AF65-F5344CB8AC3E}">
        <p14:creationId xmlns:p14="http://schemas.microsoft.com/office/powerpoint/2010/main" val="744424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smtClean="0">
                <a:solidFill>
                  <a:srgbClr val="0070C0"/>
                </a:solidFill>
              </a:rPr>
              <a:t>Getting Input via the Dialog Box</a:t>
            </a:r>
            <a:endParaRPr lang="en-US" dirty="0">
              <a:solidFill>
                <a:srgbClr val="0070C0"/>
              </a:solidFill>
            </a:endParaRPr>
          </a:p>
        </p:txBody>
      </p:sp>
      <p:sp>
        <p:nvSpPr>
          <p:cNvPr id="3" name="Content Placeholder 2"/>
          <p:cNvSpPr>
            <a:spLocks noGrp="1"/>
          </p:cNvSpPr>
          <p:nvPr>
            <p:ph idx="1"/>
          </p:nvPr>
        </p:nvSpPr>
        <p:spPr>
          <a:xfrm>
            <a:off x="838200" y="1209822"/>
            <a:ext cx="10515600" cy="4967141"/>
          </a:xfrm>
        </p:spPr>
        <p:txBody>
          <a:bodyPr/>
          <a:lstStyle/>
          <a:p>
            <a:pPr marL="0" indent="0">
              <a:buNone/>
            </a:pPr>
            <a:r>
              <a:rPr lang="en-US" dirty="0" smtClean="0"/>
              <a:t>We modify our current And </a:t>
            </a:r>
            <a:r>
              <a:rPr lang="en-US" dirty="0" err="1" smtClean="0"/>
              <a:t>roid</a:t>
            </a:r>
            <a:r>
              <a:rPr lang="en-US" dirty="0" smtClean="0"/>
              <a:t> project </a:t>
            </a:r>
            <a:r>
              <a:rPr lang="en-US" i="1" dirty="0" smtClean="0">
                <a:solidFill>
                  <a:schemeClr val="accent5"/>
                </a:solidFill>
              </a:rPr>
              <a:t>DialogFragmentApp </a:t>
            </a:r>
            <a:r>
              <a:rPr lang="en-US" i="1" dirty="0" smtClean="0"/>
              <a:t> to get input from the user.</a:t>
            </a:r>
          </a:p>
          <a:p>
            <a:pPr marL="0" indent="0">
              <a:buNone/>
            </a:pPr>
            <a:r>
              <a:rPr lang="en-US" b="1" i="1" dirty="0" smtClean="0"/>
              <a:t>We make the following changes to the application.</a:t>
            </a:r>
          </a:p>
          <a:p>
            <a:pPr>
              <a:buFont typeface="Wingdings" panose="05000000000000000000" pitchFamily="2" charset="2"/>
              <a:buChar char="Ø"/>
            </a:pPr>
            <a:r>
              <a:rPr lang="en-US" b="1" i="1" dirty="0"/>
              <a:t> </a:t>
            </a:r>
            <a:r>
              <a:rPr lang="en-US" b="1" dirty="0" smtClean="0"/>
              <a:t>Dynamically create an </a:t>
            </a:r>
            <a:r>
              <a:rPr lang="en-US" b="1" dirty="0" err="1" smtClean="0"/>
              <a:t>EditText</a:t>
            </a:r>
            <a:r>
              <a:rPr lang="en-US" b="1" dirty="0" smtClean="0"/>
              <a:t> control and set it as part of the </a:t>
            </a:r>
            <a:r>
              <a:rPr lang="en-US" b="1" dirty="0" err="1" smtClean="0"/>
              <a:t>AlertDialog</a:t>
            </a:r>
            <a:r>
              <a:rPr lang="en-US" b="1" dirty="0" smtClean="0"/>
              <a:t> to prompt the user for input</a:t>
            </a:r>
          </a:p>
          <a:p>
            <a:pPr>
              <a:buFont typeface="Wingdings" panose="05000000000000000000" pitchFamily="2" charset="2"/>
              <a:buChar char="Ø"/>
            </a:pPr>
            <a:r>
              <a:rPr lang="en-US" b="1" dirty="0" smtClean="0"/>
              <a:t>Add a </a:t>
            </a:r>
            <a:r>
              <a:rPr lang="en-US" b="1" dirty="0" err="1" smtClean="0"/>
              <a:t>textView</a:t>
            </a:r>
            <a:r>
              <a:rPr lang="en-US" b="1" dirty="0" smtClean="0"/>
              <a:t> control to the layout file to display the data entered by the user in </a:t>
            </a:r>
            <a:r>
              <a:rPr lang="en-US" b="1" dirty="0" err="1" smtClean="0"/>
              <a:t>AlertDialog</a:t>
            </a:r>
            <a:r>
              <a:rPr lang="en-US" b="1" dirty="0" smtClean="0"/>
              <a:t>.</a:t>
            </a:r>
            <a:endParaRPr lang="en-US" b="1" dirty="0"/>
          </a:p>
        </p:txBody>
      </p:sp>
    </p:spTree>
    <p:extLst>
      <p:ext uri="{BB962C8B-B14F-4D97-AF65-F5344CB8AC3E}">
        <p14:creationId xmlns:p14="http://schemas.microsoft.com/office/powerpoint/2010/main" val="358580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4697"/>
          </a:xfrm>
        </p:spPr>
        <p:txBody>
          <a:bodyPr>
            <a:normAutofit/>
          </a:bodyPr>
          <a:lstStyle/>
          <a:p>
            <a:pPr algn="ctr"/>
            <a:r>
              <a:rPr lang="en-US" dirty="0" err="1" smtClean="0">
                <a:solidFill>
                  <a:srgbClr val="00B0F0"/>
                </a:solidFill>
              </a:rPr>
              <a:t>AlertDialog</a:t>
            </a:r>
            <a:r>
              <a:rPr lang="en-US" dirty="0" smtClean="0">
                <a:solidFill>
                  <a:srgbClr val="00B0F0"/>
                </a:solidFill>
              </a:rPr>
              <a:t> Layout View</a:t>
            </a:r>
            <a:endParaRPr lang="en-US" dirty="0">
              <a:solidFill>
                <a:srgbClr val="00B0F0"/>
              </a:solidFill>
            </a:endParaRPr>
          </a:p>
        </p:txBody>
      </p:sp>
      <p:pic>
        <p:nvPicPr>
          <p:cNvPr id="4" name="Content Placeholder 3"/>
          <p:cNvPicPr>
            <a:picLocks noGrp="1" noChangeAspect="1"/>
          </p:cNvPicPr>
          <p:nvPr>
            <p:ph idx="1"/>
          </p:nvPr>
        </p:nvPicPr>
        <p:blipFill>
          <a:blip r:embed="rId2"/>
          <a:stretch>
            <a:fillRect/>
          </a:stretch>
        </p:blipFill>
        <p:spPr>
          <a:xfrm>
            <a:off x="1124821" y="1209821"/>
            <a:ext cx="3253996" cy="5090131"/>
          </a:xfrm>
          <a:prstGeom prst="rect">
            <a:avLst/>
          </a:prstGeom>
        </p:spPr>
      </p:pic>
      <p:pic>
        <p:nvPicPr>
          <p:cNvPr id="3" name="Picture 2"/>
          <p:cNvPicPr>
            <a:picLocks noChangeAspect="1"/>
          </p:cNvPicPr>
          <p:nvPr/>
        </p:nvPicPr>
        <p:blipFill>
          <a:blip r:embed="rId3"/>
          <a:stretch>
            <a:fillRect/>
          </a:stretch>
        </p:blipFill>
        <p:spPr>
          <a:xfrm>
            <a:off x="6096000" y="1209821"/>
            <a:ext cx="3180545" cy="4980064"/>
          </a:xfrm>
          <a:prstGeom prst="rect">
            <a:avLst/>
          </a:prstGeom>
        </p:spPr>
      </p:pic>
    </p:spTree>
    <p:extLst>
      <p:ext uri="{BB962C8B-B14F-4D97-AF65-F5344CB8AC3E}">
        <p14:creationId xmlns:p14="http://schemas.microsoft.com/office/powerpoint/2010/main" val="1086645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1061</Words>
  <Application>Microsoft Office PowerPoint</Application>
  <PresentationFormat>Widescreen</PresentationFormat>
  <Paragraphs>93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PowerPoint Presentation</vt:lpstr>
      <vt:lpstr>A  Dialog is a small window that pops up to interact with the user. It can display important messages and can even prompt for some data. Once the interaction with the dialog is over, the dialog disappears, allowing the user to continue with the application. Fragments, as the name suggests, enable us to fragment or divide our activities into encapsulated, reusable modules each with own user interface, making our application suitable to different screen sizes. That is, depending on the available screen size, we can add or remove fragments in our application.</vt:lpstr>
      <vt:lpstr>Dialog ?</vt:lpstr>
      <vt:lpstr>Dialog Class</vt:lpstr>
      <vt:lpstr>Method of AlertDialog.Builder Subclass</vt:lpstr>
      <vt:lpstr>AlertDialog Layout View</vt:lpstr>
      <vt:lpstr>XML and JAVA code</vt:lpstr>
      <vt:lpstr>Getting Input via the Dialog Box</vt:lpstr>
      <vt:lpstr>AlertDialog Layout View</vt:lpstr>
      <vt:lpstr>Java and Xml code</vt:lpstr>
      <vt:lpstr>DatePickerDialog</vt:lpstr>
      <vt:lpstr>XML code</vt:lpstr>
      <vt:lpstr>Java code</vt:lpstr>
      <vt:lpstr>TimePickerDialog</vt:lpstr>
      <vt:lpstr>XML code</vt:lpstr>
      <vt:lpstr>Java Code</vt:lpstr>
      <vt:lpstr>Select Date and Time in One Application</vt:lpstr>
      <vt:lpstr>Xml code</vt:lpstr>
      <vt:lpstr>Java code</vt:lpstr>
      <vt:lpstr>Java code continuee</vt:lpstr>
      <vt:lpstr> Format the date and Time</vt:lpstr>
      <vt:lpstr>Java code</vt:lpstr>
      <vt:lpstr>Java code continuee</vt:lpstr>
      <vt:lpstr>Fragments</vt:lpstr>
      <vt:lpstr>LifeCycle of Fragment</vt:lpstr>
      <vt:lpstr>PowerPoint Presentation</vt:lpstr>
      <vt:lpstr>PowerPoint Presentation</vt:lpstr>
      <vt:lpstr>PowerPoint Presentation</vt:lpstr>
      <vt:lpstr>Xml Code of Fragment One and Two</vt:lpstr>
      <vt:lpstr>Java Code</vt:lpstr>
      <vt:lpstr>SharePrefrances</vt:lpstr>
      <vt:lpstr>Layout File</vt:lpstr>
      <vt:lpstr>XML code</vt:lpstr>
      <vt:lpstr>Java code</vt:lpstr>
      <vt:lpstr>Add Clear button to Clear the Sharepreference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zakir afridi</dc:creator>
  <cp:lastModifiedBy>zakir afridi</cp:lastModifiedBy>
  <cp:revision>135</cp:revision>
  <dcterms:created xsi:type="dcterms:W3CDTF">2017-02-16T11:43:29Z</dcterms:created>
  <dcterms:modified xsi:type="dcterms:W3CDTF">2017-04-20T07:57:19Z</dcterms:modified>
</cp:coreProperties>
</file>