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2" r:id="rId4"/>
    <p:sldId id="354" r:id="rId5"/>
    <p:sldId id="258" r:id="rId6"/>
    <p:sldId id="353" r:id="rId7"/>
    <p:sldId id="355" r:id="rId8"/>
    <p:sldId id="357" r:id="rId9"/>
    <p:sldId id="356" r:id="rId10"/>
    <p:sldId id="358" r:id="rId11"/>
    <p:sldId id="359" r:id="rId12"/>
    <p:sldId id="360" r:id="rId13"/>
    <p:sldId id="361" r:id="rId14"/>
    <p:sldId id="362" r:id="rId15"/>
    <p:sldId id="327" r:id="rId16"/>
    <p:sldId id="262" r:id="rId17"/>
    <p:sldId id="261" r:id="rId18"/>
    <p:sldId id="263" r:id="rId19"/>
    <p:sldId id="363" r:id="rId20"/>
    <p:sldId id="367" r:id="rId21"/>
    <p:sldId id="368" r:id="rId22"/>
    <p:sldId id="369" r:id="rId23"/>
    <p:sldId id="370" r:id="rId24"/>
    <p:sldId id="371" r:id="rId25"/>
    <p:sldId id="372" r:id="rId26"/>
    <p:sldId id="373" r:id="rId27"/>
    <p:sldId id="328" r:id="rId28"/>
    <p:sldId id="364" r:id="rId29"/>
    <p:sldId id="304" r:id="rId30"/>
    <p:sldId id="374" r:id="rId31"/>
    <p:sldId id="365" r:id="rId32"/>
    <p:sldId id="375" r:id="rId33"/>
    <p:sldId id="376" r:id="rId34"/>
    <p:sldId id="377" r:id="rId35"/>
    <p:sldId id="3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ir afridi" initials="za" lastIdx="1" clrIdx="0">
    <p:extLst>
      <p:ext uri="{19B8F6BF-5375-455C-9EA6-DF929625EA0E}">
        <p15:presenceInfo xmlns:p15="http://schemas.microsoft.com/office/powerpoint/2012/main" userId="7020fbaed9c4e1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D5418-FB06-46AD-A459-F74322BFAED2}" type="datetimeFigureOut">
              <a:rPr lang="en-US" smtClean="0"/>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D5418-FB06-46AD-A459-F74322BFAED2}" type="datetimeFigureOut">
              <a:rPr lang="en-US" smtClean="0"/>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04-May-17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04-May-17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a:t>By</a:t>
            </a:r>
          </a:p>
          <a:p>
            <a:r>
              <a:rPr lang="en-US" sz="4800" dirty="0" err="1">
                <a:solidFill>
                  <a:srgbClr val="7030A0"/>
                </a:solidFill>
              </a:rPr>
              <a:t>M.Zakir</a:t>
            </a:r>
            <a:r>
              <a:rPr lang="en-US" sz="4800" dirty="0">
                <a:solidFill>
                  <a:srgbClr val="7030A0"/>
                </a:solidFill>
              </a:rPr>
              <a:t> Khan</a:t>
            </a: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a:solidFill>
                  <a:srgbClr val="C00000"/>
                </a:solidFill>
              </a:rPr>
              <a:t>Lab 08</a:t>
            </a:r>
            <a:br>
              <a:rPr lang="en-US" dirty="0">
                <a:solidFill>
                  <a:srgbClr val="C00000"/>
                </a:solidFill>
              </a:rPr>
            </a:br>
            <a:r>
              <a:rPr lang="en-US" dirty="0">
                <a:solidFill>
                  <a:srgbClr val="00B050"/>
                </a:solidFill>
              </a:rPr>
              <a:t>Creating Interactive Menus and </a:t>
            </a:r>
            <a:r>
              <a:rPr lang="en-US" dirty="0" err="1">
                <a:solidFill>
                  <a:srgbClr val="00B050"/>
                </a:solidFill>
              </a:rPr>
              <a:t>ActionBars</a:t>
            </a:r>
            <a:endParaRPr lang="en-US" dirty="0">
              <a:solidFill>
                <a:srgbClr val="00B050"/>
              </a:solidFill>
            </a:endParaRPr>
          </a:p>
        </p:txBody>
      </p:sp>
    </p:spTree>
    <p:extLst>
      <p:ext uri="{BB962C8B-B14F-4D97-AF65-F5344CB8AC3E}">
        <p14:creationId xmlns:p14="http://schemas.microsoft.com/office/powerpoint/2010/main" val="204757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Adding Submenu Java code</a:t>
            </a:r>
          </a:p>
        </p:txBody>
      </p:sp>
      <p:pic>
        <p:nvPicPr>
          <p:cNvPr id="5" name="Picture 4"/>
          <p:cNvPicPr>
            <a:picLocks noChangeAspect="1"/>
          </p:cNvPicPr>
          <p:nvPr/>
        </p:nvPicPr>
        <p:blipFill>
          <a:blip r:embed="rId2"/>
          <a:stretch>
            <a:fillRect/>
          </a:stretch>
        </p:blipFill>
        <p:spPr>
          <a:xfrm>
            <a:off x="104775" y="1065056"/>
            <a:ext cx="5991225" cy="4933950"/>
          </a:xfrm>
          <a:prstGeom prst="rect">
            <a:avLst/>
          </a:prstGeom>
        </p:spPr>
      </p:pic>
      <p:pic>
        <p:nvPicPr>
          <p:cNvPr id="6" name="Picture 5"/>
          <p:cNvPicPr>
            <a:picLocks noChangeAspect="1"/>
          </p:cNvPicPr>
          <p:nvPr/>
        </p:nvPicPr>
        <p:blipFill>
          <a:blip r:embed="rId3"/>
          <a:stretch>
            <a:fillRect/>
          </a:stretch>
        </p:blipFill>
        <p:spPr>
          <a:xfrm>
            <a:off x="6339826" y="1065056"/>
            <a:ext cx="5591175" cy="5048250"/>
          </a:xfrm>
          <a:prstGeom prst="rect">
            <a:avLst/>
          </a:prstGeom>
        </p:spPr>
      </p:pic>
    </p:spTree>
    <p:extLst>
      <p:ext uri="{BB962C8B-B14F-4D97-AF65-F5344CB8AC3E}">
        <p14:creationId xmlns:p14="http://schemas.microsoft.com/office/powerpoint/2010/main" val="13051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66669"/>
          </a:xfrm>
        </p:spPr>
        <p:txBody>
          <a:bodyPr>
            <a:normAutofit fontScale="90000"/>
          </a:bodyPr>
          <a:lstStyle/>
          <a:p>
            <a:pPr algn="ctr"/>
            <a:r>
              <a:rPr lang="en-US" dirty="0">
                <a:solidFill>
                  <a:srgbClr val="00B0F0"/>
                </a:solidFill>
              </a:rPr>
              <a:t>Context Menu</a:t>
            </a:r>
          </a:p>
        </p:txBody>
      </p:sp>
      <p:sp>
        <p:nvSpPr>
          <p:cNvPr id="4" name="Content Placeholder 3"/>
          <p:cNvSpPr>
            <a:spLocks noGrp="1"/>
          </p:cNvSpPr>
          <p:nvPr>
            <p:ph idx="1"/>
          </p:nvPr>
        </p:nvSpPr>
        <p:spPr>
          <a:xfrm>
            <a:off x="838200" y="721217"/>
            <a:ext cx="10515600" cy="5455746"/>
          </a:xfrm>
        </p:spPr>
        <p:txBody>
          <a:bodyPr/>
          <a:lstStyle/>
          <a:p>
            <a:r>
              <a:rPr lang="en-US" dirty="0"/>
              <a:t>When emulator run, </a:t>
            </a:r>
            <a:r>
              <a:rPr lang="en-US" b="1" dirty="0">
                <a:solidFill>
                  <a:schemeClr val="accent1">
                    <a:lumMod val="75000"/>
                  </a:schemeClr>
                </a:solidFill>
              </a:rPr>
              <a:t>Step1: </a:t>
            </a:r>
            <a:r>
              <a:rPr lang="en-US" dirty="0"/>
              <a:t>first of all 3 </a:t>
            </a:r>
            <a:r>
              <a:rPr lang="en-US" dirty="0" err="1"/>
              <a:t>textview</a:t>
            </a:r>
            <a:r>
              <a:rPr lang="en-US" dirty="0"/>
              <a:t> will show as shown in left figure 0ne. </a:t>
            </a:r>
            <a:r>
              <a:rPr lang="en-US" b="1" dirty="0">
                <a:solidFill>
                  <a:schemeClr val="accent1">
                    <a:lumMod val="75000"/>
                  </a:schemeClr>
                </a:solidFill>
              </a:rPr>
              <a:t>Step2: </a:t>
            </a:r>
            <a:r>
              <a:rPr lang="en-US" dirty="0"/>
              <a:t>When you click and pressed the second </a:t>
            </a:r>
            <a:r>
              <a:rPr lang="en-US" dirty="0" err="1"/>
              <a:t>textview</a:t>
            </a:r>
            <a:r>
              <a:rPr lang="en-US" dirty="0"/>
              <a:t> then the second figure will shown. </a:t>
            </a:r>
            <a:r>
              <a:rPr lang="en-US" b="1" dirty="0">
                <a:solidFill>
                  <a:schemeClr val="accent1">
                    <a:lumMod val="75000"/>
                  </a:schemeClr>
                </a:solidFill>
              </a:rPr>
              <a:t>Step3</a:t>
            </a:r>
            <a:r>
              <a:rPr lang="en-US" dirty="0"/>
              <a:t> when you click on Third </a:t>
            </a:r>
            <a:r>
              <a:rPr lang="en-US" dirty="0" err="1"/>
              <a:t>Textview</a:t>
            </a:r>
            <a:r>
              <a:rPr lang="en-US" dirty="0"/>
              <a:t> then it will show like  figure three.</a:t>
            </a:r>
          </a:p>
        </p:txBody>
      </p:sp>
      <p:pic>
        <p:nvPicPr>
          <p:cNvPr id="3" name="Picture 2"/>
          <p:cNvPicPr>
            <a:picLocks noChangeAspect="1"/>
          </p:cNvPicPr>
          <p:nvPr/>
        </p:nvPicPr>
        <p:blipFill>
          <a:blip r:embed="rId2"/>
          <a:stretch>
            <a:fillRect/>
          </a:stretch>
        </p:blipFill>
        <p:spPr>
          <a:xfrm>
            <a:off x="1783121" y="2393888"/>
            <a:ext cx="2668207" cy="4123593"/>
          </a:xfrm>
          <a:prstGeom prst="rect">
            <a:avLst/>
          </a:prstGeom>
        </p:spPr>
      </p:pic>
      <p:pic>
        <p:nvPicPr>
          <p:cNvPr id="7" name="Picture 6"/>
          <p:cNvPicPr>
            <a:picLocks noChangeAspect="1"/>
          </p:cNvPicPr>
          <p:nvPr/>
        </p:nvPicPr>
        <p:blipFill>
          <a:blip r:embed="rId3"/>
          <a:stretch>
            <a:fillRect/>
          </a:stretch>
        </p:blipFill>
        <p:spPr>
          <a:xfrm>
            <a:off x="5396248" y="2389269"/>
            <a:ext cx="2650565" cy="4128212"/>
          </a:xfrm>
          <a:prstGeom prst="rect">
            <a:avLst/>
          </a:prstGeom>
        </p:spPr>
      </p:pic>
      <p:pic>
        <p:nvPicPr>
          <p:cNvPr id="8" name="Picture 7"/>
          <p:cNvPicPr>
            <a:picLocks noChangeAspect="1"/>
          </p:cNvPicPr>
          <p:nvPr/>
        </p:nvPicPr>
        <p:blipFill>
          <a:blip r:embed="rId4"/>
          <a:stretch>
            <a:fillRect/>
          </a:stretch>
        </p:blipFill>
        <p:spPr>
          <a:xfrm>
            <a:off x="8788645" y="2524762"/>
            <a:ext cx="2565155" cy="3992719"/>
          </a:xfrm>
          <a:prstGeom prst="rect">
            <a:avLst/>
          </a:prstGeom>
        </p:spPr>
      </p:pic>
    </p:spTree>
    <p:extLst>
      <p:ext uri="{BB962C8B-B14F-4D97-AF65-F5344CB8AC3E}">
        <p14:creationId xmlns:p14="http://schemas.microsoft.com/office/powerpoint/2010/main" val="318181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Context Menu Xml Code of </a:t>
            </a:r>
            <a:r>
              <a:rPr lang="en-US" dirty="0" err="1">
                <a:solidFill>
                  <a:srgbClr val="00B0F0"/>
                </a:solidFill>
              </a:rPr>
              <a:t>MainActivity+contextMenuOne+ContextMenuTwo</a:t>
            </a:r>
            <a:endParaRPr lang="en-US" dirty="0">
              <a:solidFill>
                <a:srgbClr val="00B0F0"/>
              </a:solidFill>
            </a:endParaRPr>
          </a:p>
        </p:txBody>
      </p:sp>
      <p:pic>
        <p:nvPicPr>
          <p:cNvPr id="3" name="Picture 2"/>
          <p:cNvPicPr>
            <a:picLocks noChangeAspect="1"/>
          </p:cNvPicPr>
          <p:nvPr/>
        </p:nvPicPr>
        <p:blipFill>
          <a:blip r:embed="rId2"/>
          <a:stretch>
            <a:fillRect/>
          </a:stretch>
        </p:blipFill>
        <p:spPr>
          <a:xfrm>
            <a:off x="244831" y="2294316"/>
            <a:ext cx="4438650" cy="4371975"/>
          </a:xfrm>
          <a:prstGeom prst="rect">
            <a:avLst/>
          </a:prstGeom>
        </p:spPr>
      </p:pic>
      <p:pic>
        <p:nvPicPr>
          <p:cNvPr id="4" name="Picture 3"/>
          <p:cNvPicPr>
            <a:picLocks noChangeAspect="1"/>
          </p:cNvPicPr>
          <p:nvPr/>
        </p:nvPicPr>
        <p:blipFill>
          <a:blip r:embed="rId3"/>
          <a:stretch>
            <a:fillRect/>
          </a:stretch>
        </p:blipFill>
        <p:spPr>
          <a:xfrm>
            <a:off x="4842053" y="3607828"/>
            <a:ext cx="3609975" cy="2990850"/>
          </a:xfrm>
          <a:prstGeom prst="rect">
            <a:avLst/>
          </a:prstGeom>
        </p:spPr>
      </p:pic>
      <p:pic>
        <p:nvPicPr>
          <p:cNvPr id="5" name="Picture 4"/>
          <p:cNvPicPr>
            <a:picLocks noChangeAspect="1"/>
          </p:cNvPicPr>
          <p:nvPr/>
        </p:nvPicPr>
        <p:blipFill>
          <a:blip r:embed="rId4"/>
          <a:stretch>
            <a:fillRect/>
          </a:stretch>
        </p:blipFill>
        <p:spPr>
          <a:xfrm>
            <a:off x="7992414" y="1064653"/>
            <a:ext cx="3581400" cy="2543175"/>
          </a:xfrm>
          <a:prstGeom prst="rect">
            <a:avLst/>
          </a:prstGeom>
        </p:spPr>
      </p:pic>
      <p:pic>
        <p:nvPicPr>
          <p:cNvPr id="6" name="Picture 5"/>
          <p:cNvPicPr>
            <a:picLocks noChangeAspect="1"/>
          </p:cNvPicPr>
          <p:nvPr/>
        </p:nvPicPr>
        <p:blipFill>
          <a:blip r:embed="rId5"/>
          <a:stretch>
            <a:fillRect/>
          </a:stretch>
        </p:blipFill>
        <p:spPr>
          <a:xfrm>
            <a:off x="9077325" y="3865003"/>
            <a:ext cx="2276475" cy="2733675"/>
          </a:xfrm>
          <a:prstGeom prst="rect">
            <a:avLst/>
          </a:prstGeom>
        </p:spPr>
      </p:pic>
    </p:spTree>
    <p:extLst>
      <p:ext uri="{BB962C8B-B14F-4D97-AF65-F5344CB8AC3E}">
        <p14:creationId xmlns:p14="http://schemas.microsoft.com/office/powerpoint/2010/main" val="229507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Context Menu Java Code</a:t>
            </a:r>
          </a:p>
        </p:txBody>
      </p:sp>
      <p:pic>
        <p:nvPicPr>
          <p:cNvPr id="7" name="Picture 6"/>
          <p:cNvPicPr>
            <a:picLocks noChangeAspect="1"/>
          </p:cNvPicPr>
          <p:nvPr/>
        </p:nvPicPr>
        <p:blipFill>
          <a:blip r:embed="rId2"/>
          <a:stretch>
            <a:fillRect/>
          </a:stretch>
        </p:blipFill>
        <p:spPr>
          <a:xfrm>
            <a:off x="165211" y="1136895"/>
            <a:ext cx="5705475" cy="5305425"/>
          </a:xfrm>
          <a:prstGeom prst="rect">
            <a:avLst/>
          </a:prstGeom>
        </p:spPr>
      </p:pic>
      <p:pic>
        <p:nvPicPr>
          <p:cNvPr id="8" name="Picture 7"/>
          <p:cNvPicPr>
            <a:picLocks noChangeAspect="1"/>
          </p:cNvPicPr>
          <p:nvPr/>
        </p:nvPicPr>
        <p:blipFill>
          <a:blip r:embed="rId3"/>
          <a:stretch>
            <a:fillRect/>
          </a:stretch>
        </p:blipFill>
        <p:spPr>
          <a:xfrm>
            <a:off x="6096000" y="1155944"/>
            <a:ext cx="5514975" cy="5267325"/>
          </a:xfrm>
          <a:prstGeom prst="rect">
            <a:avLst/>
          </a:prstGeom>
        </p:spPr>
      </p:pic>
    </p:spTree>
    <p:extLst>
      <p:ext uri="{BB962C8B-B14F-4D97-AF65-F5344CB8AC3E}">
        <p14:creationId xmlns:p14="http://schemas.microsoft.com/office/powerpoint/2010/main" val="380916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Context Menu Java Code Continue</a:t>
            </a:r>
          </a:p>
        </p:txBody>
      </p:sp>
      <p:pic>
        <p:nvPicPr>
          <p:cNvPr id="3" name="Picture 2"/>
          <p:cNvPicPr>
            <a:picLocks noChangeAspect="1"/>
          </p:cNvPicPr>
          <p:nvPr/>
        </p:nvPicPr>
        <p:blipFill>
          <a:blip r:embed="rId2"/>
          <a:stretch>
            <a:fillRect/>
          </a:stretch>
        </p:blipFill>
        <p:spPr>
          <a:xfrm>
            <a:off x="0" y="964708"/>
            <a:ext cx="7153275" cy="5314950"/>
          </a:xfrm>
          <a:prstGeom prst="rect">
            <a:avLst/>
          </a:prstGeom>
        </p:spPr>
      </p:pic>
      <p:pic>
        <p:nvPicPr>
          <p:cNvPr id="4" name="Picture 3"/>
          <p:cNvPicPr>
            <a:picLocks noChangeAspect="1"/>
          </p:cNvPicPr>
          <p:nvPr/>
        </p:nvPicPr>
        <p:blipFill>
          <a:blip r:embed="rId3"/>
          <a:stretch>
            <a:fillRect/>
          </a:stretch>
        </p:blipFill>
        <p:spPr>
          <a:xfrm>
            <a:off x="6096000" y="4332868"/>
            <a:ext cx="5495925" cy="2390775"/>
          </a:xfrm>
          <a:prstGeom prst="rect">
            <a:avLst/>
          </a:prstGeom>
        </p:spPr>
      </p:pic>
    </p:spTree>
    <p:extLst>
      <p:ext uri="{BB962C8B-B14F-4D97-AF65-F5344CB8AC3E}">
        <p14:creationId xmlns:p14="http://schemas.microsoft.com/office/powerpoint/2010/main" val="6762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Appling Context Menu to </a:t>
            </a:r>
            <a:r>
              <a:rPr lang="en-US" dirty="0" err="1">
                <a:solidFill>
                  <a:srgbClr val="00B0F0"/>
                </a:solidFill>
              </a:rPr>
              <a:t>Listview</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normAutofit/>
          </a:bodyPr>
          <a:lstStyle/>
          <a:p>
            <a:r>
              <a:rPr lang="en-US" dirty="0"/>
              <a:t>We have seen the implementation of context menu to the two </a:t>
            </a:r>
            <a:r>
              <a:rPr lang="en-US" dirty="0" err="1"/>
              <a:t>textview</a:t>
            </a:r>
            <a:r>
              <a:rPr lang="en-US" dirty="0"/>
              <a:t> controls. Instead of two </a:t>
            </a:r>
            <a:r>
              <a:rPr lang="en-US" dirty="0" err="1"/>
              <a:t>textview</a:t>
            </a:r>
            <a:r>
              <a:rPr lang="en-US" dirty="0"/>
              <a:t> control, let’s try creating a context menu for a </a:t>
            </a:r>
            <a:r>
              <a:rPr lang="en-US" dirty="0" err="1"/>
              <a:t>listview</a:t>
            </a:r>
            <a:r>
              <a:rPr lang="en-US" dirty="0"/>
              <a:t> control so that when the user taps and holds on any </a:t>
            </a:r>
            <a:r>
              <a:rPr lang="en-US" dirty="0" err="1"/>
              <a:t>listview</a:t>
            </a:r>
            <a:r>
              <a:rPr lang="en-US" dirty="0"/>
              <a:t> item, information about the item is displayed.</a:t>
            </a:r>
          </a:p>
          <a:p>
            <a:r>
              <a:rPr lang="en-US" sz="1600" dirty="0"/>
              <a:t>When we pressed on </a:t>
            </a:r>
            <a:r>
              <a:rPr lang="en-US" sz="1600" dirty="0" err="1"/>
              <a:t>Listview</a:t>
            </a:r>
            <a:r>
              <a:rPr lang="en-US" sz="1600" dirty="0"/>
              <a:t> item it will appear Menu </a:t>
            </a:r>
          </a:p>
        </p:txBody>
      </p:sp>
    </p:spTree>
    <p:extLst>
      <p:ext uri="{BB962C8B-B14F-4D97-AF65-F5344CB8AC3E}">
        <p14:creationId xmlns:p14="http://schemas.microsoft.com/office/powerpoint/2010/main" val="106328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Screen shot</a:t>
            </a:r>
          </a:p>
        </p:txBody>
      </p:sp>
      <p:pic>
        <p:nvPicPr>
          <p:cNvPr id="6" name="Picture 5"/>
          <p:cNvPicPr>
            <a:picLocks noChangeAspect="1"/>
          </p:cNvPicPr>
          <p:nvPr/>
        </p:nvPicPr>
        <p:blipFill>
          <a:blip r:embed="rId2"/>
          <a:stretch>
            <a:fillRect/>
          </a:stretch>
        </p:blipFill>
        <p:spPr>
          <a:xfrm>
            <a:off x="202442" y="1416883"/>
            <a:ext cx="2940003" cy="4602581"/>
          </a:xfrm>
          <a:prstGeom prst="rect">
            <a:avLst/>
          </a:prstGeom>
        </p:spPr>
      </p:pic>
      <p:pic>
        <p:nvPicPr>
          <p:cNvPr id="7" name="Picture 6"/>
          <p:cNvPicPr>
            <a:picLocks noChangeAspect="1"/>
          </p:cNvPicPr>
          <p:nvPr/>
        </p:nvPicPr>
        <p:blipFill>
          <a:blip r:embed="rId3"/>
          <a:stretch>
            <a:fillRect/>
          </a:stretch>
        </p:blipFill>
        <p:spPr>
          <a:xfrm>
            <a:off x="3284530" y="1416883"/>
            <a:ext cx="2923088" cy="4602581"/>
          </a:xfrm>
          <a:prstGeom prst="rect">
            <a:avLst/>
          </a:prstGeom>
        </p:spPr>
      </p:pic>
      <p:pic>
        <p:nvPicPr>
          <p:cNvPr id="8" name="Picture 7"/>
          <p:cNvPicPr>
            <a:picLocks noChangeAspect="1"/>
          </p:cNvPicPr>
          <p:nvPr/>
        </p:nvPicPr>
        <p:blipFill>
          <a:blip r:embed="rId4"/>
          <a:stretch>
            <a:fillRect/>
          </a:stretch>
        </p:blipFill>
        <p:spPr>
          <a:xfrm>
            <a:off x="6349703" y="1416883"/>
            <a:ext cx="2926466" cy="4523297"/>
          </a:xfrm>
          <a:prstGeom prst="rect">
            <a:avLst/>
          </a:prstGeom>
        </p:spPr>
      </p:pic>
      <p:pic>
        <p:nvPicPr>
          <p:cNvPr id="9" name="Picture 8"/>
          <p:cNvPicPr>
            <a:picLocks noChangeAspect="1"/>
          </p:cNvPicPr>
          <p:nvPr/>
        </p:nvPicPr>
        <p:blipFill>
          <a:blip r:embed="rId5"/>
          <a:stretch>
            <a:fillRect/>
          </a:stretch>
        </p:blipFill>
        <p:spPr>
          <a:xfrm>
            <a:off x="9418254" y="1416883"/>
            <a:ext cx="2698047" cy="4247479"/>
          </a:xfrm>
          <a:prstGeom prst="rect">
            <a:avLst/>
          </a:prstGeom>
        </p:spPr>
      </p:pic>
    </p:spTree>
    <p:extLst>
      <p:ext uri="{BB962C8B-B14F-4D97-AF65-F5344CB8AC3E}">
        <p14:creationId xmlns:p14="http://schemas.microsoft.com/office/powerpoint/2010/main" val="111387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888643"/>
          </a:xfrm>
        </p:spPr>
        <p:txBody>
          <a:bodyPr>
            <a:normAutofit/>
          </a:bodyPr>
          <a:lstStyle/>
          <a:p>
            <a:pPr algn="ctr"/>
            <a:r>
              <a:rPr lang="en-US" sz="3600" dirty="0">
                <a:solidFill>
                  <a:srgbClr val="00B0F0"/>
                </a:solidFill>
              </a:rPr>
              <a:t>XML and JAVA code</a:t>
            </a:r>
            <a:endParaRPr lang="en-US" sz="3600" dirty="0">
              <a:solidFill>
                <a:srgbClr val="7030A0"/>
              </a:solidFill>
            </a:endParaRPr>
          </a:p>
        </p:txBody>
      </p:sp>
      <p:pic>
        <p:nvPicPr>
          <p:cNvPr id="5" name="Picture 4"/>
          <p:cNvPicPr>
            <a:picLocks noChangeAspect="1"/>
          </p:cNvPicPr>
          <p:nvPr/>
        </p:nvPicPr>
        <p:blipFill>
          <a:blip r:embed="rId2"/>
          <a:stretch>
            <a:fillRect/>
          </a:stretch>
        </p:blipFill>
        <p:spPr>
          <a:xfrm>
            <a:off x="238796" y="1226444"/>
            <a:ext cx="4038600" cy="3305175"/>
          </a:xfrm>
          <a:prstGeom prst="rect">
            <a:avLst/>
          </a:prstGeom>
        </p:spPr>
      </p:pic>
      <p:pic>
        <p:nvPicPr>
          <p:cNvPr id="6" name="Picture 5"/>
          <p:cNvPicPr>
            <a:picLocks noChangeAspect="1"/>
          </p:cNvPicPr>
          <p:nvPr/>
        </p:nvPicPr>
        <p:blipFill>
          <a:blip r:embed="rId3"/>
          <a:stretch>
            <a:fillRect/>
          </a:stretch>
        </p:blipFill>
        <p:spPr>
          <a:xfrm>
            <a:off x="4665707" y="1226444"/>
            <a:ext cx="3743325" cy="2933700"/>
          </a:xfrm>
          <a:prstGeom prst="rect">
            <a:avLst/>
          </a:prstGeom>
        </p:spPr>
      </p:pic>
      <p:pic>
        <p:nvPicPr>
          <p:cNvPr id="7" name="Picture 6"/>
          <p:cNvPicPr>
            <a:picLocks noChangeAspect="1"/>
          </p:cNvPicPr>
          <p:nvPr/>
        </p:nvPicPr>
        <p:blipFill>
          <a:blip r:embed="rId4"/>
          <a:stretch>
            <a:fillRect/>
          </a:stretch>
        </p:blipFill>
        <p:spPr>
          <a:xfrm>
            <a:off x="8797344" y="1435994"/>
            <a:ext cx="3200400" cy="2514600"/>
          </a:xfrm>
          <a:prstGeom prst="rect">
            <a:avLst/>
          </a:prstGeom>
        </p:spPr>
      </p:pic>
      <p:pic>
        <p:nvPicPr>
          <p:cNvPr id="8" name="Picture 7"/>
          <p:cNvPicPr>
            <a:picLocks noChangeAspect="1"/>
          </p:cNvPicPr>
          <p:nvPr/>
        </p:nvPicPr>
        <p:blipFill>
          <a:blip r:embed="rId5"/>
          <a:stretch>
            <a:fillRect/>
          </a:stretch>
        </p:blipFill>
        <p:spPr>
          <a:xfrm>
            <a:off x="6096000" y="3893242"/>
            <a:ext cx="2286000" cy="2657475"/>
          </a:xfrm>
          <a:prstGeom prst="rect">
            <a:avLst/>
          </a:prstGeom>
        </p:spPr>
      </p:pic>
    </p:spTree>
    <p:extLst>
      <p:ext uri="{BB962C8B-B14F-4D97-AF65-F5344CB8AC3E}">
        <p14:creationId xmlns:p14="http://schemas.microsoft.com/office/powerpoint/2010/main" val="74442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70C0"/>
                </a:solidFill>
              </a:rPr>
              <a:t>Java code</a:t>
            </a:r>
          </a:p>
        </p:txBody>
      </p:sp>
      <p:pic>
        <p:nvPicPr>
          <p:cNvPr id="4" name="Content Placeholder 3"/>
          <p:cNvPicPr>
            <a:picLocks noGrp="1" noChangeAspect="1"/>
          </p:cNvPicPr>
          <p:nvPr>
            <p:ph idx="1"/>
          </p:nvPr>
        </p:nvPicPr>
        <p:blipFill>
          <a:blip r:embed="rId2"/>
          <a:stretch>
            <a:fillRect/>
          </a:stretch>
        </p:blipFill>
        <p:spPr>
          <a:xfrm>
            <a:off x="838200" y="1209821"/>
            <a:ext cx="7236854" cy="5504787"/>
          </a:xfrm>
          <a:prstGeom prst="rect">
            <a:avLst/>
          </a:prstGeom>
        </p:spPr>
      </p:pic>
    </p:spTree>
    <p:extLst>
      <p:ext uri="{BB962C8B-B14F-4D97-AF65-F5344CB8AC3E}">
        <p14:creationId xmlns:p14="http://schemas.microsoft.com/office/powerpoint/2010/main" val="35858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70C0"/>
                </a:solidFill>
              </a:rPr>
              <a:t>Java code Continue</a:t>
            </a:r>
          </a:p>
        </p:txBody>
      </p:sp>
      <p:pic>
        <p:nvPicPr>
          <p:cNvPr id="5" name="Picture 4"/>
          <p:cNvPicPr>
            <a:picLocks noChangeAspect="1"/>
          </p:cNvPicPr>
          <p:nvPr/>
        </p:nvPicPr>
        <p:blipFill>
          <a:blip r:embed="rId2"/>
          <a:stretch>
            <a:fillRect/>
          </a:stretch>
        </p:blipFill>
        <p:spPr>
          <a:xfrm>
            <a:off x="1145938" y="1406715"/>
            <a:ext cx="10015386" cy="5097116"/>
          </a:xfrm>
          <a:prstGeom prst="rect">
            <a:avLst/>
          </a:prstGeom>
        </p:spPr>
      </p:pic>
    </p:spTree>
    <p:extLst>
      <p:ext uri="{BB962C8B-B14F-4D97-AF65-F5344CB8AC3E}">
        <p14:creationId xmlns:p14="http://schemas.microsoft.com/office/powerpoint/2010/main" val="414778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solidFill>
                  <a:schemeClr val="accent4"/>
                </a:solidFill>
              </a:rPr>
              <a:t>I</a:t>
            </a:r>
            <a:r>
              <a:rPr lang="en-US" sz="2800" dirty="0">
                <a:latin typeface="Tahoma" panose="020B0604030504040204" pitchFamily="34" charset="0"/>
                <a:ea typeface="Tahoma" panose="020B0604030504040204" pitchFamily="34" charset="0"/>
                <a:cs typeface="Tahoma" panose="020B0604030504040204" pitchFamily="34" charset="0"/>
              </a:rPr>
              <a:t>n almost all applications we encounter menus that display options in the form of menus items. Choosing a menu item results in the initiation of the desired task.</a:t>
            </a:r>
            <a:br>
              <a:rPr lang="en-US" sz="2800" dirty="0">
                <a:latin typeface="Tahoma" panose="020B0604030504040204" pitchFamily="34" charset="0"/>
                <a:ea typeface="Tahoma" panose="020B0604030504040204" pitchFamily="34" charset="0"/>
                <a:cs typeface="Tahoma" panose="020B0604030504040204" pitchFamily="34" charset="0"/>
              </a:rPr>
            </a:br>
            <a:r>
              <a:rPr lang="en-US" dirty="0">
                <a:solidFill>
                  <a:srgbClr val="FFC000"/>
                </a:solidFill>
                <a:latin typeface="Tahoma" panose="020B0604030504040204" pitchFamily="34" charset="0"/>
                <a:ea typeface="Tahoma" panose="020B0604030504040204" pitchFamily="34" charset="0"/>
                <a:cs typeface="Tahoma" panose="020B0604030504040204" pitchFamily="34" charset="0"/>
              </a:rPr>
              <a:t>A</a:t>
            </a:r>
            <a:r>
              <a:rPr lang="en-US" sz="2800" dirty="0">
                <a:latin typeface="Tahoma" panose="020B0604030504040204" pitchFamily="34" charset="0"/>
                <a:ea typeface="Tahoma" panose="020B0604030504040204" pitchFamily="34" charset="0"/>
                <a:cs typeface="Tahoma" panose="020B0604030504040204" pitchFamily="34" charset="0"/>
              </a:rPr>
              <a:t>ctionBar is a widget that replaces the title bar at the top of an Activity displaying navigation and important functionality of an application. It provide a constant UI of an application. </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Action bar is also commonly used to provide a quick link to an application’s home.</a:t>
            </a:r>
            <a:endParaRPr lang="en-US" sz="2400" b="1" dirty="0"/>
          </a:p>
        </p:txBody>
      </p:sp>
    </p:spTree>
    <p:extLst>
      <p:ext uri="{BB962C8B-B14F-4D97-AF65-F5344CB8AC3E}">
        <p14:creationId xmlns:p14="http://schemas.microsoft.com/office/powerpoint/2010/main" val="168624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Screen Shot</a:t>
            </a:r>
          </a:p>
        </p:txBody>
      </p:sp>
      <p:pic>
        <p:nvPicPr>
          <p:cNvPr id="5" name="Content Placeholder 4"/>
          <p:cNvPicPr>
            <a:picLocks noGrp="1" noChangeAspect="1"/>
          </p:cNvPicPr>
          <p:nvPr>
            <p:ph idx="1"/>
          </p:nvPr>
        </p:nvPicPr>
        <p:blipFill>
          <a:blip r:embed="rId2"/>
          <a:stretch>
            <a:fillRect/>
          </a:stretch>
        </p:blipFill>
        <p:spPr>
          <a:xfrm>
            <a:off x="838200" y="1296147"/>
            <a:ext cx="3256694" cy="4365065"/>
          </a:xfrm>
          <a:prstGeom prst="rect">
            <a:avLst/>
          </a:prstGeom>
        </p:spPr>
      </p:pic>
      <p:pic>
        <p:nvPicPr>
          <p:cNvPr id="8" name="Picture 7"/>
          <p:cNvPicPr>
            <a:picLocks noChangeAspect="1"/>
          </p:cNvPicPr>
          <p:nvPr/>
        </p:nvPicPr>
        <p:blipFill>
          <a:blip r:embed="rId3"/>
          <a:stretch>
            <a:fillRect/>
          </a:stretch>
        </p:blipFill>
        <p:spPr>
          <a:xfrm>
            <a:off x="4334434" y="1296147"/>
            <a:ext cx="3304781" cy="4365065"/>
          </a:xfrm>
          <a:prstGeom prst="rect">
            <a:avLst/>
          </a:prstGeom>
        </p:spPr>
      </p:pic>
      <p:pic>
        <p:nvPicPr>
          <p:cNvPr id="9" name="Picture 8"/>
          <p:cNvPicPr>
            <a:picLocks noChangeAspect="1"/>
          </p:cNvPicPr>
          <p:nvPr/>
        </p:nvPicPr>
        <p:blipFill>
          <a:blip r:embed="rId4"/>
          <a:stretch>
            <a:fillRect/>
          </a:stretch>
        </p:blipFill>
        <p:spPr>
          <a:xfrm>
            <a:off x="7878755" y="1296147"/>
            <a:ext cx="3322934" cy="4472641"/>
          </a:xfrm>
          <a:prstGeom prst="rect">
            <a:avLst/>
          </a:prstGeom>
        </p:spPr>
      </p:pic>
    </p:spTree>
    <p:extLst>
      <p:ext uri="{BB962C8B-B14F-4D97-AF65-F5344CB8AC3E}">
        <p14:creationId xmlns:p14="http://schemas.microsoft.com/office/powerpoint/2010/main" val="2277708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XML Code</a:t>
            </a:r>
          </a:p>
        </p:txBody>
      </p:sp>
      <p:pic>
        <p:nvPicPr>
          <p:cNvPr id="6" name="Picture 5"/>
          <p:cNvPicPr>
            <a:picLocks noChangeAspect="1"/>
          </p:cNvPicPr>
          <p:nvPr/>
        </p:nvPicPr>
        <p:blipFill>
          <a:blip r:embed="rId2"/>
          <a:stretch>
            <a:fillRect/>
          </a:stretch>
        </p:blipFill>
        <p:spPr>
          <a:xfrm>
            <a:off x="6345790" y="1117318"/>
            <a:ext cx="5559412" cy="5099237"/>
          </a:xfrm>
          <a:prstGeom prst="rect">
            <a:avLst/>
          </a:prstGeom>
        </p:spPr>
      </p:pic>
      <p:pic>
        <p:nvPicPr>
          <p:cNvPr id="7" name="Picture 6"/>
          <p:cNvPicPr>
            <a:picLocks noChangeAspect="1"/>
          </p:cNvPicPr>
          <p:nvPr/>
        </p:nvPicPr>
        <p:blipFill>
          <a:blip r:embed="rId3"/>
          <a:stretch>
            <a:fillRect/>
          </a:stretch>
        </p:blipFill>
        <p:spPr>
          <a:xfrm>
            <a:off x="341434" y="798490"/>
            <a:ext cx="5291954" cy="3687297"/>
          </a:xfrm>
          <a:prstGeom prst="rect">
            <a:avLst/>
          </a:prstGeom>
        </p:spPr>
      </p:pic>
      <p:pic>
        <p:nvPicPr>
          <p:cNvPr id="10" name="Picture 9"/>
          <p:cNvPicPr>
            <a:picLocks noChangeAspect="1"/>
          </p:cNvPicPr>
          <p:nvPr/>
        </p:nvPicPr>
        <p:blipFill>
          <a:blip r:embed="rId4"/>
          <a:stretch>
            <a:fillRect/>
          </a:stretch>
        </p:blipFill>
        <p:spPr>
          <a:xfrm>
            <a:off x="2473203" y="4272071"/>
            <a:ext cx="1933575" cy="2447925"/>
          </a:xfrm>
          <a:prstGeom prst="rect">
            <a:avLst/>
          </a:prstGeom>
        </p:spPr>
      </p:pic>
    </p:spTree>
    <p:extLst>
      <p:ext uri="{BB962C8B-B14F-4D97-AF65-F5344CB8AC3E}">
        <p14:creationId xmlns:p14="http://schemas.microsoft.com/office/powerpoint/2010/main" val="260497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Java Code</a:t>
            </a:r>
          </a:p>
        </p:txBody>
      </p:sp>
      <p:pic>
        <p:nvPicPr>
          <p:cNvPr id="3" name="Picture 2"/>
          <p:cNvPicPr>
            <a:picLocks noChangeAspect="1"/>
          </p:cNvPicPr>
          <p:nvPr/>
        </p:nvPicPr>
        <p:blipFill>
          <a:blip r:embed="rId2"/>
          <a:stretch>
            <a:fillRect/>
          </a:stretch>
        </p:blipFill>
        <p:spPr>
          <a:xfrm>
            <a:off x="1501254" y="1115064"/>
            <a:ext cx="9784901" cy="5489091"/>
          </a:xfrm>
          <a:prstGeom prst="rect">
            <a:avLst/>
          </a:prstGeom>
        </p:spPr>
      </p:pic>
    </p:spTree>
    <p:extLst>
      <p:ext uri="{BB962C8B-B14F-4D97-AF65-F5344CB8AC3E}">
        <p14:creationId xmlns:p14="http://schemas.microsoft.com/office/powerpoint/2010/main" val="406007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Example 2</a:t>
            </a:r>
          </a:p>
        </p:txBody>
      </p:sp>
      <p:pic>
        <p:nvPicPr>
          <p:cNvPr id="4" name="Picture 3"/>
          <p:cNvPicPr>
            <a:picLocks noChangeAspect="1"/>
          </p:cNvPicPr>
          <p:nvPr/>
        </p:nvPicPr>
        <p:blipFill>
          <a:blip r:embed="rId2"/>
          <a:stretch>
            <a:fillRect/>
          </a:stretch>
        </p:blipFill>
        <p:spPr>
          <a:xfrm>
            <a:off x="341035" y="1217336"/>
            <a:ext cx="2657475" cy="4105275"/>
          </a:xfrm>
          <a:prstGeom prst="rect">
            <a:avLst/>
          </a:prstGeom>
        </p:spPr>
      </p:pic>
      <p:pic>
        <p:nvPicPr>
          <p:cNvPr id="5" name="Picture 4"/>
          <p:cNvPicPr>
            <a:picLocks noChangeAspect="1"/>
          </p:cNvPicPr>
          <p:nvPr/>
        </p:nvPicPr>
        <p:blipFill>
          <a:blip r:embed="rId3"/>
          <a:stretch>
            <a:fillRect/>
          </a:stretch>
        </p:blipFill>
        <p:spPr>
          <a:xfrm>
            <a:off x="3409950" y="1322111"/>
            <a:ext cx="2686050" cy="4000500"/>
          </a:xfrm>
          <a:prstGeom prst="rect">
            <a:avLst/>
          </a:prstGeom>
        </p:spPr>
      </p:pic>
      <p:pic>
        <p:nvPicPr>
          <p:cNvPr id="6" name="Picture 5"/>
          <p:cNvPicPr>
            <a:picLocks noChangeAspect="1"/>
          </p:cNvPicPr>
          <p:nvPr/>
        </p:nvPicPr>
        <p:blipFill>
          <a:blip r:embed="rId4"/>
          <a:stretch>
            <a:fillRect/>
          </a:stretch>
        </p:blipFill>
        <p:spPr>
          <a:xfrm>
            <a:off x="6296025" y="1322111"/>
            <a:ext cx="2647950" cy="4029075"/>
          </a:xfrm>
          <a:prstGeom prst="rect">
            <a:avLst/>
          </a:prstGeom>
        </p:spPr>
      </p:pic>
      <p:pic>
        <p:nvPicPr>
          <p:cNvPr id="7" name="Picture 6"/>
          <p:cNvPicPr>
            <a:picLocks noChangeAspect="1"/>
          </p:cNvPicPr>
          <p:nvPr/>
        </p:nvPicPr>
        <p:blipFill>
          <a:blip r:embed="rId5"/>
          <a:stretch>
            <a:fillRect/>
          </a:stretch>
        </p:blipFill>
        <p:spPr>
          <a:xfrm>
            <a:off x="9144000" y="1379261"/>
            <a:ext cx="2647950" cy="3971925"/>
          </a:xfrm>
          <a:prstGeom prst="rect">
            <a:avLst/>
          </a:prstGeom>
        </p:spPr>
      </p:pic>
    </p:spTree>
    <p:extLst>
      <p:ext uri="{BB962C8B-B14F-4D97-AF65-F5344CB8AC3E}">
        <p14:creationId xmlns:p14="http://schemas.microsoft.com/office/powerpoint/2010/main" val="409393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Example 2 XML </a:t>
            </a:r>
          </a:p>
        </p:txBody>
      </p:sp>
      <p:pic>
        <p:nvPicPr>
          <p:cNvPr id="3" name="Picture 2"/>
          <p:cNvPicPr>
            <a:picLocks noChangeAspect="1"/>
          </p:cNvPicPr>
          <p:nvPr/>
        </p:nvPicPr>
        <p:blipFill>
          <a:blip r:embed="rId2"/>
          <a:stretch>
            <a:fillRect/>
          </a:stretch>
        </p:blipFill>
        <p:spPr>
          <a:xfrm>
            <a:off x="317431" y="1447386"/>
            <a:ext cx="4162425" cy="3486150"/>
          </a:xfrm>
          <a:prstGeom prst="rect">
            <a:avLst/>
          </a:prstGeom>
        </p:spPr>
      </p:pic>
      <p:pic>
        <p:nvPicPr>
          <p:cNvPr id="8" name="Picture 7"/>
          <p:cNvPicPr>
            <a:picLocks noChangeAspect="1"/>
          </p:cNvPicPr>
          <p:nvPr/>
        </p:nvPicPr>
        <p:blipFill>
          <a:blip r:embed="rId3"/>
          <a:stretch>
            <a:fillRect/>
          </a:stretch>
        </p:blipFill>
        <p:spPr>
          <a:xfrm>
            <a:off x="5416620" y="1447386"/>
            <a:ext cx="5991452" cy="2289727"/>
          </a:xfrm>
          <a:prstGeom prst="rect">
            <a:avLst/>
          </a:prstGeom>
        </p:spPr>
      </p:pic>
      <p:pic>
        <p:nvPicPr>
          <p:cNvPr id="9" name="Picture 8"/>
          <p:cNvPicPr>
            <a:picLocks noChangeAspect="1"/>
          </p:cNvPicPr>
          <p:nvPr/>
        </p:nvPicPr>
        <p:blipFill>
          <a:blip r:embed="rId4"/>
          <a:stretch>
            <a:fillRect/>
          </a:stretch>
        </p:blipFill>
        <p:spPr>
          <a:xfrm>
            <a:off x="4760015" y="3568355"/>
            <a:ext cx="2857500" cy="2981325"/>
          </a:xfrm>
          <a:prstGeom prst="rect">
            <a:avLst/>
          </a:prstGeom>
        </p:spPr>
      </p:pic>
    </p:spTree>
    <p:extLst>
      <p:ext uri="{BB962C8B-B14F-4D97-AF65-F5344CB8AC3E}">
        <p14:creationId xmlns:p14="http://schemas.microsoft.com/office/powerpoint/2010/main" val="342630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Example 2 JAVA</a:t>
            </a:r>
          </a:p>
        </p:txBody>
      </p:sp>
      <p:pic>
        <p:nvPicPr>
          <p:cNvPr id="4" name="Picture 3"/>
          <p:cNvPicPr>
            <a:picLocks noChangeAspect="1"/>
          </p:cNvPicPr>
          <p:nvPr/>
        </p:nvPicPr>
        <p:blipFill>
          <a:blip r:embed="rId2"/>
          <a:stretch>
            <a:fillRect/>
          </a:stretch>
        </p:blipFill>
        <p:spPr>
          <a:xfrm>
            <a:off x="1285461" y="1247775"/>
            <a:ext cx="8306214" cy="5182896"/>
          </a:xfrm>
          <a:prstGeom prst="rect">
            <a:avLst/>
          </a:prstGeom>
        </p:spPr>
      </p:pic>
    </p:spTree>
    <p:extLst>
      <p:ext uri="{BB962C8B-B14F-4D97-AF65-F5344CB8AC3E}">
        <p14:creationId xmlns:p14="http://schemas.microsoft.com/office/powerpoint/2010/main" val="386587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Pop UP menu Example 2 JAVA Class</a:t>
            </a:r>
          </a:p>
        </p:txBody>
      </p:sp>
      <p:pic>
        <p:nvPicPr>
          <p:cNvPr id="3" name="Picture 2"/>
          <p:cNvPicPr>
            <a:picLocks noChangeAspect="1"/>
          </p:cNvPicPr>
          <p:nvPr/>
        </p:nvPicPr>
        <p:blipFill>
          <a:blip r:embed="rId2"/>
          <a:stretch>
            <a:fillRect/>
          </a:stretch>
        </p:blipFill>
        <p:spPr>
          <a:xfrm>
            <a:off x="3157537" y="1000125"/>
            <a:ext cx="6806311" cy="5625962"/>
          </a:xfrm>
          <a:prstGeom prst="rect">
            <a:avLst/>
          </a:prstGeom>
        </p:spPr>
      </p:pic>
    </p:spTree>
    <p:extLst>
      <p:ext uri="{BB962C8B-B14F-4D97-AF65-F5344CB8AC3E}">
        <p14:creationId xmlns:p14="http://schemas.microsoft.com/office/powerpoint/2010/main" val="1246727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Using the </a:t>
            </a:r>
            <a:r>
              <a:rPr lang="en-US" dirty="0" err="1">
                <a:solidFill>
                  <a:srgbClr val="00B0F0"/>
                </a:solidFill>
              </a:rPr>
              <a:t>ActionBar</a:t>
            </a:r>
            <a:endParaRPr lang="en-US" dirty="0">
              <a:solidFill>
                <a:srgbClr val="00B0F0"/>
              </a:solidFill>
            </a:endParaRPr>
          </a:p>
        </p:txBody>
      </p:sp>
      <p:sp>
        <p:nvSpPr>
          <p:cNvPr id="5" name="Content Placeholder 4"/>
          <p:cNvSpPr>
            <a:spLocks noGrp="1"/>
          </p:cNvSpPr>
          <p:nvPr>
            <p:ph idx="1"/>
          </p:nvPr>
        </p:nvSpPr>
        <p:spPr/>
        <p:txBody>
          <a:bodyPr/>
          <a:lstStyle/>
          <a:p>
            <a:r>
              <a:rPr lang="en-US" dirty="0"/>
              <a:t>Action bar is a widget that replace the title bar at the top of every Activity displaying navigation and important functionality of an application.</a:t>
            </a:r>
          </a:p>
          <a:p>
            <a:r>
              <a:rPr lang="en-US" dirty="0"/>
              <a:t>By default the Action bar includes the application logo on the left side, followed by activity title, and menu items on the right side.</a:t>
            </a:r>
          </a:p>
          <a:p>
            <a:r>
              <a:rPr lang="en-US" dirty="0"/>
              <a:t>It provide a constant UI of an application.</a:t>
            </a:r>
          </a:p>
          <a:p>
            <a:r>
              <a:rPr lang="en-US" dirty="0"/>
              <a:t>It also used to provide a quick link to the application</a:t>
            </a:r>
          </a:p>
        </p:txBody>
      </p:sp>
    </p:spTree>
    <p:extLst>
      <p:ext uri="{BB962C8B-B14F-4D97-AF65-F5344CB8AC3E}">
        <p14:creationId xmlns:p14="http://schemas.microsoft.com/office/powerpoint/2010/main" val="108664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Using the </a:t>
            </a:r>
            <a:r>
              <a:rPr lang="en-US" dirty="0" err="1">
                <a:solidFill>
                  <a:srgbClr val="00B0F0"/>
                </a:solidFill>
              </a:rPr>
              <a:t>ActionBar</a:t>
            </a:r>
            <a:r>
              <a:rPr lang="en-US" dirty="0">
                <a:solidFill>
                  <a:srgbClr val="00B0F0"/>
                </a:solidFill>
              </a:rPr>
              <a:t> Continue</a:t>
            </a:r>
          </a:p>
        </p:txBody>
      </p:sp>
      <p:sp>
        <p:nvSpPr>
          <p:cNvPr id="5" name="Content Placeholder 4"/>
          <p:cNvSpPr>
            <a:spLocks noGrp="1"/>
          </p:cNvSpPr>
          <p:nvPr>
            <p:ph idx="1"/>
          </p:nvPr>
        </p:nvSpPr>
        <p:spPr>
          <a:xfrm>
            <a:off x="838200" y="1068946"/>
            <a:ext cx="10515600" cy="5108017"/>
          </a:xfrm>
        </p:spPr>
        <p:txBody>
          <a:bodyPr>
            <a:normAutofit lnSpcReduction="10000"/>
          </a:bodyPr>
          <a:lstStyle/>
          <a:p>
            <a:pPr marL="0" indent="0">
              <a:buNone/>
            </a:pPr>
            <a:r>
              <a:rPr lang="en-US" dirty="0"/>
              <a:t>Action bar provide the following features:</a:t>
            </a:r>
          </a:p>
          <a:p>
            <a:pPr>
              <a:buFont typeface="Wingdings" panose="05000000000000000000" pitchFamily="2" charset="2"/>
              <a:buChar char="Ø"/>
            </a:pPr>
            <a:r>
              <a:rPr lang="en-US" dirty="0"/>
              <a:t>Customize the title bar of an activity</a:t>
            </a:r>
          </a:p>
          <a:p>
            <a:pPr>
              <a:buFont typeface="Wingdings" panose="05000000000000000000" pitchFamily="2" charset="2"/>
              <a:buChar char="Ø"/>
            </a:pPr>
            <a:r>
              <a:rPr lang="en-US" dirty="0"/>
              <a:t>Follows its own life cycle.</a:t>
            </a:r>
          </a:p>
          <a:p>
            <a:pPr>
              <a:buFont typeface="Wingdings" panose="05000000000000000000" pitchFamily="2" charset="2"/>
              <a:buChar char="Ø"/>
            </a:pPr>
            <a:r>
              <a:rPr lang="en-US" dirty="0"/>
              <a:t>Consistently displays frequently used actions of an application.</a:t>
            </a:r>
          </a:p>
          <a:p>
            <a:pPr>
              <a:buFont typeface="Wingdings" panose="05000000000000000000" pitchFamily="2" charset="2"/>
              <a:buChar char="Ø"/>
            </a:pPr>
            <a:r>
              <a:rPr lang="en-US" dirty="0"/>
              <a:t>Appears in three standard forms: standard, tabbed, and list</a:t>
            </a:r>
          </a:p>
          <a:p>
            <a:pPr>
              <a:buFont typeface="Wingdings" panose="05000000000000000000" pitchFamily="2" charset="2"/>
              <a:buChar char="Ø"/>
            </a:pPr>
            <a:r>
              <a:rPr lang="en-US" dirty="0"/>
              <a:t>Makes it possible to use the application icon or logo for navigation</a:t>
            </a:r>
          </a:p>
          <a:p>
            <a:pPr marL="0" indent="0">
              <a:buNone/>
            </a:pPr>
            <a:r>
              <a:rPr lang="en-US" sz="3200" b="1" dirty="0"/>
              <a:t>Enabling the </a:t>
            </a:r>
            <a:r>
              <a:rPr lang="en-US" sz="3200" b="1" dirty="0" err="1"/>
              <a:t>Actionbar</a:t>
            </a:r>
            <a:endParaRPr lang="en-US" sz="3200" b="1" dirty="0"/>
          </a:p>
          <a:p>
            <a:pPr marL="0" indent="0">
              <a:buNone/>
            </a:pPr>
            <a:r>
              <a:rPr lang="en-US" dirty="0"/>
              <a:t>The action bar is enabled if an application uses default </a:t>
            </a:r>
            <a:r>
              <a:rPr lang="en-US" dirty="0" err="1"/>
              <a:t>Theme.Holo</a:t>
            </a:r>
            <a:r>
              <a:rPr lang="en-US" dirty="0"/>
              <a:t> theme and whose target SDK is </a:t>
            </a:r>
            <a:r>
              <a:rPr lang="en-US" dirty="0">
                <a:solidFill>
                  <a:schemeClr val="accent1">
                    <a:lumMod val="75000"/>
                  </a:schemeClr>
                </a:solidFill>
              </a:rPr>
              <a:t>11</a:t>
            </a:r>
            <a:r>
              <a:rPr lang="en-US" dirty="0"/>
              <a:t> or higher</a:t>
            </a:r>
          </a:p>
          <a:p>
            <a:pPr marL="0" indent="0">
              <a:buNone/>
            </a:pPr>
            <a:r>
              <a:rPr lang="en-US" b="1" dirty="0"/>
              <a:t>Example</a:t>
            </a:r>
          </a:p>
          <a:p>
            <a:pPr marL="0" indent="0">
              <a:buNone/>
            </a:pPr>
            <a:r>
              <a:rPr lang="en-US" dirty="0"/>
              <a:t>&lt;uses-</a:t>
            </a:r>
            <a:r>
              <a:rPr lang="en-US" dirty="0" err="1"/>
              <a:t>sdk</a:t>
            </a:r>
            <a:r>
              <a:rPr lang="en-US" dirty="0"/>
              <a:t> </a:t>
            </a:r>
            <a:r>
              <a:rPr lang="en-US" dirty="0" err="1"/>
              <a:t>android:targetSdkVersion</a:t>
            </a:r>
            <a:r>
              <a:rPr lang="en-US" dirty="0"/>
              <a:t>=“13” /&gt;</a:t>
            </a:r>
          </a:p>
          <a:p>
            <a:endParaRPr lang="en-US" dirty="0"/>
          </a:p>
        </p:txBody>
      </p:sp>
    </p:spTree>
    <p:extLst>
      <p:ext uri="{BB962C8B-B14F-4D97-AF65-F5344CB8AC3E}">
        <p14:creationId xmlns:p14="http://schemas.microsoft.com/office/powerpoint/2010/main" val="207108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b="1" dirty="0">
                <a:solidFill>
                  <a:srgbClr val="0070C0"/>
                </a:solidFill>
              </a:rPr>
              <a:t>Displaying Action Items</a:t>
            </a:r>
          </a:p>
        </p:txBody>
      </p:sp>
      <p:sp>
        <p:nvSpPr>
          <p:cNvPr id="4" name="Content Placeholder 3"/>
          <p:cNvSpPr>
            <a:spLocks noGrp="1"/>
          </p:cNvSpPr>
          <p:nvPr>
            <p:ph idx="1"/>
          </p:nvPr>
        </p:nvSpPr>
        <p:spPr>
          <a:xfrm>
            <a:off x="838200" y="953038"/>
            <a:ext cx="10515600" cy="5223925"/>
          </a:xfrm>
        </p:spPr>
        <p:txBody>
          <a:bodyPr/>
          <a:lstStyle/>
          <a:p>
            <a:r>
              <a:rPr lang="en-US" dirty="0"/>
              <a:t>To display menu items in the </a:t>
            </a:r>
            <a:r>
              <a:rPr lang="en-US" dirty="0" err="1"/>
              <a:t>ActionBar</a:t>
            </a:r>
            <a:r>
              <a:rPr lang="en-US" dirty="0"/>
              <a:t> as action item, we need to add an </a:t>
            </a:r>
            <a:r>
              <a:rPr lang="en-US" dirty="0" err="1"/>
              <a:t>android:showAsAction</a:t>
            </a:r>
            <a:r>
              <a:rPr lang="en-US" dirty="0"/>
              <a:t> attribute to the menu items while defining them in the menu file.</a:t>
            </a:r>
          </a:p>
          <a:p>
            <a:pPr>
              <a:buFont typeface="Wingdings" panose="05000000000000000000" pitchFamily="2" charset="2"/>
              <a:buChar char="Ø"/>
            </a:pPr>
            <a:r>
              <a:rPr lang="en-US" dirty="0"/>
              <a:t>Always– makes the action item appear on the action bar</a:t>
            </a:r>
          </a:p>
          <a:p>
            <a:pPr>
              <a:buFont typeface="Wingdings" panose="05000000000000000000" pitchFamily="2" charset="2"/>
              <a:buChar char="Ø"/>
            </a:pPr>
            <a:r>
              <a:rPr lang="en-US" dirty="0" err="1"/>
              <a:t>ifRoom</a:t>
            </a:r>
            <a:r>
              <a:rPr lang="en-US" dirty="0"/>
              <a:t>--- make the action item appear in the action bar but only if there is room available on the action bar. If there is no room then item appear in the overflow menu</a:t>
            </a:r>
          </a:p>
          <a:p>
            <a:pPr>
              <a:buFont typeface="Wingdings" panose="05000000000000000000" pitchFamily="2" charset="2"/>
              <a:buChar char="Ø"/>
            </a:pPr>
            <a:r>
              <a:rPr lang="en-US" dirty="0"/>
              <a:t>Never--- makes the menu item appear in the overflow menu</a:t>
            </a:r>
          </a:p>
        </p:txBody>
      </p:sp>
    </p:spTree>
    <p:extLst>
      <p:ext uri="{BB962C8B-B14F-4D97-AF65-F5344CB8AC3E}">
        <p14:creationId xmlns:p14="http://schemas.microsoft.com/office/powerpoint/2010/main" val="335589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Menus and their Types</a:t>
            </a:r>
          </a:p>
        </p:txBody>
      </p:sp>
      <p:sp>
        <p:nvSpPr>
          <p:cNvPr id="3" name="Content Placeholder 2"/>
          <p:cNvSpPr>
            <a:spLocks noGrp="1"/>
          </p:cNvSpPr>
          <p:nvPr>
            <p:ph idx="1"/>
          </p:nvPr>
        </p:nvSpPr>
        <p:spPr>
          <a:xfrm>
            <a:off x="838200" y="798490"/>
            <a:ext cx="10515600" cy="5378473"/>
          </a:xfrm>
        </p:spPr>
        <p:txBody>
          <a:bodyPr>
            <a:normAutofit/>
          </a:bodyPr>
          <a:lstStyle/>
          <a:p>
            <a:r>
              <a:rPr lang="en-US" sz="2000" dirty="0"/>
              <a:t>Android SDK support three types of menus:</a:t>
            </a:r>
          </a:p>
          <a:p>
            <a:pPr marL="0" indent="0">
              <a:buNone/>
            </a:pPr>
            <a:r>
              <a:rPr lang="en-US" sz="2000" dirty="0"/>
              <a:t>Option, submenu and Context.</a:t>
            </a:r>
          </a:p>
          <a:p>
            <a:pPr>
              <a:buFont typeface="Wingdings" panose="05000000000000000000" pitchFamily="2" charset="2"/>
              <a:buChar char="v"/>
            </a:pPr>
            <a:r>
              <a:rPr lang="en-US" sz="2000" dirty="0"/>
              <a:t>Option Menu--- Also know as Activity menu, this menu is displayed when a MENU button is clicked. In an option menu, the menu items are displayed in the form of text, checkbox and radio buttons. </a:t>
            </a:r>
          </a:p>
          <a:p>
            <a:pPr lvl="1">
              <a:buFont typeface="Wingdings" panose="05000000000000000000" pitchFamily="2" charset="2"/>
              <a:buChar char="v"/>
            </a:pPr>
            <a:r>
              <a:rPr lang="en-US" sz="1600" dirty="0"/>
              <a:t>Icon Menu</a:t>
            </a:r>
          </a:p>
          <a:p>
            <a:pPr lvl="1">
              <a:buFont typeface="Wingdings" panose="05000000000000000000" pitchFamily="2" charset="2"/>
              <a:buChar char="v"/>
            </a:pPr>
            <a:r>
              <a:rPr lang="en-US" sz="1600" dirty="0"/>
              <a:t>Expanded Menu</a:t>
            </a:r>
          </a:p>
          <a:p>
            <a:pPr>
              <a:buFont typeface="Wingdings" panose="05000000000000000000" pitchFamily="2" charset="2"/>
              <a:buChar char="v"/>
            </a:pPr>
            <a:r>
              <a:rPr lang="en-US" sz="2000" dirty="0"/>
              <a:t>Submenu--- Submenu refer to the menu that displays more detailed or specific menu options when a menu item  is selected. A submenu is displayed as a floating window showing all of its menu options, the name of the submenu is shown in the header bar and each menu option is displayed with its full text, checkbox and radio button</a:t>
            </a:r>
          </a:p>
          <a:p>
            <a:pPr>
              <a:buFont typeface="Wingdings" panose="05000000000000000000" pitchFamily="2" charset="2"/>
              <a:buChar char="v"/>
            </a:pPr>
            <a:r>
              <a:rPr lang="en-US" sz="2000" dirty="0"/>
              <a:t>Context Menu--- The context menu is displayed when we tap-and-hold on the concerned View or when a user holds the middle D-pad button or press the track ball.</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996754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b="1" dirty="0">
                <a:solidFill>
                  <a:srgbClr val="0070C0"/>
                </a:solidFill>
              </a:rPr>
              <a:t>Check Manifest.xml </a:t>
            </a:r>
          </a:p>
        </p:txBody>
      </p:sp>
      <p:pic>
        <p:nvPicPr>
          <p:cNvPr id="3" name="Content Placeholder 2"/>
          <p:cNvPicPr>
            <a:picLocks noGrp="1" noChangeAspect="1"/>
          </p:cNvPicPr>
          <p:nvPr>
            <p:ph idx="1"/>
          </p:nvPr>
        </p:nvPicPr>
        <p:blipFill>
          <a:blip r:embed="rId2"/>
          <a:stretch>
            <a:fillRect/>
          </a:stretch>
        </p:blipFill>
        <p:spPr>
          <a:xfrm>
            <a:off x="664472" y="857250"/>
            <a:ext cx="5191125" cy="3562350"/>
          </a:xfrm>
          <a:prstGeom prst="rect">
            <a:avLst/>
          </a:prstGeom>
        </p:spPr>
      </p:pic>
      <p:pic>
        <p:nvPicPr>
          <p:cNvPr id="5" name="Picture 4"/>
          <p:cNvPicPr>
            <a:picLocks noChangeAspect="1"/>
          </p:cNvPicPr>
          <p:nvPr/>
        </p:nvPicPr>
        <p:blipFill>
          <a:blip r:embed="rId3"/>
          <a:stretch>
            <a:fillRect/>
          </a:stretch>
        </p:blipFill>
        <p:spPr>
          <a:xfrm>
            <a:off x="3000375" y="4319091"/>
            <a:ext cx="8353425" cy="2371725"/>
          </a:xfrm>
          <a:prstGeom prst="rect">
            <a:avLst/>
          </a:prstGeom>
        </p:spPr>
      </p:pic>
      <p:pic>
        <p:nvPicPr>
          <p:cNvPr id="6" name="Picture 5"/>
          <p:cNvPicPr>
            <a:picLocks noChangeAspect="1"/>
          </p:cNvPicPr>
          <p:nvPr/>
        </p:nvPicPr>
        <p:blipFill>
          <a:blip r:embed="rId4"/>
          <a:stretch>
            <a:fillRect/>
          </a:stretch>
        </p:blipFill>
        <p:spPr>
          <a:xfrm>
            <a:off x="8705850" y="953038"/>
            <a:ext cx="2647950" cy="3295650"/>
          </a:xfrm>
          <a:prstGeom prst="rect">
            <a:avLst/>
          </a:prstGeom>
        </p:spPr>
      </p:pic>
      <p:sp>
        <p:nvSpPr>
          <p:cNvPr id="8" name="Arrow: Right 7"/>
          <p:cNvSpPr/>
          <p:nvPr/>
        </p:nvSpPr>
        <p:spPr>
          <a:xfrm>
            <a:off x="10230678" y="1311965"/>
            <a:ext cx="569844" cy="1457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5116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b="1" dirty="0">
                <a:solidFill>
                  <a:srgbClr val="0070C0"/>
                </a:solidFill>
              </a:rPr>
              <a:t>Displaying Action Screen Shot</a:t>
            </a:r>
          </a:p>
        </p:txBody>
      </p:sp>
      <p:pic>
        <p:nvPicPr>
          <p:cNvPr id="3" name="Content Placeholder 2"/>
          <p:cNvPicPr>
            <a:picLocks noGrp="1" noChangeAspect="1"/>
          </p:cNvPicPr>
          <p:nvPr>
            <p:ph idx="1"/>
          </p:nvPr>
        </p:nvPicPr>
        <p:blipFill>
          <a:blip r:embed="rId2"/>
          <a:stretch>
            <a:fillRect/>
          </a:stretch>
        </p:blipFill>
        <p:spPr>
          <a:xfrm>
            <a:off x="3560230" y="1261593"/>
            <a:ext cx="3320014" cy="5224463"/>
          </a:xfrm>
          <a:prstGeom prst="rect">
            <a:avLst/>
          </a:prstGeom>
        </p:spPr>
      </p:pic>
    </p:spTree>
    <p:extLst>
      <p:ext uri="{BB962C8B-B14F-4D97-AF65-F5344CB8AC3E}">
        <p14:creationId xmlns:p14="http://schemas.microsoft.com/office/powerpoint/2010/main" val="101252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How to Hide or show </a:t>
            </a:r>
            <a:r>
              <a:rPr lang="en-US" dirty="0" err="1">
                <a:solidFill>
                  <a:srgbClr val="00B0F0"/>
                </a:solidFill>
              </a:rPr>
              <a:t>etc</a:t>
            </a:r>
            <a:r>
              <a:rPr lang="en-US" dirty="0">
                <a:solidFill>
                  <a:srgbClr val="00B0F0"/>
                </a:solidFill>
              </a:rPr>
              <a:t> XML code </a:t>
            </a:r>
          </a:p>
        </p:txBody>
      </p:sp>
      <p:pic>
        <p:nvPicPr>
          <p:cNvPr id="3" name="Picture 2"/>
          <p:cNvPicPr>
            <a:picLocks noChangeAspect="1"/>
          </p:cNvPicPr>
          <p:nvPr/>
        </p:nvPicPr>
        <p:blipFill>
          <a:blip r:embed="rId2"/>
          <a:stretch>
            <a:fillRect/>
          </a:stretch>
        </p:blipFill>
        <p:spPr>
          <a:xfrm>
            <a:off x="231819" y="1115162"/>
            <a:ext cx="4876800" cy="4962525"/>
          </a:xfrm>
          <a:prstGeom prst="rect">
            <a:avLst/>
          </a:prstGeom>
        </p:spPr>
      </p:pic>
      <p:pic>
        <p:nvPicPr>
          <p:cNvPr id="4" name="Picture 3"/>
          <p:cNvPicPr>
            <a:picLocks noChangeAspect="1"/>
          </p:cNvPicPr>
          <p:nvPr/>
        </p:nvPicPr>
        <p:blipFill>
          <a:blip r:embed="rId3"/>
          <a:stretch>
            <a:fillRect/>
          </a:stretch>
        </p:blipFill>
        <p:spPr>
          <a:xfrm>
            <a:off x="4068919" y="4676507"/>
            <a:ext cx="3848100" cy="2038350"/>
          </a:xfrm>
          <a:prstGeom prst="rect">
            <a:avLst/>
          </a:prstGeom>
        </p:spPr>
      </p:pic>
      <p:pic>
        <p:nvPicPr>
          <p:cNvPr id="5" name="Picture 4"/>
          <p:cNvPicPr>
            <a:picLocks noChangeAspect="1"/>
          </p:cNvPicPr>
          <p:nvPr/>
        </p:nvPicPr>
        <p:blipFill>
          <a:blip r:embed="rId4"/>
          <a:stretch>
            <a:fillRect/>
          </a:stretch>
        </p:blipFill>
        <p:spPr>
          <a:xfrm>
            <a:off x="3657600" y="2205037"/>
            <a:ext cx="4876800" cy="2447925"/>
          </a:xfrm>
          <a:prstGeom prst="rect">
            <a:avLst/>
          </a:prstGeom>
        </p:spPr>
      </p:pic>
    </p:spTree>
    <p:extLst>
      <p:ext uri="{BB962C8B-B14F-4D97-AF65-F5344CB8AC3E}">
        <p14:creationId xmlns:p14="http://schemas.microsoft.com/office/powerpoint/2010/main" val="3172532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How to Hide or show </a:t>
            </a:r>
            <a:r>
              <a:rPr lang="en-US" dirty="0" err="1">
                <a:solidFill>
                  <a:srgbClr val="00B0F0"/>
                </a:solidFill>
              </a:rPr>
              <a:t>etc</a:t>
            </a:r>
            <a:r>
              <a:rPr lang="en-US" dirty="0">
                <a:solidFill>
                  <a:srgbClr val="00B0F0"/>
                </a:solidFill>
              </a:rPr>
              <a:t> XML code second Activity </a:t>
            </a:r>
          </a:p>
        </p:txBody>
      </p:sp>
      <p:pic>
        <p:nvPicPr>
          <p:cNvPr id="5" name="Picture 4"/>
          <p:cNvPicPr>
            <a:picLocks noChangeAspect="1"/>
          </p:cNvPicPr>
          <p:nvPr/>
        </p:nvPicPr>
        <p:blipFill>
          <a:blip r:embed="rId2"/>
          <a:stretch>
            <a:fillRect/>
          </a:stretch>
        </p:blipFill>
        <p:spPr>
          <a:xfrm>
            <a:off x="4585692" y="1419426"/>
            <a:ext cx="6768108" cy="3397273"/>
          </a:xfrm>
          <a:prstGeom prst="rect">
            <a:avLst/>
          </a:prstGeom>
        </p:spPr>
      </p:pic>
      <p:pic>
        <p:nvPicPr>
          <p:cNvPr id="6" name="Picture 5"/>
          <p:cNvPicPr>
            <a:picLocks noChangeAspect="1"/>
          </p:cNvPicPr>
          <p:nvPr/>
        </p:nvPicPr>
        <p:blipFill>
          <a:blip r:embed="rId3"/>
          <a:stretch>
            <a:fillRect/>
          </a:stretch>
        </p:blipFill>
        <p:spPr>
          <a:xfrm>
            <a:off x="838200" y="1419426"/>
            <a:ext cx="2971800" cy="4029075"/>
          </a:xfrm>
          <a:prstGeom prst="rect">
            <a:avLst/>
          </a:prstGeom>
        </p:spPr>
      </p:pic>
    </p:spTree>
    <p:extLst>
      <p:ext uri="{BB962C8B-B14F-4D97-AF65-F5344CB8AC3E}">
        <p14:creationId xmlns:p14="http://schemas.microsoft.com/office/powerpoint/2010/main" val="341228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How to Hide or show </a:t>
            </a:r>
            <a:r>
              <a:rPr lang="en-US" dirty="0" err="1">
                <a:solidFill>
                  <a:srgbClr val="00B0F0"/>
                </a:solidFill>
              </a:rPr>
              <a:t>etc</a:t>
            </a:r>
            <a:r>
              <a:rPr lang="en-US" dirty="0">
                <a:solidFill>
                  <a:srgbClr val="00B0F0"/>
                </a:solidFill>
              </a:rPr>
              <a:t> Java code </a:t>
            </a:r>
            <a:r>
              <a:rPr lang="en-US" dirty="0" err="1">
                <a:solidFill>
                  <a:srgbClr val="00B0F0"/>
                </a:solidFill>
              </a:rPr>
              <a:t>MainActivity</a:t>
            </a:r>
            <a:r>
              <a:rPr lang="en-US" dirty="0">
                <a:solidFill>
                  <a:srgbClr val="00B0F0"/>
                </a:solidFill>
              </a:rPr>
              <a:t> </a:t>
            </a:r>
          </a:p>
        </p:txBody>
      </p:sp>
      <p:pic>
        <p:nvPicPr>
          <p:cNvPr id="4" name="Picture 3"/>
          <p:cNvPicPr>
            <a:picLocks noChangeAspect="1"/>
          </p:cNvPicPr>
          <p:nvPr/>
        </p:nvPicPr>
        <p:blipFill>
          <a:blip r:embed="rId2"/>
          <a:stretch>
            <a:fillRect/>
          </a:stretch>
        </p:blipFill>
        <p:spPr>
          <a:xfrm>
            <a:off x="186342" y="1002069"/>
            <a:ext cx="5666210" cy="5267325"/>
          </a:xfrm>
          <a:prstGeom prst="rect">
            <a:avLst/>
          </a:prstGeom>
        </p:spPr>
      </p:pic>
      <p:pic>
        <p:nvPicPr>
          <p:cNvPr id="7" name="Picture 6"/>
          <p:cNvPicPr>
            <a:picLocks noChangeAspect="1"/>
          </p:cNvPicPr>
          <p:nvPr/>
        </p:nvPicPr>
        <p:blipFill>
          <a:blip r:embed="rId3"/>
          <a:stretch>
            <a:fillRect/>
          </a:stretch>
        </p:blipFill>
        <p:spPr>
          <a:xfrm>
            <a:off x="6468883" y="1002069"/>
            <a:ext cx="4714875" cy="5267325"/>
          </a:xfrm>
          <a:prstGeom prst="rect">
            <a:avLst/>
          </a:prstGeom>
        </p:spPr>
      </p:pic>
    </p:spTree>
    <p:extLst>
      <p:ext uri="{BB962C8B-B14F-4D97-AF65-F5344CB8AC3E}">
        <p14:creationId xmlns:p14="http://schemas.microsoft.com/office/powerpoint/2010/main" val="2762270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How to Hide or show </a:t>
            </a:r>
            <a:r>
              <a:rPr lang="en-US" dirty="0" err="1">
                <a:solidFill>
                  <a:srgbClr val="00B0F0"/>
                </a:solidFill>
              </a:rPr>
              <a:t>etc</a:t>
            </a:r>
            <a:r>
              <a:rPr lang="en-US" dirty="0">
                <a:solidFill>
                  <a:srgbClr val="00B0F0"/>
                </a:solidFill>
              </a:rPr>
              <a:t> Java code second Activity </a:t>
            </a:r>
          </a:p>
        </p:txBody>
      </p:sp>
      <p:pic>
        <p:nvPicPr>
          <p:cNvPr id="3" name="Picture 2"/>
          <p:cNvPicPr>
            <a:picLocks noChangeAspect="1"/>
          </p:cNvPicPr>
          <p:nvPr/>
        </p:nvPicPr>
        <p:blipFill>
          <a:blip r:embed="rId2"/>
          <a:stretch>
            <a:fillRect/>
          </a:stretch>
        </p:blipFill>
        <p:spPr>
          <a:xfrm>
            <a:off x="2763379" y="1119187"/>
            <a:ext cx="5794833" cy="5436159"/>
          </a:xfrm>
          <a:prstGeom prst="rect">
            <a:avLst/>
          </a:prstGeom>
        </p:spPr>
      </p:pic>
    </p:spTree>
    <p:extLst>
      <p:ext uri="{BB962C8B-B14F-4D97-AF65-F5344CB8AC3E}">
        <p14:creationId xmlns:p14="http://schemas.microsoft.com/office/powerpoint/2010/main" val="237592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Screen Shot</a:t>
            </a:r>
          </a:p>
        </p:txBody>
      </p:sp>
      <p:pic>
        <p:nvPicPr>
          <p:cNvPr id="4" name="Picture 3"/>
          <p:cNvPicPr>
            <a:picLocks noChangeAspect="1"/>
          </p:cNvPicPr>
          <p:nvPr/>
        </p:nvPicPr>
        <p:blipFill>
          <a:blip r:embed="rId2"/>
          <a:stretch>
            <a:fillRect/>
          </a:stretch>
        </p:blipFill>
        <p:spPr>
          <a:xfrm>
            <a:off x="1017431" y="981052"/>
            <a:ext cx="3249701" cy="5077213"/>
          </a:xfrm>
          <a:prstGeom prst="rect">
            <a:avLst/>
          </a:prstGeom>
        </p:spPr>
      </p:pic>
      <p:pic>
        <p:nvPicPr>
          <p:cNvPr id="5" name="Picture 4"/>
          <p:cNvPicPr>
            <a:picLocks noChangeAspect="1"/>
          </p:cNvPicPr>
          <p:nvPr/>
        </p:nvPicPr>
        <p:blipFill>
          <a:blip r:embed="rId3"/>
          <a:stretch>
            <a:fillRect/>
          </a:stretch>
        </p:blipFill>
        <p:spPr>
          <a:xfrm>
            <a:off x="4870388" y="981052"/>
            <a:ext cx="3213654" cy="4981866"/>
          </a:xfrm>
          <a:prstGeom prst="rect">
            <a:avLst/>
          </a:prstGeom>
        </p:spPr>
      </p:pic>
      <p:pic>
        <p:nvPicPr>
          <p:cNvPr id="6" name="Picture 5"/>
          <p:cNvPicPr>
            <a:picLocks noChangeAspect="1"/>
          </p:cNvPicPr>
          <p:nvPr/>
        </p:nvPicPr>
        <p:blipFill>
          <a:blip r:embed="rId4"/>
          <a:stretch>
            <a:fillRect/>
          </a:stretch>
        </p:blipFill>
        <p:spPr>
          <a:xfrm>
            <a:off x="8661653" y="981052"/>
            <a:ext cx="3296984" cy="5077213"/>
          </a:xfrm>
          <a:prstGeom prst="rect">
            <a:avLst/>
          </a:prstGeom>
        </p:spPr>
      </p:pic>
    </p:spTree>
    <p:extLst>
      <p:ext uri="{BB962C8B-B14F-4D97-AF65-F5344CB8AC3E}">
        <p14:creationId xmlns:p14="http://schemas.microsoft.com/office/powerpoint/2010/main" val="59941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Default Menu + Creating Menus through XML</a:t>
            </a:r>
          </a:p>
        </p:txBody>
      </p:sp>
      <p:pic>
        <p:nvPicPr>
          <p:cNvPr id="7" name="Picture 6"/>
          <p:cNvPicPr>
            <a:picLocks noChangeAspect="1"/>
          </p:cNvPicPr>
          <p:nvPr/>
        </p:nvPicPr>
        <p:blipFill>
          <a:blip r:embed="rId2"/>
          <a:stretch>
            <a:fillRect/>
          </a:stretch>
        </p:blipFill>
        <p:spPr>
          <a:xfrm>
            <a:off x="386835" y="3823750"/>
            <a:ext cx="4257675" cy="2790825"/>
          </a:xfrm>
          <a:prstGeom prst="rect">
            <a:avLst/>
          </a:prstGeom>
        </p:spPr>
      </p:pic>
      <p:pic>
        <p:nvPicPr>
          <p:cNvPr id="8" name="Picture 7"/>
          <p:cNvPicPr>
            <a:picLocks noChangeAspect="1"/>
          </p:cNvPicPr>
          <p:nvPr/>
        </p:nvPicPr>
        <p:blipFill>
          <a:blip r:embed="rId3"/>
          <a:stretch>
            <a:fillRect/>
          </a:stretch>
        </p:blipFill>
        <p:spPr>
          <a:xfrm>
            <a:off x="386834" y="1027560"/>
            <a:ext cx="2330607" cy="2764497"/>
          </a:xfrm>
          <a:prstGeom prst="rect">
            <a:avLst/>
          </a:prstGeom>
        </p:spPr>
      </p:pic>
      <p:pic>
        <p:nvPicPr>
          <p:cNvPr id="9" name="Picture 8"/>
          <p:cNvPicPr>
            <a:picLocks noChangeAspect="1"/>
          </p:cNvPicPr>
          <p:nvPr/>
        </p:nvPicPr>
        <p:blipFill>
          <a:blip r:embed="rId4"/>
          <a:stretch>
            <a:fillRect/>
          </a:stretch>
        </p:blipFill>
        <p:spPr>
          <a:xfrm>
            <a:off x="4967326" y="1241268"/>
            <a:ext cx="7036049" cy="4245132"/>
          </a:xfrm>
          <a:prstGeom prst="rect">
            <a:avLst/>
          </a:prstGeom>
        </p:spPr>
      </p:pic>
    </p:spTree>
    <p:extLst>
      <p:ext uri="{BB962C8B-B14F-4D97-AF65-F5344CB8AC3E}">
        <p14:creationId xmlns:p14="http://schemas.microsoft.com/office/powerpoint/2010/main" val="210338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Java code</a:t>
            </a:r>
          </a:p>
        </p:txBody>
      </p:sp>
      <p:pic>
        <p:nvPicPr>
          <p:cNvPr id="3" name="Picture 2"/>
          <p:cNvPicPr>
            <a:picLocks noChangeAspect="1"/>
          </p:cNvPicPr>
          <p:nvPr/>
        </p:nvPicPr>
        <p:blipFill>
          <a:blip r:embed="rId2"/>
          <a:stretch>
            <a:fillRect/>
          </a:stretch>
        </p:blipFill>
        <p:spPr>
          <a:xfrm>
            <a:off x="108932" y="1000661"/>
            <a:ext cx="5971551" cy="5155439"/>
          </a:xfrm>
          <a:prstGeom prst="rect">
            <a:avLst/>
          </a:prstGeom>
        </p:spPr>
      </p:pic>
      <p:pic>
        <p:nvPicPr>
          <p:cNvPr id="4" name="Picture 3"/>
          <p:cNvPicPr>
            <a:picLocks noChangeAspect="1"/>
          </p:cNvPicPr>
          <p:nvPr/>
        </p:nvPicPr>
        <p:blipFill>
          <a:blip r:embed="rId3"/>
          <a:stretch>
            <a:fillRect/>
          </a:stretch>
        </p:blipFill>
        <p:spPr>
          <a:xfrm>
            <a:off x="6221434" y="1250993"/>
            <a:ext cx="5835454" cy="3192217"/>
          </a:xfrm>
          <a:prstGeom prst="rect">
            <a:avLst/>
          </a:prstGeom>
        </p:spPr>
      </p:pic>
    </p:spTree>
    <p:extLst>
      <p:ext uri="{BB962C8B-B14F-4D97-AF65-F5344CB8AC3E}">
        <p14:creationId xmlns:p14="http://schemas.microsoft.com/office/powerpoint/2010/main" val="283007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Defining Checkboxes and Shortcut</a:t>
            </a:r>
          </a:p>
        </p:txBody>
      </p:sp>
      <p:pic>
        <p:nvPicPr>
          <p:cNvPr id="5" name="Picture 4"/>
          <p:cNvPicPr>
            <a:picLocks noChangeAspect="1"/>
          </p:cNvPicPr>
          <p:nvPr/>
        </p:nvPicPr>
        <p:blipFill>
          <a:blip r:embed="rId2"/>
          <a:stretch>
            <a:fillRect/>
          </a:stretch>
        </p:blipFill>
        <p:spPr>
          <a:xfrm>
            <a:off x="182652" y="1117711"/>
            <a:ext cx="4754227" cy="5205816"/>
          </a:xfrm>
          <a:prstGeom prst="rect">
            <a:avLst/>
          </a:prstGeom>
        </p:spPr>
      </p:pic>
      <p:pic>
        <p:nvPicPr>
          <p:cNvPr id="6" name="Picture 5"/>
          <p:cNvPicPr>
            <a:picLocks noChangeAspect="1"/>
          </p:cNvPicPr>
          <p:nvPr/>
        </p:nvPicPr>
        <p:blipFill>
          <a:blip r:embed="rId3"/>
          <a:stretch>
            <a:fillRect/>
          </a:stretch>
        </p:blipFill>
        <p:spPr>
          <a:xfrm>
            <a:off x="5881652" y="1117711"/>
            <a:ext cx="3340493" cy="5189045"/>
          </a:xfrm>
          <a:prstGeom prst="rect">
            <a:avLst/>
          </a:prstGeom>
        </p:spPr>
      </p:pic>
    </p:spTree>
    <p:extLst>
      <p:ext uri="{BB962C8B-B14F-4D97-AF65-F5344CB8AC3E}">
        <p14:creationId xmlns:p14="http://schemas.microsoft.com/office/powerpoint/2010/main" val="115533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Adding Submenu Screen shot</a:t>
            </a:r>
          </a:p>
        </p:txBody>
      </p:sp>
      <p:pic>
        <p:nvPicPr>
          <p:cNvPr id="5" name="Picture 4"/>
          <p:cNvPicPr>
            <a:picLocks noChangeAspect="1"/>
          </p:cNvPicPr>
          <p:nvPr/>
        </p:nvPicPr>
        <p:blipFill>
          <a:blip r:embed="rId2"/>
          <a:stretch>
            <a:fillRect/>
          </a:stretch>
        </p:blipFill>
        <p:spPr>
          <a:xfrm>
            <a:off x="643944" y="1074359"/>
            <a:ext cx="3593205" cy="5601634"/>
          </a:xfrm>
          <a:prstGeom prst="rect">
            <a:avLst/>
          </a:prstGeom>
        </p:spPr>
      </p:pic>
      <p:pic>
        <p:nvPicPr>
          <p:cNvPr id="6" name="Picture 5"/>
          <p:cNvPicPr>
            <a:picLocks noChangeAspect="1"/>
          </p:cNvPicPr>
          <p:nvPr/>
        </p:nvPicPr>
        <p:blipFill>
          <a:blip r:embed="rId3"/>
          <a:stretch>
            <a:fillRect/>
          </a:stretch>
        </p:blipFill>
        <p:spPr>
          <a:xfrm>
            <a:off x="5510463" y="1074358"/>
            <a:ext cx="3620658" cy="5652338"/>
          </a:xfrm>
          <a:prstGeom prst="rect">
            <a:avLst/>
          </a:prstGeom>
        </p:spPr>
      </p:pic>
    </p:spTree>
    <p:extLst>
      <p:ext uri="{BB962C8B-B14F-4D97-AF65-F5344CB8AC3E}">
        <p14:creationId xmlns:p14="http://schemas.microsoft.com/office/powerpoint/2010/main" val="197606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Adding Submenu Xml code</a:t>
            </a:r>
          </a:p>
        </p:txBody>
      </p:sp>
      <p:pic>
        <p:nvPicPr>
          <p:cNvPr id="3" name="Picture 2"/>
          <p:cNvPicPr>
            <a:picLocks noChangeAspect="1"/>
          </p:cNvPicPr>
          <p:nvPr/>
        </p:nvPicPr>
        <p:blipFill>
          <a:blip r:embed="rId2"/>
          <a:stretch>
            <a:fillRect/>
          </a:stretch>
        </p:blipFill>
        <p:spPr>
          <a:xfrm>
            <a:off x="420911" y="948945"/>
            <a:ext cx="5398790" cy="5580644"/>
          </a:xfrm>
          <a:prstGeom prst="rect">
            <a:avLst/>
          </a:prstGeom>
        </p:spPr>
      </p:pic>
      <p:pic>
        <p:nvPicPr>
          <p:cNvPr id="4" name="Picture 3"/>
          <p:cNvPicPr>
            <a:picLocks noChangeAspect="1"/>
          </p:cNvPicPr>
          <p:nvPr/>
        </p:nvPicPr>
        <p:blipFill>
          <a:blip r:embed="rId3"/>
          <a:stretch>
            <a:fillRect/>
          </a:stretch>
        </p:blipFill>
        <p:spPr>
          <a:xfrm>
            <a:off x="6096000" y="4227490"/>
            <a:ext cx="4812406" cy="2275818"/>
          </a:xfrm>
          <a:prstGeom prst="rect">
            <a:avLst/>
          </a:prstGeom>
        </p:spPr>
      </p:pic>
    </p:spTree>
    <p:extLst>
      <p:ext uri="{BB962C8B-B14F-4D97-AF65-F5344CB8AC3E}">
        <p14:creationId xmlns:p14="http://schemas.microsoft.com/office/powerpoint/2010/main" val="1634095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TotalTime>
  <Words>712</Words>
  <Application>Microsoft Office PowerPoint</Application>
  <PresentationFormat>Widescreen</PresentationFormat>
  <Paragraphs>65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Tahoma</vt:lpstr>
      <vt:lpstr>Wingdings</vt:lpstr>
      <vt:lpstr>Office Theme</vt:lpstr>
      <vt:lpstr>PowerPoint Presentation</vt:lpstr>
      <vt:lpstr>In almost all applications we encounter menus that display options in the form of menus items. Choosing a menu item results in the initiation of the desired task. ActionBar is a widget that replaces the title bar at the top of an Activity displaying navigation and important functionality of an application. It provide a constant UI of an application.  Action bar is also commonly used to provide a quick link to an application’s home.</vt:lpstr>
      <vt:lpstr>Menus and their Types</vt:lpstr>
      <vt:lpstr>Screen Shot</vt:lpstr>
      <vt:lpstr>Default Menu + Creating Menus through XML</vt:lpstr>
      <vt:lpstr>Java code</vt:lpstr>
      <vt:lpstr>Defining Checkboxes and Shortcut</vt:lpstr>
      <vt:lpstr>Adding Submenu Screen shot</vt:lpstr>
      <vt:lpstr>Adding Submenu Xml code</vt:lpstr>
      <vt:lpstr>Adding Submenu Java code</vt:lpstr>
      <vt:lpstr>Context Menu</vt:lpstr>
      <vt:lpstr>Context Menu Xml Code of MainActivity+contextMenuOne+ContextMenuTwo</vt:lpstr>
      <vt:lpstr>Context Menu Java Code</vt:lpstr>
      <vt:lpstr>Context Menu Java Code Continue</vt:lpstr>
      <vt:lpstr>Appling Context Menu to Listview</vt:lpstr>
      <vt:lpstr>Screen shot</vt:lpstr>
      <vt:lpstr>XML and JAVA code</vt:lpstr>
      <vt:lpstr>Java code</vt:lpstr>
      <vt:lpstr>Java code Continue</vt:lpstr>
      <vt:lpstr>Pop UP menu Screen Shot</vt:lpstr>
      <vt:lpstr>Pop UP menu XML Code</vt:lpstr>
      <vt:lpstr>Pop UP menu Java Code</vt:lpstr>
      <vt:lpstr>Pop UP menu Example 2</vt:lpstr>
      <vt:lpstr>Pop UP menu Example 2 XML </vt:lpstr>
      <vt:lpstr>Pop UP menu Example 2 JAVA</vt:lpstr>
      <vt:lpstr>Pop UP menu Example 2 JAVA Class</vt:lpstr>
      <vt:lpstr>Using the ActionBar</vt:lpstr>
      <vt:lpstr>Using the ActionBar Continue</vt:lpstr>
      <vt:lpstr>Displaying Action Items</vt:lpstr>
      <vt:lpstr>Check Manifest.xml </vt:lpstr>
      <vt:lpstr>Displaying Action Screen Shot</vt:lpstr>
      <vt:lpstr>How to Hide or show etc XML code </vt:lpstr>
      <vt:lpstr>How to Hide or show etc XML code second Activity </vt:lpstr>
      <vt:lpstr>How to Hide or show etc Java code MainActivity </vt:lpstr>
      <vt:lpstr>How to Hide or show etc Java code second Activity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MUHAMMAD ZAKIR KHAN</cp:lastModifiedBy>
  <cp:revision>164</cp:revision>
  <dcterms:created xsi:type="dcterms:W3CDTF">2017-02-16T11:43:29Z</dcterms:created>
  <dcterms:modified xsi:type="dcterms:W3CDTF">2017-05-04T05:32:59Z</dcterms:modified>
</cp:coreProperties>
</file>