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77" r:id="rId4"/>
    <p:sldId id="384" r:id="rId5"/>
    <p:sldId id="352"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373" r:id="rId23"/>
    <p:sldId id="354" r:id="rId24"/>
    <p:sldId id="375" r:id="rId25"/>
    <p:sldId id="258" r:id="rId26"/>
    <p:sldId id="374" r:id="rId27"/>
    <p:sldId id="376" r:id="rId28"/>
    <p:sldId id="353" r:id="rId29"/>
    <p:sldId id="355" r:id="rId30"/>
    <p:sldId id="357" r:id="rId31"/>
    <p:sldId id="356" r:id="rId32"/>
    <p:sldId id="358" r:id="rId33"/>
    <p:sldId id="359" r:id="rId34"/>
    <p:sldId id="360" r:id="rId35"/>
    <p:sldId id="378" r:id="rId36"/>
    <p:sldId id="379" r:id="rId37"/>
    <p:sldId id="380" r:id="rId38"/>
    <p:sldId id="381" r:id="rId39"/>
    <p:sldId id="382" r:id="rId40"/>
    <p:sldId id="38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ir afridi" initials="za" lastIdx="1" clrIdx="0">
    <p:extLst>
      <p:ext uri="{19B8F6BF-5375-455C-9EA6-DF929625EA0E}">
        <p15:presenceInfo xmlns:p15="http://schemas.microsoft.com/office/powerpoint/2012/main" userId="7020fbaed9c4e1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p:scale>
        <a:sx n="80" d="100"/>
        <a:sy n="80" d="100"/>
      </p:scale>
      <p:origin x="0" y="-1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ED5418-FB06-46AD-A459-F74322BFAED2}"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ED5418-FB06-46AD-A459-F74322BFAED2}" type="datetimeFigureOut">
              <a:rPr lang="en-US" smtClean="0"/>
              <a:t>04-May-17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D5418-FB06-46AD-A459-F74322BFAED2}" type="datetimeFigureOut">
              <a:rPr lang="en-US" smtClean="0"/>
              <a:t>04-May-17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04-May-17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04-May-17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a:t>By</a:t>
            </a:r>
          </a:p>
          <a:p>
            <a:r>
              <a:rPr lang="en-US" sz="4800" dirty="0" err="1">
                <a:solidFill>
                  <a:srgbClr val="7030A0"/>
                </a:solidFill>
              </a:rPr>
              <a:t>M.Zakir</a:t>
            </a:r>
            <a:r>
              <a:rPr lang="en-US" sz="4800" dirty="0">
                <a:solidFill>
                  <a:srgbClr val="7030A0"/>
                </a:solidFill>
              </a:rPr>
              <a:t> Khan</a:t>
            </a: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a:solidFill>
                  <a:srgbClr val="C00000"/>
                </a:solidFill>
              </a:rPr>
              <a:t>Lab 09</a:t>
            </a:r>
            <a:br>
              <a:rPr lang="en-US" dirty="0">
                <a:solidFill>
                  <a:srgbClr val="C00000"/>
                </a:solidFill>
              </a:rPr>
            </a:br>
            <a:r>
              <a:rPr lang="en-US" dirty="0">
                <a:solidFill>
                  <a:srgbClr val="00B050"/>
                </a:solidFill>
              </a:rPr>
              <a:t>Using Databases</a:t>
            </a:r>
          </a:p>
        </p:txBody>
      </p:sp>
    </p:spTree>
    <p:extLst>
      <p:ext uri="{BB962C8B-B14F-4D97-AF65-F5344CB8AC3E}">
        <p14:creationId xmlns:p14="http://schemas.microsoft.com/office/powerpoint/2010/main" val="204757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Step4</a:t>
            </a:r>
          </a:p>
        </p:txBody>
      </p:sp>
      <p:sp>
        <p:nvSpPr>
          <p:cNvPr id="3" name="Content Placeholder 2"/>
          <p:cNvSpPr>
            <a:spLocks noGrp="1"/>
          </p:cNvSpPr>
          <p:nvPr>
            <p:ph idx="1"/>
          </p:nvPr>
        </p:nvSpPr>
        <p:spPr>
          <a:xfrm>
            <a:off x="838200" y="927279"/>
            <a:ext cx="10515600" cy="5249684"/>
          </a:xfrm>
        </p:spPr>
        <p:txBody>
          <a:bodyPr/>
          <a:lstStyle/>
          <a:p>
            <a:r>
              <a:rPr lang="en-US" dirty="0"/>
              <a:t>Make the following changes in </a:t>
            </a:r>
            <a:r>
              <a:rPr lang="en-US" dirty="0" err="1"/>
              <a:t>MainActivity</a:t>
            </a:r>
            <a:endParaRPr lang="en-US" dirty="0"/>
          </a:p>
        </p:txBody>
      </p:sp>
      <p:pic>
        <p:nvPicPr>
          <p:cNvPr id="7" name="Picture 6"/>
          <p:cNvPicPr>
            <a:picLocks noChangeAspect="1"/>
          </p:cNvPicPr>
          <p:nvPr/>
        </p:nvPicPr>
        <p:blipFill>
          <a:blip r:embed="rId2"/>
          <a:stretch>
            <a:fillRect/>
          </a:stretch>
        </p:blipFill>
        <p:spPr>
          <a:xfrm>
            <a:off x="2231935" y="1389175"/>
            <a:ext cx="6800850" cy="5238750"/>
          </a:xfrm>
          <a:prstGeom prst="rect">
            <a:avLst/>
          </a:prstGeom>
        </p:spPr>
      </p:pic>
    </p:spTree>
    <p:extLst>
      <p:ext uri="{BB962C8B-B14F-4D97-AF65-F5344CB8AC3E}">
        <p14:creationId xmlns:p14="http://schemas.microsoft.com/office/powerpoint/2010/main" val="343773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Step5</a:t>
            </a:r>
          </a:p>
        </p:txBody>
      </p:sp>
      <p:sp>
        <p:nvSpPr>
          <p:cNvPr id="3" name="Content Placeholder 2"/>
          <p:cNvSpPr>
            <a:spLocks noGrp="1"/>
          </p:cNvSpPr>
          <p:nvPr>
            <p:ph idx="1"/>
          </p:nvPr>
        </p:nvSpPr>
        <p:spPr>
          <a:xfrm>
            <a:off x="838200" y="927279"/>
            <a:ext cx="10515600" cy="5249684"/>
          </a:xfrm>
        </p:spPr>
        <p:txBody>
          <a:bodyPr/>
          <a:lstStyle/>
          <a:p>
            <a:r>
              <a:rPr lang="en-US" dirty="0"/>
              <a:t>Make a GUI part </a:t>
            </a:r>
          </a:p>
        </p:txBody>
      </p:sp>
      <p:pic>
        <p:nvPicPr>
          <p:cNvPr id="5" name="Picture 4"/>
          <p:cNvPicPr>
            <a:picLocks noChangeAspect="1"/>
          </p:cNvPicPr>
          <p:nvPr/>
        </p:nvPicPr>
        <p:blipFill>
          <a:blip r:embed="rId2"/>
          <a:stretch>
            <a:fillRect/>
          </a:stretch>
        </p:blipFill>
        <p:spPr>
          <a:xfrm>
            <a:off x="838199" y="1572870"/>
            <a:ext cx="5435991" cy="5186743"/>
          </a:xfrm>
          <a:prstGeom prst="rect">
            <a:avLst/>
          </a:prstGeom>
        </p:spPr>
      </p:pic>
      <p:pic>
        <p:nvPicPr>
          <p:cNvPr id="7" name="Picture 6"/>
          <p:cNvPicPr>
            <a:picLocks noChangeAspect="1"/>
          </p:cNvPicPr>
          <p:nvPr/>
        </p:nvPicPr>
        <p:blipFill>
          <a:blip r:embed="rId3"/>
          <a:stretch>
            <a:fillRect/>
          </a:stretch>
        </p:blipFill>
        <p:spPr>
          <a:xfrm>
            <a:off x="7814826" y="811370"/>
            <a:ext cx="3708579" cy="5806854"/>
          </a:xfrm>
          <a:prstGeom prst="rect">
            <a:avLst/>
          </a:prstGeom>
        </p:spPr>
      </p:pic>
    </p:spTree>
    <p:extLst>
      <p:ext uri="{BB962C8B-B14F-4D97-AF65-F5344CB8AC3E}">
        <p14:creationId xmlns:p14="http://schemas.microsoft.com/office/powerpoint/2010/main" val="63859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Now add others methods in </a:t>
            </a:r>
            <a:r>
              <a:rPr lang="en-US" b="1" dirty="0" err="1">
                <a:solidFill>
                  <a:schemeClr val="accent1">
                    <a:lumMod val="60000"/>
                    <a:lumOff val="40000"/>
                  </a:schemeClr>
                </a:solidFill>
              </a:rPr>
              <a:t>DatabaseHelper</a:t>
            </a:r>
            <a:r>
              <a:rPr lang="en-US" b="1" dirty="0">
                <a:solidFill>
                  <a:schemeClr val="accent1">
                    <a:lumMod val="60000"/>
                    <a:lumOff val="40000"/>
                  </a:schemeClr>
                </a:solidFill>
              </a:rPr>
              <a:t> and add it in </a:t>
            </a:r>
            <a:r>
              <a:rPr lang="en-US" b="1" dirty="0" err="1">
                <a:solidFill>
                  <a:schemeClr val="accent1">
                    <a:lumMod val="60000"/>
                    <a:lumOff val="40000"/>
                  </a:schemeClr>
                </a:solidFill>
              </a:rPr>
              <a:t>MainActivity</a:t>
            </a:r>
            <a:endParaRPr lang="en-US" b="1"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521438" y="1114503"/>
            <a:ext cx="5574562" cy="1242331"/>
          </a:xfrm>
          <a:prstGeom prst="rect">
            <a:avLst/>
          </a:prstGeom>
        </p:spPr>
      </p:pic>
      <p:pic>
        <p:nvPicPr>
          <p:cNvPr id="6" name="Picture 5"/>
          <p:cNvPicPr>
            <a:picLocks noChangeAspect="1"/>
          </p:cNvPicPr>
          <p:nvPr/>
        </p:nvPicPr>
        <p:blipFill>
          <a:blip r:embed="rId3"/>
          <a:stretch>
            <a:fillRect/>
          </a:stretch>
        </p:blipFill>
        <p:spPr>
          <a:xfrm>
            <a:off x="6521075" y="1230413"/>
            <a:ext cx="5294084" cy="5479480"/>
          </a:xfrm>
          <a:prstGeom prst="rect">
            <a:avLst/>
          </a:prstGeom>
        </p:spPr>
      </p:pic>
      <p:pic>
        <p:nvPicPr>
          <p:cNvPr id="8" name="Picture 7"/>
          <p:cNvPicPr>
            <a:picLocks noChangeAspect="1"/>
          </p:cNvPicPr>
          <p:nvPr/>
        </p:nvPicPr>
        <p:blipFill>
          <a:blip r:embed="rId4"/>
          <a:stretch>
            <a:fillRect/>
          </a:stretch>
        </p:blipFill>
        <p:spPr>
          <a:xfrm>
            <a:off x="1648496" y="2356834"/>
            <a:ext cx="2655864" cy="4182693"/>
          </a:xfrm>
          <a:prstGeom prst="rect">
            <a:avLst/>
          </a:prstGeom>
        </p:spPr>
      </p:pic>
    </p:spTree>
    <p:extLst>
      <p:ext uri="{BB962C8B-B14F-4D97-AF65-F5344CB8AC3E}">
        <p14:creationId xmlns:p14="http://schemas.microsoft.com/office/powerpoint/2010/main" val="18467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Now add others methods in </a:t>
            </a:r>
            <a:r>
              <a:rPr lang="en-US" b="1" dirty="0" err="1">
                <a:solidFill>
                  <a:schemeClr val="accent1">
                    <a:lumMod val="60000"/>
                    <a:lumOff val="40000"/>
                  </a:schemeClr>
                </a:solidFill>
              </a:rPr>
              <a:t>DatabaseHelper</a:t>
            </a:r>
            <a:r>
              <a:rPr lang="en-US" b="1" dirty="0">
                <a:solidFill>
                  <a:schemeClr val="accent1">
                    <a:lumMod val="60000"/>
                    <a:lumOff val="40000"/>
                  </a:schemeClr>
                </a:solidFill>
              </a:rPr>
              <a:t> and add it in </a:t>
            </a:r>
            <a:r>
              <a:rPr lang="en-US" b="1" dirty="0" err="1">
                <a:solidFill>
                  <a:schemeClr val="accent1">
                    <a:lumMod val="60000"/>
                    <a:lumOff val="40000"/>
                  </a:schemeClr>
                </a:solidFill>
              </a:rPr>
              <a:t>MainActivity</a:t>
            </a:r>
            <a:endParaRPr lang="en-US" b="1" dirty="0">
              <a:solidFill>
                <a:schemeClr val="accent1">
                  <a:lumMod val="60000"/>
                  <a:lumOff val="40000"/>
                </a:schemeClr>
              </a:solidFill>
            </a:endParaRPr>
          </a:p>
        </p:txBody>
      </p:sp>
      <p:pic>
        <p:nvPicPr>
          <p:cNvPr id="5" name="Picture 4"/>
          <p:cNvPicPr>
            <a:picLocks noChangeAspect="1"/>
          </p:cNvPicPr>
          <p:nvPr/>
        </p:nvPicPr>
        <p:blipFill>
          <a:blip r:embed="rId2"/>
          <a:stretch>
            <a:fillRect/>
          </a:stretch>
        </p:blipFill>
        <p:spPr>
          <a:xfrm>
            <a:off x="276225" y="1230413"/>
            <a:ext cx="5819775" cy="1885950"/>
          </a:xfrm>
          <a:prstGeom prst="rect">
            <a:avLst/>
          </a:prstGeom>
        </p:spPr>
      </p:pic>
      <p:pic>
        <p:nvPicPr>
          <p:cNvPr id="7" name="Picture 6"/>
          <p:cNvPicPr>
            <a:picLocks noChangeAspect="1"/>
          </p:cNvPicPr>
          <p:nvPr/>
        </p:nvPicPr>
        <p:blipFill>
          <a:blip r:embed="rId3"/>
          <a:stretch>
            <a:fillRect/>
          </a:stretch>
        </p:blipFill>
        <p:spPr>
          <a:xfrm>
            <a:off x="5212590" y="3424505"/>
            <a:ext cx="6686550" cy="2790825"/>
          </a:xfrm>
          <a:prstGeom prst="rect">
            <a:avLst/>
          </a:prstGeom>
        </p:spPr>
      </p:pic>
    </p:spTree>
    <p:extLst>
      <p:ext uri="{BB962C8B-B14F-4D97-AF65-F5344CB8AC3E}">
        <p14:creationId xmlns:p14="http://schemas.microsoft.com/office/powerpoint/2010/main" val="293077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Now Want </a:t>
            </a:r>
            <a:r>
              <a:rPr lang="en-US" b="1" dirty="0" err="1">
                <a:solidFill>
                  <a:schemeClr val="accent1">
                    <a:lumMod val="60000"/>
                    <a:lumOff val="40000"/>
                  </a:schemeClr>
                </a:solidFill>
              </a:rPr>
              <a:t>Updation</a:t>
            </a:r>
            <a:r>
              <a:rPr lang="en-US" b="1" dirty="0">
                <a:solidFill>
                  <a:schemeClr val="accent1">
                    <a:lumMod val="60000"/>
                    <a:lumOff val="40000"/>
                  </a:schemeClr>
                </a:solidFill>
              </a:rPr>
              <a:t> of Record 01</a:t>
            </a:r>
          </a:p>
        </p:txBody>
      </p:sp>
      <p:pic>
        <p:nvPicPr>
          <p:cNvPr id="3" name="Picture 2"/>
          <p:cNvPicPr>
            <a:picLocks noChangeAspect="1"/>
          </p:cNvPicPr>
          <p:nvPr/>
        </p:nvPicPr>
        <p:blipFill>
          <a:blip r:embed="rId2"/>
          <a:stretch>
            <a:fillRect/>
          </a:stretch>
        </p:blipFill>
        <p:spPr>
          <a:xfrm>
            <a:off x="1146220" y="1019355"/>
            <a:ext cx="3584552" cy="5576841"/>
          </a:xfrm>
          <a:prstGeom prst="rect">
            <a:avLst/>
          </a:prstGeom>
        </p:spPr>
      </p:pic>
      <p:pic>
        <p:nvPicPr>
          <p:cNvPr id="4" name="Picture 3"/>
          <p:cNvPicPr>
            <a:picLocks noChangeAspect="1"/>
          </p:cNvPicPr>
          <p:nvPr/>
        </p:nvPicPr>
        <p:blipFill>
          <a:blip r:embed="rId3"/>
          <a:stretch>
            <a:fillRect/>
          </a:stretch>
        </p:blipFill>
        <p:spPr>
          <a:xfrm>
            <a:off x="5576552" y="1019354"/>
            <a:ext cx="3551032" cy="5576841"/>
          </a:xfrm>
          <a:prstGeom prst="rect">
            <a:avLst/>
          </a:prstGeom>
        </p:spPr>
      </p:pic>
    </p:spTree>
    <p:extLst>
      <p:ext uri="{BB962C8B-B14F-4D97-AF65-F5344CB8AC3E}">
        <p14:creationId xmlns:p14="http://schemas.microsoft.com/office/powerpoint/2010/main" val="198268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Now add others methods in </a:t>
            </a:r>
            <a:r>
              <a:rPr lang="en-US" b="1" dirty="0" err="1">
                <a:solidFill>
                  <a:schemeClr val="accent1">
                    <a:lumMod val="60000"/>
                    <a:lumOff val="40000"/>
                  </a:schemeClr>
                </a:solidFill>
              </a:rPr>
              <a:t>DatabaseHelper</a:t>
            </a:r>
            <a:r>
              <a:rPr lang="en-US" b="1" dirty="0">
                <a:solidFill>
                  <a:schemeClr val="accent1">
                    <a:lumMod val="60000"/>
                    <a:lumOff val="40000"/>
                  </a:schemeClr>
                </a:solidFill>
              </a:rPr>
              <a:t> and add it in </a:t>
            </a:r>
            <a:r>
              <a:rPr lang="en-US" b="1" dirty="0" err="1">
                <a:solidFill>
                  <a:schemeClr val="accent1">
                    <a:lumMod val="60000"/>
                    <a:lumOff val="40000"/>
                  </a:schemeClr>
                </a:solidFill>
              </a:rPr>
              <a:t>MainActivity</a:t>
            </a:r>
            <a:endParaRPr lang="en-US" b="1" dirty="0">
              <a:solidFill>
                <a:schemeClr val="accent1">
                  <a:lumMod val="60000"/>
                  <a:lumOff val="40000"/>
                </a:schemeClr>
              </a:solidFill>
            </a:endParaRPr>
          </a:p>
        </p:txBody>
      </p:sp>
      <p:pic>
        <p:nvPicPr>
          <p:cNvPr id="3" name="Picture 2"/>
          <p:cNvPicPr>
            <a:picLocks noChangeAspect="1"/>
          </p:cNvPicPr>
          <p:nvPr/>
        </p:nvPicPr>
        <p:blipFill>
          <a:blip r:embed="rId2"/>
          <a:stretch>
            <a:fillRect/>
          </a:stretch>
        </p:blipFill>
        <p:spPr>
          <a:xfrm>
            <a:off x="147034" y="1582960"/>
            <a:ext cx="7467600" cy="2352675"/>
          </a:xfrm>
          <a:prstGeom prst="rect">
            <a:avLst/>
          </a:prstGeom>
        </p:spPr>
      </p:pic>
      <p:pic>
        <p:nvPicPr>
          <p:cNvPr id="4" name="Picture 3"/>
          <p:cNvPicPr>
            <a:picLocks noChangeAspect="1"/>
          </p:cNvPicPr>
          <p:nvPr/>
        </p:nvPicPr>
        <p:blipFill>
          <a:blip r:embed="rId3"/>
          <a:stretch>
            <a:fillRect/>
          </a:stretch>
        </p:blipFill>
        <p:spPr>
          <a:xfrm>
            <a:off x="2351468" y="4311538"/>
            <a:ext cx="8448336" cy="1303651"/>
          </a:xfrm>
          <a:prstGeom prst="rect">
            <a:avLst/>
          </a:prstGeom>
        </p:spPr>
      </p:pic>
    </p:spTree>
    <p:extLst>
      <p:ext uri="{BB962C8B-B14F-4D97-AF65-F5344CB8AC3E}">
        <p14:creationId xmlns:p14="http://schemas.microsoft.com/office/powerpoint/2010/main" val="173197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Screen shot</a:t>
            </a:r>
          </a:p>
        </p:txBody>
      </p:sp>
      <p:pic>
        <p:nvPicPr>
          <p:cNvPr id="5" name="Picture 4"/>
          <p:cNvPicPr>
            <a:picLocks noChangeAspect="1"/>
          </p:cNvPicPr>
          <p:nvPr/>
        </p:nvPicPr>
        <p:blipFill>
          <a:blip r:embed="rId2"/>
          <a:stretch>
            <a:fillRect/>
          </a:stretch>
        </p:blipFill>
        <p:spPr>
          <a:xfrm>
            <a:off x="257576" y="1363618"/>
            <a:ext cx="3253183" cy="5036041"/>
          </a:xfrm>
          <a:prstGeom prst="rect">
            <a:avLst/>
          </a:prstGeom>
        </p:spPr>
      </p:pic>
      <p:pic>
        <p:nvPicPr>
          <p:cNvPr id="6" name="Picture 5"/>
          <p:cNvPicPr>
            <a:picLocks noChangeAspect="1"/>
          </p:cNvPicPr>
          <p:nvPr/>
        </p:nvPicPr>
        <p:blipFill>
          <a:blip r:embed="rId3"/>
          <a:stretch>
            <a:fillRect/>
          </a:stretch>
        </p:blipFill>
        <p:spPr>
          <a:xfrm>
            <a:off x="4552927" y="1324737"/>
            <a:ext cx="3230138" cy="5074922"/>
          </a:xfrm>
          <a:prstGeom prst="rect">
            <a:avLst/>
          </a:prstGeom>
        </p:spPr>
      </p:pic>
      <p:pic>
        <p:nvPicPr>
          <p:cNvPr id="7" name="Picture 6"/>
          <p:cNvPicPr>
            <a:picLocks noChangeAspect="1"/>
          </p:cNvPicPr>
          <p:nvPr/>
        </p:nvPicPr>
        <p:blipFill>
          <a:blip r:embed="rId4"/>
          <a:stretch>
            <a:fillRect/>
          </a:stretch>
        </p:blipFill>
        <p:spPr>
          <a:xfrm>
            <a:off x="8513317" y="1197735"/>
            <a:ext cx="3312305" cy="5201924"/>
          </a:xfrm>
          <a:prstGeom prst="rect">
            <a:avLst/>
          </a:prstGeom>
        </p:spPr>
      </p:pic>
    </p:spTree>
    <p:extLst>
      <p:ext uri="{BB962C8B-B14F-4D97-AF65-F5344CB8AC3E}">
        <p14:creationId xmlns:p14="http://schemas.microsoft.com/office/powerpoint/2010/main" val="2232472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Complete </a:t>
            </a:r>
            <a:r>
              <a:rPr lang="en-US" b="1" dirty="0" err="1">
                <a:solidFill>
                  <a:schemeClr val="accent1">
                    <a:lumMod val="60000"/>
                    <a:lumOff val="40000"/>
                  </a:schemeClr>
                </a:solidFill>
              </a:rPr>
              <a:t>OverView</a:t>
            </a:r>
            <a:endParaRPr lang="en-US" b="1" dirty="0">
              <a:solidFill>
                <a:schemeClr val="accent1">
                  <a:lumMod val="60000"/>
                  <a:lumOff val="40000"/>
                </a:schemeClr>
              </a:solidFill>
            </a:endParaRPr>
          </a:p>
        </p:txBody>
      </p:sp>
      <p:pic>
        <p:nvPicPr>
          <p:cNvPr id="3" name="Picture 2"/>
          <p:cNvPicPr>
            <a:picLocks noChangeAspect="1"/>
          </p:cNvPicPr>
          <p:nvPr/>
        </p:nvPicPr>
        <p:blipFill>
          <a:blip r:embed="rId2"/>
          <a:stretch>
            <a:fillRect/>
          </a:stretch>
        </p:blipFill>
        <p:spPr>
          <a:xfrm>
            <a:off x="390926" y="1230670"/>
            <a:ext cx="5224859" cy="5041341"/>
          </a:xfrm>
          <a:prstGeom prst="rect">
            <a:avLst/>
          </a:prstGeom>
        </p:spPr>
      </p:pic>
      <p:pic>
        <p:nvPicPr>
          <p:cNvPr id="4" name="Picture 3"/>
          <p:cNvPicPr>
            <a:picLocks noChangeAspect="1"/>
          </p:cNvPicPr>
          <p:nvPr/>
        </p:nvPicPr>
        <p:blipFill>
          <a:blip r:embed="rId3"/>
          <a:stretch>
            <a:fillRect/>
          </a:stretch>
        </p:blipFill>
        <p:spPr>
          <a:xfrm>
            <a:off x="6095999" y="1230670"/>
            <a:ext cx="4773769" cy="5016682"/>
          </a:xfrm>
          <a:prstGeom prst="rect">
            <a:avLst/>
          </a:prstGeom>
        </p:spPr>
      </p:pic>
    </p:spTree>
    <p:extLst>
      <p:ext uri="{BB962C8B-B14F-4D97-AF65-F5344CB8AC3E}">
        <p14:creationId xmlns:p14="http://schemas.microsoft.com/office/powerpoint/2010/main" val="392872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Complete </a:t>
            </a:r>
            <a:r>
              <a:rPr lang="en-US" b="1" dirty="0" err="1">
                <a:solidFill>
                  <a:schemeClr val="accent1">
                    <a:lumMod val="60000"/>
                    <a:lumOff val="40000"/>
                  </a:schemeClr>
                </a:solidFill>
              </a:rPr>
              <a:t>OverView</a:t>
            </a:r>
            <a:endParaRPr lang="en-US" b="1" dirty="0">
              <a:solidFill>
                <a:schemeClr val="accent1">
                  <a:lumMod val="60000"/>
                  <a:lumOff val="40000"/>
                </a:schemeClr>
              </a:solidFill>
            </a:endParaRPr>
          </a:p>
        </p:txBody>
      </p:sp>
      <p:pic>
        <p:nvPicPr>
          <p:cNvPr id="5" name="Picture 4"/>
          <p:cNvPicPr>
            <a:picLocks noChangeAspect="1"/>
          </p:cNvPicPr>
          <p:nvPr/>
        </p:nvPicPr>
        <p:blipFill>
          <a:blip r:embed="rId2"/>
          <a:stretch>
            <a:fillRect/>
          </a:stretch>
        </p:blipFill>
        <p:spPr>
          <a:xfrm>
            <a:off x="0" y="1118315"/>
            <a:ext cx="4629150" cy="4476750"/>
          </a:xfrm>
          <a:prstGeom prst="rect">
            <a:avLst/>
          </a:prstGeom>
        </p:spPr>
      </p:pic>
      <p:pic>
        <p:nvPicPr>
          <p:cNvPr id="6" name="Picture 5"/>
          <p:cNvPicPr>
            <a:picLocks noChangeAspect="1"/>
          </p:cNvPicPr>
          <p:nvPr/>
        </p:nvPicPr>
        <p:blipFill>
          <a:blip r:embed="rId3"/>
          <a:stretch>
            <a:fillRect/>
          </a:stretch>
        </p:blipFill>
        <p:spPr>
          <a:xfrm>
            <a:off x="4752975" y="994490"/>
            <a:ext cx="7400925" cy="4724400"/>
          </a:xfrm>
          <a:prstGeom prst="rect">
            <a:avLst/>
          </a:prstGeom>
        </p:spPr>
      </p:pic>
    </p:spTree>
    <p:extLst>
      <p:ext uri="{BB962C8B-B14F-4D97-AF65-F5344CB8AC3E}">
        <p14:creationId xmlns:p14="http://schemas.microsoft.com/office/powerpoint/2010/main" val="2874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Complete </a:t>
            </a:r>
            <a:r>
              <a:rPr lang="en-US" b="1" dirty="0" err="1">
                <a:solidFill>
                  <a:schemeClr val="accent1">
                    <a:lumMod val="60000"/>
                    <a:lumOff val="40000"/>
                  </a:schemeClr>
                </a:solidFill>
              </a:rPr>
              <a:t>OverView</a:t>
            </a:r>
            <a:endParaRPr lang="en-US" b="1" dirty="0">
              <a:solidFill>
                <a:schemeClr val="accent1">
                  <a:lumMod val="60000"/>
                  <a:lumOff val="40000"/>
                </a:schemeClr>
              </a:solidFill>
            </a:endParaRPr>
          </a:p>
        </p:txBody>
      </p:sp>
      <p:pic>
        <p:nvPicPr>
          <p:cNvPr id="3" name="Picture 2"/>
          <p:cNvPicPr>
            <a:picLocks noChangeAspect="1"/>
          </p:cNvPicPr>
          <p:nvPr/>
        </p:nvPicPr>
        <p:blipFill>
          <a:blip r:embed="rId2"/>
          <a:stretch>
            <a:fillRect/>
          </a:stretch>
        </p:blipFill>
        <p:spPr>
          <a:xfrm>
            <a:off x="116245" y="1841813"/>
            <a:ext cx="6524625" cy="2762250"/>
          </a:xfrm>
          <a:prstGeom prst="rect">
            <a:avLst/>
          </a:prstGeom>
        </p:spPr>
      </p:pic>
      <p:pic>
        <p:nvPicPr>
          <p:cNvPr id="4" name="Picture 3"/>
          <p:cNvPicPr>
            <a:picLocks noChangeAspect="1"/>
          </p:cNvPicPr>
          <p:nvPr/>
        </p:nvPicPr>
        <p:blipFill>
          <a:blip r:embed="rId3"/>
          <a:stretch>
            <a:fillRect/>
          </a:stretch>
        </p:blipFill>
        <p:spPr>
          <a:xfrm>
            <a:off x="6814945" y="1033663"/>
            <a:ext cx="5167639" cy="5328499"/>
          </a:xfrm>
          <a:prstGeom prst="rect">
            <a:avLst/>
          </a:prstGeom>
        </p:spPr>
      </p:pic>
    </p:spTree>
    <p:extLst>
      <p:ext uri="{BB962C8B-B14F-4D97-AF65-F5344CB8AC3E}">
        <p14:creationId xmlns:p14="http://schemas.microsoft.com/office/powerpoint/2010/main" val="378829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fontScale="90000"/>
          </a:bodyPr>
          <a:lstStyle/>
          <a:p>
            <a:r>
              <a:rPr lang="en-US" sz="6600" dirty="0">
                <a:solidFill>
                  <a:schemeClr val="accent4"/>
                </a:solidFill>
              </a:rPr>
              <a:t>U</a:t>
            </a:r>
            <a:r>
              <a:rPr lang="en-US" sz="3200" dirty="0"/>
              <a:t>ser-entered data needs to be saved somewhere so that it can be accessed at a later time. Android offers the SQLite relational database library for persisting data.</a:t>
            </a:r>
            <a:br>
              <a:rPr lang="en-US" sz="3200" dirty="0"/>
            </a:br>
            <a:r>
              <a:rPr lang="en-US" sz="4000" dirty="0">
                <a:solidFill>
                  <a:schemeClr val="accent2">
                    <a:lumMod val="75000"/>
                  </a:schemeClr>
                </a:solidFill>
              </a:rPr>
              <a:t>I</a:t>
            </a:r>
            <a:r>
              <a:rPr lang="en-US" sz="3200" dirty="0"/>
              <a:t>t’s an open-source, lightweight and powerful database available in the form of C library. </a:t>
            </a:r>
            <a:br>
              <a:rPr lang="en-US" sz="3200" dirty="0"/>
            </a:br>
            <a:r>
              <a:rPr lang="en-US" sz="4000" dirty="0">
                <a:solidFill>
                  <a:schemeClr val="accent2">
                    <a:lumMod val="75000"/>
                  </a:schemeClr>
                </a:solidFill>
              </a:rPr>
              <a:t>I</a:t>
            </a:r>
            <a:r>
              <a:rPr lang="en-US" sz="3200" dirty="0"/>
              <a:t>t uses SQL for storing and retrieving information and  performing database maintenance.</a:t>
            </a:r>
            <a:br>
              <a:rPr lang="en-US" sz="3200" dirty="0"/>
            </a:br>
            <a:r>
              <a:rPr lang="en-US" sz="4000" dirty="0">
                <a:solidFill>
                  <a:schemeClr val="accent2">
                    <a:lumMod val="75000"/>
                  </a:schemeClr>
                </a:solidFill>
              </a:rPr>
              <a:t>S</a:t>
            </a:r>
            <a:r>
              <a:rPr lang="en-US" sz="3200" dirty="0"/>
              <a:t>QLite is extremely reliable and is popularly used in devices with restricted computing power.</a:t>
            </a:r>
            <a:br>
              <a:rPr lang="en-US" sz="3200" dirty="0"/>
            </a:br>
            <a:r>
              <a:rPr lang="en-US" sz="4000" dirty="0">
                <a:solidFill>
                  <a:schemeClr val="accent2">
                    <a:lumMod val="75000"/>
                  </a:schemeClr>
                </a:solidFill>
              </a:rPr>
              <a:t>T</a:t>
            </a:r>
            <a:r>
              <a:rPr lang="en-US" sz="3200" dirty="0"/>
              <a:t>hrough SQLite, we can create individual databases for each application and store and manage application-related data.</a:t>
            </a:r>
            <a:endParaRPr lang="en-US" sz="3200" b="1" dirty="0"/>
          </a:p>
        </p:txBody>
      </p:sp>
    </p:spTree>
    <p:extLst>
      <p:ext uri="{BB962C8B-B14F-4D97-AF65-F5344CB8AC3E}">
        <p14:creationId xmlns:p14="http://schemas.microsoft.com/office/powerpoint/2010/main" val="168624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Complete </a:t>
            </a:r>
            <a:r>
              <a:rPr lang="en-US" b="1" dirty="0" err="1">
                <a:solidFill>
                  <a:schemeClr val="accent1">
                    <a:lumMod val="60000"/>
                    <a:lumOff val="40000"/>
                  </a:schemeClr>
                </a:solidFill>
              </a:rPr>
              <a:t>OverView</a:t>
            </a:r>
            <a:endParaRPr lang="en-US" b="1" dirty="0">
              <a:solidFill>
                <a:schemeClr val="accent1">
                  <a:lumMod val="60000"/>
                  <a:lumOff val="40000"/>
                </a:schemeClr>
              </a:solidFill>
            </a:endParaRPr>
          </a:p>
        </p:txBody>
      </p:sp>
      <p:pic>
        <p:nvPicPr>
          <p:cNvPr id="5" name="Picture 4"/>
          <p:cNvPicPr>
            <a:picLocks noChangeAspect="1"/>
          </p:cNvPicPr>
          <p:nvPr/>
        </p:nvPicPr>
        <p:blipFill>
          <a:blip r:embed="rId2"/>
          <a:stretch>
            <a:fillRect/>
          </a:stretch>
        </p:blipFill>
        <p:spPr>
          <a:xfrm>
            <a:off x="1763667" y="1362678"/>
            <a:ext cx="8201025" cy="4905375"/>
          </a:xfrm>
          <a:prstGeom prst="rect">
            <a:avLst/>
          </a:prstGeom>
        </p:spPr>
      </p:pic>
    </p:spTree>
    <p:extLst>
      <p:ext uri="{BB962C8B-B14F-4D97-AF65-F5344CB8AC3E}">
        <p14:creationId xmlns:p14="http://schemas.microsoft.com/office/powerpoint/2010/main" val="21381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Complete </a:t>
            </a:r>
            <a:r>
              <a:rPr lang="en-US" b="1" dirty="0" err="1">
                <a:solidFill>
                  <a:schemeClr val="accent1">
                    <a:lumMod val="60000"/>
                    <a:lumOff val="40000"/>
                  </a:schemeClr>
                </a:solidFill>
              </a:rPr>
              <a:t>OverView</a:t>
            </a:r>
            <a:endParaRPr lang="en-US" b="1" dirty="0">
              <a:solidFill>
                <a:schemeClr val="accent1">
                  <a:lumMod val="60000"/>
                  <a:lumOff val="40000"/>
                </a:schemeClr>
              </a:solidFill>
            </a:endParaRPr>
          </a:p>
        </p:txBody>
      </p:sp>
      <p:pic>
        <p:nvPicPr>
          <p:cNvPr id="3" name="Picture 2"/>
          <p:cNvPicPr>
            <a:picLocks noChangeAspect="1"/>
          </p:cNvPicPr>
          <p:nvPr/>
        </p:nvPicPr>
        <p:blipFill>
          <a:blip r:embed="rId2"/>
          <a:stretch>
            <a:fillRect/>
          </a:stretch>
        </p:blipFill>
        <p:spPr>
          <a:xfrm>
            <a:off x="1906127" y="1185862"/>
            <a:ext cx="7123573" cy="5446758"/>
          </a:xfrm>
          <a:prstGeom prst="rect">
            <a:avLst/>
          </a:prstGeom>
        </p:spPr>
      </p:pic>
    </p:spTree>
    <p:extLst>
      <p:ext uri="{BB962C8B-B14F-4D97-AF65-F5344CB8AC3E}">
        <p14:creationId xmlns:p14="http://schemas.microsoft.com/office/powerpoint/2010/main" val="140241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Screen shot Example 2 using Log</a:t>
            </a:r>
          </a:p>
        </p:txBody>
      </p:sp>
      <p:pic>
        <p:nvPicPr>
          <p:cNvPr id="4" name="Content Placeholder 3"/>
          <p:cNvPicPr>
            <a:picLocks noGrp="1" noChangeAspect="1"/>
          </p:cNvPicPr>
          <p:nvPr>
            <p:ph idx="1"/>
          </p:nvPr>
        </p:nvPicPr>
        <p:blipFill>
          <a:blip r:embed="rId2"/>
          <a:stretch>
            <a:fillRect/>
          </a:stretch>
        </p:blipFill>
        <p:spPr>
          <a:xfrm>
            <a:off x="483204" y="914423"/>
            <a:ext cx="3045607" cy="4752486"/>
          </a:xfrm>
          <a:prstGeom prst="rect">
            <a:avLst/>
          </a:prstGeom>
        </p:spPr>
      </p:pic>
      <p:pic>
        <p:nvPicPr>
          <p:cNvPr id="5" name="Picture 4"/>
          <p:cNvPicPr>
            <a:picLocks noChangeAspect="1"/>
          </p:cNvPicPr>
          <p:nvPr/>
        </p:nvPicPr>
        <p:blipFill>
          <a:blip r:embed="rId3"/>
          <a:stretch>
            <a:fillRect/>
          </a:stretch>
        </p:blipFill>
        <p:spPr>
          <a:xfrm>
            <a:off x="3760630" y="914423"/>
            <a:ext cx="3008357" cy="4700971"/>
          </a:xfrm>
          <a:prstGeom prst="rect">
            <a:avLst/>
          </a:prstGeom>
        </p:spPr>
      </p:pic>
      <p:pic>
        <p:nvPicPr>
          <p:cNvPr id="6" name="Picture 5"/>
          <p:cNvPicPr>
            <a:picLocks noChangeAspect="1"/>
          </p:cNvPicPr>
          <p:nvPr/>
        </p:nvPicPr>
        <p:blipFill>
          <a:blip r:embed="rId4"/>
          <a:stretch>
            <a:fillRect/>
          </a:stretch>
        </p:blipFill>
        <p:spPr>
          <a:xfrm>
            <a:off x="5679717" y="4890621"/>
            <a:ext cx="6267450" cy="1552575"/>
          </a:xfrm>
          <a:prstGeom prst="rect">
            <a:avLst/>
          </a:prstGeom>
        </p:spPr>
      </p:pic>
      <p:pic>
        <p:nvPicPr>
          <p:cNvPr id="7" name="Picture 6"/>
          <p:cNvPicPr>
            <a:picLocks noChangeAspect="1"/>
          </p:cNvPicPr>
          <p:nvPr/>
        </p:nvPicPr>
        <p:blipFill>
          <a:blip r:embed="rId5"/>
          <a:stretch>
            <a:fillRect/>
          </a:stretch>
        </p:blipFill>
        <p:spPr>
          <a:xfrm>
            <a:off x="7970613" y="1204778"/>
            <a:ext cx="3076575" cy="3057525"/>
          </a:xfrm>
          <a:prstGeom prst="rect">
            <a:avLst/>
          </a:prstGeom>
        </p:spPr>
      </p:pic>
    </p:spTree>
    <p:extLst>
      <p:ext uri="{BB962C8B-B14F-4D97-AF65-F5344CB8AC3E}">
        <p14:creationId xmlns:p14="http://schemas.microsoft.com/office/powerpoint/2010/main" val="394035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XML </a:t>
            </a:r>
          </a:p>
        </p:txBody>
      </p:sp>
      <p:pic>
        <p:nvPicPr>
          <p:cNvPr id="3" name="Picture 2"/>
          <p:cNvPicPr>
            <a:picLocks noChangeAspect="1"/>
          </p:cNvPicPr>
          <p:nvPr/>
        </p:nvPicPr>
        <p:blipFill>
          <a:blip r:embed="rId2"/>
          <a:stretch>
            <a:fillRect/>
          </a:stretch>
        </p:blipFill>
        <p:spPr>
          <a:xfrm>
            <a:off x="0" y="1380782"/>
            <a:ext cx="4126203" cy="3667736"/>
          </a:xfrm>
          <a:prstGeom prst="rect">
            <a:avLst/>
          </a:prstGeom>
        </p:spPr>
      </p:pic>
      <p:pic>
        <p:nvPicPr>
          <p:cNvPr id="7" name="Picture 6"/>
          <p:cNvPicPr>
            <a:picLocks noChangeAspect="1"/>
          </p:cNvPicPr>
          <p:nvPr/>
        </p:nvPicPr>
        <p:blipFill>
          <a:blip r:embed="rId3"/>
          <a:stretch>
            <a:fillRect/>
          </a:stretch>
        </p:blipFill>
        <p:spPr>
          <a:xfrm>
            <a:off x="4250699" y="1218530"/>
            <a:ext cx="4429125" cy="4781550"/>
          </a:xfrm>
          <a:prstGeom prst="rect">
            <a:avLst/>
          </a:prstGeom>
        </p:spPr>
      </p:pic>
      <p:pic>
        <p:nvPicPr>
          <p:cNvPr id="8" name="Picture 7"/>
          <p:cNvPicPr>
            <a:picLocks noChangeAspect="1"/>
          </p:cNvPicPr>
          <p:nvPr/>
        </p:nvPicPr>
        <p:blipFill>
          <a:blip r:embed="rId4"/>
          <a:stretch>
            <a:fillRect/>
          </a:stretch>
        </p:blipFill>
        <p:spPr>
          <a:xfrm>
            <a:off x="7910378" y="1187704"/>
            <a:ext cx="4124325" cy="4733925"/>
          </a:xfrm>
          <a:prstGeom prst="rect">
            <a:avLst/>
          </a:prstGeom>
        </p:spPr>
      </p:pic>
    </p:spTree>
    <p:extLst>
      <p:ext uri="{BB962C8B-B14F-4D97-AF65-F5344CB8AC3E}">
        <p14:creationId xmlns:p14="http://schemas.microsoft.com/office/powerpoint/2010/main" val="599417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MainActivity</a:t>
            </a:r>
            <a:r>
              <a:rPr lang="en-US" dirty="0">
                <a:solidFill>
                  <a:srgbClr val="00B0F0"/>
                </a:solidFill>
              </a:rPr>
              <a:t> Java Code</a:t>
            </a:r>
          </a:p>
        </p:txBody>
      </p:sp>
      <p:pic>
        <p:nvPicPr>
          <p:cNvPr id="4" name="Picture 3"/>
          <p:cNvPicPr>
            <a:picLocks noChangeAspect="1"/>
          </p:cNvPicPr>
          <p:nvPr/>
        </p:nvPicPr>
        <p:blipFill>
          <a:blip r:embed="rId2"/>
          <a:stretch>
            <a:fillRect/>
          </a:stretch>
        </p:blipFill>
        <p:spPr>
          <a:xfrm>
            <a:off x="200294" y="1139712"/>
            <a:ext cx="5429250" cy="5248275"/>
          </a:xfrm>
          <a:prstGeom prst="rect">
            <a:avLst/>
          </a:prstGeom>
        </p:spPr>
      </p:pic>
      <p:pic>
        <p:nvPicPr>
          <p:cNvPr id="6" name="Picture 5"/>
          <p:cNvPicPr>
            <a:picLocks noChangeAspect="1"/>
          </p:cNvPicPr>
          <p:nvPr/>
        </p:nvPicPr>
        <p:blipFill>
          <a:blip r:embed="rId3"/>
          <a:stretch>
            <a:fillRect/>
          </a:stretch>
        </p:blipFill>
        <p:spPr>
          <a:xfrm>
            <a:off x="5983547" y="1620723"/>
            <a:ext cx="6006751" cy="4767263"/>
          </a:xfrm>
          <a:prstGeom prst="rect">
            <a:avLst/>
          </a:prstGeom>
        </p:spPr>
      </p:pic>
    </p:spTree>
    <p:extLst>
      <p:ext uri="{BB962C8B-B14F-4D97-AF65-F5344CB8AC3E}">
        <p14:creationId xmlns:p14="http://schemas.microsoft.com/office/powerpoint/2010/main" val="316606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Java code of </a:t>
            </a:r>
            <a:r>
              <a:rPr lang="en-US" dirty="0" err="1">
                <a:solidFill>
                  <a:srgbClr val="00B0F0"/>
                </a:solidFill>
              </a:rPr>
              <a:t>DatabaseHelper</a:t>
            </a:r>
            <a:r>
              <a:rPr lang="en-US" dirty="0">
                <a:solidFill>
                  <a:srgbClr val="00B0F0"/>
                </a:solidFill>
              </a:rPr>
              <a:t> class</a:t>
            </a:r>
          </a:p>
        </p:txBody>
      </p:sp>
      <p:pic>
        <p:nvPicPr>
          <p:cNvPr id="3" name="Picture 2"/>
          <p:cNvPicPr>
            <a:picLocks noChangeAspect="1"/>
          </p:cNvPicPr>
          <p:nvPr/>
        </p:nvPicPr>
        <p:blipFill>
          <a:blip r:embed="rId2"/>
          <a:stretch>
            <a:fillRect/>
          </a:stretch>
        </p:blipFill>
        <p:spPr>
          <a:xfrm>
            <a:off x="2505344" y="1237377"/>
            <a:ext cx="7311600" cy="5202060"/>
          </a:xfrm>
          <a:prstGeom prst="rect">
            <a:avLst/>
          </a:prstGeom>
        </p:spPr>
      </p:pic>
    </p:spTree>
    <p:extLst>
      <p:ext uri="{BB962C8B-B14F-4D97-AF65-F5344CB8AC3E}">
        <p14:creationId xmlns:p14="http://schemas.microsoft.com/office/powerpoint/2010/main" val="2103385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Java code of CRUD class</a:t>
            </a:r>
          </a:p>
        </p:txBody>
      </p:sp>
      <p:pic>
        <p:nvPicPr>
          <p:cNvPr id="4" name="Picture 3"/>
          <p:cNvPicPr>
            <a:picLocks noChangeAspect="1"/>
          </p:cNvPicPr>
          <p:nvPr/>
        </p:nvPicPr>
        <p:blipFill>
          <a:blip r:embed="rId2"/>
          <a:stretch>
            <a:fillRect/>
          </a:stretch>
        </p:blipFill>
        <p:spPr>
          <a:xfrm>
            <a:off x="1412048" y="798490"/>
            <a:ext cx="8896419" cy="5885645"/>
          </a:xfrm>
          <a:prstGeom prst="rect">
            <a:avLst/>
          </a:prstGeom>
        </p:spPr>
      </p:pic>
    </p:spTree>
    <p:extLst>
      <p:ext uri="{BB962C8B-B14F-4D97-AF65-F5344CB8AC3E}">
        <p14:creationId xmlns:p14="http://schemas.microsoft.com/office/powerpoint/2010/main" val="752548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Java code of CRUD class continue</a:t>
            </a:r>
          </a:p>
        </p:txBody>
      </p:sp>
      <p:pic>
        <p:nvPicPr>
          <p:cNvPr id="3" name="Picture 2"/>
          <p:cNvPicPr>
            <a:picLocks noChangeAspect="1"/>
          </p:cNvPicPr>
          <p:nvPr/>
        </p:nvPicPr>
        <p:blipFill>
          <a:blip r:embed="rId2"/>
          <a:stretch>
            <a:fillRect/>
          </a:stretch>
        </p:blipFill>
        <p:spPr>
          <a:xfrm>
            <a:off x="1262131" y="1601304"/>
            <a:ext cx="8096182" cy="3061184"/>
          </a:xfrm>
          <a:prstGeom prst="rect">
            <a:avLst/>
          </a:prstGeom>
        </p:spPr>
      </p:pic>
    </p:spTree>
    <p:extLst>
      <p:ext uri="{BB962C8B-B14F-4D97-AF65-F5344CB8AC3E}">
        <p14:creationId xmlns:p14="http://schemas.microsoft.com/office/powerpoint/2010/main" val="414641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Show the data in </a:t>
            </a:r>
            <a:r>
              <a:rPr lang="en-US" dirty="0" err="1">
                <a:solidFill>
                  <a:srgbClr val="00B0F0"/>
                </a:solidFill>
              </a:rPr>
              <a:t>Listview</a:t>
            </a:r>
            <a:r>
              <a:rPr lang="en-US" dirty="0">
                <a:solidFill>
                  <a:srgbClr val="00B0F0"/>
                </a:solidFill>
              </a:rPr>
              <a:t> instead of Log</a:t>
            </a:r>
          </a:p>
        </p:txBody>
      </p:sp>
      <p:pic>
        <p:nvPicPr>
          <p:cNvPr id="3" name="Picture 2"/>
          <p:cNvPicPr>
            <a:picLocks noChangeAspect="1"/>
          </p:cNvPicPr>
          <p:nvPr/>
        </p:nvPicPr>
        <p:blipFill>
          <a:blip r:embed="rId2"/>
          <a:stretch>
            <a:fillRect/>
          </a:stretch>
        </p:blipFill>
        <p:spPr>
          <a:xfrm>
            <a:off x="284206" y="1293789"/>
            <a:ext cx="3496595" cy="4797917"/>
          </a:xfrm>
          <a:prstGeom prst="rect">
            <a:avLst/>
          </a:prstGeom>
        </p:spPr>
      </p:pic>
    </p:spTree>
    <p:extLst>
      <p:ext uri="{BB962C8B-B14F-4D97-AF65-F5344CB8AC3E}">
        <p14:creationId xmlns:p14="http://schemas.microsoft.com/office/powerpoint/2010/main" val="283007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7882" y="365125"/>
            <a:ext cx="10915918" cy="433365"/>
          </a:xfrm>
        </p:spPr>
        <p:txBody>
          <a:bodyPr>
            <a:normAutofit fontScale="90000"/>
          </a:bodyPr>
          <a:lstStyle/>
          <a:p>
            <a:pPr algn="ctr"/>
            <a:r>
              <a:rPr lang="en-US" dirty="0">
                <a:solidFill>
                  <a:srgbClr val="00B0F0"/>
                </a:solidFill>
              </a:rPr>
              <a:t>XML </a:t>
            </a:r>
            <a:r>
              <a:rPr lang="en-US" dirty="0" err="1">
                <a:solidFill>
                  <a:srgbClr val="00B0F0"/>
                </a:solidFill>
              </a:rPr>
              <a:t>activity_show_data</a:t>
            </a:r>
            <a:r>
              <a:rPr lang="en-US" dirty="0">
                <a:solidFill>
                  <a:srgbClr val="00B0F0"/>
                </a:solidFill>
              </a:rPr>
              <a:t> +</a:t>
            </a:r>
            <a:r>
              <a:rPr lang="en-US" dirty="0" err="1">
                <a:solidFill>
                  <a:srgbClr val="00B0F0"/>
                </a:solidFill>
              </a:rPr>
              <a:t>mark_custom_view</a:t>
            </a:r>
            <a:r>
              <a:rPr lang="en-US" dirty="0">
                <a:solidFill>
                  <a:srgbClr val="00B0F0"/>
                </a:solidFill>
              </a:rPr>
              <a:t> code</a:t>
            </a:r>
          </a:p>
        </p:txBody>
      </p:sp>
      <p:pic>
        <p:nvPicPr>
          <p:cNvPr id="3" name="Picture 2"/>
          <p:cNvPicPr>
            <a:picLocks noChangeAspect="1"/>
          </p:cNvPicPr>
          <p:nvPr/>
        </p:nvPicPr>
        <p:blipFill>
          <a:blip r:embed="rId2"/>
          <a:stretch>
            <a:fillRect/>
          </a:stretch>
        </p:blipFill>
        <p:spPr>
          <a:xfrm>
            <a:off x="0" y="1246299"/>
            <a:ext cx="4257675" cy="2647950"/>
          </a:xfrm>
          <a:prstGeom prst="rect">
            <a:avLst/>
          </a:prstGeom>
        </p:spPr>
      </p:pic>
      <p:pic>
        <p:nvPicPr>
          <p:cNvPr id="4" name="Picture 3"/>
          <p:cNvPicPr>
            <a:picLocks noChangeAspect="1"/>
          </p:cNvPicPr>
          <p:nvPr/>
        </p:nvPicPr>
        <p:blipFill>
          <a:blip r:embed="rId3"/>
          <a:stretch>
            <a:fillRect/>
          </a:stretch>
        </p:blipFill>
        <p:spPr>
          <a:xfrm>
            <a:off x="4257675" y="942437"/>
            <a:ext cx="4162425" cy="4895850"/>
          </a:xfrm>
          <a:prstGeom prst="rect">
            <a:avLst/>
          </a:prstGeom>
        </p:spPr>
      </p:pic>
      <p:pic>
        <p:nvPicPr>
          <p:cNvPr id="7" name="Picture 6"/>
          <p:cNvPicPr>
            <a:picLocks noChangeAspect="1"/>
          </p:cNvPicPr>
          <p:nvPr/>
        </p:nvPicPr>
        <p:blipFill>
          <a:blip r:embed="rId4"/>
          <a:stretch>
            <a:fillRect/>
          </a:stretch>
        </p:blipFill>
        <p:spPr>
          <a:xfrm>
            <a:off x="8572362" y="1004350"/>
            <a:ext cx="3419475" cy="4772025"/>
          </a:xfrm>
          <a:prstGeom prst="rect">
            <a:avLst/>
          </a:prstGeom>
        </p:spPr>
      </p:pic>
    </p:spTree>
    <p:extLst>
      <p:ext uri="{BB962C8B-B14F-4D97-AF65-F5344CB8AC3E}">
        <p14:creationId xmlns:p14="http://schemas.microsoft.com/office/powerpoint/2010/main" val="115533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a:solidFill>
                  <a:schemeClr val="accent4"/>
                </a:solidFill>
              </a:rPr>
              <a:t>U</a:t>
            </a:r>
            <a:r>
              <a:rPr lang="en-US" sz="3600" dirty="0"/>
              <a:t>sing the </a:t>
            </a:r>
            <a:r>
              <a:rPr lang="en-US" sz="3600" b="1" dirty="0"/>
              <a:t>SQLiteOpenHelper</a:t>
            </a:r>
            <a:r>
              <a:rPr lang="en-US" sz="3600" dirty="0"/>
              <a:t> class</a:t>
            </a:r>
            <a:r>
              <a:rPr lang="en-US" sz="3200" dirty="0"/>
              <a:t>.</a:t>
            </a:r>
            <a:br>
              <a:rPr lang="en-US" sz="3200" dirty="0"/>
            </a:br>
            <a:r>
              <a:rPr lang="en-US" sz="4000" dirty="0">
                <a:solidFill>
                  <a:schemeClr val="accent2">
                    <a:lumMod val="75000"/>
                  </a:schemeClr>
                </a:solidFill>
              </a:rPr>
              <a:t>T</a:t>
            </a:r>
            <a:r>
              <a:rPr lang="en-US" sz="3200" dirty="0"/>
              <a:t>o create an Android application that stores, accesses and manipulates user information in a SQLite-relational database, </a:t>
            </a:r>
            <a:r>
              <a:rPr lang="en-US" sz="4000" dirty="0">
                <a:solidFill>
                  <a:schemeClr val="accent2">
                    <a:lumMod val="75000"/>
                  </a:schemeClr>
                </a:solidFill>
              </a:rPr>
              <a:t>w</a:t>
            </a:r>
            <a:r>
              <a:rPr lang="en-US" sz="3200" dirty="0"/>
              <a:t>e use the </a:t>
            </a:r>
            <a:r>
              <a:rPr lang="en-US" sz="3200" b="1" dirty="0"/>
              <a:t>SQLiteOpenHelper</a:t>
            </a:r>
            <a:r>
              <a:rPr lang="en-US" sz="3200" dirty="0"/>
              <a:t> class.</a:t>
            </a:r>
            <a:br>
              <a:rPr lang="en-US" sz="3200" dirty="0"/>
            </a:br>
            <a:r>
              <a:rPr lang="en-US" sz="4000" dirty="0">
                <a:solidFill>
                  <a:schemeClr val="accent2">
                    <a:lumMod val="75000"/>
                  </a:schemeClr>
                </a:solidFill>
              </a:rPr>
              <a:t>T</a:t>
            </a:r>
            <a:r>
              <a:rPr lang="en-US" sz="3200" dirty="0"/>
              <a:t>he </a:t>
            </a:r>
            <a:r>
              <a:rPr lang="en-US" sz="3200" b="1" dirty="0"/>
              <a:t>SQLiteOpenHelper</a:t>
            </a:r>
            <a:r>
              <a:rPr lang="en-US" sz="3200" dirty="0"/>
              <a:t> class is an abstract class that provides a way to get read or write access to a database.</a:t>
            </a:r>
            <a:br>
              <a:rPr lang="en-US" sz="3200" dirty="0"/>
            </a:br>
            <a:r>
              <a:rPr lang="en-US" sz="4000" dirty="0">
                <a:solidFill>
                  <a:schemeClr val="accent2">
                    <a:lumMod val="75000"/>
                  </a:schemeClr>
                </a:solidFill>
              </a:rPr>
              <a:t>T</a:t>
            </a:r>
            <a:r>
              <a:rPr lang="en-US" sz="3200" dirty="0"/>
              <a:t>he </a:t>
            </a:r>
            <a:r>
              <a:rPr lang="en-US" sz="3200" b="1" dirty="0"/>
              <a:t>SQLiteOpenHelper</a:t>
            </a:r>
            <a:r>
              <a:rPr lang="en-US" sz="3200" dirty="0"/>
              <a:t> class are used to </a:t>
            </a:r>
            <a:r>
              <a:rPr lang="en-US" sz="3200" dirty="0" err="1"/>
              <a:t>create,open</a:t>
            </a:r>
            <a:r>
              <a:rPr lang="en-US" sz="3200" dirty="0"/>
              <a:t> and upgrade database.</a:t>
            </a:r>
            <a:br>
              <a:rPr lang="en-US" sz="3200" dirty="0"/>
            </a:br>
            <a:r>
              <a:rPr lang="en-US" sz="4000" dirty="0">
                <a:solidFill>
                  <a:schemeClr val="accent2">
                    <a:lumMod val="75000"/>
                  </a:schemeClr>
                </a:solidFill>
              </a:rPr>
              <a:t>I</a:t>
            </a:r>
            <a:r>
              <a:rPr lang="en-US" sz="3200" dirty="0"/>
              <a:t>t provide several methods including </a:t>
            </a:r>
            <a:r>
              <a:rPr lang="en-US" sz="3200" dirty="0" err="1"/>
              <a:t>getWritableDatabase</a:t>
            </a:r>
            <a:r>
              <a:rPr lang="en-US" sz="3200" dirty="0"/>
              <a:t>(), </a:t>
            </a:r>
            <a:r>
              <a:rPr lang="en-US" sz="3200" dirty="0" err="1"/>
              <a:t>getReadableDatabase</a:t>
            </a:r>
            <a:r>
              <a:rPr lang="en-US" sz="3200" dirty="0"/>
              <a:t>() and close().</a:t>
            </a:r>
            <a:endParaRPr lang="en-US" sz="3200" b="1" dirty="0"/>
          </a:p>
        </p:txBody>
      </p:sp>
    </p:spTree>
    <p:extLst>
      <p:ext uri="{BB962C8B-B14F-4D97-AF65-F5344CB8AC3E}">
        <p14:creationId xmlns:p14="http://schemas.microsoft.com/office/powerpoint/2010/main" val="4195690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CRUD.java</a:t>
            </a:r>
          </a:p>
        </p:txBody>
      </p:sp>
      <p:pic>
        <p:nvPicPr>
          <p:cNvPr id="3" name="Picture 2"/>
          <p:cNvPicPr>
            <a:picLocks noChangeAspect="1"/>
          </p:cNvPicPr>
          <p:nvPr/>
        </p:nvPicPr>
        <p:blipFill>
          <a:blip r:embed="rId2"/>
          <a:stretch>
            <a:fillRect/>
          </a:stretch>
        </p:blipFill>
        <p:spPr>
          <a:xfrm>
            <a:off x="0" y="1041109"/>
            <a:ext cx="5810250" cy="5419725"/>
          </a:xfrm>
          <a:prstGeom prst="rect">
            <a:avLst/>
          </a:prstGeom>
        </p:spPr>
      </p:pic>
      <p:pic>
        <p:nvPicPr>
          <p:cNvPr id="4" name="Picture 3"/>
          <p:cNvPicPr>
            <a:picLocks noChangeAspect="1"/>
          </p:cNvPicPr>
          <p:nvPr/>
        </p:nvPicPr>
        <p:blipFill>
          <a:blip r:embed="rId3"/>
          <a:stretch>
            <a:fillRect/>
          </a:stretch>
        </p:blipFill>
        <p:spPr>
          <a:xfrm>
            <a:off x="5686425" y="1400913"/>
            <a:ext cx="6505575" cy="4391025"/>
          </a:xfrm>
          <a:prstGeom prst="rect">
            <a:avLst/>
          </a:prstGeom>
        </p:spPr>
      </p:pic>
    </p:spTree>
    <p:extLst>
      <p:ext uri="{BB962C8B-B14F-4D97-AF65-F5344CB8AC3E}">
        <p14:creationId xmlns:p14="http://schemas.microsoft.com/office/powerpoint/2010/main" val="1976068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DatabaseHelperClass</a:t>
            </a:r>
            <a:r>
              <a:rPr lang="en-US" dirty="0">
                <a:solidFill>
                  <a:srgbClr val="00B0F0"/>
                </a:solidFill>
              </a:rPr>
              <a:t> java code</a:t>
            </a:r>
          </a:p>
        </p:txBody>
      </p:sp>
      <p:pic>
        <p:nvPicPr>
          <p:cNvPr id="5" name="Picture 4"/>
          <p:cNvPicPr>
            <a:picLocks noChangeAspect="1"/>
          </p:cNvPicPr>
          <p:nvPr/>
        </p:nvPicPr>
        <p:blipFill>
          <a:blip r:embed="rId2"/>
          <a:stretch>
            <a:fillRect/>
          </a:stretch>
        </p:blipFill>
        <p:spPr>
          <a:xfrm>
            <a:off x="2499741" y="985837"/>
            <a:ext cx="7193294" cy="5608146"/>
          </a:xfrm>
          <a:prstGeom prst="rect">
            <a:avLst/>
          </a:prstGeom>
        </p:spPr>
      </p:pic>
    </p:spTree>
    <p:extLst>
      <p:ext uri="{BB962C8B-B14F-4D97-AF65-F5344CB8AC3E}">
        <p14:creationId xmlns:p14="http://schemas.microsoft.com/office/powerpoint/2010/main" val="163409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MainActivity</a:t>
            </a:r>
            <a:endParaRPr lang="en-US" dirty="0">
              <a:solidFill>
                <a:srgbClr val="00B0F0"/>
              </a:solidFill>
            </a:endParaRPr>
          </a:p>
        </p:txBody>
      </p:sp>
      <p:pic>
        <p:nvPicPr>
          <p:cNvPr id="3" name="Picture 2"/>
          <p:cNvPicPr>
            <a:picLocks noChangeAspect="1"/>
          </p:cNvPicPr>
          <p:nvPr/>
        </p:nvPicPr>
        <p:blipFill>
          <a:blip r:embed="rId2"/>
          <a:stretch>
            <a:fillRect/>
          </a:stretch>
        </p:blipFill>
        <p:spPr>
          <a:xfrm>
            <a:off x="0" y="939621"/>
            <a:ext cx="6229350" cy="4953000"/>
          </a:xfrm>
          <a:prstGeom prst="rect">
            <a:avLst/>
          </a:prstGeom>
        </p:spPr>
      </p:pic>
      <p:pic>
        <p:nvPicPr>
          <p:cNvPr id="4" name="Picture 3"/>
          <p:cNvPicPr>
            <a:picLocks noChangeAspect="1"/>
          </p:cNvPicPr>
          <p:nvPr/>
        </p:nvPicPr>
        <p:blipFill>
          <a:blip r:embed="rId3"/>
          <a:stretch>
            <a:fillRect/>
          </a:stretch>
        </p:blipFill>
        <p:spPr>
          <a:xfrm>
            <a:off x="6364846" y="3208248"/>
            <a:ext cx="5810250" cy="3171825"/>
          </a:xfrm>
          <a:prstGeom prst="rect">
            <a:avLst/>
          </a:prstGeom>
        </p:spPr>
      </p:pic>
    </p:spTree>
    <p:extLst>
      <p:ext uri="{BB962C8B-B14F-4D97-AF65-F5344CB8AC3E}">
        <p14:creationId xmlns:p14="http://schemas.microsoft.com/office/powerpoint/2010/main" val="1305152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66669"/>
          </a:xfrm>
        </p:spPr>
        <p:txBody>
          <a:bodyPr>
            <a:normAutofit fontScale="90000"/>
          </a:bodyPr>
          <a:lstStyle/>
          <a:p>
            <a:pPr algn="ctr"/>
            <a:r>
              <a:rPr lang="en-US" dirty="0">
                <a:solidFill>
                  <a:srgbClr val="00B0F0"/>
                </a:solidFill>
              </a:rPr>
              <a:t>Show Activity Data</a:t>
            </a:r>
          </a:p>
        </p:txBody>
      </p:sp>
      <p:pic>
        <p:nvPicPr>
          <p:cNvPr id="5" name="Content Placeholder 4"/>
          <p:cNvPicPr>
            <a:picLocks noGrp="1" noChangeAspect="1"/>
          </p:cNvPicPr>
          <p:nvPr>
            <p:ph idx="1"/>
          </p:nvPr>
        </p:nvPicPr>
        <p:blipFill>
          <a:blip r:embed="rId2"/>
          <a:stretch>
            <a:fillRect/>
          </a:stretch>
        </p:blipFill>
        <p:spPr>
          <a:xfrm>
            <a:off x="114300" y="1300621"/>
            <a:ext cx="5981700" cy="4476750"/>
          </a:xfrm>
          <a:prstGeom prst="rect">
            <a:avLst/>
          </a:prstGeom>
        </p:spPr>
      </p:pic>
      <p:pic>
        <p:nvPicPr>
          <p:cNvPr id="6" name="Picture 5"/>
          <p:cNvPicPr>
            <a:picLocks noChangeAspect="1"/>
          </p:cNvPicPr>
          <p:nvPr/>
        </p:nvPicPr>
        <p:blipFill>
          <a:blip r:embed="rId3"/>
          <a:stretch>
            <a:fillRect/>
          </a:stretch>
        </p:blipFill>
        <p:spPr>
          <a:xfrm>
            <a:off x="4472389" y="1506683"/>
            <a:ext cx="7419975" cy="3467100"/>
          </a:xfrm>
          <a:prstGeom prst="rect">
            <a:avLst/>
          </a:prstGeom>
        </p:spPr>
      </p:pic>
    </p:spTree>
    <p:extLst>
      <p:ext uri="{BB962C8B-B14F-4D97-AF65-F5344CB8AC3E}">
        <p14:creationId xmlns:p14="http://schemas.microsoft.com/office/powerpoint/2010/main" val="3181815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SubjectModel</a:t>
            </a:r>
            <a:endParaRPr lang="en-US" dirty="0">
              <a:solidFill>
                <a:srgbClr val="00B0F0"/>
              </a:solidFill>
            </a:endParaRPr>
          </a:p>
        </p:txBody>
      </p:sp>
      <p:pic>
        <p:nvPicPr>
          <p:cNvPr id="7" name="Picture 6"/>
          <p:cNvPicPr>
            <a:picLocks noChangeAspect="1"/>
          </p:cNvPicPr>
          <p:nvPr/>
        </p:nvPicPr>
        <p:blipFill>
          <a:blip r:embed="rId2"/>
          <a:stretch>
            <a:fillRect/>
          </a:stretch>
        </p:blipFill>
        <p:spPr>
          <a:xfrm>
            <a:off x="3233737" y="1137432"/>
            <a:ext cx="5724525" cy="5381625"/>
          </a:xfrm>
          <a:prstGeom prst="rect">
            <a:avLst/>
          </a:prstGeom>
        </p:spPr>
      </p:pic>
    </p:spTree>
    <p:extLst>
      <p:ext uri="{BB962C8B-B14F-4D97-AF65-F5344CB8AC3E}">
        <p14:creationId xmlns:p14="http://schemas.microsoft.com/office/powerpoint/2010/main" val="2295073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Sqlite</a:t>
            </a:r>
            <a:r>
              <a:rPr lang="en-US" dirty="0">
                <a:solidFill>
                  <a:srgbClr val="00B0F0"/>
                </a:solidFill>
              </a:rPr>
              <a:t> database Example 3</a:t>
            </a:r>
          </a:p>
        </p:txBody>
      </p:sp>
      <p:pic>
        <p:nvPicPr>
          <p:cNvPr id="3" name="Picture 2"/>
          <p:cNvPicPr>
            <a:picLocks noChangeAspect="1"/>
          </p:cNvPicPr>
          <p:nvPr/>
        </p:nvPicPr>
        <p:blipFill>
          <a:blip r:embed="rId2"/>
          <a:stretch>
            <a:fillRect/>
          </a:stretch>
        </p:blipFill>
        <p:spPr>
          <a:xfrm>
            <a:off x="0" y="1032254"/>
            <a:ext cx="5438775" cy="5076825"/>
          </a:xfrm>
          <a:prstGeom prst="rect">
            <a:avLst/>
          </a:prstGeom>
        </p:spPr>
      </p:pic>
      <p:pic>
        <p:nvPicPr>
          <p:cNvPr id="4" name="Picture 3"/>
          <p:cNvPicPr>
            <a:picLocks noChangeAspect="1"/>
          </p:cNvPicPr>
          <p:nvPr/>
        </p:nvPicPr>
        <p:blipFill>
          <a:blip r:embed="rId3"/>
          <a:stretch>
            <a:fillRect/>
          </a:stretch>
        </p:blipFill>
        <p:spPr>
          <a:xfrm>
            <a:off x="6096000" y="1032254"/>
            <a:ext cx="5286375" cy="5095875"/>
          </a:xfrm>
          <a:prstGeom prst="rect">
            <a:avLst/>
          </a:prstGeom>
        </p:spPr>
      </p:pic>
    </p:spTree>
    <p:extLst>
      <p:ext uri="{BB962C8B-B14F-4D97-AF65-F5344CB8AC3E}">
        <p14:creationId xmlns:p14="http://schemas.microsoft.com/office/powerpoint/2010/main" val="2514900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Sqlite</a:t>
            </a:r>
            <a:r>
              <a:rPr lang="en-US" dirty="0">
                <a:solidFill>
                  <a:srgbClr val="00B0F0"/>
                </a:solidFill>
              </a:rPr>
              <a:t> database Example 3 continue</a:t>
            </a:r>
          </a:p>
        </p:txBody>
      </p:sp>
      <p:pic>
        <p:nvPicPr>
          <p:cNvPr id="6" name="Picture 5"/>
          <p:cNvPicPr>
            <a:picLocks noChangeAspect="1"/>
          </p:cNvPicPr>
          <p:nvPr/>
        </p:nvPicPr>
        <p:blipFill>
          <a:blip r:embed="rId2"/>
          <a:stretch>
            <a:fillRect/>
          </a:stretch>
        </p:blipFill>
        <p:spPr>
          <a:xfrm>
            <a:off x="1622739" y="1660965"/>
            <a:ext cx="7678424" cy="3034860"/>
          </a:xfrm>
          <a:prstGeom prst="rect">
            <a:avLst/>
          </a:prstGeom>
        </p:spPr>
      </p:pic>
    </p:spTree>
    <p:extLst>
      <p:ext uri="{BB962C8B-B14F-4D97-AF65-F5344CB8AC3E}">
        <p14:creationId xmlns:p14="http://schemas.microsoft.com/office/powerpoint/2010/main" val="3061382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Using Cursor</a:t>
            </a:r>
          </a:p>
        </p:txBody>
      </p:sp>
      <p:pic>
        <p:nvPicPr>
          <p:cNvPr id="3" name="Picture 2"/>
          <p:cNvPicPr>
            <a:picLocks noChangeAspect="1"/>
          </p:cNvPicPr>
          <p:nvPr/>
        </p:nvPicPr>
        <p:blipFill>
          <a:blip r:embed="rId2"/>
          <a:stretch>
            <a:fillRect/>
          </a:stretch>
        </p:blipFill>
        <p:spPr>
          <a:xfrm>
            <a:off x="6571647" y="1332963"/>
            <a:ext cx="5526511" cy="4823137"/>
          </a:xfrm>
          <a:prstGeom prst="rect">
            <a:avLst/>
          </a:prstGeom>
        </p:spPr>
      </p:pic>
      <p:pic>
        <p:nvPicPr>
          <p:cNvPr id="4" name="Picture 3"/>
          <p:cNvPicPr>
            <a:picLocks noChangeAspect="1"/>
          </p:cNvPicPr>
          <p:nvPr/>
        </p:nvPicPr>
        <p:blipFill>
          <a:blip r:embed="rId3"/>
          <a:stretch>
            <a:fillRect/>
          </a:stretch>
        </p:blipFill>
        <p:spPr>
          <a:xfrm>
            <a:off x="96993" y="1495894"/>
            <a:ext cx="6103643" cy="4428388"/>
          </a:xfrm>
          <a:prstGeom prst="rect">
            <a:avLst/>
          </a:prstGeom>
        </p:spPr>
      </p:pic>
    </p:spTree>
    <p:extLst>
      <p:ext uri="{BB962C8B-B14F-4D97-AF65-F5344CB8AC3E}">
        <p14:creationId xmlns:p14="http://schemas.microsoft.com/office/powerpoint/2010/main" val="2584667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Using Menu xml +</a:t>
            </a:r>
            <a:r>
              <a:rPr lang="en-US" dirty="0" err="1">
                <a:solidFill>
                  <a:srgbClr val="00B0F0"/>
                </a:solidFill>
              </a:rPr>
              <a:t>menuxml</a:t>
            </a:r>
            <a:r>
              <a:rPr lang="en-US" dirty="0">
                <a:solidFill>
                  <a:srgbClr val="00B0F0"/>
                </a:solidFill>
              </a:rPr>
              <a:t> code</a:t>
            </a:r>
          </a:p>
        </p:txBody>
      </p:sp>
      <p:pic>
        <p:nvPicPr>
          <p:cNvPr id="5" name="Picture 4"/>
          <p:cNvPicPr>
            <a:picLocks noChangeAspect="1"/>
          </p:cNvPicPr>
          <p:nvPr/>
        </p:nvPicPr>
        <p:blipFill>
          <a:blip r:embed="rId2"/>
          <a:stretch>
            <a:fillRect/>
          </a:stretch>
        </p:blipFill>
        <p:spPr>
          <a:xfrm>
            <a:off x="295543" y="1413858"/>
            <a:ext cx="4788844" cy="4574817"/>
          </a:xfrm>
          <a:prstGeom prst="rect">
            <a:avLst/>
          </a:prstGeom>
        </p:spPr>
      </p:pic>
      <p:pic>
        <p:nvPicPr>
          <p:cNvPr id="6" name="Picture 5"/>
          <p:cNvPicPr>
            <a:picLocks noChangeAspect="1"/>
          </p:cNvPicPr>
          <p:nvPr/>
        </p:nvPicPr>
        <p:blipFill>
          <a:blip r:embed="rId3"/>
          <a:stretch>
            <a:fillRect/>
          </a:stretch>
        </p:blipFill>
        <p:spPr>
          <a:xfrm>
            <a:off x="5680254" y="1264276"/>
            <a:ext cx="4514850" cy="1676400"/>
          </a:xfrm>
          <a:prstGeom prst="rect">
            <a:avLst/>
          </a:prstGeom>
        </p:spPr>
      </p:pic>
      <p:pic>
        <p:nvPicPr>
          <p:cNvPr id="8" name="Picture 7"/>
          <p:cNvPicPr>
            <a:picLocks noChangeAspect="1"/>
          </p:cNvPicPr>
          <p:nvPr/>
        </p:nvPicPr>
        <p:blipFill>
          <a:blip r:embed="rId4"/>
          <a:stretch>
            <a:fillRect/>
          </a:stretch>
        </p:blipFill>
        <p:spPr>
          <a:xfrm>
            <a:off x="8757703" y="2102476"/>
            <a:ext cx="2874802" cy="4511228"/>
          </a:xfrm>
          <a:prstGeom prst="rect">
            <a:avLst/>
          </a:prstGeom>
        </p:spPr>
      </p:pic>
    </p:spTree>
    <p:extLst>
      <p:ext uri="{BB962C8B-B14F-4D97-AF65-F5344CB8AC3E}">
        <p14:creationId xmlns:p14="http://schemas.microsoft.com/office/powerpoint/2010/main" val="1298499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MainActivity</a:t>
            </a:r>
            <a:r>
              <a:rPr lang="en-US" dirty="0">
                <a:solidFill>
                  <a:srgbClr val="00B0F0"/>
                </a:solidFill>
              </a:rPr>
              <a:t> Java code</a:t>
            </a:r>
          </a:p>
        </p:txBody>
      </p:sp>
      <p:pic>
        <p:nvPicPr>
          <p:cNvPr id="3" name="Picture 2"/>
          <p:cNvPicPr>
            <a:picLocks noChangeAspect="1"/>
          </p:cNvPicPr>
          <p:nvPr/>
        </p:nvPicPr>
        <p:blipFill>
          <a:blip r:embed="rId2"/>
          <a:stretch>
            <a:fillRect/>
          </a:stretch>
        </p:blipFill>
        <p:spPr>
          <a:xfrm>
            <a:off x="133550" y="1055397"/>
            <a:ext cx="4867275" cy="5391150"/>
          </a:xfrm>
          <a:prstGeom prst="rect">
            <a:avLst/>
          </a:prstGeom>
        </p:spPr>
      </p:pic>
      <p:pic>
        <p:nvPicPr>
          <p:cNvPr id="4" name="Picture 3"/>
          <p:cNvPicPr>
            <a:picLocks noChangeAspect="1"/>
          </p:cNvPicPr>
          <p:nvPr/>
        </p:nvPicPr>
        <p:blipFill>
          <a:blip r:embed="rId3"/>
          <a:stretch>
            <a:fillRect/>
          </a:stretch>
        </p:blipFill>
        <p:spPr>
          <a:xfrm>
            <a:off x="5529799" y="1055397"/>
            <a:ext cx="6352655" cy="4637065"/>
          </a:xfrm>
          <a:prstGeom prst="rect">
            <a:avLst/>
          </a:prstGeom>
        </p:spPr>
      </p:pic>
    </p:spTree>
    <p:extLst>
      <p:ext uri="{BB962C8B-B14F-4D97-AF65-F5344CB8AC3E}">
        <p14:creationId xmlns:p14="http://schemas.microsoft.com/office/powerpoint/2010/main" val="109115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pPr marL="857250" indent="-857250">
              <a:buFont typeface="Arial" panose="020B0604020202020204" pitchFamily="34" charset="0"/>
              <a:buChar char="•"/>
            </a:pPr>
            <a:r>
              <a:rPr lang="en-US" sz="6600" dirty="0">
                <a:solidFill>
                  <a:schemeClr val="accent4"/>
                </a:solidFill>
              </a:rPr>
              <a:t>A</a:t>
            </a:r>
            <a:r>
              <a:rPr lang="en-US" sz="2800" dirty="0"/>
              <a:t>dditional Information</a:t>
            </a:r>
            <a:br>
              <a:rPr lang="en-US" sz="2800" dirty="0"/>
            </a:br>
            <a:r>
              <a:rPr lang="en-US" sz="4000" b="1" dirty="0">
                <a:solidFill>
                  <a:schemeClr val="accent2">
                    <a:lumMod val="60000"/>
                    <a:lumOff val="40000"/>
                  </a:schemeClr>
                </a:solidFill>
              </a:rPr>
              <a:t>S</a:t>
            </a:r>
            <a:r>
              <a:rPr lang="en-US" sz="2800" dirty="0"/>
              <a:t>QLite is an Open Source database</a:t>
            </a:r>
            <a:br>
              <a:rPr lang="en-US" sz="2800" dirty="0"/>
            </a:br>
            <a:r>
              <a:rPr lang="en-US" sz="4000" b="1" dirty="0">
                <a:solidFill>
                  <a:schemeClr val="accent2">
                    <a:lumMod val="60000"/>
                    <a:lumOff val="40000"/>
                  </a:schemeClr>
                </a:solidFill>
              </a:rPr>
              <a:t>S</a:t>
            </a:r>
            <a:r>
              <a:rPr lang="en-US" sz="2800" dirty="0"/>
              <a:t>QLite supports standard relational database features.</a:t>
            </a:r>
            <a:br>
              <a:rPr lang="en-US" sz="2800" dirty="0"/>
            </a:br>
            <a:r>
              <a:rPr lang="en-US" sz="4000" b="1" dirty="0">
                <a:solidFill>
                  <a:schemeClr val="accent2">
                    <a:lumMod val="60000"/>
                    <a:lumOff val="40000"/>
                  </a:schemeClr>
                </a:solidFill>
              </a:rPr>
              <a:t>A</a:t>
            </a:r>
            <a:r>
              <a:rPr lang="en-US" sz="2800" dirty="0"/>
              <a:t>ndroid comes in with built in SQLite database implementation.</a:t>
            </a:r>
            <a:br>
              <a:rPr lang="en-US" sz="2800" dirty="0"/>
            </a:br>
            <a:r>
              <a:rPr lang="en-US" sz="4000" b="1" dirty="0">
                <a:solidFill>
                  <a:schemeClr val="accent2">
                    <a:lumMod val="60000"/>
                    <a:lumOff val="40000"/>
                  </a:schemeClr>
                </a:solidFill>
              </a:rPr>
              <a:t>T</a:t>
            </a:r>
            <a:r>
              <a:rPr lang="en-US" sz="2800" dirty="0"/>
              <a:t>o create and upgrade a database in your Android application you create a subclass of the SQLiteOpenHelper class. In the constructor of your subclass you call the super() method of the SQLiteOpenHelper.</a:t>
            </a:r>
            <a:endParaRPr lang="en-US" sz="2800" b="1" dirty="0"/>
          </a:p>
        </p:txBody>
      </p:sp>
    </p:spTree>
    <p:extLst>
      <p:ext uri="{BB962C8B-B14F-4D97-AF65-F5344CB8AC3E}">
        <p14:creationId xmlns:p14="http://schemas.microsoft.com/office/powerpoint/2010/main" val="80598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err="1">
                <a:solidFill>
                  <a:srgbClr val="00B0F0"/>
                </a:solidFill>
              </a:rPr>
              <a:t>DatabaseManager</a:t>
            </a:r>
            <a:r>
              <a:rPr lang="en-US" dirty="0">
                <a:solidFill>
                  <a:srgbClr val="00B0F0"/>
                </a:solidFill>
              </a:rPr>
              <a:t> Java code</a:t>
            </a:r>
          </a:p>
        </p:txBody>
      </p:sp>
      <p:pic>
        <p:nvPicPr>
          <p:cNvPr id="5" name="Picture 4"/>
          <p:cNvPicPr>
            <a:picLocks noChangeAspect="1"/>
          </p:cNvPicPr>
          <p:nvPr/>
        </p:nvPicPr>
        <p:blipFill>
          <a:blip r:embed="rId2"/>
          <a:stretch>
            <a:fillRect/>
          </a:stretch>
        </p:blipFill>
        <p:spPr>
          <a:xfrm>
            <a:off x="132545" y="952366"/>
            <a:ext cx="5410200" cy="5391150"/>
          </a:xfrm>
          <a:prstGeom prst="rect">
            <a:avLst/>
          </a:prstGeom>
        </p:spPr>
      </p:pic>
      <p:pic>
        <p:nvPicPr>
          <p:cNvPr id="6" name="Picture 5"/>
          <p:cNvPicPr>
            <a:picLocks noChangeAspect="1"/>
          </p:cNvPicPr>
          <p:nvPr/>
        </p:nvPicPr>
        <p:blipFill>
          <a:blip r:embed="rId3"/>
          <a:stretch>
            <a:fillRect/>
          </a:stretch>
        </p:blipFill>
        <p:spPr>
          <a:xfrm>
            <a:off x="5634708" y="798490"/>
            <a:ext cx="6048375" cy="4991100"/>
          </a:xfrm>
          <a:prstGeom prst="rect">
            <a:avLst/>
          </a:prstGeom>
        </p:spPr>
      </p:pic>
      <p:pic>
        <p:nvPicPr>
          <p:cNvPr id="7" name="Picture 6"/>
          <p:cNvPicPr>
            <a:picLocks noChangeAspect="1"/>
          </p:cNvPicPr>
          <p:nvPr/>
        </p:nvPicPr>
        <p:blipFill>
          <a:blip r:embed="rId4"/>
          <a:stretch>
            <a:fillRect/>
          </a:stretch>
        </p:blipFill>
        <p:spPr>
          <a:xfrm>
            <a:off x="5141622" y="5789590"/>
            <a:ext cx="6191250" cy="1390650"/>
          </a:xfrm>
          <a:prstGeom prst="rect">
            <a:avLst/>
          </a:prstGeom>
        </p:spPr>
      </p:pic>
    </p:spTree>
    <p:extLst>
      <p:ext uri="{BB962C8B-B14F-4D97-AF65-F5344CB8AC3E}">
        <p14:creationId xmlns:p14="http://schemas.microsoft.com/office/powerpoint/2010/main" val="168760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Steps to be remember</a:t>
            </a:r>
          </a:p>
        </p:txBody>
      </p:sp>
      <p:sp>
        <p:nvSpPr>
          <p:cNvPr id="3" name="Content Placeholder 2"/>
          <p:cNvSpPr>
            <a:spLocks noGrp="1"/>
          </p:cNvSpPr>
          <p:nvPr>
            <p:ph idx="1"/>
          </p:nvPr>
        </p:nvSpPr>
        <p:spPr>
          <a:xfrm>
            <a:off x="838200" y="798490"/>
            <a:ext cx="10515600" cy="5378473"/>
          </a:xfrm>
        </p:spPr>
        <p:txBody>
          <a:bodyPr>
            <a:normAutofit/>
          </a:bodyPr>
          <a:lstStyle/>
          <a:p>
            <a:r>
              <a:rPr lang="en-US" sz="2000" dirty="0"/>
              <a:t>Normally two ways to make a database… </a:t>
            </a:r>
          </a:p>
          <a:p>
            <a:r>
              <a:rPr lang="en-US" sz="2000" dirty="0"/>
              <a:t>Internal and external creation of database</a:t>
            </a:r>
          </a:p>
          <a:p>
            <a:r>
              <a:rPr lang="en-US" sz="2000" dirty="0"/>
              <a:t>In android for database creation, we make a separate class and then extend it form SQLiteOpenHelper and implements their 2 methods and also make constructor.</a:t>
            </a:r>
          </a:p>
          <a:p>
            <a:r>
              <a:rPr lang="en-US" sz="2000" dirty="0"/>
              <a:t>Write a query of creation of table in </a:t>
            </a:r>
            <a:r>
              <a:rPr lang="en-US" sz="2000" dirty="0" err="1"/>
              <a:t>onCreate</a:t>
            </a:r>
            <a:r>
              <a:rPr lang="en-US" sz="2000" dirty="0"/>
              <a:t> method</a:t>
            </a:r>
          </a:p>
          <a:p>
            <a:r>
              <a:rPr lang="en-US" sz="2000" dirty="0"/>
              <a:t>We can work in the same </a:t>
            </a:r>
            <a:r>
              <a:rPr lang="en-US" sz="2000" dirty="0" err="1"/>
              <a:t>databasehelper</a:t>
            </a:r>
            <a:r>
              <a:rPr lang="en-US" sz="2000" dirty="0"/>
              <a:t> class but make a separate class for CRUD (</a:t>
            </a:r>
            <a:r>
              <a:rPr lang="en-US" sz="2000" dirty="0" err="1"/>
              <a:t>Creation,Retrieve,Updation</a:t>
            </a:r>
            <a:r>
              <a:rPr lang="en-US" sz="2000" dirty="0"/>
              <a:t> and deletion ) operation to be better management.</a:t>
            </a:r>
          </a:p>
          <a:p>
            <a:r>
              <a:rPr lang="en-US" sz="2000" dirty="0"/>
              <a:t>Make a separate class like any meaning name</a:t>
            </a:r>
          </a:p>
          <a:p>
            <a:r>
              <a:rPr lang="en-US" sz="2000" dirty="0"/>
              <a:t>Whenever we insert a value then we will use </a:t>
            </a:r>
            <a:r>
              <a:rPr lang="en-US" sz="2000" dirty="0" err="1"/>
              <a:t>ContentValue</a:t>
            </a:r>
            <a:r>
              <a:rPr lang="en-US" sz="2000" dirty="0"/>
              <a:t> class</a:t>
            </a:r>
          </a:p>
          <a:p>
            <a:r>
              <a:rPr lang="en-US" sz="2000" dirty="0"/>
              <a:t>Whenever we want to show the data then we will use Cursor class and </a:t>
            </a:r>
            <a:r>
              <a:rPr lang="en-US" sz="2000" dirty="0" err="1"/>
              <a:t>rawQuery</a:t>
            </a:r>
            <a:r>
              <a:rPr lang="en-US" sz="2000" dirty="0"/>
              <a:t>();</a:t>
            </a:r>
          </a:p>
        </p:txBody>
      </p:sp>
    </p:spTree>
    <p:extLst>
      <p:ext uri="{BB962C8B-B14F-4D97-AF65-F5344CB8AC3E}">
        <p14:creationId xmlns:p14="http://schemas.microsoft.com/office/powerpoint/2010/main" val="199675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Student Database path</a:t>
            </a:r>
          </a:p>
        </p:txBody>
      </p:sp>
      <p:sp>
        <p:nvSpPr>
          <p:cNvPr id="3" name="Content Placeholder 2"/>
          <p:cNvSpPr>
            <a:spLocks noGrp="1"/>
          </p:cNvSpPr>
          <p:nvPr>
            <p:ph idx="1"/>
          </p:nvPr>
        </p:nvSpPr>
        <p:spPr>
          <a:xfrm>
            <a:off x="838200" y="927279"/>
            <a:ext cx="10515600" cy="5249684"/>
          </a:xfrm>
        </p:spPr>
        <p:txBody>
          <a:bodyPr/>
          <a:lstStyle/>
          <a:p>
            <a:r>
              <a:rPr lang="en-US" dirty="0"/>
              <a:t>If you want to check the database creation where exist or not then</a:t>
            </a:r>
          </a:p>
          <a:p>
            <a:pPr marL="0" indent="0">
              <a:buNone/>
            </a:pPr>
            <a:r>
              <a:rPr lang="en-US" dirty="0" err="1"/>
              <a:t>Goto</a:t>
            </a:r>
            <a:r>
              <a:rPr lang="en-US" dirty="0"/>
              <a:t> </a:t>
            </a:r>
            <a:r>
              <a:rPr lang="en-US" dirty="0" err="1"/>
              <a:t>Tools</a:t>
            </a:r>
            <a:r>
              <a:rPr lang="en-US" dirty="0" err="1">
                <a:sym typeface="Wingdings" panose="05000000000000000000" pitchFamily="2" charset="2"/>
              </a:rPr>
              <a:t>AndroidAndroidDeviceMonitor</a:t>
            </a:r>
            <a:r>
              <a:rPr lang="en-US" dirty="0">
                <a:sym typeface="Wingdings" panose="05000000000000000000" pitchFamily="2" charset="2"/>
              </a:rPr>
              <a:t>  and then click</a:t>
            </a:r>
          </a:p>
          <a:p>
            <a:pPr marL="0" indent="0">
              <a:buNone/>
            </a:pPr>
            <a:r>
              <a:rPr lang="en-US" dirty="0">
                <a:sym typeface="Wingdings" panose="05000000000000000000" pitchFamily="2" charset="2"/>
              </a:rPr>
              <a:t>On left side check your App name and then click on it</a:t>
            </a:r>
          </a:p>
          <a:p>
            <a:pPr marL="0" indent="0">
              <a:buNone/>
            </a:pPr>
            <a:r>
              <a:rPr lang="en-US" dirty="0">
                <a:sym typeface="Wingdings" panose="05000000000000000000" pitchFamily="2" charset="2"/>
              </a:rPr>
              <a:t>On right side click on </a:t>
            </a:r>
            <a:r>
              <a:rPr lang="en-US" dirty="0" err="1">
                <a:sym typeface="Wingdings" panose="05000000000000000000" pitchFamily="2" charset="2"/>
              </a:rPr>
              <a:t>datadatasearchAppName</a:t>
            </a:r>
            <a:r>
              <a:rPr lang="en-US" dirty="0">
                <a:sym typeface="Wingdings" panose="05000000000000000000" pitchFamily="2" charset="2"/>
              </a:rPr>
              <a:t> then click on database</a:t>
            </a:r>
          </a:p>
          <a:p>
            <a:pPr marL="0" indent="0">
              <a:buNone/>
            </a:pPr>
            <a:r>
              <a:rPr lang="en-US" dirty="0">
                <a:sym typeface="Wingdings" panose="05000000000000000000" pitchFamily="2" charset="2"/>
              </a:rPr>
              <a:t>If you have </a:t>
            </a:r>
            <a:r>
              <a:rPr lang="en-US" dirty="0" err="1">
                <a:sym typeface="Wingdings" panose="05000000000000000000" pitchFamily="2" charset="2"/>
              </a:rPr>
              <a:t>firefox</a:t>
            </a:r>
            <a:r>
              <a:rPr lang="en-US" dirty="0">
                <a:sym typeface="Wingdings" panose="05000000000000000000" pitchFamily="2" charset="2"/>
              </a:rPr>
              <a:t> browser it will help you more in </a:t>
            </a:r>
            <a:r>
              <a:rPr lang="en-US" dirty="0" err="1">
                <a:solidFill>
                  <a:schemeClr val="accent1">
                    <a:lumMod val="60000"/>
                    <a:lumOff val="40000"/>
                  </a:schemeClr>
                </a:solidFill>
                <a:sym typeface="Wingdings" panose="05000000000000000000" pitchFamily="2" charset="2"/>
              </a:rPr>
              <a:t>sqliteManager</a:t>
            </a:r>
            <a:endParaRPr lang="en-US" dirty="0">
              <a:solidFill>
                <a:schemeClr val="accent1">
                  <a:lumMod val="60000"/>
                  <a:lumOff val="40000"/>
                </a:schemeClr>
              </a:solidFill>
              <a:sym typeface="Wingdings" panose="05000000000000000000" pitchFamily="2" charset="2"/>
            </a:endParaRPr>
          </a:p>
          <a:p>
            <a:pPr marL="0" indent="0">
              <a:buNone/>
            </a:pPr>
            <a:r>
              <a:rPr lang="en-US" dirty="0">
                <a:sym typeface="Wingdings" panose="05000000000000000000" pitchFamily="2" charset="2"/>
              </a:rPr>
              <a:t>Go to adds-on icon and then search </a:t>
            </a:r>
            <a:r>
              <a:rPr lang="en-US" dirty="0" err="1">
                <a:solidFill>
                  <a:schemeClr val="accent1">
                    <a:lumMod val="60000"/>
                    <a:lumOff val="40000"/>
                  </a:schemeClr>
                </a:solidFill>
                <a:sym typeface="Wingdings" panose="05000000000000000000" pitchFamily="2" charset="2"/>
              </a:rPr>
              <a:t>sqliteManager</a:t>
            </a:r>
            <a:r>
              <a:rPr lang="en-US" dirty="0">
                <a:sym typeface="Wingdings" panose="05000000000000000000" pitchFamily="2" charset="2"/>
              </a:rPr>
              <a:t> and then install it and enjoy it.</a:t>
            </a:r>
            <a:endParaRPr lang="en-US" dirty="0"/>
          </a:p>
        </p:txBody>
      </p:sp>
      <p:pic>
        <p:nvPicPr>
          <p:cNvPr id="4" name="Picture 3"/>
          <p:cNvPicPr>
            <a:picLocks noChangeAspect="1"/>
          </p:cNvPicPr>
          <p:nvPr/>
        </p:nvPicPr>
        <p:blipFill>
          <a:blip r:embed="rId2"/>
          <a:stretch>
            <a:fillRect/>
          </a:stretch>
        </p:blipFill>
        <p:spPr>
          <a:xfrm>
            <a:off x="482917" y="4870645"/>
            <a:ext cx="11591925" cy="1562100"/>
          </a:xfrm>
          <a:prstGeom prst="rect">
            <a:avLst/>
          </a:prstGeom>
        </p:spPr>
      </p:pic>
    </p:spTree>
    <p:extLst>
      <p:ext uri="{BB962C8B-B14F-4D97-AF65-F5344CB8AC3E}">
        <p14:creationId xmlns:p14="http://schemas.microsoft.com/office/powerpoint/2010/main" val="155667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Step1</a:t>
            </a:r>
          </a:p>
        </p:txBody>
      </p:sp>
      <p:sp>
        <p:nvSpPr>
          <p:cNvPr id="3" name="Content Placeholder 2"/>
          <p:cNvSpPr>
            <a:spLocks noGrp="1"/>
          </p:cNvSpPr>
          <p:nvPr>
            <p:ph idx="1"/>
          </p:nvPr>
        </p:nvSpPr>
        <p:spPr>
          <a:xfrm>
            <a:off x="838200" y="927279"/>
            <a:ext cx="10515600" cy="5249684"/>
          </a:xfrm>
        </p:spPr>
        <p:txBody>
          <a:bodyPr/>
          <a:lstStyle/>
          <a:p>
            <a:r>
              <a:rPr lang="en-US" dirty="0"/>
              <a:t>First of all make a separate class for Managing database like name here is </a:t>
            </a:r>
            <a:r>
              <a:rPr lang="en-US" dirty="0" err="1"/>
              <a:t>DatabaseHelper</a:t>
            </a:r>
            <a:r>
              <a:rPr lang="en-US" dirty="0"/>
              <a:t> or </a:t>
            </a:r>
            <a:r>
              <a:rPr lang="en-US" dirty="0" err="1"/>
              <a:t>anyName</a:t>
            </a:r>
            <a:endParaRPr lang="en-US" dirty="0"/>
          </a:p>
        </p:txBody>
      </p:sp>
      <p:pic>
        <p:nvPicPr>
          <p:cNvPr id="7" name="Picture 6"/>
          <p:cNvPicPr>
            <a:picLocks noChangeAspect="1"/>
          </p:cNvPicPr>
          <p:nvPr/>
        </p:nvPicPr>
        <p:blipFill>
          <a:blip r:embed="rId2"/>
          <a:stretch>
            <a:fillRect/>
          </a:stretch>
        </p:blipFill>
        <p:spPr>
          <a:xfrm>
            <a:off x="1480404" y="1821912"/>
            <a:ext cx="8398200" cy="4875101"/>
          </a:xfrm>
          <a:prstGeom prst="rect">
            <a:avLst/>
          </a:prstGeom>
        </p:spPr>
      </p:pic>
    </p:spTree>
    <p:extLst>
      <p:ext uri="{BB962C8B-B14F-4D97-AF65-F5344CB8AC3E}">
        <p14:creationId xmlns:p14="http://schemas.microsoft.com/office/powerpoint/2010/main" val="270330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Step2</a:t>
            </a:r>
          </a:p>
        </p:txBody>
      </p:sp>
      <p:sp>
        <p:nvSpPr>
          <p:cNvPr id="3" name="Content Placeholder 2"/>
          <p:cNvSpPr>
            <a:spLocks noGrp="1"/>
          </p:cNvSpPr>
          <p:nvPr>
            <p:ph idx="1"/>
          </p:nvPr>
        </p:nvSpPr>
        <p:spPr>
          <a:xfrm>
            <a:off x="838200" y="927279"/>
            <a:ext cx="10515600" cy="5249684"/>
          </a:xfrm>
        </p:spPr>
        <p:txBody>
          <a:bodyPr/>
          <a:lstStyle/>
          <a:p>
            <a:r>
              <a:rPr lang="en-US" dirty="0"/>
              <a:t>Call the name of the </a:t>
            </a:r>
            <a:r>
              <a:rPr lang="en-US" dirty="0" err="1"/>
              <a:t>DatabaseHelper</a:t>
            </a:r>
            <a:r>
              <a:rPr lang="en-US" dirty="0"/>
              <a:t> and register it in </a:t>
            </a:r>
            <a:r>
              <a:rPr lang="en-US" dirty="0" err="1"/>
              <a:t>MainActivity</a:t>
            </a:r>
            <a:r>
              <a:rPr lang="en-US" dirty="0"/>
              <a:t> like and then run it and check whether the database is created or not?</a:t>
            </a:r>
          </a:p>
        </p:txBody>
      </p:sp>
      <p:pic>
        <p:nvPicPr>
          <p:cNvPr id="4" name="Picture 3"/>
          <p:cNvPicPr>
            <a:picLocks noChangeAspect="1"/>
          </p:cNvPicPr>
          <p:nvPr/>
        </p:nvPicPr>
        <p:blipFill>
          <a:blip r:embed="rId2"/>
          <a:stretch>
            <a:fillRect/>
          </a:stretch>
        </p:blipFill>
        <p:spPr>
          <a:xfrm>
            <a:off x="1842866" y="2265524"/>
            <a:ext cx="6927037" cy="4027348"/>
          </a:xfrm>
          <a:prstGeom prst="rect">
            <a:avLst/>
          </a:prstGeom>
        </p:spPr>
      </p:pic>
    </p:spTree>
    <p:extLst>
      <p:ext uri="{BB962C8B-B14F-4D97-AF65-F5344CB8AC3E}">
        <p14:creationId xmlns:p14="http://schemas.microsoft.com/office/powerpoint/2010/main" val="242719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pPr algn="ctr"/>
            <a:r>
              <a:rPr lang="en-US" b="1" dirty="0">
                <a:solidFill>
                  <a:schemeClr val="accent1">
                    <a:lumMod val="60000"/>
                    <a:lumOff val="40000"/>
                  </a:schemeClr>
                </a:solidFill>
              </a:rPr>
              <a:t>Step3</a:t>
            </a:r>
          </a:p>
        </p:txBody>
      </p:sp>
      <p:sp>
        <p:nvSpPr>
          <p:cNvPr id="3" name="Content Placeholder 2"/>
          <p:cNvSpPr>
            <a:spLocks noGrp="1"/>
          </p:cNvSpPr>
          <p:nvPr>
            <p:ph idx="1"/>
          </p:nvPr>
        </p:nvSpPr>
        <p:spPr>
          <a:xfrm>
            <a:off x="838200" y="927279"/>
            <a:ext cx="10515600" cy="5249684"/>
          </a:xfrm>
        </p:spPr>
        <p:txBody>
          <a:bodyPr/>
          <a:lstStyle/>
          <a:p>
            <a:r>
              <a:rPr lang="en-US" dirty="0"/>
              <a:t>Make  a function of Insertion in </a:t>
            </a:r>
            <a:r>
              <a:rPr lang="en-US" dirty="0" err="1"/>
              <a:t>DatabaseHelper</a:t>
            </a:r>
            <a:r>
              <a:rPr lang="en-US" dirty="0"/>
              <a:t> class and use of </a:t>
            </a:r>
            <a:r>
              <a:rPr lang="en-US" dirty="0" err="1"/>
              <a:t>ContentValues</a:t>
            </a:r>
            <a:endParaRPr lang="en-US" dirty="0"/>
          </a:p>
        </p:txBody>
      </p:sp>
      <p:pic>
        <p:nvPicPr>
          <p:cNvPr id="6" name="Picture 5"/>
          <p:cNvPicPr>
            <a:picLocks noChangeAspect="1"/>
          </p:cNvPicPr>
          <p:nvPr/>
        </p:nvPicPr>
        <p:blipFill>
          <a:blip r:embed="rId2"/>
          <a:stretch>
            <a:fillRect/>
          </a:stretch>
        </p:blipFill>
        <p:spPr>
          <a:xfrm>
            <a:off x="1378112" y="1847849"/>
            <a:ext cx="8060038" cy="4694619"/>
          </a:xfrm>
          <a:prstGeom prst="rect">
            <a:avLst/>
          </a:prstGeom>
        </p:spPr>
      </p:pic>
    </p:spTree>
    <p:extLst>
      <p:ext uri="{BB962C8B-B14F-4D97-AF65-F5344CB8AC3E}">
        <p14:creationId xmlns:p14="http://schemas.microsoft.com/office/powerpoint/2010/main" val="3561581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445</Words>
  <Application>Microsoft Office PowerPoint</Application>
  <PresentationFormat>Widescreen</PresentationFormat>
  <Paragraphs>61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PowerPoint Presentation</vt:lpstr>
      <vt:lpstr>User-entered data needs to be saved somewhere so that it can be accessed at a later time. Android offers the SQLite relational database library for persisting data. It’s an open-source, lightweight and powerful database available in the form of C library.  It uses SQL for storing and retrieving information and  performing database maintenance. SQLite is extremely reliable and is popularly used in devices with restricted computing power. Through SQLite, we can create individual databases for each application and store and manage application-related data.</vt:lpstr>
      <vt:lpstr>Using the SQLiteOpenHelper class. To create an Android application that stores, accesses and manipulates user information in a SQLite-relational database, we use the SQLiteOpenHelper class. The SQLiteOpenHelper class is an abstract class that provides a way to get read or write access to a database. The SQLiteOpenHelper class are used to create,open and upgrade database. It provide several methods including getWritableDatabase(), getReadableDatabase() and close().</vt:lpstr>
      <vt:lpstr>Additional Information SQLite is an Open Source database SQLite supports standard relational database features. Android comes in with built in SQLite database implementation. To create and upgrade a database in your Android application you create a subclass of the SQLiteOpenHelper class. In the constructor of your subclass you call the super() method of the SQLiteOpenHelper.</vt:lpstr>
      <vt:lpstr>Steps to be remember</vt:lpstr>
      <vt:lpstr>Student Database path</vt:lpstr>
      <vt:lpstr>Step1</vt:lpstr>
      <vt:lpstr>Step2</vt:lpstr>
      <vt:lpstr>Step3</vt:lpstr>
      <vt:lpstr>Step4</vt:lpstr>
      <vt:lpstr>Step5</vt:lpstr>
      <vt:lpstr>Now add others methods in DatabaseHelper and add it in MainActivity</vt:lpstr>
      <vt:lpstr>Now add others methods in DatabaseHelper and add it in MainActivity</vt:lpstr>
      <vt:lpstr>Now Want Updation of Record 01</vt:lpstr>
      <vt:lpstr>Now add others methods in DatabaseHelper and add it in MainActivity</vt:lpstr>
      <vt:lpstr>Screen shot</vt:lpstr>
      <vt:lpstr>Complete OverView</vt:lpstr>
      <vt:lpstr>Complete OverView</vt:lpstr>
      <vt:lpstr>Complete OverView</vt:lpstr>
      <vt:lpstr>Complete OverView</vt:lpstr>
      <vt:lpstr>Complete OverView</vt:lpstr>
      <vt:lpstr>Screen shot Example 2 using Log</vt:lpstr>
      <vt:lpstr>XML </vt:lpstr>
      <vt:lpstr>MainActivity Java Code</vt:lpstr>
      <vt:lpstr>Java code of DatabaseHelper class</vt:lpstr>
      <vt:lpstr>Java code of CRUD class</vt:lpstr>
      <vt:lpstr>Java code of CRUD class continue</vt:lpstr>
      <vt:lpstr>Show the data in Listview instead of Log</vt:lpstr>
      <vt:lpstr>XML activity_show_data +mark_custom_view code</vt:lpstr>
      <vt:lpstr>CRUD.java</vt:lpstr>
      <vt:lpstr>DatabaseHelperClass java code</vt:lpstr>
      <vt:lpstr>MainActivity</vt:lpstr>
      <vt:lpstr>Show Activity Data</vt:lpstr>
      <vt:lpstr>SubjectModel</vt:lpstr>
      <vt:lpstr>Sqlite database Example 3</vt:lpstr>
      <vt:lpstr>Sqlite database Example 3 continue</vt:lpstr>
      <vt:lpstr>Using Cursor</vt:lpstr>
      <vt:lpstr>Using Menu xml +menuxml code</vt:lpstr>
      <vt:lpstr>MainActivity Java code</vt:lpstr>
      <vt:lpstr>DatabaseManager Java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MUHAMMAD ZAKIR KHAN</cp:lastModifiedBy>
  <cp:revision>188</cp:revision>
  <dcterms:created xsi:type="dcterms:W3CDTF">2017-02-16T11:43:29Z</dcterms:created>
  <dcterms:modified xsi:type="dcterms:W3CDTF">2017-05-04T05:39:03Z</dcterms:modified>
</cp:coreProperties>
</file>