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57" r:id="rId3"/>
    <p:sldId id="258" r:id="rId4"/>
    <p:sldId id="259" r:id="rId5"/>
    <p:sldId id="303" r:id="rId6"/>
    <p:sldId id="260" r:id="rId7"/>
    <p:sldId id="261" r:id="rId8"/>
    <p:sldId id="262" r:id="rId9"/>
    <p:sldId id="263" r:id="rId10"/>
    <p:sldId id="264" r:id="rId11"/>
    <p:sldId id="265" r:id="rId12"/>
    <p:sldId id="266" r:id="rId13"/>
    <p:sldId id="267" r:id="rId14"/>
    <p:sldId id="268" r:id="rId15"/>
    <p:sldId id="269" r:id="rId16"/>
    <p:sldId id="312" r:id="rId17"/>
    <p:sldId id="270" r:id="rId18"/>
    <p:sldId id="271" r:id="rId19"/>
    <p:sldId id="272" r:id="rId20"/>
    <p:sldId id="273" r:id="rId21"/>
    <p:sldId id="274" r:id="rId22"/>
    <p:sldId id="275" r:id="rId23"/>
    <p:sldId id="307" r:id="rId24"/>
    <p:sldId id="276" r:id="rId25"/>
    <p:sldId id="277" r:id="rId26"/>
    <p:sldId id="278" r:id="rId27"/>
    <p:sldId id="279" r:id="rId28"/>
    <p:sldId id="304" r:id="rId29"/>
    <p:sldId id="305" r:id="rId30"/>
    <p:sldId id="306" r:id="rId31"/>
    <p:sldId id="281" r:id="rId32"/>
    <p:sldId id="282" r:id="rId33"/>
    <p:sldId id="283" r:id="rId34"/>
    <p:sldId id="311" r:id="rId35"/>
    <p:sldId id="309" r:id="rId36"/>
    <p:sldId id="308" r:id="rId37"/>
    <p:sldId id="284" r:id="rId38"/>
    <p:sldId id="287" r:id="rId39"/>
    <p:sldId id="285" r:id="rId40"/>
    <p:sldId id="286" r:id="rId41"/>
    <p:sldId id="288" r:id="rId42"/>
    <p:sldId id="289" r:id="rId43"/>
    <p:sldId id="296" r:id="rId44"/>
    <p:sldId id="297" r:id="rId45"/>
    <p:sldId id="290" r:id="rId46"/>
    <p:sldId id="292" r:id="rId47"/>
    <p:sldId id="293" r:id="rId48"/>
    <p:sldId id="291" r:id="rId49"/>
    <p:sldId id="298" r:id="rId50"/>
    <p:sldId id="299" r:id="rId51"/>
    <p:sldId id="301" r:id="rId52"/>
    <p:sldId id="302" r:id="rId53"/>
    <p:sldId id="300"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84588" autoAdjust="0"/>
  </p:normalViewPr>
  <p:slideViewPr>
    <p:cSldViewPr>
      <p:cViewPr varScale="1">
        <p:scale>
          <a:sx n="66" d="100"/>
          <a:sy n="66" d="100"/>
        </p:scale>
        <p:origin x="-150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EC9CBE-92E0-41C8-880E-64B250900679}" type="datetimeFigureOut">
              <a:rPr lang="en-US" smtClean="0"/>
              <a:pPr/>
              <a:t>9/29/2019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C4833E-21AC-43CB-9C31-C9E73CE0A02F}" type="slidenum">
              <a:rPr lang="en-US" smtClean="0"/>
              <a:pPr/>
              <a:t>‹#›</a:t>
            </a:fld>
            <a:endParaRPr lang="en-US"/>
          </a:p>
        </p:txBody>
      </p:sp>
    </p:spTree>
    <p:extLst>
      <p:ext uri="{BB962C8B-B14F-4D97-AF65-F5344CB8AC3E}">
        <p14:creationId xmlns:p14="http://schemas.microsoft.com/office/powerpoint/2010/main" val="2427309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Exploratory_data_analysis#cite_note-11"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Non technical person, nor</a:t>
            </a:r>
            <a:r>
              <a:rPr lang="en-US" baseline="0" dirty="0" smtClean="0"/>
              <a:t> a data mining guru</a:t>
            </a:r>
          </a:p>
          <a:p>
            <a:r>
              <a:rPr lang="en-US" baseline="0" dirty="0" smtClean="0"/>
              <a:t>What is he thinking about me? </a:t>
            </a:r>
          </a:p>
          <a:p>
            <a:r>
              <a:rPr lang="en-US" baseline="0" dirty="0" smtClean="0"/>
              <a:t>Prize as a result of lottery</a:t>
            </a:r>
          </a:p>
          <a:p>
            <a:r>
              <a:rPr lang="en-US" sz="1200" b="0" i="0" u="none" strike="noStrike" kern="1200" baseline="0" dirty="0" smtClean="0">
                <a:solidFill>
                  <a:schemeClr val="tx1"/>
                </a:solidFill>
                <a:latin typeface="+mn-lt"/>
                <a:ea typeface="+mn-ea"/>
                <a:cs typeface="+mn-cs"/>
              </a:rPr>
              <a:t>There are things that we do not know, that we do not know about them.</a:t>
            </a:r>
          </a:p>
          <a:p>
            <a:r>
              <a:rPr lang="en-US" sz="1200" b="0" i="0" u="none" strike="noStrike" kern="1200" baseline="0" dirty="0" smtClean="0">
                <a:solidFill>
                  <a:schemeClr val="tx1"/>
                </a:solidFill>
                <a:latin typeface="+mn-lt"/>
                <a:ea typeface="+mn-ea"/>
                <a:cs typeface="+mn-cs"/>
              </a:rPr>
              <a:t>Are they beneficial, if you know? Or it is harmful, not to know them? We can not say anything because we do not know.</a:t>
            </a:r>
            <a:endParaRPr lang="en-US" dirty="0"/>
          </a:p>
        </p:txBody>
      </p:sp>
      <p:sp>
        <p:nvSpPr>
          <p:cNvPr id="4" name="Slide Number Placeholder 3"/>
          <p:cNvSpPr>
            <a:spLocks noGrp="1"/>
          </p:cNvSpPr>
          <p:nvPr>
            <p:ph type="sldNum" sz="quarter" idx="10"/>
          </p:nvPr>
        </p:nvSpPr>
        <p:spPr/>
        <p:txBody>
          <a:bodyPr/>
          <a:lstStyle/>
          <a:p>
            <a:fld id="{75C4833E-21AC-43CB-9C31-C9E73CE0A02F}" type="slidenum">
              <a:rPr lang="en-US" smtClean="0"/>
              <a:pPr/>
              <a:t>2</a:t>
            </a:fld>
            <a:endParaRPr lang="en-US"/>
          </a:p>
        </p:txBody>
      </p:sp>
    </p:spTree>
    <p:extLst>
      <p:ext uri="{BB962C8B-B14F-4D97-AF65-F5344CB8AC3E}">
        <p14:creationId xmlns:p14="http://schemas.microsoft.com/office/powerpoint/2010/main" val="962136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Thus in view of the above facts, </a:t>
            </a:r>
            <a:r>
              <a:rPr lang="en-US" sz="1200" i="1" kern="1200" baseline="0" dirty="0" smtClean="0">
                <a:solidFill>
                  <a:schemeClr val="tx1"/>
                </a:solidFill>
                <a:latin typeface="+mn-lt"/>
                <a:ea typeface="+mn-ea"/>
                <a:cs typeface="+mn-cs"/>
              </a:rPr>
              <a:t>data miners have a long career in national as well as</a:t>
            </a:r>
          </a:p>
          <a:p>
            <a:r>
              <a:rPr lang="en-US" sz="1200" kern="1200" baseline="0" dirty="0" smtClean="0">
                <a:solidFill>
                  <a:schemeClr val="tx1"/>
                </a:solidFill>
                <a:latin typeface="+mn-lt"/>
                <a:ea typeface="+mn-ea"/>
                <a:cs typeface="+mn-cs"/>
              </a:rPr>
              <a:t>international market as major companies both private and government are quickly adopting the</a:t>
            </a:r>
          </a:p>
          <a:p>
            <a:r>
              <a:rPr lang="en-US" sz="1200" kern="1200" baseline="0" smtClean="0">
                <a:solidFill>
                  <a:schemeClr val="tx1"/>
                </a:solidFill>
                <a:latin typeface="+mn-lt"/>
                <a:ea typeface="+mn-ea"/>
                <a:cs typeface="+mn-cs"/>
              </a:rPr>
              <a:t>technology and many have already adopted.</a:t>
            </a:r>
            <a:endParaRPr lang="en-US"/>
          </a:p>
        </p:txBody>
      </p:sp>
      <p:sp>
        <p:nvSpPr>
          <p:cNvPr id="4" name="Slide Number Placeholder 3"/>
          <p:cNvSpPr>
            <a:spLocks noGrp="1"/>
          </p:cNvSpPr>
          <p:nvPr>
            <p:ph type="sldNum" sz="quarter" idx="10"/>
          </p:nvPr>
        </p:nvSpPr>
        <p:spPr/>
        <p:txBody>
          <a:bodyPr/>
          <a:lstStyle/>
          <a:p>
            <a:fld id="{75C4833E-21AC-43CB-9C31-C9E73CE0A02F}" type="slidenum">
              <a:rPr lang="en-US" smtClean="0"/>
              <a:pPr/>
              <a:t>18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 student has </a:t>
            </a:r>
            <a:r>
              <a:rPr lang="en-US" b="1" dirty="0" smtClean="0"/>
              <a:t>good grade(feature)</a:t>
            </a:r>
            <a:r>
              <a:rPr lang="en-US" dirty="0" smtClean="0"/>
              <a:t> in metric,</a:t>
            </a:r>
            <a:r>
              <a:rPr lang="en-US" baseline="0" dirty="0" smtClean="0"/>
              <a:t> </a:t>
            </a:r>
            <a:r>
              <a:rPr lang="en-US" baseline="0" dirty="0" err="1" smtClean="0"/>
              <a:t>fsc</a:t>
            </a:r>
            <a:r>
              <a:rPr lang="en-US" baseline="0" dirty="0" smtClean="0"/>
              <a:t> and good </a:t>
            </a:r>
            <a:r>
              <a:rPr lang="en-US" baseline="0" dirty="0" err="1" smtClean="0"/>
              <a:t>gpa</a:t>
            </a:r>
            <a:r>
              <a:rPr lang="en-US" baseline="0" dirty="0" smtClean="0"/>
              <a:t> in BS, then we </a:t>
            </a:r>
            <a:r>
              <a:rPr lang="en-US" baseline="0" dirty="0" err="1" smtClean="0"/>
              <a:t>predit</a:t>
            </a:r>
            <a:r>
              <a:rPr lang="en-US" baseline="0" dirty="0" smtClean="0"/>
              <a:t> that the student is good otherwise bad.</a:t>
            </a:r>
          </a:p>
          <a:p>
            <a:r>
              <a:rPr lang="en-US" sz="1200" b="0" i="0" u="none" strike="noStrike" kern="1200" baseline="0" dirty="0" smtClean="0">
                <a:solidFill>
                  <a:schemeClr val="tx1"/>
                </a:solidFill>
                <a:latin typeface="+mn-lt"/>
                <a:ea typeface="+mn-ea"/>
                <a:cs typeface="+mn-cs"/>
              </a:rPr>
              <a:t>So how students or employees were classified? Answer is using the historical data. </a:t>
            </a:r>
          </a:p>
          <a:p>
            <a:r>
              <a:rPr lang="en-US" sz="1200" b="0" i="0" u="none" strike="noStrike" kern="1200" baseline="0" dirty="0" smtClean="0">
                <a:solidFill>
                  <a:schemeClr val="tx1"/>
                </a:solidFill>
                <a:latin typeface="+mn-lt"/>
                <a:ea typeface="+mn-ea"/>
                <a:cs typeface="+mn-cs"/>
              </a:rPr>
              <a:t>Yes history is the best predictor of the future. </a:t>
            </a:r>
          </a:p>
          <a:p>
            <a:r>
              <a:rPr lang="en-US" sz="1200" b="0" i="0" u="none" strike="noStrike" kern="1200" baseline="0" dirty="0" smtClean="0">
                <a:solidFill>
                  <a:schemeClr val="tx1"/>
                </a:solidFill>
                <a:latin typeface="+mn-lt"/>
                <a:ea typeface="+mn-ea"/>
                <a:cs typeface="+mn-cs"/>
              </a:rPr>
              <a:t>When an organization conducts test and interviews from candidate employees, their performance is compared with those of the existing employees.  The knowledge can be used to predict how good you can perform if employed.</a:t>
            </a:r>
            <a:endParaRPr lang="en-US" dirty="0"/>
          </a:p>
        </p:txBody>
      </p:sp>
      <p:sp>
        <p:nvSpPr>
          <p:cNvPr id="4" name="Slide Number Placeholder 3"/>
          <p:cNvSpPr>
            <a:spLocks noGrp="1"/>
          </p:cNvSpPr>
          <p:nvPr>
            <p:ph type="sldNum" sz="quarter" idx="10"/>
          </p:nvPr>
        </p:nvSpPr>
        <p:spPr/>
        <p:txBody>
          <a:bodyPr/>
          <a:lstStyle/>
          <a:p>
            <a:fld id="{75C4833E-21AC-43CB-9C31-C9E73CE0A02F}" type="slidenum">
              <a:rPr lang="en-US" smtClean="0"/>
              <a:pPr/>
              <a:t>21</a:t>
            </a:fld>
            <a:endParaRPr lang="en-US"/>
          </a:p>
        </p:txBody>
      </p:sp>
    </p:spTree>
    <p:extLst>
      <p:ext uri="{BB962C8B-B14F-4D97-AF65-F5344CB8AC3E}">
        <p14:creationId xmlns:p14="http://schemas.microsoft.com/office/powerpoint/2010/main" val="2074524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Another example is of a news site, where there are number of visitors and also many content developers.</a:t>
            </a:r>
          </a:p>
          <a:p>
            <a:r>
              <a:rPr lang="en-US" sz="1200" b="0" i="0" u="none" strike="noStrike" kern="1200" baseline="0" dirty="0" smtClean="0">
                <a:solidFill>
                  <a:schemeClr val="tx1"/>
                </a:solidFill>
                <a:latin typeface="+mn-lt"/>
                <a:ea typeface="+mn-ea"/>
                <a:cs typeface="+mn-cs"/>
              </a:rPr>
              <a:t> Now where to place a specific news item on the web site? What should be the hierarchical position of the news item, what should be the news chapter, category? </a:t>
            </a:r>
          </a:p>
          <a:p>
            <a:r>
              <a:rPr lang="en-US" sz="1200" b="0" i="0" u="none" strike="noStrike" kern="1200" baseline="0" dirty="0" smtClean="0">
                <a:solidFill>
                  <a:schemeClr val="tx1"/>
                </a:solidFill>
                <a:latin typeface="+mn-lt"/>
                <a:ea typeface="+mn-ea"/>
                <a:cs typeface="+mn-cs"/>
              </a:rPr>
              <a:t>Either it should be in the sports or weather section and so on. What is the problem in doing all this? The problem is that it’s not a matter of</a:t>
            </a:r>
          </a:p>
          <a:p>
            <a:r>
              <a:rPr lang="en-US" sz="1200" b="0" i="0" u="none" strike="noStrike" kern="1200" baseline="0" dirty="0" smtClean="0">
                <a:solidFill>
                  <a:schemeClr val="tx1"/>
                </a:solidFill>
                <a:latin typeface="+mn-lt"/>
                <a:ea typeface="+mn-ea"/>
                <a:cs typeface="+mn-cs"/>
              </a:rPr>
              <a:t>placing a single news item. The site as already mentioned contains a number of content developers and also many categories. If sorting is performed humanly, then it is time consuming. That is why classification techniques can scan and process the document to decide its category or class. </a:t>
            </a:r>
            <a:endParaRPr lang="en-US" dirty="0" smtClean="0"/>
          </a:p>
          <a:p>
            <a:endParaRPr lang="en-US" dirty="0"/>
          </a:p>
        </p:txBody>
      </p:sp>
      <p:sp>
        <p:nvSpPr>
          <p:cNvPr id="4" name="Slide Number Placeholder 3"/>
          <p:cNvSpPr>
            <a:spLocks noGrp="1"/>
          </p:cNvSpPr>
          <p:nvPr>
            <p:ph type="sldNum" sz="quarter" idx="10"/>
          </p:nvPr>
        </p:nvSpPr>
        <p:spPr/>
        <p:txBody>
          <a:bodyPr/>
          <a:lstStyle/>
          <a:p>
            <a:fld id="{75C4833E-21AC-43CB-9C31-C9E73CE0A02F}" type="slidenum">
              <a:rPr lang="en-US" smtClean="0"/>
              <a:pPr/>
              <a:t>22</a:t>
            </a:fld>
            <a:endParaRPr lang="en-US"/>
          </a:p>
        </p:txBody>
      </p:sp>
    </p:spTree>
    <p:extLst>
      <p:ext uri="{BB962C8B-B14F-4D97-AF65-F5344CB8AC3E}">
        <p14:creationId xmlns:p14="http://schemas.microsoft.com/office/powerpoint/2010/main" val="40279973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C4833E-21AC-43CB-9C31-C9E73CE0A02F}" type="slidenum">
              <a:rPr lang="en-US" smtClean="0"/>
              <a:pPr/>
              <a:t>24</a:t>
            </a:fld>
            <a:endParaRPr lang="en-US"/>
          </a:p>
        </p:txBody>
      </p:sp>
    </p:spTree>
    <p:extLst>
      <p:ext uri="{BB962C8B-B14F-4D97-AF65-F5344CB8AC3E}">
        <p14:creationId xmlns:p14="http://schemas.microsoft.com/office/powerpoint/2010/main" val="3545393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Customer will spend to buy products</a:t>
            </a:r>
            <a:r>
              <a:rPr lang="en-US" baseline="0" dirty="0" smtClean="0"/>
              <a:t> of company</a:t>
            </a:r>
            <a:endParaRPr lang="en-US" dirty="0"/>
          </a:p>
        </p:txBody>
      </p:sp>
      <p:sp>
        <p:nvSpPr>
          <p:cNvPr id="4" name="Slide Number Placeholder 3"/>
          <p:cNvSpPr>
            <a:spLocks noGrp="1"/>
          </p:cNvSpPr>
          <p:nvPr>
            <p:ph type="sldNum" sz="quarter" idx="10"/>
          </p:nvPr>
        </p:nvSpPr>
        <p:spPr/>
        <p:txBody>
          <a:bodyPr/>
          <a:lstStyle/>
          <a:p>
            <a:fld id="{75C4833E-21AC-43CB-9C31-C9E73CE0A02F}" type="slidenum">
              <a:rPr lang="en-US" smtClean="0"/>
              <a:pPr/>
              <a:t>31</a:t>
            </a:fld>
            <a:endParaRPr lang="en-US"/>
          </a:p>
        </p:txBody>
      </p:sp>
    </p:spTree>
    <p:extLst>
      <p:ext uri="{BB962C8B-B14F-4D97-AF65-F5344CB8AC3E}">
        <p14:creationId xmlns:p14="http://schemas.microsoft.com/office/powerpoint/2010/main" val="2843837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Propensity</a:t>
            </a:r>
            <a:r>
              <a:rPr lang="en-US" baseline="0" dirty="0" smtClean="0"/>
              <a:t> means tendency/inclination</a:t>
            </a:r>
            <a:endParaRPr lang="en-US" dirty="0"/>
          </a:p>
        </p:txBody>
      </p:sp>
      <p:sp>
        <p:nvSpPr>
          <p:cNvPr id="4" name="Slide Number Placeholder 3"/>
          <p:cNvSpPr>
            <a:spLocks noGrp="1"/>
          </p:cNvSpPr>
          <p:nvPr>
            <p:ph type="sldNum" sz="quarter" idx="10"/>
          </p:nvPr>
        </p:nvSpPr>
        <p:spPr/>
        <p:txBody>
          <a:bodyPr/>
          <a:lstStyle/>
          <a:p>
            <a:fld id="{75C4833E-21AC-43CB-9C31-C9E73CE0A02F}" type="slidenum">
              <a:rPr lang="en-US" smtClean="0"/>
              <a:pPr/>
              <a:t>32</a:t>
            </a:fld>
            <a:endParaRPr lang="en-US"/>
          </a:p>
        </p:txBody>
      </p:sp>
    </p:spTree>
    <p:extLst>
      <p:ext uri="{BB962C8B-B14F-4D97-AF65-F5344CB8AC3E}">
        <p14:creationId xmlns:p14="http://schemas.microsoft.com/office/powerpoint/2010/main" val="3974583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C4833E-21AC-43CB-9C31-C9E73CE0A02F}" type="slidenum">
              <a:rPr lang="en-US" smtClean="0"/>
              <a:pPr/>
              <a:t>33</a:t>
            </a:fld>
            <a:endParaRPr lang="en-US"/>
          </a:p>
        </p:txBody>
      </p:sp>
    </p:spTree>
    <p:extLst>
      <p:ext uri="{BB962C8B-B14F-4D97-AF65-F5344CB8AC3E}">
        <p14:creationId xmlns:p14="http://schemas.microsoft.com/office/powerpoint/2010/main" val="4180077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Encouraging a customer who buys a product (gasoline, for example) to buy a related or complementary product (engine oil, for example). Cross-selling is generally illegal if there is a tie-in between the two products; where the customer must buy one in order to buy the other.</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Read more: http://www.businessdictionary.com/definition/cross-selling.html</a:t>
            </a:r>
            <a:endParaRPr lang="en-US" dirty="0"/>
          </a:p>
        </p:txBody>
      </p:sp>
      <p:sp>
        <p:nvSpPr>
          <p:cNvPr id="4" name="Slide Number Placeholder 3"/>
          <p:cNvSpPr>
            <a:spLocks noGrp="1"/>
          </p:cNvSpPr>
          <p:nvPr>
            <p:ph type="sldNum" sz="quarter" idx="10"/>
          </p:nvPr>
        </p:nvSpPr>
        <p:spPr/>
        <p:txBody>
          <a:bodyPr/>
          <a:lstStyle/>
          <a:p>
            <a:fld id="{75C4833E-21AC-43CB-9C31-C9E73CE0A02F}" type="slidenum">
              <a:rPr lang="en-US" smtClean="0"/>
              <a:pPr/>
              <a:t>38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Go to your local bookstore, book fair, and/or Amazon.com and see what books from small presses might complement yours. </a:t>
            </a:r>
            <a:r>
              <a:rPr lang="en-US" sz="1200" b="0" i="0" kern="1200" smtClean="0">
                <a:solidFill>
                  <a:schemeClr val="tx1"/>
                </a:solidFill>
                <a:latin typeface="+mn-lt"/>
                <a:ea typeface="+mn-ea"/>
                <a:cs typeface="+mn-cs"/>
              </a:rPr>
              <a:t>Contact the author or publisher (check your PMA Directory, Books in Print, the BEA catalog or your favorite search engine for contact information) and see what potential partners are doing that might work well for both of you to promote each others products.</a:t>
            </a:r>
            <a:endParaRPr lang="en-US"/>
          </a:p>
        </p:txBody>
      </p:sp>
      <p:sp>
        <p:nvSpPr>
          <p:cNvPr id="4" name="Slide Number Placeholder 3"/>
          <p:cNvSpPr>
            <a:spLocks noGrp="1"/>
          </p:cNvSpPr>
          <p:nvPr>
            <p:ph type="sldNum" sz="quarter" idx="10"/>
          </p:nvPr>
        </p:nvSpPr>
        <p:spPr/>
        <p:txBody>
          <a:bodyPr/>
          <a:lstStyle/>
          <a:p>
            <a:fld id="{75C4833E-21AC-43CB-9C31-C9E73CE0A02F}" type="slidenum">
              <a:rPr lang="en-US" smtClean="0"/>
              <a:pPr/>
              <a:t>46</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Credit</a:t>
            </a:r>
            <a:r>
              <a:rPr lang="en-US" baseline="0" dirty="0" smtClean="0"/>
              <a:t> card company—customer- </a:t>
            </a:r>
            <a:r>
              <a:rPr lang="en-US" baseline="0" dirty="0" err="1" smtClean="0"/>
              <a:t>aeroplane</a:t>
            </a:r>
            <a:r>
              <a:rPr lang="en-US" baseline="0" dirty="0" smtClean="0"/>
              <a:t> tickets, hotel </a:t>
            </a:r>
            <a:r>
              <a:rPr lang="en-US" baseline="0" dirty="0" err="1" smtClean="0"/>
              <a:t>reservations,rent</a:t>
            </a:r>
            <a:r>
              <a:rPr lang="en-US" baseline="0" dirty="0" smtClean="0"/>
              <a:t> cars- using credit card</a:t>
            </a:r>
          </a:p>
          <a:p>
            <a:r>
              <a:rPr lang="en-US" baseline="0" dirty="0" err="1" smtClean="0"/>
              <a:t>Shoppings</a:t>
            </a:r>
            <a:r>
              <a:rPr lang="en-US" baseline="0" dirty="0" smtClean="0"/>
              <a:t> on weekends– specific stores-clothes and sports good</a:t>
            </a:r>
          </a:p>
          <a:p>
            <a:r>
              <a:rPr lang="en-US" baseline="0" dirty="0" smtClean="0"/>
              <a:t>Suddenly patterns of buying behavior </a:t>
            </a:r>
            <a:r>
              <a:rPr lang="en-US" baseline="0" dirty="0" err="1" smtClean="0"/>
              <a:t>cds</a:t>
            </a:r>
            <a:r>
              <a:rPr lang="en-US" baseline="0" dirty="0" smtClean="0"/>
              <a:t>, </a:t>
            </a:r>
            <a:r>
              <a:rPr lang="en-US" baseline="0" dirty="0" err="1" smtClean="0"/>
              <a:t>tv</a:t>
            </a:r>
            <a:r>
              <a:rPr lang="en-US" baseline="0" dirty="0" smtClean="0"/>
              <a:t> , </a:t>
            </a:r>
            <a:r>
              <a:rPr lang="en-US" baseline="0" dirty="0" err="1" smtClean="0"/>
              <a:t>steroreos</a:t>
            </a:r>
            <a:r>
              <a:rPr lang="en-US" baseline="0" dirty="0" smtClean="0"/>
              <a:t>, other electronics, transactions in </a:t>
            </a:r>
            <a:r>
              <a:rPr lang="en-US" baseline="0" dirty="0" err="1" smtClean="0"/>
              <a:t>karachi</a:t>
            </a:r>
            <a:r>
              <a:rPr lang="en-US" baseline="0" dirty="0" smtClean="0"/>
              <a:t>, </a:t>
            </a:r>
            <a:r>
              <a:rPr lang="en-US" sz="1200" kern="1200" baseline="0" dirty="0" smtClean="0">
                <a:solidFill>
                  <a:schemeClr val="tx1"/>
                </a:solidFill>
                <a:latin typeface="+mn-lt"/>
                <a:ea typeface="+mn-ea"/>
                <a:cs typeface="+mn-cs"/>
              </a:rPr>
              <a:t>high probability of fraud</a:t>
            </a:r>
          </a:p>
          <a:p>
            <a:r>
              <a:rPr lang="en-US" sz="1200" kern="1200" baseline="0" dirty="0" smtClean="0">
                <a:solidFill>
                  <a:schemeClr val="tx1"/>
                </a:solidFill>
                <a:latin typeface="+mn-lt"/>
                <a:ea typeface="+mn-ea"/>
                <a:cs typeface="+mn-cs"/>
              </a:rPr>
              <a:t>Call patterns limited to </a:t>
            </a:r>
            <a:r>
              <a:rPr lang="en-US" sz="1200" kern="1200" baseline="0" dirty="0" err="1" smtClean="0">
                <a:solidFill>
                  <a:schemeClr val="tx1"/>
                </a:solidFill>
                <a:latin typeface="+mn-lt"/>
                <a:ea typeface="+mn-ea"/>
                <a:cs typeface="+mn-cs"/>
              </a:rPr>
              <a:t>peshawar</a:t>
            </a:r>
            <a:r>
              <a:rPr lang="en-US" sz="1200" kern="1200" baseline="0" dirty="0" smtClean="0">
                <a:solidFill>
                  <a:schemeClr val="tx1"/>
                </a:solidFill>
                <a:latin typeface="+mn-lt"/>
                <a:ea typeface="+mn-ea"/>
                <a:cs typeface="+mn-cs"/>
              </a:rPr>
              <a:t>. Then suddenly to </a:t>
            </a:r>
            <a:r>
              <a:rPr lang="en-US" sz="1200" kern="1200" baseline="0" dirty="0" err="1" smtClean="0">
                <a:solidFill>
                  <a:schemeClr val="tx1"/>
                </a:solidFill>
                <a:latin typeface="+mn-lt"/>
                <a:ea typeface="+mn-ea"/>
                <a:cs typeface="+mn-cs"/>
              </a:rPr>
              <a:t>lahore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karachi</a:t>
            </a:r>
            <a:r>
              <a:rPr lang="en-US" sz="1200" kern="1200" baseline="0" dirty="0" smtClean="0">
                <a:solidFill>
                  <a:schemeClr val="tx1"/>
                </a:solidFill>
                <a:latin typeface="+mn-lt"/>
                <a:ea typeface="+mn-ea"/>
                <a:cs typeface="+mn-cs"/>
              </a:rPr>
              <a:t> or even abroad</a:t>
            </a:r>
            <a:endParaRPr lang="en-US" dirty="0"/>
          </a:p>
        </p:txBody>
      </p:sp>
      <p:sp>
        <p:nvSpPr>
          <p:cNvPr id="4" name="Slide Number Placeholder 3"/>
          <p:cNvSpPr>
            <a:spLocks noGrp="1"/>
          </p:cNvSpPr>
          <p:nvPr>
            <p:ph type="sldNum" sz="quarter" idx="10"/>
          </p:nvPr>
        </p:nvSpPr>
        <p:spPr/>
        <p:txBody>
          <a:bodyPr/>
          <a:lstStyle/>
          <a:p>
            <a:fld id="{75C4833E-21AC-43CB-9C31-C9E73CE0A02F}" type="slidenum">
              <a:rPr lang="en-US" smtClean="0"/>
              <a:pPr/>
              <a:t>48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Gold mixed with stones</a:t>
            </a:r>
            <a:r>
              <a:rPr lang="en-US" baseline="0" dirty="0" smtClean="0"/>
              <a:t> and other stuff.</a:t>
            </a:r>
          </a:p>
          <a:p>
            <a:r>
              <a:rPr lang="en-US" baseline="0" dirty="0" smtClean="0"/>
              <a:t>New things are discovered in data mining that you did not know before</a:t>
            </a:r>
            <a:endParaRPr lang="en-US" dirty="0"/>
          </a:p>
        </p:txBody>
      </p:sp>
      <p:sp>
        <p:nvSpPr>
          <p:cNvPr id="4" name="Slide Number Placeholder 3"/>
          <p:cNvSpPr>
            <a:spLocks noGrp="1"/>
          </p:cNvSpPr>
          <p:nvPr>
            <p:ph type="sldNum" sz="quarter" idx="10"/>
          </p:nvPr>
        </p:nvSpPr>
        <p:spPr/>
        <p:txBody>
          <a:bodyPr/>
          <a:lstStyle/>
          <a:p>
            <a:fld id="{75C4833E-21AC-43CB-9C31-C9E73CE0A02F}" type="slidenum">
              <a:rPr lang="en-US" smtClean="0"/>
              <a:pPr/>
              <a:t>3</a:t>
            </a:fld>
            <a:endParaRPr lang="en-US"/>
          </a:p>
        </p:txBody>
      </p:sp>
    </p:spTree>
    <p:extLst>
      <p:ext uri="{BB962C8B-B14F-4D97-AF65-F5344CB8AC3E}">
        <p14:creationId xmlns:p14="http://schemas.microsoft.com/office/powerpoint/2010/main" val="1406803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C4833E-21AC-43CB-9C31-C9E73CE0A02F}" type="slidenum">
              <a:rPr lang="en-US" smtClean="0"/>
              <a:pPr/>
              <a:t>49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do not know what to ask from database, then I can not formalize such query to get results.</a:t>
            </a:r>
          </a:p>
          <a:p>
            <a:r>
              <a:rPr lang="en-US" sz="1200" b="0" i="0" kern="1200" dirty="0" smtClean="0">
                <a:solidFill>
                  <a:schemeClr val="tx1"/>
                </a:solidFill>
                <a:effectLst/>
                <a:latin typeface="+mn-lt"/>
                <a:ea typeface="+mn-ea"/>
                <a:cs typeface="+mn-cs"/>
              </a:rPr>
              <a:t>exploring the data reveals other interesting features. Histogram</a:t>
            </a:r>
            <a:r>
              <a:rPr lang="en-US" sz="1200" b="0" i="0" kern="1200" baseline="0" dirty="0" smtClean="0">
                <a:solidFill>
                  <a:schemeClr val="tx1"/>
                </a:solidFill>
                <a:effectLst/>
                <a:latin typeface="+mn-lt"/>
                <a:ea typeface="+mn-ea"/>
                <a:cs typeface="+mn-cs"/>
              </a:rPr>
              <a:t> or scatter plot of data</a:t>
            </a:r>
          </a:p>
          <a:p>
            <a:r>
              <a:rPr lang="en-US" sz="1200" b="0" i="0" kern="1200" dirty="0" smtClean="0">
                <a:solidFill>
                  <a:schemeClr val="tx1"/>
                </a:solidFill>
                <a:effectLst/>
                <a:latin typeface="+mn-lt"/>
                <a:ea typeface="+mn-ea"/>
                <a:cs typeface="+mn-cs"/>
              </a:rPr>
              <a:t>Analysis task is to find the variables which best predict the tip that a dining party will give to the waiter.</a:t>
            </a:r>
            <a:r>
              <a:rPr lang="en-US" sz="1200" b="0" i="0" u="none" strike="noStrike" kern="1200" baseline="30000" dirty="0" smtClean="0">
                <a:solidFill>
                  <a:schemeClr val="tx1"/>
                </a:solidFill>
                <a:effectLst/>
                <a:latin typeface="+mn-lt"/>
                <a:ea typeface="+mn-ea"/>
                <a:cs typeface="+mn-cs"/>
                <a:hlinkClick r:id="rId3"/>
              </a:rPr>
              <a:t>[11]</a:t>
            </a:r>
            <a:r>
              <a:rPr lang="en-US" sz="1200" b="0" i="0" kern="1200" dirty="0" smtClean="0">
                <a:solidFill>
                  <a:schemeClr val="tx1"/>
                </a:solidFill>
                <a:effectLst/>
                <a:latin typeface="+mn-lt"/>
                <a:ea typeface="+mn-ea"/>
                <a:cs typeface="+mn-cs"/>
              </a:rPr>
              <a:t> The variables available in the data collected for this task are: the tip amount, total bill, payer gender, smoking/non-smoking section, time of day, day of the week, and size of the party.</a:t>
            </a:r>
            <a:endParaRPr lang="en-US" dirty="0"/>
          </a:p>
        </p:txBody>
      </p:sp>
      <p:sp>
        <p:nvSpPr>
          <p:cNvPr id="4" name="Slide Number Placeholder 3"/>
          <p:cNvSpPr>
            <a:spLocks noGrp="1"/>
          </p:cNvSpPr>
          <p:nvPr>
            <p:ph type="sldNum" sz="quarter" idx="10"/>
          </p:nvPr>
        </p:nvSpPr>
        <p:spPr/>
        <p:txBody>
          <a:bodyPr/>
          <a:lstStyle/>
          <a:p>
            <a:fld id="{75C4833E-21AC-43CB-9C31-C9E73CE0A02F}" type="slidenum">
              <a:rPr lang="en-US" smtClean="0"/>
              <a:pPr/>
              <a:t>4</a:t>
            </a:fld>
            <a:endParaRPr lang="en-US"/>
          </a:p>
        </p:txBody>
      </p:sp>
    </p:spTree>
    <p:extLst>
      <p:ext uri="{BB962C8B-B14F-4D97-AF65-F5344CB8AC3E}">
        <p14:creationId xmlns:p14="http://schemas.microsoft.com/office/powerpoint/2010/main" val="2559015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Trivial</a:t>
            </a:r>
            <a:r>
              <a:rPr lang="en-US" baseline="0" dirty="0" smtClean="0"/>
              <a:t> information: </a:t>
            </a:r>
            <a:r>
              <a:rPr lang="en-US" baseline="0" dirty="0" err="1" smtClean="0"/>
              <a:t>sawayya+milk+sugar+dates</a:t>
            </a:r>
            <a:r>
              <a:rPr lang="en-US" baseline="0" dirty="0" smtClean="0"/>
              <a:t> are sold out </a:t>
            </a:r>
            <a:r>
              <a:rPr lang="en-US" baseline="0" dirty="0" err="1" smtClean="0"/>
              <a:t>altegether</a:t>
            </a:r>
            <a:r>
              <a:rPr lang="en-US" baseline="0" dirty="0" smtClean="0"/>
              <a:t> during </a:t>
            </a:r>
            <a:r>
              <a:rPr lang="en-US" baseline="0" dirty="0" err="1" smtClean="0"/>
              <a:t>Eid</a:t>
            </a:r>
            <a:r>
              <a:rPr lang="en-US" baseline="0" dirty="0" smtClean="0"/>
              <a:t>, this is common</a:t>
            </a:r>
          </a:p>
          <a:p>
            <a:r>
              <a:rPr lang="en-US" baseline="0" dirty="0" smtClean="0"/>
              <a:t>Non-trivial: Winter season---no </a:t>
            </a:r>
            <a:r>
              <a:rPr lang="en-US" baseline="0" dirty="0" err="1" smtClean="0"/>
              <a:t>Eid</a:t>
            </a:r>
            <a:r>
              <a:rPr lang="en-US" baseline="0" dirty="0" smtClean="0"/>
              <a:t>--- sales of some items booted suddenly..</a:t>
            </a:r>
          </a:p>
          <a:p>
            <a:r>
              <a:rPr lang="en-US" baseline="0" dirty="0" smtClean="0"/>
              <a:t>Data attributes/columns:50or 100, records in </a:t>
            </a:r>
            <a:r>
              <a:rPr lang="en-US" baseline="0" dirty="0" err="1" smtClean="0"/>
              <a:t>db</a:t>
            </a:r>
            <a:r>
              <a:rPr lang="en-US" baseline="0" dirty="0" smtClean="0"/>
              <a:t> are not related. DM tool extracts valuable information</a:t>
            </a:r>
            <a:endParaRPr lang="en-US" dirty="0" smtClean="0"/>
          </a:p>
          <a:p>
            <a:r>
              <a:rPr lang="en-US" dirty="0" smtClean="0"/>
              <a:t>Knowledge</a:t>
            </a:r>
            <a:r>
              <a:rPr lang="en-US" baseline="0" dirty="0" smtClean="0"/>
              <a:t> finding: query the database for something that you know</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Knowledge</a:t>
            </a:r>
            <a:r>
              <a:rPr lang="en-US" baseline="0" dirty="0" smtClean="0"/>
              <a:t> discovery: query the database for something that you do not know</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5C4833E-21AC-43CB-9C31-C9E73CE0A02F}" type="slidenum">
              <a:rPr lang="en-US" smtClean="0"/>
              <a:pPr/>
              <a:t>7</a:t>
            </a:fld>
            <a:endParaRPr lang="en-US"/>
          </a:p>
        </p:txBody>
      </p:sp>
    </p:spTree>
    <p:extLst>
      <p:ext uri="{BB962C8B-B14F-4D97-AF65-F5344CB8AC3E}">
        <p14:creationId xmlns:p14="http://schemas.microsoft.com/office/powerpoint/2010/main" val="1130873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Human involvement in the data mining process is crucial in sense that value of patterns is well</a:t>
            </a:r>
          </a:p>
          <a:p>
            <a:r>
              <a:rPr lang="en-US" sz="1200" b="0" i="0" u="none" strike="noStrike" kern="1200" baseline="0" dirty="0" smtClean="0">
                <a:solidFill>
                  <a:schemeClr val="tx1"/>
                </a:solidFill>
                <a:latin typeface="+mn-lt"/>
                <a:ea typeface="+mn-ea"/>
                <a:cs typeface="+mn-cs"/>
              </a:rPr>
              <a:t>known to the user.</a:t>
            </a:r>
            <a:endParaRPr lang="en-US" dirty="0"/>
          </a:p>
        </p:txBody>
      </p:sp>
      <p:sp>
        <p:nvSpPr>
          <p:cNvPr id="4" name="Slide Number Placeholder 3"/>
          <p:cNvSpPr>
            <a:spLocks noGrp="1"/>
          </p:cNvSpPr>
          <p:nvPr>
            <p:ph type="sldNum" sz="quarter" idx="10"/>
          </p:nvPr>
        </p:nvSpPr>
        <p:spPr/>
        <p:txBody>
          <a:bodyPr/>
          <a:lstStyle/>
          <a:p>
            <a:fld id="{75C4833E-21AC-43CB-9C31-C9E73CE0A02F}" type="slidenum">
              <a:rPr lang="en-US" smtClean="0"/>
              <a:pPr/>
              <a:t>11</a:t>
            </a:fld>
            <a:endParaRPr lang="en-US"/>
          </a:p>
        </p:txBody>
      </p:sp>
    </p:spTree>
    <p:extLst>
      <p:ext uri="{BB962C8B-B14F-4D97-AF65-F5344CB8AC3E}">
        <p14:creationId xmlns:p14="http://schemas.microsoft.com/office/powerpoint/2010/main" val="76541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Usefulness of data decreases when its size</a:t>
            </a:r>
            <a:r>
              <a:rPr lang="en-US" baseline="0" dirty="0" smtClean="0"/>
              <a:t> increases.</a:t>
            </a:r>
            <a:endParaRPr lang="en-US" dirty="0"/>
          </a:p>
        </p:txBody>
      </p:sp>
      <p:sp>
        <p:nvSpPr>
          <p:cNvPr id="4" name="Slide Number Placeholder 3"/>
          <p:cNvSpPr>
            <a:spLocks noGrp="1"/>
          </p:cNvSpPr>
          <p:nvPr>
            <p:ph type="sldNum" sz="quarter" idx="10"/>
          </p:nvPr>
        </p:nvSpPr>
        <p:spPr/>
        <p:txBody>
          <a:bodyPr/>
          <a:lstStyle/>
          <a:p>
            <a:fld id="{75C4833E-21AC-43CB-9C31-C9E73CE0A02F}" type="slidenum">
              <a:rPr lang="en-US" smtClean="0"/>
              <a:pPr/>
              <a:t>12</a:t>
            </a:fld>
            <a:endParaRPr lang="en-US"/>
          </a:p>
        </p:txBody>
      </p:sp>
    </p:spTree>
    <p:extLst>
      <p:ext uri="{BB962C8B-B14F-4D97-AF65-F5344CB8AC3E}">
        <p14:creationId xmlns:p14="http://schemas.microsoft.com/office/powerpoint/2010/main" val="1175603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By </a:t>
            </a:r>
            <a:r>
              <a:rPr lang="en-US" sz="1200" b="0" i="0" u="none" strike="noStrike" kern="1200" baseline="0" dirty="0" smtClean="0">
                <a:solidFill>
                  <a:srgbClr val="FF0000"/>
                </a:solidFill>
                <a:latin typeface="+mn-lt"/>
                <a:ea typeface="+mn-ea"/>
                <a:cs typeface="+mn-cs"/>
              </a:rPr>
              <a:t>raising information content </a:t>
            </a:r>
            <a:r>
              <a:rPr lang="en-US" sz="1200" b="0" i="0" u="none" strike="noStrike" kern="1200" baseline="0" dirty="0" smtClean="0">
                <a:solidFill>
                  <a:schemeClr val="tx1"/>
                </a:solidFill>
                <a:latin typeface="+mn-lt"/>
                <a:ea typeface="+mn-ea"/>
                <a:cs typeface="+mn-cs"/>
              </a:rPr>
              <a:t>means that the those patterns are built and brought to </a:t>
            </a:r>
            <a:r>
              <a:rPr lang="en-US" sz="1200" b="0" i="0" u="none" strike="noStrike" kern="1200" baseline="0" dirty="0" smtClean="0">
                <a:solidFill>
                  <a:srgbClr val="FF0000"/>
                </a:solidFill>
                <a:latin typeface="+mn-lt"/>
                <a:ea typeface="+mn-ea"/>
                <a:cs typeface="+mn-cs"/>
              </a:rPr>
              <a:t>surface</a:t>
            </a:r>
            <a:r>
              <a:rPr lang="en-US" sz="1200" b="0" i="0" u="none" strike="noStrike" kern="1200" baseline="0" dirty="0" smtClean="0">
                <a:solidFill>
                  <a:schemeClr val="tx1"/>
                </a:solidFill>
                <a:latin typeface="+mn-lt"/>
                <a:ea typeface="+mn-ea"/>
                <a:cs typeface="+mn-cs"/>
              </a:rPr>
              <a:t> that are</a:t>
            </a:r>
          </a:p>
          <a:p>
            <a:r>
              <a:rPr lang="en-US" sz="1200" b="0" i="0" u="none" strike="noStrike" kern="1200" baseline="0" dirty="0" smtClean="0">
                <a:solidFill>
                  <a:schemeClr val="tx1"/>
                </a:solidFill>
                <a:latin typeface="+mn-lt"/>
                <a:ea typeface="+mn-ea"/>
                <a:cs typeface="+mn-cs"/>
              </a:rPr>
              <a:t>otherwise </a:t>
            </a:r>
            <a:r>
              <a:rPr lang="en-US" sz="1200" b="0" i="0" u="none" strike="noStrike" kern="1200" baseline="0" dirty="0" smtClean="0">
                <a:solidFill>
                  <a:srgbClr val="FF0000"/>
                </a:solidFill>
                <a:latin typeface="+mn-lt"/>
                <a:ea typeface="+mn-ea"/>
                <a:cs typeface="+mn-cs"/>
              </a:rPr>
              <a:t>hidden</a:t>
            </a:r>
            <a:r>
              <a:rPr lang="en-US" sz="1200" b="0" i="0" u="none" strike="noStrike" kern="1200" baseline="0" dirty="0" smtClean="0">
                <a:solidFill>
                  <a:schemeClr val="tx1"/>
                </a:solidFill>
                <a:latin typeface="+mn-lt"/>
                <a:ea typeface="+mn-ea"/>
                <a:cs typeface="+mn-cs"/>
              </a:rPr>
              <a:t> and scattered in the </a:t>
            </a:r>
            <a:r>
              <a:rPr lang="en-US" sz="1200" b="0" i="0" u="none" strike="noStrike" kern="1200" baseline="0" dirty="0" smtClean="0">
                <a:solidFill>
                  <a:srgbClr val="FF0000"/>
                </a:solidFill>
                <a:latin typeface="+mn-lt"/>
                <a:ea typeface="+mn-ea"/>
                <a:cs typeface="+mn-cs"/>
              </a:rPr>
              <a:t>data sea </a:t>
            </a:r>
            <a:r>
              <a:rPr lang="en-US" sz="1200" b="0" i="0" u="none" strike="noStrike" kern="1200" baseline="0" dirty="0" smtClean="0">
                <a:solidFill>
                  <a:schemeClr val="tx1"/>
                </a:solidFill>
                <a:latin typeface="+mn-lt"/>
                <a:ea typeface="+mn-ea"/>
                <a:cs typeface="+mn-cs"/>
              </a:rPr>
              <a:t>and of </a:t>
            </a:r>
            <a:r>
              <a:rPr lang="en-US" sz="1200" b="0" i="0" u="none" strike="noStrike" kern="1200" baseline="0" dirty="0" smtClean="0">
                <a:solidFill>
                  <a:srgbClr val="FF0000"/>
                </a:solidFill>
                <a:latin typeface="+mn-lt"/>
                <a:ea typeface="+mn-ea"/>
                <a:cs typeface="+mn-cs"/>
              </a:rPr>
              <a:t>user interest</a:t>
            </a:r>
            <a:r>
              <a:rPr lang="en-US" sz="1200" b="0" i="0" u="none" strike="noStrike"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75C4833E-21AC-43CB-9C31-C9E73CE0A02F}" type="slidenum">
              <a:rPr lang="en-US" smtClean="0"/>
              <a:pPr/>
              <a:t>13</a:t>
            </a:fld>
            <a:endParaRPr lang="en-US"/>
          </a:p>
        </p:txBody>
      </p:sp>
    </p:spTree>
    <p:extLst>
      <p:ext uri="{BB962C8B-B14F-4D97-AF65-F5344CB8AC3E}">
        <p14:creationId xmlns:p14="http://schemas.microsoft.com/office/powerpoint/2010/main" val="2725920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0" i="0" u="none" strike="noStrike" kern="1200" baseline="0" dirty="0" smtClean="0">
                <a:solidFill>
                  <a:schemeClr val="tx1"/>
                </a:solidFill>
                <a:latin typeface="+mn-lt"/>
                <a:ea typeface="+mn-ea"/>
                <a:cs typeface="+mn-cs"/>
              </a:rPr>
              <a:t>Example sugarcane </a:t>
            </a:r>
            <a:r>
              <a:rPr lang="en-US" sz="1200" b="0" i="0" u="none" strike="noStrike" kern="1200" baseline="0" dirty="0" err="1" smtClean="0">
                <a:solidFill>
                  <a:schemeClr val="tx1"/>
                </a:solidFill>
                <a:latin typeface="+mn-lt"/>
                <a:ea typeface="+mn-ea"/>
                <a:cs typeface="+mn-cs"/>
              </a:rPr>
              <a:t>juiuce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ghur</a:t>
            </a:r>
            <a:r>
              <a:rPr lang="en-US" sz="1200" b="0" i="0" u="none" strike="noStrike" kern="1200" baseline="0" dirty="0" smtClean="0">
                <a:solidFill>
                  <a:schemeClr val="tx1"/>
                </a:solidFill>
                <a:latin typeface="+mn-lt"/>
                <a:ea typeface="+mn-ea"/>
                <a:cs typeface="+mn-cs"/>
              </a:rPr>
              <a:t>..sugar</a:t>
            </a:r>
          </a:p>
          <a:p>
            <a:r>
              <a:rPr lang="en-US" sz="1200" b="0" i="0" u="none" strike="noStrike" kern="1200" baseline="0" dirty="0" smtClean="0">
                <a:solidFill>
                  <a:schemeClr val="tx1"/>
                </a:solidFill>
                <a:latin typeface="+mn-lt"/>
                <a:ea typeface="+mn-ea"/>
                <a:cs typeface="+mn-cs"/>
              </a:rPr>
              <a:t>Here exploring data for useful information needs conventional data scanning, thus one is lost in the deep blue sea, reaching no-where.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Data indexing has greatly reduced the data volume as compared to the data in the lower level (raw data). Now we have found short cuts, to reach</a:t>
            </a:r>
          </a:p>
          <a:p>
            <a:r>
              <a:rPr lang="en-US" sz="1200" b="0" i="0" u="none" strike="noStrike" kern="1200" baseline="0" dirty="0" smtClean="0">
                <a:solidFill>
                  <a:schemeClr val="tx1"/>
                </a:solidFill>
                <a:latin typeface="+mn-lt"/>
                <a:ea typeface="+mn-ea"/>
                <a:cs typeface="+mn-cs"/>
              </a:rPr>
              <a:t>desired points in the voluminous data sea, rather than conventional scanning. The data has more value than the data at lower level.</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 the next level is the aggregate/summarized data. Here the data is in a form that can readily be used as information. Thus much compact volume and greater data value than the previous lower levels.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Next is the level where the machine discovers and learns rules. The rules can easily be applied to extract only desired data, or knowledge base thus greatly reducing the data volume as compared to other lower levels.</a:t>
            </a:r>
          </a:p>
          <a:p>
            <a:r>
              <a:rPr lang="en-US" sz="1200" b="0" i="0" u="none" strike="noStrike" kern="1200" baseline="0" dirty="0" smtClean="0">
                <a:solidFill>
                  <a:schemeClr val="tx1"/>
                </a:solidFill>
                <a:latin typeface="+mn-lt"/>
                <a:ea typeface="+mn-ea"/>
                <a:cs typeface="+mn-cs"/>
              </a:rPr>
              <a:t>machine supports decision making process by helping in selecting appropriate pre defined rules. Here data volume is minimal and similarly higher data value than the lower levels.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machine itself makes decisions based on predefined rules. Those most appropriate rules are selected by machine itself for making a decision. Here of course</a:t>
            </a:r>
          </a:p>
          <a:p>
            <a:r>
              <a:rPr lang="en-US" sz="1200" b="0" i="0" u="none" strike="noStrike" kern="1200" baseline="0" dirty="0" smtClean="0">
                <a:solidFill>
                  <a:schemeClr val="tx1"/>
                </a:solidFill>
                <a:latin typeface="+mn-lt"/>
                <a:ea typeface="+mn-ea"/>
                <a:cs typeface="+mn-cs"/>
              </a:rPr>
              <a:t>the data volume is minimum and the value of data is thus maximum.</a:t>
            </a:r>
            <a:endParaRPr lang="en-US" dirty="0"/>
          </a:p>
        </p:txBody>
      </p:sp>
      <p:sp>
        <p:nvSpPr>
          <p:cNvPr id="4" name="Slide Number Placeholder 3"/>
          <p:cNvSpPr>
            <a:spLocks noGrp="1"/>
          </p:cNvSpPr>
          <p:nvPr>
            <p:ph type="sldNum" sz="quarter" idx="10"/>
          </p:nvPr>
        </p:nvSpPr>
        <p:spPr/>
        <p:txBody>
          <a:bodyPr/>
          <a:lstStyle/>
          <a:p>
            <a:fld id="{75C4833E-21AC-43CB-9C31-C9E73CE0A02F}" type="slidenum">
              <a:rPr lang="en-US" smtClean="0"/>
              <a:pPr/>
              <a:t>14</a:t>
            </a:fld>
            <a:endParaRPr lang="en-US"/>
          </a:p>
        </p:txBody>
      </p:sp>
    </p:spTree>
    <p:extLst>
      <p:ext uri="{BB962C8B-B14F-4D97-AF65-F5344CB8AC3E}">
        <p14:creationId xmlns:p14="http://schemas.microsoft.com/office/powerpoint/2010/main" val="2002412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mining</a:t>
            </a:r>
            <a:r>
              <a:rPr lang="en-US" baseline="0" dirty="0" smtClean="0"/>
              <a:t> filled the gap between supply and demand through algorithms. How?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Algorithms to mine or to extract knowledge from </a:t>
            </a:r>
            <a:r>
              <a:rPr lang="en-US" sz="1200" dirty="0" smtClean="0"/>
              <a:t>high dimensional data sets.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DM is not about</a:t>
            </a:r>
            <a:r>
              <a:rPr lang="en-US" sz="1200" baseline="0" dirty="0" smtClean="0"/>
              <a:t> to mine/extract knowledge form transactional/operational databases. </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a:t>
            </a:r>
            <a:r>
              <a:rPr lang="en-US" sz="1200" baseline="0" dirty="0" smtClean="0"/>
              <a:t> DM, we use </a:t>
            </a:r>
            <a:r>
              <a:rPr lang="en-US" sz="1200" dirty="0" smtClean="0"/>
              <a:t>Algorithms to mine diverse data sets(new data type) i.e. to mine</a:t>
            </a:r>
            <a:r>
              <a:rPr lang="en-US" sz="1200" baseline="0" dirty="0" smtClean="0"/>
              <a:t> (extract knowledge) from videos, music/sound clips, images</a:t>
            </a:r>
            <a:endParaRPr lang="en-US" sz="1200" dirty="0" smtClean="0"/>
          </a:p>
          <a:p>
            <a:endParaRPr lang="en-US" baseline="0" dirty="0" smtClean="0"/>
          </a:p>
        </p:txBody>
      </p:sp>
      <p:sp>
        <p:nvSpPr>
          <p:cNvPr id="4" name="Slide Number Placeholder 3"/>
          <p:cNvSpPr>
            <a:spLocks noGrp="1"/>
          </p:cNvSpPr>
          <p:nvPr>
            <p:ph type="sldNum" sz="quarter" idx="10"/>
          </p:nvPr>
        </p:nvSpPr>
        <p:spPr/>
        <p:txBody>
          <a:bodyPr/>
          <a:lstStyle/>
          <a:p>
            <a:fld id="{75C4833E-21AC-43CB-9C31-C9E73CE0A02F}" type="slidenum">
              <a:rPr lang="en-US" smtClean="0"/>
              <a:pPr/>
              <a:t>17</a:t>
            </a:fld>
            <a:endParaRPr lang="en-US"/>
          </a:p>
        </p:txBody>
      </p:sp>
    </p:spTree>
    <p:extLst>
      <p:ext uri="{BB962C8B-B14F-4D97-AF65-F5344CB8AC3E}">
        <p14:creationId xmlns:p14="http://schemas.microsoft.com/office/powerpoint/2010/main" val="1126932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A82A5C-D39C-40C2-A2B4-989AD85392F1}" type="datetimeFigureOut">
              <a:rPr lang="en-US" smtClean="0"/>
              <a:pPr/>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67ACF-17EE-46A0-BC77-E42CD817257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A82A5C-D39C-40C2-A2B4-989AD85392F1}" type="datetimeFigureOut">
              <a:rPr lang="en-US" smtClean="0"/>
              <a:pPr/>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67ACF-17EE-46A0-BC77-E42CD817257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A82A5C-D39C-40C2-A2B4-989AD85392F1}" type="datetimeFigureOut">
              <a:rPr lang="en-US" smtClean="0"/>
              <a:pPr/>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67ACF-17EE-46A0-BC77-E42CD817257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A82A5C-D39C-40C2-A2B4-989AD85392F1}" type="datetimeFigureOut">
              <a:rPr lang="en-US" smtClean="0"/>
              <a:pPr/>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67ACF-17EE-46A0-BC77-E42CD817257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A82A5C-D39C-40C2-A2B4-989AD85392F1}" type="datetimeFigureOut">
              <a:rPr lang="en-US" smtClean="0"/>
              <a:pPr/>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67ACF-17EE-46A0-BC77-E42CD817257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A82A5C-D39C-40C2-A2B4-989AD85392F1}" type="datetimeFigureOut">
              <a:rPr lang="en-US" smtClean="0"/>
              <a:pPr/>
              <a:t>9/29/2019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167ACF-17EE-46A0-BC77-E42CD817257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A82A5C-D39C-40C2-A2B4-989AD85392F1}" type="datetimeFigureOut">
              <a:rPr lang="en-US" smtClean="0"/>
              <a:pPr/>
              <a:t>9/29/2019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167ACF-17EE-46A0-BC77-E42CD817257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A82A5C-D39C-40C2-A2B4-989AD85392F1}" type="datetimeFigureOut">
              <a:rPr lang="en-US" smtClean="0"/>
              <a:pPr/>
              <a:t>9/29/2019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167ACF-17EE-46A0-BC77-E42CD817257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A82A5C-D39C-40C2-A2B4-989AD85392F1}" type="datetimeFigureOut">
              <a:rPr lang="en-US" smtClean="0"/>
              <a:pPr/>
              <a:t>9/29/2019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167ACF-17EE-46A0-BC77-E42CD817257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A82A5C-D39C-40C2-A2B4-989AD85392F1}" type="datetimeFigureOut">
              <a:rPr lang="en-US" smtClean="0"/>
              <a:pPr/>
              <a:t>9/29/2019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167ACF-17EE-46A0-BC77-E42CD817257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A82A5C-D39C-40C2-A2B4-989AD85392F1}" type="datetimeFigureOut">
              <a:rPr lang="en-US" smtClean="0"/>
              <a:pPr/>
              <a:t>9/29/2019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167ACF-17EE-46A0-BC77-E42CD817257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A82A5C-D39C-40C2-A2B4-989AD85392F1}" type="datetimeFigureOut">
              <a:rPr lang="en-US" smtClean="0"/>
              <a:pPr/>
              <a:t>9/29/2019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167ACF-17EE-46A0-BC77-E42CD817257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914400"/>
            <a:ext cx="7772400" cy="4267200"/>
          </a:xfrm>
        </p:spPr>
        <p:txBody>
          <a:bodyPr/>
          <a:lstStyle/>
          <a:p>
            <a:r>
              <a:rPr lang="en-US" dirty="0" smtClean="0">
                <a:solidFill>
                  <a:srgbClr val="FF0000"/>
                </a:solidFill>
              </a:rPr>
              <a:t>Course: Data Mining</a:t>
            </a:r>
            <a:br>
              <a:rPr lang="en-US" dirty="0" smtClean="0">
                <a:solidFill>
                  <a:srgbClr val="FF0000"/>
                </a:solidFill>
              </a:rPr>
            </a:br>
            <a:r>
              <a:rPr lang="en-US" dirty="0" smtClean="0"/>
              <a:t/>
            </a:r>
            <a:br>
              <a:rPr lang="en-US" dirty="0" smtClean="0"/>
            </a:br>
            <a:r>
              <a:rPr lang="en-US" sz="3200" dirty="0" smtClean="0">
                <a:solidFill>
                  <a:srgbClr val="0070C0"/>
                </a:solidFill>
              </a:rPr>
              <a:t>Instructor: Dr. </a:t>
            </a:r>
            <a:r>
              <a:rPr lang="en-US" sz="3200" dirty="0" err="1" smtClean="0">
                <a:solidFill>
                  <a:srgbClr val="0070C0"/>
                </a:solidFill>
              </a:rPr>
              <a:t>Atif</a:t>
            </a:r>
            <a:r>
              <a:rPr lang="en-US" sz="3200" dirty="0" smtClean="0">
                <a:solidFill>
                  <a:srgbClr val="0070C0"/>
                </a:solidFill>
              </a:rPr>
              <a:t> Khan</a:t>
            </a:r>
            <a:br>
              <a:rPr lang="en-US" sz="3200" dirty="0" smtClean="0">
                <a:solidFill>
                  <a:srgbClr val="0070C0"/>
                </a:solidFill>
              </a:rPr>
            </a:br>
            <a:r>
              <a:rPr lang="en-US" sz="3600" dirty="0" smtClean="0">
                <a:solidFill>
                  <a:srgbClr val="0070C0"/>
                </a:solidFill>
              </a:rPr>
              <a:t/>
            </a:r>
            <a:br>
              <a:rPr lang="en-US" sz="3600" dirty="0" smtClean="0">
                <a:solidFill>
                  <a:srgbClr val="0070C0"/>
                </a:solidFill>
              </a:rPr>
            </a:br>
            <a:endParaRPr lang="en-US" dirty="0">
              <a:solidFill>
                <a:srgbClr val="0070C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Unrelated</a:t>
            </a:r>
            <a:endParaRPr lang="en-US" dirty="0"/>
          </a:p>
        </p:txBody>
      </p:sp>
      <p:sp>
        <p:nvSpPr>
          <p:cNvPr id="3" name="Content Placeholder 2"/>
          <p:cNvSpPr>
            <a:spLocks noGrp="1"/>
          </p:cNvSpPr>
          <p:nvPr>
            <p:ph idx="1"/>
          </p:nvPr>
        </p:nvSpPr>
        <p:spPr/>
        <p:txBody>
          <a:bodyPr>
            <a:normAutofit/>
          </a:bodyPr>
          <a:lstStyle/>
          <a:p>
            <a:r>
              <a:rPr lang="en-US" sz="2400" dirty="0" smtClean="0"/>
              <a:t>Humans often </a:t>
            </a:r>
            <a:r>
              <a:rPr lang="en-US" sz="2400" dirty="0" smtClean="0">
                <a:solidFill>
                  <a:srgbClr val="7030A0"/>
                </a:solidFill>
              </a:rPr>
              <a:t>lack the ability</a:t>
            </a:r>
            <a:r>
              <a:rPr lang="en-US" sz="2400" dirty="0" smtClean="0"/>
              <a:t> to comprehend and manage the immense amount of available and unrelated data. </a:t>
            </a:r>
          </a:p>
          <a:p>
            <a:endParaRPr lang="en-US" sz="2400" dirty="0" smtClean="0"/>
          </a:p>
          <a:p>
            <a:pPr>
              <a:spcAft>
                <a:spcPts val="1200"/>
              </a:spcAft>
            </a:pPr>
            <a:r>
              <a:rPr lang="en-US" sz="2400" dirty="0" smtClean="0">
                <a:solidFill>
                  <a:srgbClr val="C00000"/>
                </a:solidFill>
              </a:rPr>
              <a:t>Data mining </a:t>
            </a:r>
            <a:r>
              <a:rPr lang="en-US" sz="2400" dirty="0" smtClean="0"/>
              <a:t>can help us take very </a:t>
            </a:r>
            <a:r>
              <a:rPr lang="en-US" sz="2400" dirty="0" smtClean="0">
                <a:solidFill>
                  <a:srgbClr val="C00000"/>
                </a:solidFill>
              </a:rPr>
              <a:t>small pieces of data </a:t>
            </a:r>
            <a:r>
              <a:rPr lang="en-US" sz="2400" dirty="0" smtClean="0"/>
              <a:t>that have no relationship (unrelated) .</a:t>
            </a:r>
          </a:p>
          <a:p>
            <a:r>
              <a:rPr lang="en-US" sz="2400" dirty="0" smtClean="0"/>
              <a:t>It </a:t>
            </a:r>
            <a:r>
              <a:rPr lang="en-US" sz="2400" dirty="0" smtClean="0">
                <a:solidFill>
                  <a:srgbClr val="00B050"/>
                </a:solidFill>
              </a:rPr>
              <a:t>determines</a:t>
            </a:r>
            <a:r>
              <a:rPr lang="en-US" sz="2400" dirty="0" smtClean="0"/>
              <a:t> whether those pieces are </a:t>
            </a:r>
            <a:r>
              <a:rPr lang="en-US" sz="2400" dirty="0" smtClean="0">
                <a:solidFill>
                  <a:srgbClr val="FF0000"/>
                </a:solidFill>
              </a:rPr>
              <a:t>correlated</a:t>
            </a:r>
            <a:r>
              <a:rPr lang="en-US" sz="2400" dirty="0" smtClean="0"/>
              <a:t> and can tell us anything that </a:t>
            </a:r>
            <a:r>
              <a:rPr lang="en-US" sz="2400" dirty="0" smtClean="0">
                <a:solidFill>
                  <a:srgbClr val="7030A0"/>
                </a:solidFill>
              </a:rPr>
              <a:t>we need to know</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spcAft>
                <a:spcPts val="1200"/>
              </a:spcAft>
              <a:buFont typeface="Wingdings" pitchFamily="2" charset="2"/>
              <a:buChar char="§"/>
            </a:pPr>
            <a:r>
              <a:rPr lang="en-US" sz="2400" dirty="0" smtClean="0"/>
              <a:t>Data mining (DM) </a:t>
            </a:r>
            <a:r>
              <a:rPr lang="en-US" sz="2400" dirty="0"/>
              <a:t>inter disciplinary </a:t>
            </a:r>
            <a:r>
              <a:rPr lang="en-US" sz="2400" dirty="0" smtClean="0"/>
              <a:t>approach and it is the </a:t>
            </a:r>
            <a:r>
              <a:rPr lang="en-US" sz="2400" dirty="0"/>
              <a:t>integration of business knowledge, people, </a:t>
            </a:r>
            <a:r>
              <a:rPr lang="en-US" sz="2400" dirty="0" smtClean="0"/>
              <a:t>information  theory, databases, algorithms</a:t>
            </a:r>
            <a:r>
              <a:rPr lang="en-US" sz="2400" dirty="0"/>
              <a:t>, statistics </a:t>
            </a:r>
            <a:r>
              <a:rPr lang="en-US" sz="2400" dirty="0" smtClean="0"/>
              <a:t>, artificial intelligence and mathematics.</a:t>
            </a:r>
          </a:p>
          <a:p>
            <a:pPr>
              <a:spcAft>
                <a:spcPts val="1200"/>
              </a:spcAft>
              <a:buFont typeface="Wingdings" pitchFamily="2" charset="2"/>
              <a:buChar char="§"/>
            </a:pPr>
            <a:r>
              <a:rPr lang="en-US" sz="2400" dirty="0"/>
              <a:t>Data mining consists of algorithms for extracting </a:t>
            </a:r>
            <a:r>
              <a:rPr lang="en-US" sz="2400" dirty="0">
                <a:solidFill>
                  <a:srgbClr val="C00000"/>
                </a:solidFill>
              </a:rPr>
              <a:t>useful </a:t>
            </a:r>
            <a:r>
              <a:rPr lang="en-US" sz="2400" dirty="0" smtClean="0">
                <a:solidFill>
                  <a:srgbClr val="C00000"/>
                </a:solidFill>
              </a:rPr>
              <a:t>hidden patterns </a:t>
            </a:r>
            <a:r>
              <a:rPr lang="en-US" sz="2400" dirty="0"/>
              <a:t>from huge data</a:t>
            </a:r>
            <a:r>
              <a:rPr lang="en-US" sz="2400" dirty="0" smtClean="0"/>
              <a:t>.</a:t>
            </a:r>
          </a:p>
          <a:p>
            <a:pPr>
              <a:spcAft>
                <a:spcPts val="1200"/>
              </a:spcAft>
              <a:buFont typeface="Wingdings" pitchFamily="2" charset="2"/>
              <a:buChar char="§"/>
            </a:pPr>
            <a:r>
              <a:rPr lang="en-US" sz="2400" dirty="0" smtClean="0"/>
              <a:t>Commonly used </a:t>
            </a:r>
            <a:r>
              <a:rPr lang="en-US" sz="2400" dirty="0"/>
              <a:t> </a:t>
            </a:r>
            <a:r>
              <a:rPr lang="en-US" sz="2400" dirty="0" smtClean="0"/>
              <a:t>DM algorithms </a:t>
            </a:r>
            <a:r>
              <a:rPr lang="en-US" sz="2400" dirty="0"/>
              <a:t> </a:t>
            </a:r>
            <a:r>
              <a:rPr lang="en-US" sz="2400" dirty="0" smtClean="0">
                <a:solidFill>
                  <a:srgbClr val="7030A0"/>
                </a:solidFill>
              </a:rPr>
              <a:t>classification </a:t>
            </a:r>
            <a:r>
              <a:rPr lang="en-US" sz="2400" dirty="0">
                <a:solidFill>
                  <a:srgbClr val="7030A0"/>
                </a:solidFill>
              </a:rPr>
              <a:t>algorithms</a:t>
            </a:r>
            <a:r>
              <a:rPr lang="en-US" sz="2400" dirty="0"/>
              <a:t>, </a:t>
            </a:r>
            <a:r>
              <a:rPr lang="en-US" sz="2400" dirty="0">
                <a:solidFill>
                  <a:srgbClr val="7030A0"/>
                </a:solidFill>
              </a:rPr>
              <a:t>clustering algorithms</a:t>
            </a:r>
            <a:r>
              <a:rPr lang="en-US" sz="2400" dirty="0"/>
              <a:t>, </a:t>
            </a:r>
            <a:r>
              <a:rPr lang="en-US" sz="2400" dirty="0">
                <a:solidFill>
                  <a:srgbClr val="00B050"/>
                </a:solidFill>
              </a:rPr>
              <a:t>rule based algorithms</a:t>
            </a:r>
            <a:r>
              <a:rPr lang="en-US" sz="2400" dirty="0"/>
              <a:t>, and </a:t>
            </a:r>
            <a:r>
              <a:rPr lang="en-US" sz="2400" dirty="0" smtClean="0">
                <a:solidFill>
                  <a:srgbClr val="00B050"/>
                </a:solidFill>
              </a:rPr>
              <a:t>artificial      neural </a:t>
            </a:r>
            <a:r>
              <a:rPr lang="en-US" sz="2400" dirty="0">
                <a:solidFill>
                  <a:srgbClr val="00B050"/>
                </a:solidFill>
              </a:rPr>
              <a:t>networks</a:t>
            </a:r>
            <a:r>
              <a:rPr lang="en-US" sz="2400" dirty="0"/>
              <a:t> etc.</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C00000"/>
                </a:solidFill>
              </a:rPr>
              <a:t>Why Data Mining</a:t>
            </a:r>
            <a:endParaRPr lang="en-US" sz="4000" dirty="0">
              <a:solidFill>
                <a:srgbClr val="C00000"/>
              </a:solidFill>
            </a:endParaRPr>
          </a:p>
        </p:txBody>
      </p:sp>
      <p:sp>
        <p:nvSpPr>
          <p:cNvPr id="3" name="Content Placeholder 2"/>
          <p:cNvSpPr>
            <a:spLocks noGrp="1"/>
          </p:cNvSpPr>
          <p:nvPr>
            <p:ph idx="1"/>
          </p:nvPr>
        </p:nvSpPr>
        <p:spPr/>
        <p:txBody>
          <a:bodyPr>
            <a:normAutofit/>
          </a:bodyPr>
          <a:lstStyle/>
          <a:p>
            <a:pPr>
              <a:spcAft>
                <a:spcPts val="1200"/>
              </a:spcAft>
              <a:buFont typeface="Wingdings" pitchFamily="2" charset="2"/>
              <a:buChar char="§"/>
            </a:pPr>
            <a:r>
              <a:rPr lang="en-US" sz="2400" dirty="0"/>
              <a:t>The </a:t>
            </a:r>
            <a:r>
              <a:rPr lang="en-US" sz="2400" dirty="0">
                <a:solidFill>
                  <a:srgbClr val="C00000"/>
                </a:solidFill>
              </a:rPr>
              <a:t>data volumes </a:t>
            </a:r>
            <a:r>
              <a:rPr lang="en-US" sz="2400" dirty="0" smtClean="0"/>
              <a:t>of organizations/enterprises/businesses </a:t>
            </a:r>
            <a:r>
              <a:rPr lang="en-US" sz="2400" dirty="0"/>
              <a:t>are </a:t>
            </a:r>
            <a:r>
              <a:rPr lang="en-US" sz="2400" dirty="0">
                <a:solidFill>
                  <a:srgbClr val="7030A0"/>
                </a:solidFill>
              </a:rPr>
              <a:t>increasing</a:t>
            </a:r>
            <a:r>
              <a:rPr lang="en-US" sz="2400" dirty="0"/>
              <a:t> with a greater pace e.g. </a:t>
            </a:r>
            <a:r>
              <a:rPr lang="en-US" sz="2400" dirty="0">
                <a:solidFill>
                  <a:srgbClr val="00B050"/>
                </a:solidFill>
              </a:rPr>
              <a:t>NASA Earth Observing System</a:t>
            </a:r>
            <a:r>
              <a:rPr lang="en-US" sz="2400" dirty="0"/>
              <a:t> (EOS) generates more than </a:t>
            </a:r>
            <a:r>
              <a:rPr lang="en-US" sz="2400" dirty="0">
                <a:solidFill>
                  <a:srgbClr val="FF0000"/>
                </a:solidFill>
              </a:rPr>
              <a:t>100 gigabytes of image data</a:t>
            </a:r>
            <a:r>
              <a:rPr lang="en-US" sz="2400" dirty="0"/>
              <a:t> per hour, stored in eight centers. </a:t>
            </a:r>
          </a:p>
          <a:p>
            <a:pPr>
              <a:spcAft>
                <a:spcPts val="1200"/>
              </a:spcAft>
              <a:buFont typeface="Wingdings" pitchFamily="2" charset="2"/>
              <a:buChar char="§"/>
            </a:pPr>
            <a:r>
              <a:rPr lang="en-US" sz="2400" dirty="0"/>
              <a:t>Data collected much </a:t>
            </a:r>
            <a:r>
              <a:rPr lang="en-US" sz="2400" dirty="0">
                <a:solidFill>
                  <a:srgbClr val="FF0000"/>
                </a:solidFill>
              </a:rPr>
              <a:t>faster </a:t>
            </a:r>
            <a:r>
              <a:rPr lang="en-US" sz="2400" dirty="0"/>
              <a:t>than it can be </a:t>
            </a:r>
            <a:r>
              <a:rPr lang="en-US" sz="2400" dirty="0">
                <a:solidFill>
                  <a:srgbClr val="0070C0"/>
                </a:solidFill>
              </a:rPr>
              <a:t>processed</a:t>
            </a:r>
            <a:r>
              <a:rPr lang="en-US" sz="2400" dirty="0"/>
              <a:t> or managed. </a:t>
            </a:r>
          </a:p>
          <a:p>
            <a:pPr>
              <a:spcAft>
                <a:spcPts val="1200"/>
              </a:spcAft>
              <a:buFont typeface="Wingdings" pitchFamily="2" charset="2"/>
              <a:buChar char="§"/>
            </a:pPr>
            <a:r>
              <a:rPr lang="en-US" sz="2400" dirty="0"/>
              <a:t>NASA EOS will alone, collect </a:t>
            </a:r>
            <a:r>
              <a:rPr lang="en-US" sz="2400" dirty="0">
                <a:solidFill>
                  <a:srgbClr val="0070C0"/>
                </a:solidFill>
              </a:rPr>
              <a:t>15 </a:t>
            </a:r>
            <a:r>
              <a:rPr lang="en-US" sz="2400" dirty="0" err="1">
                <a:solidFill>
                  <a:srgbClr val="0070C0"/>
                </a:solidFill>
              </a:rPr>
              <a:t>Peta</a:t>
            </a:r>
            <a:r>
              <a:rPr lang="en-US" sz="2400" dirty="0">
                <a:solidFill>
                  <a:srgbClr val="0070C0"/>
                </a:solidFill>
              </a:rPr>
              <a:t> bytes </a:t>
            </a:r>
            <a:r>
              <a:rPr lang="en-US" sz="2400" dirty="0"/>
              <a:t>by 2007 (15,000,000,000,000,000 bytes). </a:t>
            </a:r>
            <a:endParaRPr lang="en-US" sz="2400" dirty="0" smtClean="0"/>
          </a:p>
          <a:p>
            <a:r>
              <a:rPr lang="en-US" sz="2400" dirty="0"/>
              <a:t>So majority of the data will remain </a:t>
            </a:r>
            <a:r>
              <a:rPr lang="en-US" sz="2400" dirty="0">
                <a:solidFill>
                  <a:srgbClr val="C00000"/>
                </a:solidFill>
              </a:rPr>
              <a:t>untouched</a:t>
            </a:r>
            <a:r>
              <a:rPr lang="en-US" sz="2400" dirty="0"/>
              <a:t>, </a:t>
            </a:r>
            <a:r>
              <a:rPr lang="en-US" sz="2400" dirty="0">
                <a:solidFill>
                  <a:srgbClr val="C00000"/>
                </a:solidFill>
              </a:rPr>
              <a:t>unseen</a:t>
            </a:r>
            <a:r>
              <a:rPr lang="en-US" sz="2400" dirty="0"/>
              <a:t>, </a:t>
            </a:r>
            <a:r>
              <a:rPr lang="en-US" sz="2400" dirty="0" smtClean="0">
                <a:solidFill>
                  <a:srgbClr val="C00000"/>
                </a:solidFill>
              </a:rPr>
              <a:t>unused</a:t>
            </a:r>
            <a:r>
              <a:rPr lang="en-US" sz="2400" dirty="0" smtClean="0"/>
              <a:t> thus </a:t>
            </a:r>
            <a:r>
              <a:rPr lang="en-US" sz="2400" dirty="0">
                <a:solidFill>
                  <a:srgbClr val="002060"/>
                </a:solidFill>
              </a:rPr>
              <a:t>limiting</a:t>
            </a:r>
            <a:r>
              <a:rPr lang="en-US" sz="2400" dirty="0"/>
              <a:t> the discovery of </a:t>
            </a:r>
            <a:r>
              <a:rPr lang="en-US" sz="2400" dirty="0">
                <a:solidFill>
                  <a:srgbClr val="002060"/>
                </a:solidFill>
              </a:rPr>
              <a:t>useful patterns</a:t>
            </a:r>
            <a:r>
              <a:rPr lang="en-US" sz="2400" dirty="0"/>
              <a:t>.</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C00000"/>
                </a:solidFill>
              </a:rPr>
              <a:t>Why Data Mining</a:t>
            </a:r>
            <a:endParaRPr lang="en-US" dirty="0"/>
          </a:p>
        </p:txBody>
      </p:sp>
      <p:sp>
        <p:nvSpPr>
          <p:cNvPr id="3" name="Content Placeholder 2"/>
          <p:cNvSpPr>
            <a:spLocks noGrp="1"/>
          </p:cNvSpPr>
          <p:nvPr>
            <p:ph idx="1"/>
          </p:nvPr>
        </p:nvSpPr>
        <p:spPr/>
        <p:txBody>
          <a:bodyPr>
            <a:normAutofit/>
          </a:bodyPr>
          <a:lstStyle/>
          <a:p>
            <a:pPr>
              <a:spcAft>
                <a:spcPts val="1200"/>
              </a:spcAft>
            </a:pPr>
            <a:r>
              <a:rPr lang="en-US" sz="2400" dirty="0"/>
              <a:t>This requires the </a:t>
            </a:r>
            <a:r>
              <a:rPr lang="en-US" sz="2400" dirty="0">
                <a:solidFill>
                  <a:srgbClr val="C00000"/>
                </a:solidFill>
              </a:rPr>
              <a:t>availability of tools </a:t>
            </a:r>
            <a:r>
              <a:rPr lang="en-US" sz="2400" dirty="0" smtClean="0">
                <a:solidFill>
                  <a:srgbClr val="C00000"/>
                </a:solidFill>
              </a:rPr>
              <a:t>and techniques </a:t>
            </a:r>
            <a:r>
              <a:rPr lang="en-US" sz="2400" dirty="0"/>
              <a:t>that can accommodate the huge volumes of </a:t>
            </a:r>
            <a:r>
              <a:rPr lang="en-US" sz="2400" dirty="0" smtClean="0"/>
              <a:t>data.</a:t>
            </a:r>
          </a:p>
          <a:p>
            <a:pPr>
              <a:spcAft>
                <a:spcPts val="1200"/>
              </a:spcAft>
            </a:pPr>
            <a:r>
              <a:rPr lang="en-US" sz="2400" dirty="0" smtClean="0"/>
              <a:t>Obviously</a:t>
            </a:r>
            <a:r>
              <a:rPr lang="en-US" sz="2400" dirty="0"/>
              <a:t>, </a:t>
            </a:r>
            <a:r>
              <a:rPr lang="en-US" sz="2400" dirty="0" smtClean="0">
                <a:solidFill>
                  <a:srgbClr val="00B050"/>
                </a:solidFill>
              </a:rPr>
              <a:t>data mining </a:t>
            </a:r>
            <a:r>
              <a:rPr lang="en-US" sz="2400" dirty="0"/>
              <a:t>is the best </a:t>
            </a:r>
            <a:r>
              <a:rPr lang="en-US" sz="2400" dirty="0" smtClean="0"/>
              <a:t>solution. </a:t>
            </a:r>
          </a:p>
          <a:p>
            <a:pPr>
              <a:spcAft>
                <a:spcPts val="1200"/>
              </a:spcAft>
            </a:pPr>
            <a:r>
              <a:rPr lang="en-US" sz="2400" dirty="0" smtClean="0"/>
              <a:t>It </a:t>
            </a:r>
            <a:r>
              <a:rPr lang="en-US" sz="2400" dirty="0"/>
              <a:t>works by </a:t>
            </a:r>
            <a:r>
              <a:rPr lang="en-US" sz="2400" dirty="0">
                <a:solidFill>
                  <a:srgbClr val="002060"/>
                </a:solidFill>
              </a:rPr>
              <a:t>reducing the data volume </a:t>
            </a:r>
            <a:r>
              <a:rPr lang="en-US" sz="2400" dirty="0"/>
              <a:t>and/or raise the information </a:t>
            </a:r>
            <a:r>
              <a:rPr lang="en-US" sz="2400" dirty="0" smtClean="0"/>
              <a:t>content  of user </a:t>
            </a:r>
            <a:r>
              <a:rPr lang="en-US" sz="2400" dirty="0"/>
              <a:t>interest by structuring, querying, filtering, summarizing, aggregating, mining etc. </a:t>
            </a:r>
            <a:endParaRPr lang="en-US" sz="2400" dirty="0" smtClean="0"/>
          </a:p>
          <a:p>
            <a:r>
              <a:rPr lang="en-US" sz="2400" dirty="0">
                <a:solidFill>
                  <a:srgbClr val="FF0000"/>
                </a:solidFill>
              </a:rPr>
              <a:t>Claude Shannon’s theory </a:t>
            </a:r>
            <a:r>
              <a:rPr lang="en-US" sz="2400" dirty="0"/>
              <a:t>states that as the volume increases the information content </a:t>
            </a:r>
            <a:r>
              <a:rPr lang="en-US" sz="2400" dirty="0" smtClean="0"/>
              <a:t>decreases and </a:t>
            </a:r>
            <a:r>
              <a:rPr lang="en-US" sz="2400" dirty="0"/>
              <a:t>vice versa.</a:t>
            </a:r>
            <a:endParaRPr lang="en-US" sz="24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rPr>
              <a:t>Claude Shannon’s theory</a:t>
            </a:r>
            <a:endParaRPr lang="en-US" sz="4000"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1190625" y="1662906"/>
            <a:ext cx="6762750" cy="4400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0000"/>
                </a:solidFill>
              </a:rPr>
              <a:t>Why Data </a:t>
            </a:r>
            <a:r>
              <a:rPr lang="en-US" sz="3600" b="1" dirty="0" smtClean="0">
                <a:solidFill>
                  <a:srgbClr val="FF0000"/>
                </a:solidFill>
              </a:rPr>
              <a:t>Mining: </a:t>
            </a:r>
            <a:r>
              <a:rPr lang="en-US" sz="3600" b="1" dirty="0">
                <a:solidFill>
                  <a:srgbClr val="FF0000"/>
                </a:solidFill>
              </a:rPr>
              <a:t>Supply &amp; Demand</a:t>
            </a:r>
            <a:endParaRPr lang="en-US" sz="3600" dirty="0">
              <a:solidFill>
                <a:srgbClr val="FF0000"/>
              </a:solidFill>
            </a:endParaRPr>
          </a:p>
        </p:txBody>
      </p:sp>
      <p:sp>
        <p:nvSpPr>
          <p:cNvPr id="3" name="Content Placeholder 2"/>
          <p:cNvSpPr>
            <a:spLocks noGrp="1"/>
          </p:cNvSpPr>
          <p:nvPr>
            <p:ph idx="1"/>
          </p:nvPr>
        </p:nvSpPr>
        <p:spPr/>
        <p:txBody>
          <a:bodyPr>
            <a:normAutofit/>
          </a:bodyPr>
          <a:lstStyle/>
          <a:p>
            <a:pPr>
              <a:spcAft>
                <a:spcPts val="1200"/>
              </a:spcAft>
            </a:pPr>
            <a:r>
              <a:rPr lang="en-US" sz="2400" dirty="0" smtClean="0"/>
              <a:t>The </a:t>
            </a:r>
            <a:r>
              <a:rPr lang="en-US" sz="2400" dirty="0" smtClean="0">
                <a:solidFill>
                  <a:srgbClr val="0070C0"/>
                </a:solidFill>
              </a:rPr>
              <a:t>amount of digital data </a:t>
            </a:r>
            <a:r>
              <a:rPr lang="en-US" sz="2400" dirty="0" smtClean="0"/>
              <a:t>recorded </a:t>
            </a:r>
            <a:r>
              <a:rPr lang="en-US" sz="2400" dirty="0"/>
              <a:t>in different organizations world  wide has </a:t>
            </a:r>
            <a:r>
              <a:rPr lang="en-US" sz="2400" dirty="0" smtClean="0"/>
              <a:t>greatly </a:t>
            </a:r>
            <a:r>
              <a:rPr lang="en-US" sz="2400" dirty="0"/>
              <a:t>increased in the past few decades. </a:t>
            </a:r>
            <a:endParaRPr lang="en-US" sz="2400" dirty="0" smtClean="0"/>
          </a:p>
          <a:p>
            <a:pPr>
              <a:spcAft>
                <a:spcPts val="1200"/>
              </a:spcAft>
            </a:pPr>
            <a:r>
              <a:rPr lang="en-US" sz="2400" dirty="0" smtClean="0"/>
              <a:t>However</a:t>
            </a:r>
            <a:r>
              <a:rPr lang="en-US" sz="2400" dirty="0"/>
              <a:t>, the number of scientists, engineers and analysts for data analysis has not grown </a:t>
            </a:r>
            <a:r>
              <a:rPr lang="en-US" sz="2400" dirty="0" smtClean="0"/>
              <a:t>accordingly to analyze, explore and extract knowledge from massive data.</a:t>
            </a:r>
          </a:p>
          <a:p>
            <a:pPr>
              <a:spcAft>
                <a:spcPts val="1200"/>
              </a:spcAft>
            </a:pPr>
            <a:r>
              <a:rPr lang="en-US" sz="2400" dirty="0" smtClean="0"/>
              <a:t> That is</a:t>
            </a:r>
            <a:r>
              <a:rPr lang="en-US" sz="2400" dirty="0" smtClean="0">
                <a:solidFill>
                  <a:srgbClr val="FF0000"/>
                </a:solidFill>
              </a:rPr>
              <a:t> </a:t>
            </a:r>
            <a:r>
              <a:rPr lang="en-US" sz="2400" dirty="0">
                <a:solidFill>
                  <a:srgbClr val="FF0000"/>
                </a:solidFill>
              </a:rPr>
              <a:t>supply of desired scientists</a:t>
            </a:r>
            <a:r>
              <a:rPr lang="en-US" sz="2400" dirty="0"/>
              <a:t> and researchers don’t meet their </a:t>
            </a:r>
            <a:r>
              <a:rPr lang="en-US" sz="2400" dirty="0">
                <a:solidFill>
                  <a:srgbClr val="C00000"/>
                </a:solidFill>
              </a:rPr>
              <a:t>high </a:t>
            </a:r>
            <a:r>
              <a:rPr lang="en-US" sz="2400" dirty="0" smtClean="0">
                <a:solidFill>
                  <a:srgbClr val="C00000"/>
                </a:solidFill>
              </a:rPr>
              <a:t>demand </a:t>
            </a:r>
            <a:r>
              <a:rPr lang="en-US" sz="2400" dirty="0"/>
              <a:t>in high </a:t>
            </a:r>
            <a:r>
              <a:rPr lang="en-US" sz="2400" dirty="0" smtClean="0"/>
              <a:t>numbers.</a:t>
            </a:r>
          </a:p>
          <a:p>
            <a:pPr>
              <a:spcAft>
                <a:spcPts val="1200"/>
              </a:spcAft>
            </a:pPr>
            <a:r>
              <a:rPr lang="en-US" sz="2400" dirty="0"/>
              <a:t>Thus </a:t>
            </a:r>
            <a:r>
              <a:rPr lang="en-US" sz="2400" dirty="0">
                <a:solidFill>
                  <a:srgbClr val="00B050"/>
                </a:solidFill>
              </a:rPr>
              <a:t>data mining tools</a:t>
            </a:r>
            <a:r>
              <a:rPr lang="en-US" sz="2400" dirty="0"/>
              <a:t> provide a way, enabling </a:t>
            </a:r>
            <a:r>
              <a:rPr lang="en-US" sz="2400" dirty="0">
                <a:solidFill>
                  <a:srgbClr val="7030A0"/>
                </a:solidFill>
              </a:rPr>
              <a:t>limited  scientists</a:t>
            </a:r>
            <a:r>
              <a:rPr lang="en-US" sz="2400" dirty="0"/>
              <a:t> and researchers to </a:t>
            </a:r>
            <a:r>
              <a:rPr lang="en-US" sz="2400" dirty="0">
                <a:solidFill>
                  <a:srgbClr val="7030A0"/>
                </a:solidFill>
              </a:rPr>
              <a:t>analyze huge </a:t>
            </a:r>
            <a:r>
              <a:rPr lang="en-US" sz="2400" dirty="0"/>
              <a:t>amounts of data.</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229600" cy="5791200"/>
          </a:xfrm>
        </p:spPr>
        <p:txBody>
          <a:bodyPr>
            <a:noAutofit/>
          </a:bodyPr>
          <a:lstStyle/>
          <a:p>
            <a:r>
              <a:rPr lang="en-US" sz="2000" dirty="0"/>
              <a:t>Besides relational database data, data warehouse data, and transaction data, there </a:t>
            </a:r>
            <a:r>
              <a:rPr lang="en-US" sz="2000" dirty="0" smtClean="0"/>
              <a:t>are many </a:t>
            </a:r>
            <a:r>
              <a:rPr lang="en-US" sz="2000" dirty="0"/>
              <a:t>other kinds of data that have versatile forms and structures and rather </a:t>
            </a:r>
            <a:r>
              <a:rPr lang="en-US" sz="2000" dirty="0" smtClean="0"/>
              <a:t>different </a:t>
            </a:r>
            <a:r>
              <a:rPr lang="en-US" sz="2000" dirty="0" smtClean="0">
                <a:solidFill>
                  <a:srgbClr val="C00000"/>
                </a:solidFill>
              </a:rPr>
              <a:t>semantic </a:t>
            </a:r>
            <a:r>
              <a:rPr lang="en-US" sz="2000" dirty="0">
                <a:solidFill>
                  <a:srgbClr val="C00000"/>
                </a:solidFill>
              </a:rPr>
              <a:t>meanings. </a:t>
            </a:r>
            <a:endParaRPr lang="en-US" sz="2000" dirty="0" smtClean="0">
              <a:solidFill>
                <a:srgbClr val="C00000"/>
              </a:solidFill>
            </a:endParaRPr>
          </a:p>
          <a:p>
            <a:r>
              <a:rPr lang="en-US" sz="2000" dirty="0" smtClean="0"/>
              <a:t>Such </a:t>
            </a:r>
            <a:r>
              <a:rPr lang="en-US" sz="2000" dirty="0"/>
              <a:t>kinds of data can be seen in many applications: </a:t>
            </a:r>
            <a:endParaRPr lang="en-US" sz="2000" dirty="0" smtClean="0"/>
          </a:p>
          <a:p>
            <a:pPr lvl="1"/>
            <a:r>
              <a:rPr lang="en-US" sz="1800" dirty="0" smtClean="0">
                <a:solidFill>
                  <a:srgbClr val="C00000"/>
                </a:solidFill>
              </a:rPr>
              <a:t>time-related or </a:t>
            </a:r>
            <a:r>
              <a:rPr lang="en-US" sz="1800" dirty="0">
                <a:solidFill>
                  <a:srgbClr val="C00000"/>
                </a:solidFill>
              </a:rPr>
              <a:t>sequence data </a:t>
            </a:r>
            <a:r>
              <a:rPr lang="en-US" sz="1800" dirty="0"/>
              <a:t>(e.g., historical records, stock exchange data, and time-series and </a:t>
            </a:r>
            <a:r>
              <a:rPr lang="en-US" sz="1800" dirty="0" smtClean="0"/>
              <a:t>biological sequence </a:t>
            </a:r>
            <a:r>
              <a:rPr lang="en-US" sz="1800" dirty="0"/>
              <a:t>data), </a:t>
            </a:r>
            <a:endParaRPr lang="en-US" sz="1800" dirty="0" smtClean="0"/>
          </a:p>
          <a:p>
            <a:pPr lvl="1"/>
            <a:r>
              <a:rPr lang="en-US" sz="1800" dirty="0" smtClean="0">
                <a:solidFill>
                  <a:srgbClr val="C00000"/>
                </a:solidFill>
              </a:rPr>
              <a:t>data </a:t>
            </a:r>
            <a:r>
              <a:rPr lang="en-US" sz="1800" dirty="0">
                <a:solidFill>
                  <a:srgbClr val="C00000"/>
                </a:solidFill>
              </a:rPr>
              <a:t>streams </a:t>
            </a:r>
            <a:r>
              <a:rPr lang="en-US" sz="1800" dirty="0"/>
              <a:t>(e.g., video surveillance and sensor data, which </a:t>
            </a:r>
            <a:r>
              <a:rPr lang="en-US" sz="1800" dirty="0" smtClean="0"/>
              <a:t>are continuously </a:t>
            </a:r>
            <a:r>
              <a:rPr lang="en-US" sz="1800" dirty="0"/>
              <a:t>transmitted), </a:t>
            </a:r>
            <a:endParaRPr lang="en-US" sz="1800" dirty="0" smtClean="0"/>
          </a:p>
          <a:p>
            <a:pPr lvl="1"/>
            <a:r>
              <a:rPr lang="en-US" sz="1800" dirty="0" smtClean="0">
                <a:solidFill>
                  <a:srgbClr val="C00000"/>
                </a:solidFill>
              </a:rPr>
              <a:t>spatial </a:t>
            </a:r>
            <a:r>
              <a:rPr lang="en-US" sz="1800" dirty="0">
                <a:solidFill>
                  <a:srgbClr val="C00000"/>
                </a:solidFill>
              </a:rPr>
              <a:t>data </a:t>
            </a:r>
            <a:r>
              <a:rPr lang="en-US" sz="1800" dirty="0"/>
              <a:t>(e.g., maps), </a:t>
            </a:r>
            <a:endParaRPr lang="en-US" sz="1800" dirty="0" smtClean="0"/>
          </a:p>
          <a:p>
            <a:pPr lvl="1"/>
            <a:r>
              <a:rPr lang="en-US" sz="1800" dirty="0" smtClean="0">
                <a:solidFill>
                  <a:srgbClr val="C00000"/>
                </a:solidFill>
              </a:rPr>
              <a:t>engineering </a:t>
            </a:r>
            <a:r>
              <a:rPr lang="en-US" sz="1800" dirty="0">
                <a:solidFill>
                  <a:srgbClr val="C00000"/>
                </a:solidFill>
              </a:rPr>
              <a:t>design data </a:t>
            </a:r>
            <a:r>
              <a:rPr lang="en-US" sz="1800" dirty="0"/>
              <a:t>(e.g., </a:t>
            </a:r>
            <a:r>
              <a:rPr lang="en-US" sz="1800" dirty="0" smtClean="0"/>
              <a:t>the design </a:t>
            </a:r>
            <a:r>
              <a:rPr lang="en-US" sz="1800" dirty="0"/>
              <a:t>of buildings, system components, or integrated circuits), </a:t>
            </a:r>
            <a:endParaRPr lang="en-US" sz="1800" dirty="0" smtClean="0"/>
          </a:p>
          <a:p>
            <a:pPr lvl="1"/>
            <a:r>
              <a:rPr lang="en-US" sz="1800" dirty="0" smtClean="0">
                <a:solidFill>
                  <a:srgbClr val="C00000"/>
                </a:solidFill>
              </a:rPr>
              <a:t>hypertext </a:t>
            </a:r>
            <a:r>
              <a:rPr lang="en-US" sz="1800" dirty="0">
                <a:solidFill>
                  <a:srgbClr val="C00000"/>
                </a:solidFill>
              </a:rPr>
              <a:t>and </a:t>
            </a:r>
            <a:r>
              <a:rPr lang="en-US" sz="1800" dirty="0" smtClean="0">
                <a:solidFill>
                  <a:srgbClr val="C00000"/>
                </a:solidFill>
              </a:rPr>
              <a:t>multimedia data </a:t>
            </a:r>
            <a:r>
              <a:rPr lang="en-US" sz="1800" dirty="0"/>
              <a:t>(including text, image, video, and audio data), graph and networked </a:t>
            </a:r>
            <a:r>
              <a:rPr lang="en-US" sz="1800" dirty="0" smtClean="0"/>
              <a:t>data (</a:t>
            </a:r>
            <a:r>
              <a:rPr lang="en-US" sz="1800" dirty="0"/>
              <a:t>e.g., social and information networks), </a:t>
            </a:r>
            <a:endParaRPr lang="en-US" sz="1800" dirty="0" smtClean="0"/>
          </a:p>
          <a:p>
            <a:pPr lvl="1"/>
            <a:r>
              <a:rPr lang="en-US" sz="1800" dirty="0" smtClean="0"/>
              <a:t>and </a:t>
            </a:r>
            <a:r>
              <a:rPr lang="en-US" sz="1800" dirty="0"/>
              <a:t>the</a:t>
            </a:r>
            <a:r>
              <a:rPr lang="en-US" sz="1800" dirty="0">
                <a:solidFill>
                  <a:srgbClr val="C00000"/>
                </a:solidFill>
              </a:rPr>
              <a:t> Web </a:t>
            </a:r>
            <a:r>
              <a:rPr lang="en-US" sz="1800" dirty="0"/>
              <a:t>(a huge, widely distributed </a:t>
            </a:r>
            <a:r>
              <a:rPr lang="en-US" sz="1800" dirty="0" smtClean="0"/>
              <a:t>information repository </a:t>
            </a:r>
            <a:r>
              <a:rPr lang="en-US" sz="1800" dirty="0"/>
              <a:t>made available by the Internet). These applications bring about </a:t>
            </a:r>
            <a:r>
              <a:rPr lang="en-US" sz="1800" dirty="0" smtClean="0"/>
              <a:t>new challenges</a:t>
            </a:r>
            <a:r>
              <a:rPr lang="en-US" sz="1800" dirty="0"/>
              <a:t>, like how to handle data carrying special structures (e.g., sequences, trees</a:t>
            </a:r>
            <a:r>
              <a:rPr lang="en-US" sz="1800" dirty="0" smtClean="0"/>
              <a:t>, graphs</a:t>
            </a:r>
            <a:r>
              <a:rPr lang="en-US" sz="1800" dirty="0"/>
              <a:t>, and networks)</a:t>
            </a:r>
          </a:p>
        </p:txBody>
      </p:sp>
    </p:spTree>
    <p:extLst>
      <p:ext uri="{BB962C8B-B14F-4D97-AF65-F5344CB8AC3E}">
        <p14:creationId xmlns:p14="http://schemas.microsoft.com/office/powerpoint/2010/main" val="11902723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Why Data Mining?: Bridging the gap</a:t>
            </a:r>
            <a:endParaRPr lang="en-US" dirty="0">
              <a:solidFill>
                <a:srgbClr val="C00000"/>
              </a:solidFill>
            </a:endParaRPr>
          </a:p>
        </p:txBody>
      </p:sp>
      <p:sp>
        <p:nvSpPr>
          <p:cNvPr id="3" name="Content Placeholder 2"/>
          <p:cNvSpPr>
            <a:spLocks noGrp="1"/>
          </p:cNvSpPr>
          <p:nvPr>
            <p:ph idx="1"/>
          </p:nvPr>
        </p:nvSpPr>
        <p:spPr/>
        <p:txBody>
          <a:bodyPr>
            <a:normAutofit lnSpcReduction="10000"/>
          </a:bodyPr>
          <a:lstStyle/>
          <a:p>
            <a:pPr>
              <a:spcAft>
                <a:spcPts val="1200"/>
              </a:spcAft>
            </a:pPr>
            <a:r>
              <a:rPr lang="en-US" sz="2400" dirty="0"/>
              <a:t>Data mining </a:t>
            </a:r>
            <a:r>
              <a:rPr lang="en-US" sz="2400" dirty="0">
                <a:solidFill>
                  <a:srgbClr val="FF0000"/>
                </a:solidFill>
              </a:rPr>
              <a:t>filled the gap </a:t>
            </a:r>
            <a:r>
              <a:rPr lang="en-US" sz="2400" dirty="0"/>
              <a:t>between supply and demand through </a:t>
            </a:r>
            <a:r>
              <a:rPr lang="en-US" sz="2400" dirty="0" smtClean="0"/>
              <a:t>algorithms.</a:t>
            </a:r>
          </a:p>
          <a:p>
            <a:pPr>
              <a:spcAft>
                <a:spcPts val="1200"/>
              </a:spcAft>
            </a:pPr>
            <a:r>
              <a:rPr lang="en-US" sz="2400" dirty="0" smtClean="0"/>
              <a:t>Develop </a:t>
            </a:r>
            <a:r>
              <a:rPr lang="en-US" sz="2400" dirty="0"/>
              <a:t>algorithms and systems to mine </a:t>
            </a:r>
            <a:r>
              <a:rPr lang="en-US" sz="2400" dirty="0">
                <a:solidFill>
                  <a:srgbClr val="7030A0"/>
                </a:solidFill>
              </a:rPr>
              <a:t>large, massive </a:t>
            </a:r>
            <a:r>
              <a:rPr lang="en-US" sz="2400" dirty="0"/>
              <a:t>and high dimensional </a:t>
            </a:r>
            <a:r>
              <a:rPr lang="en-US" sz="2400" dirty="0" smtClean="0"/>
              <a:t>data sets.</a:t>
            </a:r>
            <a:endParaRPr lang="en-US" sz="2400" dirty="0"/>
          </a:p>
          <a:p>
            <a:pPr>
              <a:spcAft>
                <a:spcPts val="1200"/>
              </a:spcAft>
            </a:pPr>
            <a:r>
              <a:rPr lang="en-US" sz="2400" dirty="0" smtClean="0"/>
              <a:t>Develop algorithms </a:t>
            </a:r>
            <a:r>
              <a:rPr lang="en-US" sz="2400" dirty="0"/>
              <a:t>and systems to mine </a:t>
            </a:r>
            <a:r>
              <a:rPr lang="en-US" sz="2400" dirty="0">
                <a:solidFill>
                  <a:srgbClr val="00B050"/>
                </a:solidFill>
              </a:rPr>
              <a:t>new types of data </a:t>
            </a:r>
            <a:r>
              <a:rPr lang="en-US" sz="2400" dirty="0"/>
              <a:t>(images, music, videos</a:t>
            </a:r>
            <a:r>
              <a:rPr lang="en-US" sz="2400" dirty="0" smtClean="0"/>
              <a:t>).</a:t>
            </a:r>
            <a:endParaRPr lang="en-US" sz="2400" dirty="0"/>
          </a:p>
          <a:p>
            <a:pPr>
              <a:spcAft>
                <a:spcPts val="1200"/>
              </a:spcAft>
            </a:pPr>
            <a:r>
              <a:rPr lang="en-US" sz="2400" dirty="0" smtClean="0"/>
              <a:t>Develop </a:t>
            </a:r>
            <a:r>
              <a:rPr lang="en-US" sz="2400" dirty="0"/>
              <a:t>algorithms, </a:t>
            </a:r>
            <a:r>
              <a:rPr lang="en-US" sz="2400" dirty="0" smtClean="0"/>
              <a:t>and techniques to </a:t>
            </a:r>
            <a:r>
              <a:rPr lang="en-US" sz="2400" dirty="0">
                <a:solidFill>
                  <a:srgbClr val="7030A0"/>
                </a:solidFill>
              </a:rPr>
              <a:t>mine distributed </a:t>
            </a:r>
            <a:r>
              <a:rPr lang="en-US" sz="2400" dirty="0" smtClean="0">
                <a:solidFill>
                  <a:srgbClr val="7030A0"/>
                </a:solidFill>
              </a:rPr>
              <a:t>data(data recorded in distributed locations)</a:t>
            </a:r>
            <a:r>
              <a:rPr lang="en-US" sz="2400" dirty="0" smtClean="0"/>
              <a:t>.</a:t>
            </a:r>
            <a:endParaRPr lang="en-US" sz="2400" dirty="0"/>
          </a:p>
          <a:p>
            <a:pPr>
              <a:spcAft>
                <a:spcPts val="1200"/>
              </a:spcAft>
            </a:pPr>
            <a:r>
              <a:rPr lang="en-US" sz="2400" dirty="0" smtClean="0">
                <a:solidFill>
                  <a:srgbClr val="C00000"/>
                </a:solidFill>
              </a:rPr>
              <a:t>Need to develop DM tools and techniques to improve</a:t>
            </a:r>
            <a:r>
              <a:rPr lang="en-US" sz="2400" dirty="0" smtClean="0"/>
              <a:t> </a:t>
            </a:r>
            <a:r>
              <a:rPr lang="en-US" sz="2400" dirty="0"/>
              <a:t>the </a:t>
            </a:r>
            <a:r>
              <a:rPr lang="en-US" sz="2400" dirty="0" smtClean="0"/>
              <a:t>already used data </a:t>
            </a:r>
            <a:r>
              <a:rPr lang="en-US" sz="2400" dirty="0"/>
              <a:t>mining </a:t>
            </a:r>
            <a:r>
              <a:rPr lang="en-US" sz="2400" dirty="0" smtClean="0"/>
              <a:t>systems.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C00000"/>
                </a:solidFill>
              </a:rPr>
              <a:t>Data Mining is HOT</a:t>
            </a:r>
            <a:endParaRPr lang="en-US" sz="4000" dirty="0">
              <a:solidFill>
                <a:srgbClr val="C00000"/>
              </a:solidFill>
            </a:endParaRPr>
          </a:p>
        </p:txBody>
      </p:sp>
      <p:sp>
        <p:nvSpPr>
          <p:cNvPr id="3" name="Content Placeholder 2"/>
          <p:cNvSpPr>
            <a:spLocks noGrp="1"/>
          </p:cNvSpPr>
          <p:nvPr>
            <p:ph idx="1"/>
          </p:nvPr>
        </p:nvSpPr>
        <p:spPr/>
        <p:txBody>
          <a:bodyPr>
            <a:normAutofit/>
          </a:bodyPr>
          <a:lstStyle/>
          <a:p>
            <a:pPr>
              <a:spcAft>
                <a:spcPts val="1200"/>
              </a:spcAft>
            </a:pPr>
            <a:r>
              <a:rPr lang="en-US" sz="2400" dirty="0"/>
              <a:t>The </a:t>
            </a:r>
            <a:r>
              <a:rPr lang="en-US" sz="2400" dirty="0">
                <a:solidFill>
                  <a:srgbClr val="C00000"/>
                </a:solidFill>
              </a:rPr>
              <a:t>TIME Magazine </a:t>
            </a:r>
            <a:r>
              <a:rPr lang="en-US" sz="2400" dirty="0"/>
              <a:t>May 2000 issue has given a list of the </a:t>
            </a:r>
            <a:r>
              <a:rPr lang="en-US" sz="2400" dirty="0">
                <a:solidFill>
                  <a:srgbClr val="002060"/>
                </a:solidFill>
              </a:rPr>
              <a:t>ten hottest jobs</a:t>
            </a:r>
            <a:r>
              <a:rPr lang="en-US" sz="2400" dirty="0"/>
              <a:t> of year 2025. </a:t>
            </a:r>
            <a:endParaRPr lang="en-US" sz="2400" dirty="0" smtClean="0"/>
          </a:p>
          <a:p>
            <a:pPr>
              <a:spcAft>
                <a:spcPts val="1200"/>
              </a:spcAft>
            </a:pPr>
            <a:r>
              <a:rPr lang="en-US" sz="2400" dirty="0" smtClean="0">
                <a:solidFill>
                  <a:srgbClr val="7030A0"/>
                </a:solidFill>
              </a:rPr>
              <a:t>Data miners</a:t>
            </a:r>
            <a:r>
              <a:rPr lang="en-US" sz="2400" dirty="0" smtClean="0"/>
              <a:t> </a:t>
            </a:r>
            <a:r>
              <a:rPr lang="en-US" sz="2400" dirty="0"/>
              <a:t>and </a:t>
            </a:r>
            <a:r>
              <a:rPr lang="en-US" sz="2400" dirty="0">
                <a:solidFill>
                  <a:srgbClr val="7030A0"/>
                </a:solidFill>
              </a:rPr>
              <a:t>knowledge engineers </a:t>
            </a:r>
            <a:r>
              <a:rPr lang="en-US" sz="2400" dirty="0"/>
              <a:t>were at 5th and 6th position respectively</a:t>
            </a:r>
            <a:r>
              <a:rPr lang="en-US" sz="2400" dirty="0" smtClean="0"/>
              <a:t>.</a:t>
            </a:r>
          </a:p>
          <a:p>
            <a:pPr>
              <a:spcAft>
                <a:spcPts val="1200"/>
              </a:spcAft>
            </a:pPr>
            <a:r>
              <a:rPr lang="en-US" sz="2400" dirty="0"/>
              <a:t>Similarly, </a:t>
            </a:r>
            <a:r>
              <a:rPr lang="en-US" sz="2400" dirty="0">
                <a:solidFill>
                  <a:srgbClr val="C00000"/>
                </a:solidFill>
              </a:rPr>
              <a:t>MIT's Technology Review </a:t>
            </a:r>
            <a:r>
              <a:rPr lang="en-US" sz="2400" dirty="0"/>
              <a:t>has identified </a:t>
            </a:r>
            <a:r>
              <a:rPr lang="en-US" sz="2400" dirty="0">
                <a:solidFill>
                  <a:srgbClr val="00B050"/>
                </a:solidFill>
              </a:rPr>
              <a:t>10 emerging areas </a:t>
            </a:r>
            <a:r>
              <a:rPr lang="en-US" sz="2400" dirty="0"/>
              <a:t>of technology that </a:t>
            </a:r>
            <a:r>
              <a:rPr lang="en-US" sz="2400" dirty="0" smtClean="0"/>
              <a:t>will soon </a:t>
            </a:r>
            <a:r>
              <a:rPr lang="en-US" sz="2400" dirty="0"/>
              <a:t>have a profound impact on the </a:t>
            </a:r>
            <a:r>
              <a:rPr lang="en-US" sz="2400" dirty="0">
                <a:solidFill>
                  <a:srgbClr val="FF0000"/>
                </a:solidFill>
              </a:rPr>
              <a:t>economy </a:t>
            </a:r>
            <a:r>
              <a:rPr lang="en-US" sz="2400" dirty="0"/>
              <a:t>and how we live and work. </a:t>
            </a:r>
            <a:endParaRPr lang="en-US" sz="2400" dirty="0" smtClean="0"/>
          </a:p>
          <a:p>
            <a:r>
              <a:rPr lang="en-US" sz="2400" dirty="0" smtClean="0"/>
              <a:t>Among </a:t>
            </a:r>
            <a:r>
              <a:rPr lang="en-US" sz="2400" dirty="0"/>
              <a:t>the list </a:t>
            </a:r>
            <a:r>
              <a:rPr lang="en-US" sz="2400" dirty="0" smtClean="0"/>
              <a:t>of emerging </a:t>
            </a:r>
            <a:r>
              <a:rPr lang="en-US" sz="2400" dirty="0"/>
              <a:t>technologies that will change the world, </a:t>
            </a:r>
            <a:r>
              <a:rPr lang="en-US" sz="2400" dirty="0">
                <a:solidFill>
                  <a:srgbClr val="7030A0"/>
                </a:solidFill>
              </a:rPr>
              <a:t>Data mining</a:t>
            </a:r>
            <a:r>
              <a:rPr lang="en-US" sz="2400" dirty="0"/>
              <a:t> is at the </a:t>
            </a:r>
            <a:r>
              <a:rPr lang="en-US" sz="2400" dirty="0" smtClean="0">
                <a:solidFill>
                  <a:srgbClr val="7030A0"/>
                </a:solidFill>
              </a:rPr>
              <a:t>3rd </a:t>
            </a:r>
            <a:r>
              <a:rPr lang="en-US" sz="2400" dirty="0">
                <a:solidFill>
                  <a:srgbClr val="7030A0"/>
                </a:solidFill>
              </a:rPr>
              <a:t>place</a:t>
            </a:r>
            <a:r>
              <a:rPr lang="en-US" sz="2400" dirty="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rPr>
              <a:t>Data Mining at the Top Layer</a:t>
            </a:r>
            <a:endParaRPr lang="en-US" sz="4000" dirty="0">
              <a:solidFill>
                <a:srgbClr val="FF0000"/>
              </a:solidFill>
            </a:endParaRPr>
          </a:p>
        </p:txBody>
      </p:sp>
      <p:sp>
        <p:nvSpPr>
          <p:cNvPr id="3" name="Content Placeholder 2"/>
          <p:cNvSpPr>
            <a:spLocks noGrp="1"/>
          </p:cNvSpPr>
          <p:nvPr>
            <p:ph idx="1"/>
          </p:nvPr>
        </p:nvSpPr>
        <p:spPr/>
        <p:txBody>
          <a:bodyPr>
            <a:normAutofit/>
          </a:bodyPr>
          <a:lstStyle/>
          <a:p>
            <a:pPr>
              <a:spcAft>
                <a:spcPts val="1200"/>
              </a:spcAft>
            </a:pPr>
            <a:r>
              <a:rPr lang="en-US" sz="2400" dirty="0" smtClean="0"/>
              <a:t>Conventional data processing systems or online transaction processing systems (OLTP) lie at the bottom level. </a:t>
            </a:r>
          </a:p>
          <a:p>
            <a:pPr>
              <a:spcAft>
                <a:spcPts val="1200"/>
              </a:spcAft>
            </a:pPr>
            <a:r>
              <a:rPr lang="en-US" sz="2400" dirty="0" smtClean="0"/>
              <a:t>These systems have </a:t>
            </a:r>
            <a:r>
              <a:rPr lang="en-US" sz="2400" dirty="0" smtClean="0">
                <a:solidFill>
                  <a:srgbClr val="00B050"/>
                </a:solidFill>
              </a:rPr>
              <a:t>well defined queries </a:t>
            </a:r>
            <a:r>
              <a:rPr lang="en-US" sz="2400" dirty="0" smtClean="0"/>
              <a:t>and </a:t>
            </a:r>
            <a:r>
              <a:rPr lang="en-US" sz="2400" dirty="0" smtClean="0">
                <a:solidFill>
                  <a:srgbClr val="7030A0"/>
                </a:solidFill>
              </a:rPr>
              <a:t>no </a:t>
            </a:r>
            <a:r>
              <a:rPr lang="en-US" sz="2400" dirty="0" smtClean="0"/>
              <a:t>any sort of </a:t>
            </a:r>
            <a:r>
              <a:rPr lang="en-US" sz="2400" dirty="0" smtClean="0">
                <a:solidFill>
                  <a:srgbClr val="7030A0"/>
                </a:solidFill>
              </a:rPr>
              <a:t>knowledge discovery </a:t>
            </a:r>
            <a:r>
              <a:rPr lang="en-US" sz="2400" dirty="0" smtClean="0"/>
              <a:t>is performed. </a:t>
            </a:r>
          </a:p>
          <a:p>
            <a:pPr>
              <a:spcAft>
                <a:spcPts val="1200"/>
              </a:spcAft>
            </a:pPr>
            <a:r>
              <a:rPr lang="en-US" sz="2400" dirty="0" smtClean="0"/>
              <a:t>OLTP systems are meant to support </a:t>
            </a:r>
            <a:r>
              <a:rPr lang="en-US" sz="2400" dirty="0" smtClean="0">
                <a:solidFill>
                  <a:srgbClr val="C00000"/>
                </a:solidFill>
              </a:rPr>
              <a:t>day to day transactions </a:t>
            </a:r>
            <a:r>
              <a:rPr lang="en-US" sz="2400" dirty="0" smtClean="0"/>
              <a:t>and do </a:t>
            </a:r>
            <a:r>
              <a:rPr lang="en-US" sz="2400" dirty="0" smtClean="0">
                <a:solidFill>
                  <a:srgbClr val="FF0000"/>
                </a:solidFill>
              </a:rPr>
              <a:t>not support decision </a:t>
            </a:r>
            <a:r>
              <a:rPr lang="en-US" sz="2400" dirty="0" smtClean="0"/>
              <a:t>making in any way(</a:t>
            </a:r>
            <a:r>
              <a:rPr lang="en-US" sz="2400" dirty="0" err="1" smtClean="0"/>
              <a:t>sales,invoice</a:t>
            </a:r>
            <a:r>
              <a:rPr lang="en-US" sz="2400" dirty="0" smtClean="0"/>
              <a:t>).</a:t>
            </a:r>
          </a:p>
          <a:p>
            <a:pPr>
              <a:spcAft>
                <a:spcPts val="1200"/>
              </a:spcAft>
            </a:pPr>
            <a:r>
              <a:rPr lang="en-US" sz="2400" dirty="0" smtClean="0"/>
              <a:t>Data Mining provides a </a:t>
            </a:r>
            <a:r>
              <a:rPr lang="en-US" sz="2400" dirty="0" smtClean="0">
                <a:solidFill>
                  <a:srgbClr val="0070C0"/>
                </a:solidFill>
              </a:rPr>
              <a:t>global macroscopic view or aerial view </a:t>
            </a:r>
            <a:r>
              <a:rPr lang="en-US" sz="2400" dirty="0" smtClean="0"/>
              <a:t>of your data.</a:t>
            </a: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C00000"/>
                </a:solidFill>
              </a:rPr>
              <a:t>What is Data Mining: Informal</a:t>
            </a:r>
            <a:endParaRPr lang="en-US" sz="4000" dirty="0">
              <a:solidFill>
                <a:srgbClr val="C00000"/>
              </a:solidFill>
            </a:endParaRPr>
          </a:p>
        </p:txBody>
      </p:sp>
      <p:sp>
        <p:nvSpPr>
          <p:cNvPr id="3" name="Content Placeholder 2"/>
          <p:cNvSpPr>
            <a:spLocks noGrp="1"/>
          </p:cNvSpPr>
          <p:nvPr>
            <p:ph idx="1"/>
          </p:nvPr>
        </p:nvSpPr>
        <p:spPr/>
        <p:txBody>
          <a:bodyPr>
            <a:normAutofit/>
          </a:bodyPr>
          <a:lstStyle/>
          <a:p>
            <a:pPr>
              <a:buFont typeface="Wingdings" pitchFamily="2" charset="2"/>
              <a:buChar char="v"/>
            </a:pPr>
            <a:r>
              <a:rPr lang="en-US" sz="2800" dirty="0" smtClean="0"/>
              <a:t> There </a:t>
            </a:r>
            <a:r>
              <a:rPr lang="en-US" sz="2800" dirty="0"/>
              <a:t>are things that </a:t>
            </a:r>
            <a:r>
              <a:rPr lang="en-US" sz="2800" dirty="0">
                <a:solidFill>
                  <a:srgbClr val="7030A0"/>
                </a:solidFill>
              </a:rPr>
              <a:t>we know that we know</a:t>
            </a:r>
            <a:r>
              <a:rPr lang="en-US" sz="2800" dirty="0" smtClean="0"/>
              <a:t>…</a:t>
            </a:r>
          </a:p>
          <a:p>
            <a:pPr>
              <a:spcAft>
                <a:spcPts val="1200"/>
              </a:spcAft>
              <a:buNone/>
            </a:pPr>
            <a:r>
              <a:rPr lang="en-US" sz="2800" dirty="0"/>
              <a:t> </a:t>
            </a:r>
            <a:r>
              <a:rPr lang="en-US" sz="2800" dirty="0" smtClean="0"/>
              <a:t>      For example: your name, parents name</a:t>
            </a:r>
            <a:endParaRPr lang="en-US" sz="2800" dirty="0"/>
          </a:p>
          <a:p>
            <a:pPr>
              <a:buFont typeface="Wingdings" pitchFamily="2" charset="2"/>
              <a:buChar char="v"/>
            </a:pPr>
            <a:r>
              <a:rPr lang="en-US" sz="2800" dirty="0" smtClean="0"/>
              <a:t>There </a:t>
            </a:r>
            <a:r>
              <a:rPr lang="en-US" sz="2800" dirty="0"/>
              <a:t>are things that </a:t>
            </a:r>
            <a:r>
              <a:rPr lang="en-US" sz="2800" dirty="0">
                <a:solidFill>
                  <a:srgbClr val="00B0F0"/>
                </a:solidFill>
              </a:rPr>
              <a:t>we know that we don’t know</a:t>
            </a:r>
            <a:r>
              <a:rPr lang="en-US" sz="2800" dirty="0" smtClean="0"/>
              <a:t>…</a:t>
            </a:r>
          </a:p>
          <a:p>
            <a:pPr>
              <a:spcAft>
                <a:spcPts val="1200"/>
              </a:spcAft>
              <a:buNone/>
            </a:pPr>
            <a:r>
              <a:rPr lang="en-US" sz="2800" dirty="0"/>
              <a:t> </a:t>
            </a:r>
            <a:r>
              <a:rPr lang="en-US" sz="2800" dirty="0" smtClean="0"/>
              <a:t>  	For example: Result of lottery, What you will eat after 2 days</a:t>
            </a:r>
            <a:endParaRPr lang="en-US" sz="2800" dirty="0"/>
          </a:p>
          <a:p>
            <a:pPr>
              <a:buFont typeface="Wingdings" pitchFamily="2" charset="2"/>
              <a:buChar char="v"/>
            </a:pPr>
            <a:r>
              <a:rPr lang="en-US" sz="2800" dirty="0" smtClean="0"/>
              <a:t>There </a:t>
            </a:r>
            <a:r>
              <a:rPr lang="en-US" sz="2800" dirty="0"/>
              <a:t>are things that </a:t>
            </a:r>
            <a:r>
              <a:rPr lang="en-US" sz="2800" dirty="0">
                <a:solidFill>
                  <a:srgbClr val="00B050"/>
                </a:solidFill>
              </a:rPr>
              <a:t>we don’t know we don’t know</a:t>
            </a:r>
            <a:r>
              <a:rPr lang="en-US" sz="2800" dirty="0"/>
              <a:t>.”</a:t>
            </a:r>
          </a:p>
          <a:p>
            <a:pPr>
              <a:buNone/>
            </a:pPr>
            <a:r>
              <a:rPr lang="en-US" sz="2800" i="1" dirty="0" smtClean="0"/>
              <a:t>     (</a:t>
            </a:r>
            <a:r>
              <a:rPr lang="en-US" sz="2800" i="1" dirty="0" smtClean="0">
                <a:solidFill>
                  <a:srgbClr val="7030A0"/>
                </a:solidFill>
              </a:rPr>
              <a:t>Donald </a:t>
            </a:r>
            <a:r>
              <a:rPr lang="en-US" sz="2800" i="1" dirty="0" err="1" smtClean="0">
                <a:solidFill>
                  <a:srgbClr val="7030A0"/>
                </a:solidFill>
              </a:rPr>
              <a:t>Rumsfield</a:t>
            </a:r>
            <a:r>
              <a:rPr lang="en-US" sz="2800" i="1" dirty="0" smtClean="0">
                <a:solidFill>
                  <a:srgbClr val="7030A0"/>
                </a:solidFill>
              </a:rPr>
              <a:t>,</a:t>
            </a:r>
            <a:r>
              <a:rPr lang="en-US" sz="2800" i="1" dirty="0">
                <a:solidFill>
                  <a:srgbClr val="7030A0"/>
                </a:solidFill>
              </a:rPr>
              <a:t> US Secretary of </a:t>
            </a:r>
            <a:r>
              <a:rPr lang="en-US" sz="2800" i="1" dirty="0" err="1" smtClean="0">
                <a:solidFill>
                  <a:srgbClr val="7030A0"/>
                </a:solidFill>
              </a:rPr>
              <a:t>Defence</a:t>
            </a:r>
            <a:r>
              <a:rPr lang="en-US" sz="2800" i="1" dirty="0" smtClean="0"/>
              <a:t>)</a:t>
            </a:r>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spcAft>
                <a:spcPts val="1200"/>
              </a:spcAft>
            </a:pPr>
            <a:r>
              <a:rPr lang="en-US" sz="2400" dirty="0"/>
              <a:t>Conventional data processing </a:t>
            </a:r>
            <a:r>
              <a:rPr lang="en-US" sz="2400" dirty="0" smtClean="0"/>
              <a:t>systems—DWH—Data </a:t>
            </a:r>
            <a:r>
              <a:rPr lang="en-US" sz="2400" dirty="0" err="1" smtClean="0"/>
              <a:t>Minig</a:t>
            </a:r>
            <a:r>
              <a:rPr lang="en-US" sz="2400" dirty="0" smtClean="0"/>
              <a:t>.</a:t>
            </a:r>
          </a:p>
          <a:p>
            <a:pPr>
              <a:spcAft>
                <a:spcPts val="1200"/>
              </a:spcAft>
            </a:pPr>
            <a:r>
              <a:rPr lang="en-US" sz="2400" dirty="0" smtClean="0"/>
              <a:t>Data mining is at the top in terms of complexity of questions which can not be asked because these questions are not known in advance.</a:t>
            </a:r>
          </a:p>
          <a:p>
            <a:pPr>
              <a:spcAft>
                <a:spcPts val="1200"/>
              </a:spcAft>
            </a:pPr>
            <a:r>
              <a:rPr lang="en-US" sz="2400" dirty="0" smtClean="0"/>
              <a:t>Before applying mining algorithms </a:t>
            </a:r>
            <a:r>
              <a:rPr lang="en-US" sz="2400" dirty="0" smtClean="0">
                <a:solidFill>
                  <a:srgbClr val="C00000"/>
                </a:solidFill>
              </a:rPr>
              <a:t>data</a:t>
            </a:r>
            <a:r>
              <a:rPr lang="en-US" sz="2400" dirty="0" smtClean="0"/>
              <a:t> must be brought in a form so that the </a:t>
            </a:r>
            <a:r>
              <a:rPr lang="en-US" sz="2400" dirty="0" smtClean="0">
                <a:solidFill>
                  <a:srgbClr val="C00000"/>
                </a:solidFill>
              </a:rPr>
              <a:t>knowledge exploration </a:t>
            </a:r>
            <a:r>
              <a:rPr lang="en-US" sz="2400" dirty="0" smtClean="0"/>
              <a:t>from huge, heterogeneous and multi source data can efficiently and effectively be performed. </a:t>
            </a:r>
          </a:p>
          <a:p>
            <a:pPr>
              <a:spcAft>
                <a:spcPts val="1200"/>
              </a:spcAft>
            </a:pPr>
            <a:r>
              <a:rPr lang="en-US" sz="2400" dirty="0" smtClean="0"/>
              <a:t>Thus </a:t>
            </a:r>
            <a:r>
              <a:rPr lang="en-US" sz="2400" dirty="0" smtClean="0">
                <a:solidFill>
                  <a:srgbClr val="7030A0"/>
                </a:solidFill>
              </a:rPr>
              <a:t>DWH </a:t>
            </a:r>
            <a:r>
              <a:rPr lang="en-US" sz="2400" dirty="0" smtClean="0"/>
              <a:t>is the process of bringing input data in a form that can readily be used by </a:t>
            </a:r>
            <a:r>
              <a:rPr lang="en-US" sz="2400" dirty="0" smtClean="0">
                <a:solidFill>
                  <a:srgbClr val="C00000"/>
                </a:solidFill>
              </a:rPr>
              <a:t>data mining techniques </a:t>
            </a:r>
            <a:r>
              <a:rPr lang="en-US" sz="2400" dirty="0" smtClean="0"/>
              <a:t>to find hidden patterns.</a:t>
            </a:r>
            <a:endParaRPr 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C00000"/>
                </a:solidFill>
              </a:rPr>
              <a:t>What Can Data Mining Do</a:t>
            </a:r>
            <a:endParaRPr lang="en-US" sz="4000" dirty="0">
              <a:solidFill>
                <a:srgbClr val="C00000"/>
              </a:solidFill>
            </a:endParaRPr>
          </a:p>
        </p:txBody>
      </p:sp>
      <p:sp>
        <p:nvSpPr>
          <p:cNvPr id="3" name="Content Placeholder 2"/>
          <p:cNvSpPr>
            <a:spLocks noGrp="1"/>
          </p:cNvSpPr>
          <p:nvPr>
            <p:ph idx="1"/>
          </p:nvPr>
        </p:nvSpPr>
        <p:spPr/>
        <p:txBody>
          <a:bodyPr>
            <a:normAutofit/>
          </a:bodyPr>
          <a:lstStyle/>
          <a:p>
            <a:pPr>
              <a:spcAft>
                <a:spcPts val="1200"/>
              </a:spcAft>
            </a:pPr>
            <a:r>
              <a:rPr lang="en-US" sz="2400" dirty="0" smtClean="0">
                <a:solidFill>
                  <a:srgbClr val="7030A0"/>
                </a:solidFill>
              </a:rPr>
              <a:t>Classification</a:t>
            </a:r>
            <a:r>
              <a:rPr lang="en-US" sz="2400" dirty="0" smtClean="0"/>
              <a:t> is one of the DM technique.</a:t>
            </a:r>
          </a:p>
          <a:p>
            <a:pPr>
              <a:spcAft>
                <a:spcPts val="1200"/>
              </a:spcAft>
            </a:pPr>
            <a:r>
              <a:rPr lang="en-US" sz="2400" dirty="0" smtClean="0"/>
              <a:t>In classification, different </a:t>
            </a:r>
            <a:r>
              <a:rPr lang="en-US" sz="2400" dirty="0" smtClean="0">
                <a:solidFill>
                  <a:srgbClr val="00B050"/>
                </a:solidFill>
              </a:rPr>
              <a:t>groups/classes</a:t>
            </a:r>
            <a:r>
              <a:rPr lang="en-US" sz="2400" dirty="0" smtClean="0"/>
              <a:t> are made based on properties of existing data.</a:t>
            </a:r>
          </a:p>
          <a:p>
            <a:pPr>
              <a:spcAft>
                <a:spcPts val="1200"/>
              </a:spcAft>
            </a:pPr>
            <a:r>
              <a:rPr lang="en-US" sz="2400" dirty="0" smtClean="0"/>
              <a:t>When </a:t>
            </a:r>
            <a:r>
              <a:rPr lang="en-US" sz="2400" dirty="0" smtClean="0">
                <a:solidFill>
                  <a:srgbClr val="7030A0"/>
                </a:solidFill>
              </a:rPr>
              <a:t>new observation </a:t>
            </a:r>
            <a:r>
              <a:rPr lang="en-US" sz="2400" dirty="0" smtClean="0"/>
              <a:t>is presented, its properties are examined and assigning it to a </a:t>
            </a:r>
            <a:r>
              <a:rPr lang="en-US" sz="2400" dirty="0" smtClean="0">
                <a:solidFill>
                  <a:srgbClr val="FF0000"/>
                </a:solidFill>
              </a:rPr>
              <a:t>predefined class.</a:t>
            </a:r>
          </a:p>
          <a:p>
            <a:pPr>
              <a:spcAft>
                <a:spcPts val="1200"/>
              </a:spcAft>
            </a:pPr>
            <a:r>
              <a:rPr lang="en-US" sz="2400" dirty="0" smtClean="0"/>
              <a:t>A </a:t>
            </a:r>
            <a:r>
              <a:rPr lang="en-US" sz="2400" dirty="0" smtClean="0">
                <a:solidFill>
                  <a:srgbClr val="FF0000"/>
                </a:solidFill>
              </a:rPr>
              <a:t>student </a:t>
            </a:r>
            <a:r>
              <a:rPr lang="en-US" sz="2400" dirty="0" smtClean="0"/>
              <a:t>can be grouped either as </a:t>
            </a:r>
            <a:r>
              <a:rPr lang="en-US" sz="2400" dirty="0" smtClean="0">
                <a:solidFill>
                  <a:srgbClr val="FF0000"/>
                </a:solidFill>
              </a:rPr>
              <a:t>good or bad </a:t>
            </a:r>
            <a:r>
              <a:rPr lang="en-US" sz="2400" dirty="0" smtClean="0"/>
              <a:t>depending on his previous record. </a:t>
            </a:r>
          </a:p>
          <a:p>
            <a:pPr>
              <a:spcAft>
                <a:spcPts val="1200"/>
              </a:spcAft>
            </a:pPr>
            <a:r>
              <a:rPr lang="en-US" sz="2400" dirty="0" smtClean="0"/>
              <a:t>Similarly an </a:t>
            </a:r>
            <a:r>
              <a:rPr lang="en-US" sz="2400" dirty="0" smtClean="0">
                <a:solidFill>
                  <a:srgbClr val="0070C0"/>
                </a:solidFill>
              </a:rPr>
              <a:t>employee</a:t>
            </a:r>
            <a:r>
              <a:rPr lang="en-US" sz="2400" dirty="0" smtClean="0"/>
              <a:t> can be grouped as </a:t>
            </a:r>
            <a:r>
              <a:rPr lang="en-US" sz="2400" dirty="0" smtClean="0">
                <a:solidFill>
                  <a:srgbClr val="0070C0"/>
                </a:solidFill>
              </a:rPr>
              <a:t>excellent</a:t>
            </a:r>
            <a:r>
              <a:rPr lang="en-US" sz="2400" dirty="0" smtClean="0"/>
              <a:t>, </a:t>
            </a:r>
            <a:r>
              <a:rPr lang="en-US" sz="2400" dirty="0" smtClean="0">
                <a:solidFill>
                  <a:srgbClr val="0070C0"/>
                </a:solidFill>
              </a:rPr>
              <a:t>good</a:t>
            </a:r>
            <a:r>
              <a:rPr lang="en-US" sz="2400" dirty="0" smtClean="0"/>
              <a:t>, </a:t>
            </a:r>
            <a:r>
              <a:rPr lang="en-US" sz="2400" dirty="0" smtClean="0">
                <a:solidFill>
                  <a:srgbClr val="0070C0"/>
                </a:solidFill>
              </a:rPr>
              <a:t>fair</a:t>
            </a:r>
            <a:r>
              <a:rPr lang="en-US" sz="2400" dirty="0" smtClean="0"/>
              <a:t> etc based on his track record in the organization.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C00000"/>
                </a:solidFill>
              </a:rPr>
              <a:t>Classification</a:t>
            </a:r>
            <a:endParaRPr lang="en-US" sz="4000" dirty="0">
              <a:solidFill>
                <a:srgbClr val="C00000"/>
              </a:solidFill>
            </a:endParaRPr>
          </a:p>
        </p:txBody>
      </p:sp>
      <p:sp>
        <p:nvSpPr>
          <p:cNvPr id="3" name="Content Placeholder 2"/>
          <p:cNvSpPr>
            <a:spLocks noGrp="1"/>
          </p:cNvSpPr>
          <p:nvPr>
            <p:ph idx="1"/>
          </p:nvPr>
        </p:nvSpPr>
        <p:spPr/>
        <p:txBody>
          <a:bodyPr>
            <a:normAutofit/>
          </a:bodyPr>
          <a:lstStyle/>
          <a:p>
            <a:pPr>
              <a:spcAft>
                <a:spcPts val="1200"/>
              </a:spcAft>
            </a:pPr>
            <a:r>
              <a:rPr lang="en-US" sz="2400" dirty="0" smtClean="0"/>
              <a:t>So how students or employees were classified? Answer is using the historical data. </a:t>
            </a:r>
          </a:p>
          <a:p>
            <a:pPr>
              <a:spcAft>
                <a:spcPts val="1200"/>
              </a:spcAft>
            </a:pPr>
            <a:r>
              <a:rPr lang="en-US" sz="2400" dirty="0" smtClean="0"/>
              <a:t>Thus, </a:t>
            </a:r>
            <a:r>
              <a:rPr lang="en-US" sz="2400" dirty="0" smtClean="0">
                <a:solidFill>
                  <a:srgbClr val="C00000"/>
                </a:solidFill>
              </a:rPr>
              <a:t>history</a:t>
            </a:r>
            <a:r>
              <a:rPr lang="en-US" sz="2400" dirty="0" smtClean="0"/>
              <a:t> is the best predictor of the future.</a:t>
            </a:r>
          </a:p>
          <a:p>
            <a:pPr>
              <a:spcAft>
                <a:spcPts val="1200"/>
              </a:spcAft>
            </a:pPr>
            <a:r>
              <a:rPr lang="en-US" sz="2400" dirty="0" smtClean="0"/>
              <a:t>An example where classification can prove to be beneficial is in </a:t>
            </a:r>
            <a:r>
              <a:rPr lang="en-US" sz="2400" dirty="0" smtClean="0">
                <a:solidFill>
                  <a:srgbClr val="002060"/>
                </a:solidFill>
              </a:rPr>
              <a:t>customer segmentation</a:t>
            </a:r>
            <a:r>
              <a:rPr lang="en-US" sz="2400" dirty="0" smtClean="0"/>
              <a:t>. </a:t>
            </a:r>
          </a:p>
          <a:p>
            <a:pPr>
              <a:spcAft>
                <a:spcPts val="1200"/>
              </a:spcAft>
            </a:pPr>
            <a:r>
              <a:rPr lang="en-US" sz="2400" dirty="0" smtClean="0"/>
              <a:t>The businesses can classify their customers as either </a:t>
            </a:r>
            <a:r>
              <a:rPr lang="en-US" sz="2400" dirty="0" smtClean="0">
                <a:solidFill>
                  <a:srgbClr val="FF0000"/>
                </a:solidFill>
              </a:rPr>
              <a:t>good</a:t>
            </a:r>
            <a:r>
              <a:rPr lang="en-US" sz="2400" dirty="0" smtClean="0"/>
              <a:t> or </a:t>
            </a:r>
            <a:r>
              <a:rPr lang="en-US" sz="2400" dirty="0" smtClean="0">
                <a:solidFill>
                  <a:srgbClr val="FF0000"/>
                </a:solidFill>
              </a:rPr>
              <a:t>bad</a:t>
            </a:r>
            <a:r>
              <a:rPr lang="en-US" sz="2400" dirty="0" smtClean="0"/>
              <a:t>;</a:t>
            </a:r>
          </a:p>
          <a:p>
            <a:pPr>
              <a:spcAft>
                <a:spcPts val="1200"/>
              </a:spcAft>
            </a:pPr>
            <a:r>
              <a:rPr lang="en-US" sz="2400" dirty="0" smtClean="0"/>
              <a:t>The knowledge thus can be utilized for executing </a:t>
            </a:r>
            <a:r>
              <a:rPr lang="en-US" sz="2400" dirty="0" smtClean="0">
                <a:solidFill>
                  <a:srgbClr val="FF0000"/>
                </a:solidFill>
              </a:rPr>
              <a:t>targeted marketing plans</a:t>
            </a:r>
            <a:r>
              <a:rPr lang="en-US" sz="2400" dirty="0" smtClean="0"/>
              <a:t>.</a:t>
            </a:r>
          </a:p>
          <a:p>
            <a:endParaRPr 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800" dirty="0"/>
              <a:t>Classification is a </a:t>
            </a:r>
            <a:r>
              <a:rPr lang="en-US" sz="2800" dirty="0">
                <a:solidFill>
                  <a:srgbClr val="C00000"/>
                </a:solidFill>
              </a:rPr>
              <a:t>prediction problem </a:t>
            </a:r>
            <a:r>
              <a:rPr lang="en-US" sz="2800" dirty="0"/>
              <a:t>that predicts the categorical class labels which are discrete and unordered</a:t>
            </a:r>
            <a:r>
              <a:rPr lang="en-US" sz="2800" dirty="0" smtClean="0"/>
              <a:t>.</a:t>
            </a:r>
          </a:p>
          <a:p>
            <a:pPr marL="0" indent="0">
              <a:buNone/>
            </a:pPr>
            <a:r>
              <a:rPr lang="en-US" sz="800" dirty="0"/>
              <a:t>[</a:t>
            </a:r>
            <a:r>
              <a:rPr lang="en-US" sz="2800" dirty="0" smtClean="0"/>
              <a:t> </a:t>
            </a:r>
          </a:p>
          <a:p>
            <a:r>
              <a:rPr lang="en-US" sz="2800" dirty="0" smtClean="0"/>
              <a:t>It </a:t>
            </a:r>
            <a:r>
              <a:rPr lang="en-US" sz="2800" dirty="0"/>
              <a:t>is a two-step process, consisting of a learning step and a classification step.</a:t>
            </a:r>
            <a:endParaRPr lang="en-US" sz="2800" i="1" dirty="0"/>
          </a:p>
          <a:p>
            <a:endParaRPr lang="en-US" dirty="0"/>
          </a:p>
        </p:txBody>
      </p:sp>
    </p:spTree>
    <p:extLst>
      <p:ext uri="{BB962C8B-B14F-4D97-AF65-F5344CB8AC3E}">
        <p14:creationId xmlns:p14="http://schemas.microsoft.com/office/powerpoint/2010/main" val="14551996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C00000"/>
                </a:solidFill>
              </a:rPr>
              <a:t>Classification</a:t>
            </a:r>
            <a:endParaRPr lang="en-US" sz="4000" dirty="0"/>
          </a:p>
        </p:txBody>
      </p:sp>
      <p:sp>
        <p:nvSpPr>
          <p:cNvPr id="3" name="Content Placeholder 2"/>
          <p:cNvSpPr>
            <a:spLocks noGrp="1"/>
          </p:cNvSpPr>
          <p:nvPr>
            <p:ph idx="1"/>
          </p:nvPr>
        </p:nvSpPr>
        <p:spPr>
          <a:xfrm>
            <a:off x="457200" y="1371600"/>
            <a:ext cx="8229600" cy="5105400"/>
          </a:xfrm>
        </p:spPr>
        <p:txBody>
          <a:bodyPr>
            <a:normAutofit/>
          </a:bodyPr>
          <a:lstStyle/>
          <a:p>
            <a:r>
              <a:rPr lang="en-US" sz="2400" dirty="0" smtClean="0"/>
              <a:t>Following are the examples of cases where the data analysis task is Classification −</a:t>
            </a:r>
          </a:p>
          <a:p>
            <a:pPr lvl="1"/>
            <a:r>
              <a:rPr lang="en-US" sz="2000" dirty="0" smtClean="0"/>
              <a:t>A bank loan officer wants to analyze the data in order to know which </a:t>
            </a:r>
            <a:r>
              <a:rPr lang="en-US" sz="2000" dirty="0" smtClean="0">
                <a:solidFill>
                  <a:srgbClr val="FF0000"/>
                </a:solidFill>
              </a:rPr>
              <a:t>customer (loan applicant</a:t>
            </a:r>
            <a:r>
              <a:rPr lang="en-US" sz="2000" dirty="0" smtClean="0"/>
              <a:t>) are </a:t>
            </a:r>
            <a:r>
              <a:rPr lang="en-US" sz="2000" dirty="0" smtClean="0">
                <a:solidFill>
                  <a:srgbClr val="FF0000"/>
                </a:solidFill>
              </a:rPr>
              <a:t>risky</a:t>
            </a:r>
            <a:r>
              <a:rPr lang="en-US" sz="2000" dirty="0" smtClean="0"/>
              <a:t> or which are </a:t>
            </a:r>
            <a:r>
              <a:rPr lang="en-US" sz="2000" dirty="0" smtClean="0">
                <a:solidFill>
                  <a:srgbClr val="FF0000"/>
                </a:solidFill>
              </a:rPr>
              <a:t>safe</a:t>
            </a:r>
            <a:r>
              <a:rPr lang="en-US" sz="2000" dirty="0" smtClean="0"/>
              <a:t>.</a:t>
            </a:r>
          </a:p>
          <a:p>
            <a:pPr lvl="1"/>
            <a:r>
              <a:rPr lang="en-US" sz="2000" dirty="0" smtClean="0"/>
              <a:t>A </a:t>
            </a:r>
            <a:r>
              <a:rPr lang="en-US" sz="2000" dirty="0" smtClean="0">
                <a:solidFill>
                  <a:srgbClr val="FF0000"/>
                </a:solidFill>
              </a:rPr>
              <a:t>marketing manager </a:t>
            </a:r>
            <a:r>
              <a:rPr lang="en-US" sz="2000" dirty="0" smtClean="0"/>
              <a:t>at a company needs to analyze a customer with a given profile, who will buy a new computer.</a:t>
            </a:r>
          </a:p>
          <a:p>
            <a:pPr lvl="1">
              <a:spcAft>
                <a:spcPts val="1200"/>
              </a:spcAft>
            </a:pPr>
            <a:r>
              <a:rPr lang="en-US" sz="2000" dirty="0" smtClean="0"/>
              <a:t>A </a:t>
            </a:r>
            <a:r>
              <a:rPr lang="en-US" sz="2000" dirty="0" smtClean="0">
                <a:solidFill>
                  <a:srgbClr val="FF0000"/>
                </a:solidFill>
              </a:rPr>
              <a:t>medical researcher </a:t>
            </a:r>
            <a:r>
              <a:rPr lang="en-US" sz="2000" dirty="0" smtClean="0"/>
              <a:t>wants to analyze </a:t>
            </a:r>
            <a:r>
              <a:rPr lang="en-US" sz="2000" dirty="0" smtClean="0">
                <a:solidFill>
                  <a:srgbClr val="FF0000"/>
                </a:solidFill>
              </a:rPr>
              <a:t>cancer data </a:t>
            </a:r>
            <a:r>
              <a:rPr lang="en-US" sz="2000" dirty="0" smtClean="0"/>
              <a:t>in order to predict which one of the </a:t>
            </a:r>
            <a:r>
              <a:rPr lang="en-US" sz="2000" dirty="0" smtClean="0">
                <a:solidFill>
                  <a:srgbClr val="FF0000"/>
                </a:solidFill>
              </a:rPr>
              <a:t>two specific treatments </a:t>
            </a:r>
            <a:r>
              <a:rPr lang="en-US" sz="2000" dirty="0" smtClean="0"/>
              <a:t>a patient should receive.</a:t>
            </a:r>
          </a:p>
          <a:p>
            <a:r>
              <a:rPr lang="en-US" sz="2400" dirty="0" smtClean="0"/>
              <a:t>In above examples, a </a:t>
            </a:r>
            <a:r>
              <a:rPr lang="en-US" sz="2400" dirty="0" smtClean="0">
                <a:solidFill>
                  <a:srgbClr val="C00000"/>
                </a:solidFill>
              </a:rPr>
              <a:t>model or classifier </a:t>
            </a:r>
            <a:r>
              <a:rPr lang="en-US" sz="2400" dirty="0" smtClean="0"/>
              <a:t>is constructed to predict the </a:t>
            </a:r>
            <a:r>
              <a:rPr lang="en-US" sz="2400" dirty="0" smtClean="0">
                <a:solidFill>
                  <a:srgbClr val="00B050"/>
                </a:solidFill>
              </a:rPr>
              <a:t>categorical</a:t>
            </a:r>
            <a:r>
              <a:rPr lang="en-US" sz="2400" dirty="0" smtClean="0"/>
              <a:t> labels. </a:t>
            </a:r>
          </a:p>
          <a:p>
            <a:r>
              <a:rPr lang="en-US" sz="2400" dirty="0" smtClean="0"/>
              <a:t>These labels are </a:t>
            </a:r>
            <a:r>
              <a:rPr lang="en-US" sz="2400" dirty="0" smtClean="0">
                <a:solidFill>
                  <a:srgbClr val="00B0F0"/>
                </a:solidFill>
              </a:rPr>
              <a:t>risky or safe </a:t>
            </a:r>
            <a:r>
              <a:rPr lang="en-US" sz="2400" dirty="0" smtClean="0"/>
              <a:t>for loan application data, </a:t>
            </a:r>
            <a:r>
              <a:rPr lang="en-US" sz="2400" dirty="0" smtClean="0">
                <a:solidFill>
                  <a:srgbClr val="FF0000"/>
                </a:solidFill>
              </a:rPr>
              <a:t>yes or no</a:t>
            </a:r>
            <a:r>
              <a:rPr lang="en-US" sz="2400" dirty="0" smtClean="0"/>
              <a:t> for marketing data, </a:t>
            </a:r>
            <a:r>
              <a:rPr lang="en-US" sz="2400" dirty="0" smtClean="0">
                <a:solidFill>
                  <a:srgbClr val="C00000"/>
                </a:solidFill>
              </a:rPr>
              <a:t>Treatment A or Treatment B </a:t>
            </a:r>
            <a:r>
              <a:rPr lang="en-US" sz="2400" dirty="0" smtClean="0"/>
              <a:t>for cancer data</a:t>
            </a:r>
          </a:p>
          <a:p>
            <a:pPr lvl="1">
              <a:buNone/>
            </a:pPr>
            <a:endParaRPr lang="en-US" sz="2000" dirty="0" smtClean="0"/>
          </a:p>
          <a:p>
            <a:pPr lvl="1"/>
            <a:endParaRPr lang="en-US" sz="2000" dirty="0" smtClean="0"/>
          </a:p>
          <a:p>
            <a:pPr lvl="1"/>
            <a:endParaRPr lang="en-US" sz="2000" dirty="0" smtClean="0"/>
          </a:p>
          <a:p>
            <a:endParaRPr 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
            </a:r>
            <a:br>
              <a:rPr lang="en-US" dirty="0" smtClean="0">
                <a:solidFill>
                  <a:srgbClr val="C00000"/>
                </a:solidFill>
              </a:rPr>
            </a:br>
            <a:r>
              <a:rPr lang="en-US" dirty="0" smtClean="0">
                <a:solidFill>
                  <a:srgbClr val="C00000"/>
                </a:solidFill>
              </a:rPr>
              <a:t>How Does Classification Works?</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sz="2400" dirty="0" smtClean="0"/>
              <a:t>The </a:t>
            </a:r>
            <a:r>
              <a:rPr lang="en-US" sz="2400" dirty="0" smtClean="0">
                <a:solidFill>
                  <a:srgbClr val="C00000"/>
                </a:solidFill>
              </a:rPr>
              <a:t>Data Classification process </a:t>
            </a:r>
            <a:r>
              <a:rPr lang="en-US" sz="2400" dirty="0" smtClean="0"/>
              <a:t>includes two steps −</a:t>
            </a:r>
          </a:p>
          <a:p>
            <a:pPr lvl="1"/>
            <a:r>
              <a:rPr lang="en-US" sz="2400" dirty="0" smtClean="0"/>
              <a:t>Building the Classifier or Model</a:t>
            </a:r>
          </a:p>
          <a:p>
            <a:pPr lvl="1"/>
            <a:r>
              <a:rPr lang="en-US" sz="2400" dirty="0" smtClean="0"/>
              <a:t>Using Classifier for Classification</a:t>
            </a:r>
          </a:p>
          <a:p>
            <a:r>
              <a:rPr lang="en-US" sz="2600" dirty="0" smtClean="0">
                <a:solidFill>
                  <a:srgbClr val="C00000"/>
                </a:solidFill>
              </a:rPr>
              <a:t>Building the Classifier or Model</a:t>
            </a:r>
          </a:p>
          <a:p>
            <a:pPr lvl="1"/>
            <a:r>
              <a:rPr lang="en-US" sz="2200" dirty="0" smtClean="0"/>
              <a:t>This step is the </a:t>
            </a:r>
            <a:r>
              <a:rPr lang="en-US" sz="2200" dirty="0" smtClean="0">
                <a:solidFill>
                  <a:srgbClr val="FF0000"/>
                </a:solidFill>
              </a:rPr>
              <a:t>learning step </a:t>
            </a:r>
            <a:r>
              <a:rPr lang="en-US" sz="2200" dirty="0" smtClean="0"/>
              <a:t>or the learning phase.</a:t>
            </a:r>
          </a:p>
          <a:p>
            <a:pPr lvl="1"/>
            <a:r>
              <a:rPr lang="en-US" sz="2200" dirty="0" smtClean="0"/>
              <a:t>In this step the </a:t>
            </a:r>
            <a:r>
              <a:rPr lang="en-US" sz="2200" dirty="0" smtClean="0">
                <a:solidFill>
                  <a:srgbClr val="FF0000"/>
                </a:solidFill>
              </a:rPr>
              <a:t>classification algorithms </a:t>
            </a:r>
            <a:r>
              <a:rPr lang="en-US" sz="2200" dirty="0" smtClean="0"/>
              <a:t>build the classifier.</a:t>
            </a:r>
          </a:p>
          <a:p>
            <a:pPr lvl="1"/>
            <a:r>
              <a:rPr lang="en-US" sz="2200" dirty="0" smtClean="0"/>
              <a:t>The </a:t>
            </a:r>
            <a:r>
              <a:rPr lang="en-US" sz="2200" dirty="0" smtClean="0">
                <a:solidFill>
                  <a:srgbClr val="FF0000"/>
                </a:solidFill>
              </a:rPr>
              <a:t>classifier</a:t>
            </a:r>
            <a:r>
              <a:rPr lang="en-US" sz="2200" dirty="0" smtClean="0"/>
              <a:t> is built from the </a:t>
            </a:r>
            <a:r>
              <a:rPr lang="en-US" sz="2200" dirty="0" smtClean="0">
                <a:solidFill>
                  <a:srgbClr val="FF0000"/>
                </a:solidFill>
              </a:rPr>
              <a:t>training set </a:t>
            </a:r>
            <a:r>
              <a:rPr lang="en-US" sz="2200" dirty="0" smtClean="0"/>
              <a:t>made up of database </a:t>
            </a:r>
            <a:r>
              <a:rPr lang="en-US" sz="2200" dirty="0" err="1" smtClean="0"/>
              <a:t>tuples</a:t>
            </a:r>
            <a:r>
              <a:rPr lang="en-US" sz="2200" dirty="0" smtClean="0"/>
              <a:t> and their associated class labels.</a:t>
            </a:r>
          </a:p>
          <a:p>
            <a:pPr lvl="1"/>
            <a:r>
              <a:rPr lang="en-US" sz="2200" dirty="0" smtClean="0"/>
              <a:t>Each </a:t>
            </a:r>
            <a:r>
              <a:rPr lang="en-US" sz="2200" dirty="0" err="1" smtClean="0"/>
              <a:t>tuple</a:t>
            </a:r>
            <a:r>
              <a:rPr lang="en-US" sz="2200" dirty="0" smtClean="0"/>
              <a:t> that constitutes the training set is referred to as a </a:t>
            </a:r>
            <a:r>
              <a:rPr lang="en-US" sz="2200" dirty="0" smtClean="0">
                <a:solidFill>
                  <a:srgbClr val="FF0000"/>
                </a:solidFill>
              </a:rPr>
              <a:t>category or class</a:t>
            </a:r>
            <a:r>
              <a:rPr lang="en-US" sz="2200" dirty="0" smtClean="0"/>
              <a:t>. These </a:t>
            </a:r>
            <a:r>
              <a:rPr lang="en-US" sz="2200" dirty="0" err="1" smtClean="0">
                <a:solidFill>
                  <a:srgbClr val="FF0000"/>
                </a:solidFill>
              </a:rPr>
              <a:t>tuples</a:t>
            </a:r>
            <a:r>
              <a:rPr lang="en-US" sz="2200" dirty="0" smtClean="0"/>
              <a:t> can also be referred to as </a:t>
            </a:r>
            <a:r>
              <a:rPr lang="en-US" sz="2200" dirty="0" smtClean="0">
                <a:solidFill>
                  <a:srgbClr val="FF0000"/>
                </a:solidFill>
              </a:rPr>
              <a:t>sample, object or data points</a:t>
            </a:r>
            <a:r>
              <a:rPr lang="en-US" sz="2200" dirty="0" smtClean="0"/>
              <a:t>.</a:t>
            </a:r>
          </a:p>
          <a:p>
            <a:endParaRPr lang="en-US" dirty="0" smtClean="0"/>
          </a:p>
          <a:p>
            <a:endParaRPr lang="en-US" sz="2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
            </a:r>
            <a:br>
              <a:rPr lang="en-US" dirty="0" smtClean="0">
                <a:solidFill>
                  <a:srgbClr val="C00000"/>
                </a:solidFill>
              </a:rPr>
            </a:br>
            <a:r>
              <a:rPr lang="en-US" dirty="0" smtClean="0">
                <a:solidFill>
                  <a:srgbClr val="C00000"/>
                </a:solidFill>
              </a:rPr>
              <a:t>How Does Classification Works?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990600" y="1676400"/>
            <a:ext cx="7378014" cy="3838123"/>
          </a:xfrm>
          <a:prstGeom prst="rect">
            <a:avLst/>
          </a:prstGeom>
          <a:noFill/>
          <a:ln w="9525">
            <a:noFill/>
            <a:miter lim="800000"/>
            <a:headEnd/>
            <a:tailEnd/>
          </a:ln>
        </p:spPr>
      </p:pic>
      <p:sp>
        <p:nvSpPr>
          <p:cNvPr id="4" name="Rectangle 3"/>
          <p:cNvSpPr/>
          <p:nvPr/>
        </p:nvSpPr>
        <p:spPr>
          <a:xfrm>
            <a:off x="1143000" y="5638800"/>
            <a:ext cx="7225614"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Supervised Learning algorithm will learn the relation between training examples and their associated target variables and apply that learned relationship to classify entirely new inputs (without targets).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
            </a:r>
            <a:br>
              <a:rPr lang="en-US" dirty="0" smtClean="0">
                <a:solidFill>
                  <a:srgbClr val="C00000"/>
                </a:solidFill>
              </a:rPr>
            </a:br>
            <a:r>
              <a:rPr lang="en-US" dirty="0" smtClean="0">
                <a:solidFill>
                  <a:srgbClr val="C00000"/>
                </a:solidFill>
              </a:rPr>
              <a:t>How Does Classification Works?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spcAft>
                <a:spcPts val="1200"/>
              </a:spcAft>
            </a:pPr>
            <a:r>
              <a:rPr lang="en-US" sz="2800" dirty="0" smtClean="0">
                <a:solidFill>
                  <a:srgbClr val="C00000"/>
                </a:solidFill>
              </a:rPr>
              <a:t>Using Classifier for Classification</a:t>
            </a:r>
          </a:p>
          <a:p>
            <a:pPr lvl="1">
              <a:spcAft>
                <a:spcPts val="1200"/>
              </a:spcAft>
            </a:pPr>
            <a:r>
              <a:rPr lang="en-US" sz="2400" dirty="0" smtClean="0"/>
              <a:t>In this step, the classifier is used for classification. </a:t>
            </a:r>
          </a:p>
          <a:p>
            <a:pPr lvl="1">
              <a:spcAft>
                <a:spcPts val="1200"/>
              </a:spcAft>
            </a:pPr>
            <a:r>
              <a:rPr lang="en-US" sz="2400" dirty="0" smtClean="0"/>
              <a:t>Here the test data is used to estimate the accuracy of classification rules. </a:t>
            </a:r>
          </a:p>
          <a:p>
            <a:pPr lvl="1">
              <a:spcAft>
                <a:spcPts val="1200"/>
              </a:spcAft>
            </a:pPr>
            <a:r>
              <a:rPr lang="en-US" sz="2400" dirty="0" smtClean="0"/>
              <a:t>The classification rules can be applied to the new data </a:t>
            </a:r>
            <a:r>
              <a:rPr lang="en-US" sz="2400" dirty="0" err="1" smtClean="0"/>
              <a:t>tuples</a:t>
            </a:r>
            <a:r>
              <a:rPr lang="en-US" sz="2400" dirty="0" smtClean="0"/>
              <a:t> if the accuracy is considered acceptable.</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solidFill>
                  <a:srgbClr val="FF0000"/>
                </a:solidFill>
              </a:rPr>
              <a:t>Classification</a:t>
            </a:r>
            <a:endParaRPr lang="en-US" sz="4000" dirty="0">
              <a:solidFill>
                <a:srgbClr val="FF0000"/>
              </a:solidFill>
            </a:endParaRPr>
          </a:p>
        </p:txBody>
      </p:sp>
      <p:sp>
        <p:nvSpPr>
          <p:cNvPr id="3" name="Content Placeholder 2"/>
          <p:cNvSpPr>
            <a:spLocks noGrp="1"/>
          </p:cNvSpPr>
          <p:nvPr>
            <p:ph idx="1"/>
          </p:nvPr>
        </p:nvSpPr>
        <p:spPr>
          <a:xfrm>
            <a:off x="457200" y="1143000"/>
            <a:ext cx="8229600" cy="5181600"/>
          </a:xfrm>
        </p:spPr>
        <p:txBody>
          <a:bodyPr>
            <a:normAutofit/>
          </a:bodyPr>
          <a:lstStyle/>
          <a:p>
            <a:r>
              <a:rPr lang="en-US" sz="2400" b="1" dirty="0"/>
              <a:t>Classification </a:t>
            </a:r>
            <a:r>
              <a:rPr lang="en-US" sz="2400" dirty="0"/>
              <a:t>is the process of finding a </a:t>
            </a:r>
            <a:r>
              <a:rPr lang="en-US" sz="2400" b="1" dirty="0">
                <a:solidFill>
                  <a:srgbClr val="FF0000"/>
                </a:solidFill>
              </a:rPr>
              <a:t>model </a:t>
            </a:r>
            <a:r>
              <a:rPr lang="en-US" sz="2400" dirty="0">
                <a:solidFill>
                  <a:srgbClr val="FF0000"/>
                </a:solidFill>
              </a:rPr>
              <a:t>(or function) </a:t>
            </a:r>
            <a:r>
              <a:rPr lang="en-US" sz="2400" dirty="0"/>
              <a:t>that describes and </a:t>
            </a:r>
            <a:r>
              <a:rPr lang="en-US" sz="2400" dirty="0" smtClean="0"/>
              <a:t>distinguishes data </a:t>
            </a:r>
            <a:r>
              <a:rPr lang="en-US" sz="2400" dirty="0"/>
              <a:t>classes or concepts</a:t>
            </a:r>
            <a:r>
              <a:rPr lang="en-US" sz="2400" dirty="0" smtClean="0"/>
              <a:t>. </a:t>
            </a:r>
          </a:p>
          <a:p>
            <a:endParaRPr lang="en-US" sz="1100" dirty="0" smtClean="0"/>
          </a:p>
          <a:p>
            <a:r>
              <a:rPr lang="en-US" sz="2400" dirty="0" smtClean="0"/>
              <a:t>The </a:t>
            </a:r>
            <a:r>
              <a:rPr lang="en-US" sz="2400" dirty="0"/>
              <a:t>model </a:t>
            </a:r>
            <a:r>
              <a:rPr lang="en-US" sz="2400" dirty="0" smtClean="0"/>
              <a:t>is </a:t>
            </a:r>
            <a:r>
              <a:rPr lang="en-US" sz="2400" dirty="0"/>
              <a:t>derived based on the analysis of a set of</a:t>
            </a:r>
          </a:p>
          <a:p>
            <a:pPr marL="0" indent="0">
              <a:buNone/>
            </a:pPr>
            <a:r>
              <a:rPr lang="en-US" sz="2400" b="1" dirty="0">
                <a:solidFill>
                  <a:srgbClr val="FF0000"/>
                </a:solidFill>
              </a:rPr>
              <a:t> </a:t>
            </a:r>
            <a:r>
              <a:rPr lang="en-US" sz="2400" b="1" dirty="0" smtClean="0">
                <a:solidFill>
                  <a:srgbClr val="FF0000"/>
                </a:solidFill>
              </a:rPr>
              <a:t>    training </a:t>
            </a:r>
            <a:r>
              <a:rPr lang="en-US" sz="2400" b="1" dirty="0">
                <a:solidFill>
                  <a:srgbClr val="FF0000"/>
                </a:solidFill>
              </a:rPr>
              <a:t>data </a:t>
            </a:r>
            <a:r>
              <a:rPr lang="en-US" sz="2400" dirty="0"/>
              <a:t>(i.e., data objects for which the class labels are </a:t>
            </a:r>
            <a:endParaRPr lang="en-US" sz="2400" dirty="0" smtClean="0"/>
          </a:p>
          <a:p>
            <a:pPr marL="0" indent="0">
              <a:buNone/>
            </a:pPr>
            <a:r>
              <a:rPr lang="en-US" sz="2400" dirty="0" smtClean="0"/>
              <a:t>      known</a:t>
            </a:r>
            <a:r>
              <a:rPr lang="en-US" sz="2400" dirty="0"/>
              <a:t>). </a:t>
            </a:r>
            <a:endParaRPr lang="en-US" sz="2400" dirty="0" smtClean="0"/>
          </a:p>
          <a:p>
            <a:endParaRPr lang="en-US" sz="700" dirty="0" smtClean="0"/>
          </a:p>
          <a:p>
            <a:r>
              <a:rPr lang="en-US" sz="2400" dirty="0" smtClean="0"/>
              <a:t>The </a:t>
            </a:r>
            <a:r>
              <a:rPr lang="en-US" sz="2400" dirty="0"/>
              <a:t>model is </a:t>
            </a:r>
            <a:r>
              <a:rPr lang="en-US" sz="2400" dirty="0" smtClean="0"/>
              <a:t>used to </a:t>
            </a:r>
            <a:r>
              <a:rPr lang="en-US" sz="2400" dirty="0">
                <a:solidFill>
                  <a:srgbClr val="FF0000"/>
                </a:solidFill>
              </a:rPr>
              <a:t>predict the class label </a:t>
            </a:r>
            <a:r>
              <a:rPr lang="en-US" sz="2400" dirty="0"/>
              <a:t>of objects for which the </a:t>
            </a:r>
            <a:r>
              <a:rPr lang="en-US" sz="2400" dirty="0" smtClean="0"/>
              <a:t>class </a:t>
            </a:r>
            <a:r>
              <a:rPr lang="en-US" sz="2400" dirty="0"/>
              <a:t>label is unknown</a:t>
            </a:r>
            <a:r>
              <a:rPr lang="en-US" sz="2400" dirty="0" smtClean="0"/>
              <a:t>.</a:t>
            </a:r>
          </a:p>
          <a:p>
            <a:endParaRPr lang="en-US" sz="2000" dirty="0" smtClean="0"/>
          </a:p>
          <a:p>
            <a:r>
              <a:rPr lang="en-US" sz="2400" i="1" dirty="0"/>
              <a:t>“How is the derived </a:t>
            </a:r>
            <a:r>
              <a:rPr lang="en-US" sz="2400" i="1" dirty="0" smtClean="0">
                <a:solidFill>
                  <a:srgbClr val="FF0000"/>
                </a:solidFill>
              </a:rPr>
              <a:t>classification model </a:t>
            </a:r>
            <a:r>
              <a:rPr lang="en-US" sz="2400" i="1" dirty="0"/>
              <a:t>presented?” </a:t>
            </a:r>
            <a:endParaRPr lang="en-US" sz="2400" i="1" dirty="0" smtClean="0"/>
          </a:p>
        </p:txBody>
      </p:sp>
    </p:spTree>
    <p:extLst>
      <p:ext uri="{BB962C8B-B14F-4D97-AF65-F5344CB8AC3E}">
        <p14:creationId xmlns:p14="http://schemas.microsoft.com/office/powerpoint/2010/main" val="20647951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800" dirty="0"/>
              <a:t>The derived model may be represented in various forms, such as </a:t>
            </a:r>
            <a:r>
              <a:rPr lang="en-US" sz="1800" i="1" dirty="0">
                <a:solidFill>
                  <a:srgbClr val="7030A0"/>
                </a:solidFill>
              </a:rPr>
              <a:t>classification rules </a:t>
            </a:r>
            <a:r>
              <a:rPr lang="en-US" sz="1800" dirty="0"/>
              <a:t>(i.e., </a:t>
            </a:r>
            <a:r>
              <a:rPr lang="en-US" sz="1800" i="1" dirty="0">
                <a:solidFill>
                  <a:srgbClr val="7030A0"/>
                </a:solidFill>
              </a:rPr>
              <a:t>IF-THEN rules</a:t>
            </a:r>
            <a:r>
              <a:rPr lang="en-US" sz="1800" dirty="0"/>
              <a:t>), </a:t>
            </a:r>
            <a:r>
              <a:rPr lang="en-US" sz="1800" i="1" dirty="0">
                <a:solidFill>
                  <a:srgbClr val="7030A0"/>
                </a:solidFill>
              </a:rPr>
              <a:t>decision trees</a:t>
            </a:r>
            <a:r>
              <a:rPr lang="en-US" sz="1800" dirty="0"/>
              <a:t>, </a:t>
            </a:r>
            <a:r>
              <a:rPr lang="en-US" sz="1800" i="1" dirty="0">
                <a:solidFill>
                  <a:srgbClr val="7030A0"/>
                </a:solidFill>
              </a:rPr>
              <a:t>mathematical formulae</a:t>
            </a:r>
            <a:r>
              <a:rPr lang="en-US" sz="1800" dirty="0"/>
              <a:t>, or </a:t>
            </a:r>
            <a:r>
              <a:rPr lang="en-US" sz="1800" i="1" dirty="0">
                <a:solidFill>
                  <a:srgbClr val="7030A0"/>
                </a:solidFill>
              </a:rPr>
              <a:t>neural networks</a:t>
            </a:r>
            <a:endParaRPr lang="en-US" sz="1800" dirty="0">
              <a:solidFill>
                <a:srgbClr val="7030A0"/>
              </a:solidFill>
            </a:endParaRP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605088"/>
            <a:ext cx="6150147" cy="36256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2548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C00000"/>
                </a:solidFill>
              </a:rPr>
              <a:t>What is Data Mining: Informal</a:t>
            </a:r>
            <a:endParaRPr lang="en-US" sz="4000"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p:txBody>
      </p:sp>
      <p:sp>
        <p:nvSpPr>
          <p:cNvPr id="4" name="Rectangle 3"/>
          <p:cNvSpPr/>
          <p:nvPr/>
        </p:nvSpPr>
        <p:spPr>
          <a:xfrm>
            <a:off x="914400" y="2133600"/>
            <a:ext cx="2362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Large quantity</a:t>
            </a:r>
          </a:p>
          <a:p>
            <a:pPr algn="ctr"/>
            <a:endParaRPr lang="en-US" dirty="0"/>
          </a:p>
        </p:txBody>
      </p:sp>
      <p:sp>
        <p:nvSpPr>
          <p:cNvPr id="5" name="Rectangle 4"/>
          <p:cNvSpPr/>
          <p:nvPr/>
        </p:nvSpPr>
        <p:spPr>
          <a:xfrm>
            <a:off x="5181600" y="2133600"/>
            <a:ext cx="2362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Coal</a:t>
            </a:r>
          </a:p>
          <a:p>
            <a:pPr algn="ctr"/>
            <a:endParaRPr lang="en-US" dirty="0"/>
          </a:p>
        </p:txBody>
      </p:sp>
      <p:sp>
        <p:nvSpPr>
          <p:cNvPr id="6" name="Right Arrow 5"/>
          <p:cNvSpPr/>
          <p:nvPr/>
        </p:nvSpPr>
        <p:spPr>
          <a:xfrm>
            <a:off x="3276600" y="2362200"/>
            <a:ext cx="1905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505200" y="2057400"/>
            <a:ext cx="1219200" cy="304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Mine</a:t>
            </a:r>
            <a:endParaRPr lang="en-US" dirty="0">
              <a:solidFill>
                <a:srgbClr val="C00000"/>
              </a:solidFill>
            </a:endParaRPr>
          </a:p>
        </p:txBody>
      </p:sp>
      <p:sp>
        <p:nvSpPr>
          <p:cNvPr id="9" name="Rectangle 8"/>
          <p:cNvSpPr/>
          <p:nvPr/>
        </p:nvSpPr>
        <p:spPr>
          <a:xfrm>
            <a:off x="914400" y="3276600"/>
            <a:ext cx="2362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Large quantity</a:t>
            </a:r>
          </a:p>
          <a:p>
            <a:pPr algn="ctr"/>
            <a:endParaRPr lang="en-US" dirty="0"/>
          </a:p>
        </p:txBody>
      </p:sp>
      <p:sp>
        <p:nvSpPr>
          <p:cNvPr id="10" name="Rectangle 9"/>
          <p:cNvSpPr/>
          <p:nvPr/>
        </p:nvSpPr>
        <p:spPr>
          <a:xfrm>
            <a:off x="5181600" y="3276600"/>
            <a:ext cx="2362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Gold</a:t>
            </a:r>
          </a:p>
          <a:p>
            <a:pPr algn="ctr"/>
            <a:endParaRPr lang="en-US" dirty="0"/>
          </a:p>
        </p:txBody>
      </p:sp>
      <p:sp>
        <p:nvSpPr>
          <p:cNvPr id="11" name="Right Arrow 10"/>
          <p:cNvSpPr/>
          <p:nvPr/>
        </p:nvSpPr>
        <p:spPr>
          <a:xfrm>
            <a:off x="3276600" y="3505200"/>
            <a:ext cx="1905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505200" y="3200400"/>
            <a:ext cx="1219200" cy="304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Mine</a:t>
            </a:r>
            <a:endParaRPr lang="en-US" dirty="0">
              <a:solidFill>
                <a:srgbClr val="C00000"/>
              </a:solidFill>
            </a:endParaRPr>
          </a:p>
        </p:txBody>
      </p:sp>
      <p:sp>
        <p:nvSpPr>
          <p:cNvPr id="13" name="Rectangle 12"/>
          <p:cNvSpPr/>
          <p:nvPr/>
        </p:nvSpPr>
        <p:spPr>
          <a:xfrm>
            <a:off x="914400" y="4495800"/>
            <a:ext cx="2362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Voluminous Data</a:t>
            </a:r>
          </a:p>
          <a:p>
            <a:pPr algn="ctr"/>
            <a:endParaRPr lang="en-US" dirty="0"/>
          </a:p>
        </p:txBody>
      </p:sp>
      <p:sp>
        <p:nvSpPr>
          <p:cNvPr id="14" name="Rectangle 13"/>
          <p:cNvSpPr/>
          <p:nvPr/>
        </p:nvSpPr>
        <p:spPr>
          <a:xfrm>
            <a:off x="5181600" y="4495800"/>
            <a:ext cx="2362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Knowledge</a:t>
            </a:r>
          </a:p>
          <a:p>
            <a:pPr algn="ctr"/>
            <a:endParaRPr lang="en-US" dirty="0"/>
          </a:p>
        </p:txBody>
      </p:sp>
      <p:sp>
        <p:nvSpPr>
          <p:cNvPr id="15" name="Right Arrow 14"/>
          <p:cNvSpPr/>
          <p:nvPr/>
        </p:nvSpPr>
        <p:spPr>
          <a:xfrm>
            <a:off x="3276600" y="4724400"/>
            <a:ext cx="1905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505200" y="4419600"/>
            <a:ext cx="1219200" cy="304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Mine</a:t>
            </a:r>
            <a:endParaRPr lang="en-US" dirty="0">
              <a:solidFill>
                <a:srgbClr val="C000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C00000"/>
                </a:solidFill>
              </a:rPr>
              <a:t>Examples </a:t>
            </a:r>
            <a:r>
              <a:rPr lang="en-US" sz="3600" dirty="0">
                <a:solidFill>
                  <a:srgbClr val="C00000"/>
                </a:solidFill>
              </a:rPr>
              <a:t>of </a:t>
            </a:r>
            <a:r>
              <a:rPr lang="en-US" sz="3600" dirty="0" smtClean="0">
                <a:solidFill>
                  <a:srgbClr val="C00000"/>
                </a:solidFill>
              </a:rPr>
              <a:t>Classification Problems</a:t>
            </a:r>
            <a:endParaRPr lang="en-US" sz="3600" dirty="0">
              <a:solidFill>
                <a:srgbClr val="C00000"/>
              </a:solidFill>
            </a:endParaRPr>
          </a:p>
        </p:txBody>
      </p:sp>
      <p:sp>
        <p:nvSpPr>
          <p:cNvPr id="3" name="Content Placeholder 2"/>
          <p:cNvSpPr>
            <a:spLocks noGrp="1"/>
          </p:cNvSpPr>
          <p:nvPr>
            <p:ph idx="1"/>
          </p:nvPr>
        </p:nvSpPr>
        <p:spPr/>
        <p:txBody>
          <a:bodyPr/>
          <a:lstStyle/>
          <a:p>
            <a:endParaRPr lang="en-US" dirty="0"/>
          </a:p>
        </p:txBody>
      </p:sp>
      <p:sp>
        <p:nvSpPr>
          <p:cNvPr id="5" name="Rectangle 4"/>
          <p:cNvSpPr/>
          <p:nvPr/>
        </p:nvSpPr>
        <p:spPr>
          <a:xfrm>
            <a:off x="533400" y="1524000"/>
            <a:ext cx="8001000" cy="4401205"/>
          </a:xfrm>
          <a:prstGeom prst="rect">
            <a:avLst/>
          </a:prstGeom>
        </p:spPr>
        <p:txBody>
          <a:bodyPr wrap="square">
            <a:spAutoFit/>
          </a:bodyPr>
          <a:lstStyle/>
          <a:p>
            <a:r>
              <a:rPr lang="en-US" sz="2800" dirty="0" smtClean="0"/>
              <a:t>the </a:t>
            </a:r>
            <a:r>
              <a:rPr lang="en-US" sz="2800" dirty="0"/>
              <a:t>goal is to categorize objects into a fixed set of categories.</a:t>
            </a:r>
          </a:p>
          <a:p>
            <a:r>
              <a:rPr lang="en-US" sz="2800" b="1" dirty="0"/>
              <a:t>Face detection</a:t>
            </a:r>
            <a:r>
              <a:rPr lang="en-US" sz="2800" dirty="0"/>
              <a:t>: Identify faces in images (or indicate if a face is present).</a:t>
            </a:r>
          </a:p>
          <a:p>
            <a:r>
              <a:rPr lang="en-US" sz="2800" b="1" dirty="0"/>
              <a:t>Email filtering</a:t>
            </a:r>
            <a:r>
              <a:rPr lang="en-US" sz="2800" dirty="0"/>
              <a:t>: Classify emails into spam and not-spam.</a:t>
            </a:r>
          </a:p>
          <a:p>
            <a:r>
              <a:rPr lang="en-US" sz="2800" b="1" dirty="0"/>
              <a:t>Medical diagnosis</a:t>
            </a:r>
            <a:r>
              <a:rPr lang="en-US" sz="2800" dirty="0"/>
              <a:t>: Diagnose a patient as a sufferer or non-sufferer of some disease.</a:t>
            </a:r>
          </a:p>
          <a:p>
            <a:r>
              <a:rPr lang="en-US" sz="2800" b="1" dirty="0"/>
              <a:t>Weather prediction</a:t>
            </a:r>
            <a:r>
              <a:rPr lang="en-US" sz="2800" dirty="0"/>
              <a:t>: Predict, for instance, whether or not it will rain tomorrow</a:t>
            </a:r>
          </a:p>
        </p:txBody>
      </p:sp>
    </p:spTree>
    <p:extLst>
      <p:ext uri="{BB962C8B-B14F-4D97-AF65-F5344CB8AC3E}">
        <p14:creationId xmlns:p14="http://schemas.microsoft.com/office/powerpoint/2010/main" val="36469017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C00000"/>
                </a:solidFill>
              </a:rPr>
              <a:t>Prediction</a:t>
            </a:r>
            <a:endParaRPr lang="en-US" sz="4000" dirty="0">
              <a:solidFill>
                <a:srgbClr val="C00000"/>
              </a:solidFill>
            </a:endParaRPr>
          </a:p>
        </p:txBody>
      </p:sp>
      <p:sp>
        <p:nvSpPr>
          <p:cNvPr id="3" name="Content Placeholder 2"/>
          <p:cNvSpPr>
            <a:spLocks noGrp="1"/>
          </p:cNvSpPr>
          <p:nvPr>
            <p:ph idx="1"/>
          </p:nvPr>
        </p:nvSpPr>
        <p:spPr/>
        <p:txBody>
          <a:bodyPr>
            <a:noAutofit/>
          </a:bodyPr>
          <a:lstStyle/>
          <a:p>
            <a:pPr>
              <a:spcAft>
                <a:spcPts val="1200"/>
              </a:spcAft>
            </a:pPr>
            <a:r>
              <a:rPr lang="en-US" sz="2400" dirty="0" smtClean="0"/>
              <a:t>Prediction models </a:t>
            </a:r>
            <a:r>
              <a:rPr lang="en-US" sz="2400" dirty="0" smtClean="0">
                <a:solidFill>
                  <a:srgbClr val="C00000"/>
                </a:solidFill>
              </a:rPr>
              <a:t>continuous valued </a:t>
            </a:r>
            <a:r>
              <a:rPr lang="en-US" sz="2400" dirty="0" smtClean="0"/>
              <a:t>functions.</a:t>
            </a:r>
          </a:p>
          <a:p>
            <a:pPr>
              <a:spcAft>
                <a:spcPts val="1200"/>
              </a:spcAft>
            </a:pPr>
            <a:r>
              <a:rPr lang="en-US" sz="2400" dirty="0" smtClean="0"/>
              <a:t>Like Classification, training set is used to build the model (predictor).</a:t>
            </a:r>
          </a:p>
          <a:p>
            <a:pPr>
              <a:spcAft>
                <a:spcPts val="1200"/>
              </a:spcAft>
            </a:pPr>
            <a:r>
              <a:rPr lang="en-US" sz="2400" dirty="0" smtClean="0"/>
              <a:t>However, for accuracy, an independent test set is used.</a:t>
            </a:r>
          </a:p>
          <a:p>
            <a:pPr>
              <a:spcAft>
                <a:spcPts val="1200"/>
              </a:spcAft>
            </a:pPr>
            <a:r>
              <a:rPr lang="en-US" sz="2400" dirty="0" smtClean="0">
                <a:solidFill>
                  <a:srgbClr val="C00000"/>
                </a:solidFill>
              </a:rPr>
              <a:t>Accuracy of predictor</a:t>
            </a:r>
            <a:r>
              <a:rPr lang="en-US" sz="2400" dirty="0" smtClean="0"/>
              <a:t>: error= Predicted Value – Actual Value (for each of  the test </a:t>
            </a:r>
            <a:r>
              <a:rPr lang="en-US" sz="2400" dirty="0" err="1" smtClean="0"/>
              <a:t>tuples</a:t>
            </a:r>
            <a:r>
              <a:rPr lang="en-US" sz="2400" dirty="0" smtClean="0"/>
              <a:t>)</a:t>
            </a:r>
          </a:p>
          <a:p>
            <a:pPr>
              <a:spcAft>
                <a:spcPts val="1200"/>
              </a:spcAft>
            </a:pPr>
            <a:r>
              <a:rPr lang="en-US" sz="2400" dirty="0" smtClean="0"/>
              <a:t>Suppose the marketing manager needs to predict how much a given </a:t>
            </a:r>
            <a:r>
              <a:rPr lang="en-US" sz="2400" dirty="0" smtClean="0">
                <a:solidFill>
                  <a:srgbClr val="7030A0"/>
                </a:solidFill>
              </a:rPr>
              <a:t>customer will spend </a:t>
            </a:r>
            <a:r>
              <a:rPr lang="en-US" sz="2400" dirty="0" smtClean="0"/>
              <a:t>during a sale at his company. </a:t>
            </a:r>
          </a:p>
          <a:p>
            <a:pPr>
              <a:spcAft>
                <a:spcPts val="1200"/>
              </a:spcAft>
            </a:pPr>
            <a:r>
              <a:rPr lang="en-US" sz="2400" dirty="0" smtClean="0"/>
              <a:t>In this example we are bothered to </a:t>
            </a:r>
            <a:r>
              <a:rPr lang="en-US" sz="2400" dirty="0" smtClean="0">
                <a:solidFill>
                  <a:srgbClr val="C00000"/>
                </a:solidFill>
              </a:rPr>
              <a:t>predict a numeric value. </a:t>
            </a:r>
          </a:p>
          <a:p>
            <a:pPr>
              <a:spcAft>
                <a:spcPts val="1200"/>
              </a:spcAft>
            </a:pPr>
            <a:endParaRPr lang="en-US" sz="24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C00000"/>
                </a:solidFill>
              </a:rPr>
              <a:t>Prediction</a:t>
            </a:r>
            <a:endParaRPr lang="en-US" sz="4000" dirty="0"/>
          </a:p>
        </p:txBody>
      </p:sp>
      <p:sp>
        <p:nvSpPr>
          <p:cNvPr id="3" name="Content Placeholder 2"/>
          <p:cNvSpPr>
            <a:spLocks noGrp="1"/>
          </p:cNvSpPr>
          <p:nvPr>
            <p:ph idx="1"/>
          </p:nvPr>
        </p:nvSpPr>
        <p:spPr/>
        <p:txBody>
          <a:bodyPr>
            <a:noAutofit/>
          </a:bodyPr>
          <a:lstStyle/>
          <a:p>
            <a:pPr>
              <a:spcAft>
                <a:spcPts val="1200"/>
              </a:spcAft>
            </a:pPr>
            <a:r>
              <a:rPr lang="en-US" sz="2400" dirty="0" smtClean="0"/>
              <a:t>Therefore the data analysis task is an example of numeric prediction.</a:t>
            </a:r>
          </a:p>
          <a:p>
            <a:pPr>
              <a:spcAft>
                <a:spcPts val="1200"/>
              </a:spcAft>
            </a:pPr>
            <a:r>
              <a:rPr lang="en-US" sz="2400" dirty="0" smtClean="0"/>
              <a:t> In this case, a model or a predictor will be constructed that predicts a </a:t>
            </a:r>
            <a:r>
              <a:rPr lang="en-US" sz="2400" dirty="0" smtClean="0">
                <a:solidFill>
                  <a:srgbClr val="7030A0"/>
                </a:solidFill>
              </a:rPr>
              <a:t>continuous-valued-function</a:t>
            </a:r>
            <a:r>
              <a:rPr lang="en-US" sz="2400" dirty="0" smtClean="0"/>
              <a:t> or </a:t>
            </a:r>
            <a:r>
              <a:rPr lang="en-US" sz="2400" dirty="0" smtClean="0">
                <a:solidFill>
                  <a:srgbClr val="7030A0"/>
                </a:solidFill>
              </a:rPr>
              <a:t>ordered value</a:t>
            </a:r>
            <a:r>
              <a:rPr lang="en-US" sz="2400" dirty="0" smtClean="0"/>
              <a:t>.</a:t>
            </a:r>
          </a:p>
          <a:p>
            <a:pPr>
              <a:spcAft>
                <a:spcPts val="1200"/>
              </a:spcAft>
              <a:buNone/>
            </a:pPr>
            <a:r>
              <a:rPr lang="en-US" sz="2400" b="1" dirty="0" smtClean="0"/>
              <a:t>   Note</a:t>
            </a:r>
            <a:r>
              <a:rPr lang="en-US" sz="2400" dirty="0" smtClean="0"/>
              <a:t> − Regression analysis is a statistical methodology that is most often used for numeric prediction.</a:t>
            </a:r>
          </a:p>
          <a:p>
            <a:r>
              <a:rPr lang="en-US" sz="2400" dirty="0" smtClean="0"/>
              <a:t>Suppose a business wants to know about their customers their propensity to buy/spend/purchase. </a:t>
            </a:r>
          </a:p>
          <a:p>
            <a:r>
              <a:rPr lang="en-US" sz="2400" dirty="0" smtClean="0"/>
              <a:t>In other words, how much the </a:t>
            </a:r>
            <a:r>
              <a:rPr lang="en-US" sz="2400" dirty="0" smtClean="0">
                <a:solidFill>
                  <a:srgbClr val="7030A0"/>
                </a:solidFill>
              </a:rPr>
              <a:t>customer will spend in next 6 </a:t>
            </a:r>
            <a:r>
              <a:rPr lang="en-US" sz="2400" dirty="0" smtClean="0"/>
              <a:t>months? </a:t>
            </a:r>
          </a:p>
          <a:p>
            <a:pPr>
              <a:spcAft>
                <a:spcPts val="1200"/>
              </a:spcAft>
              <a:buNone/>
            </a:pPr>
            <a:endParaRPr lang="en-US" sz="1600" dirty="0" smtClean="0"/>
          </a:p>
          <a:p>
            <a:endParaRPr lang="en-US" sz="1600" dirty="0" smtClean="0"/>
          </a:p>
          <a:p>
            <a:endParaRPr lang="en-US" sz="16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Prediction</a:t>
            </a:r>
            <a:endParaRPr lang="en-US" dirty="0"/>
          </a:p>
        </p:txBody>
      </p:sp>
      <p:sp>
        <p:nvSpPr>
          <p:cNvPr id="3" name="Content Placeholder 2"/>
          <p:cNvSpPr>
            <a:spLocks noGrp="1"/>
          </p:cNvSpPr>
          <p:nvPr>
            <p:ph idx="1"/>
          </p:nvPr>
        </p:nvSpPr>
        <p:spPr/>
        <p:txBody>
          <a:bodyPr>
            <a:normAutofit fontScale="92500" lnSpcReduction="10000"/>
          </a:bodyPr>
          <a:lstStyle/>
          <a:p>
            <a:pPr>
              <a:spcAft>
                <a:spcPts val="1200"/>
              </a:spcAft>
            </a:pPr>
            <a:r>
              <a:rPr lang="en-US" sz="2600" dirty="0" smtClean="0"/>
              <a:t>Similarly a </a:t>
            </a:r>
            <a:r>
              <a:rPr lang="en-US" sz="2600" dirty="0" smtClean="0">
                <a:solidFill>
                  <a:srgbClr val="C00000"/>
                </a:solidFill>
              </a:rPr>
              <a:t>mobile phone company </a:t>
            </a:r>
            <a:r>
              <a:rPr lang="en-US" sz="2600" dirty="0" smtClean="0"/>
              <a:t>can install a </a:t>
            </a:r>
            <a:r>
              <a:rPr lang="en-US" sz="2600" dirty="0" smtClean="0">
                <a:solidFill>
                  <a:srgbClr val="0070C0"/>
                </a:solidFill>
              </a:rPr>
              <a:t>new tower </a:t>
            </a:r>
            <a:r>
              <a:rPr lang="en-US" sz="2600" dirty="0" smtClean="0"/>
              <a:t>based on the knowledge spending habits of its customers in the surroundings. </a:t>
            </a:r>
          </a:p>
          <a:p>
            <a:pPr>
              <a:spcAft>
                <a:spcPts val="1200"/>
              </a:spcAft>
            </a:pPr>
            <a:r>
              <a:rPr lang="en-US" sz="2600" dirty="0" smtClean="0"/>
              <a:t>It is not the case that companies install facilities or invest money because of their gut feelings. </a:t>
            </a:r>
          </a:p>
          <a:p>
            <a:pPr>
              <a:spcAft>
                <a:spcPts val="1200"/>
              </a:spcAft>
            </a:pPr>
            <a:r>
              <a:rPr lang="en-US" sz="2600" dirty="0" smtClean="0"/>
              <a:t>Why </a:t>
            </a:r>
            <a:r>
              <a:rPr lang="en-US" sz="2600" dirty="0" smtClean="0">
                <a:solidFill>
                  <a:srgbClr val="C00000"/>
                </a:solidFill>
              </a:rPr>
              <a:t>companies</a:t>
            </a:r>
            <a:r>
              <a:rPr lang="en-US" sz="2600" dirty="0" smtClean="0"/>
              <a:t> should bother about their </a:t>
            </a:r>
            <a:r>
              <a:rPr lang="en-US" sz="2600" dirty="0" smtClean="0">
                <a:solidFill>
                  <a:srgbClr val="C00000"/>
                </a:solidFill>
              </a:rPr>
              <a:t>customers</a:t>
            </a:r>
            <a:r>
              <a:rPr lang="en-US" sz="2600" dirty="0" smtClean="0"/>
              <a:t>? </a:t>
            </a:r>
          </a:p>
          <a:p>
            <a:pPr>
              <a:spcAft>
                <a:spcPts val="1200"/>
              </a:spcAft>
            </a:pPr>
            <a:r>
              <a:rPr lang="en-US" sz="2600" dirty="0" smtClean="0"/>
              <a:t>Because if they know their customers, their interests, their like and dislikes, their buying patterns </a:t>
            </a:r>
          </a:p>
          <a:p>
            <a:pPr>
              <a:spcAft>
                <a:spcPts val="1200"/>
              </a:spcAft>
            </a:pPr>
            <a:r>
              <a:rPr lang="en-US" sz="2600" dirty="0" smtClean="0"/>
              <a:t>Then it is possible to run </a:t>
            </a:r>
            <a:r>
              <a:rPr lang="en-US" sz="2600" dirty="0" smtClean="0">
                <a:solidFill>
                  <a:srgbClr val="00B050"/>
                </a:solidFill>
              </a:rPr>
              <a:t>targeted marketing campaigns </a:t>
            </a:r>
            <a:r>
              <a:rPr lang="en-US" sz="2600" dirty="0" smtClean="0"/>
              <a:t>and thus increasing profit.</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23900"/>
            <a:ext cx="9305590" cy="499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1957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1524000"/>
            <a:ext cx="53721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533400" y="2286000"/>
            <a:ext cx="8235223" cy="4267200"/>
            <a:chOff x="533400" y="2286000"/>
            <a:chExt cx="8235223" cy="426720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286000"/>
              <a:ext cx="8235223"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09600" y="57150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884973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800" dirty="0"/>
              <a:t>Based on the given datasets the machine learning problem is </a:t>
            </a:r>
            <a:r>
              <a:rPr lang="en-US" sz="2800" dirty="0" smtClean="0"/>
              <a:t>categorized </a:t>
            </a:r>
            <a:r>
              <a:rPr lang="en-US" sz="2800" dirty="0"/>
              <a:t>into two types, </a:t>
            </a:r>
            <a:r>
              <a:rPr lang="en-US" sz="2800" b="1" i="1" dirty="0"/>
              <a:t>Classification</a:t>
            </a:r>
            <a:r>
              <a:rPr lang="en-US" sz="2800" dirty="0"/>
              <a:t>, and </a:t>
            </a:r>
            <a:r>
              <a:rPr lang="en-US" sz="2800" b="1" i="1" dirty="0"/>
              <a:t>Regression</a:t>
            </a:r>
            <a:r>
              <a:rPr lang="en-US" sz="2800" dirty="0"/>
              <a:t>. </a:t>
            </a:r>
            <a:endParaRPr lang="en-US" sz="2800" dirty="0" smtClean="0"/>
          </a:p>
          <a:p>
            <a:r>
              <a:rPr lang="en-US" sz="2800" dirty="0" smtClean="0"/>
              <a:t>If </a:t>
            </a:r>
            <a:r>
              <a:rPr lang="en-US" sz="2800" dirty="0"/>
              <a:t>the given data has both </a:t>
            </a:r>
            <a:r>
              <a:rPr lang="en-US" sz="2800" dirty="0">
                <a:solidFill>
                  <a:srgbClr val="C00000"/>
                </a:solidFill>
              </a:rPr>
              <a:t>input (training) values </a:t>
            </a:r>
            <a:r>
              <a:rPr lang="en-US" sz="2800" dirty="0"/>
              <a:t>and </a:t>
            </a:r>
            <a:r>
              <a:rPr lang="en-US" sz="2800" dirty="0">
                <a:solidFill>
                  <a:srgbClr val="C00000"/>
                </a:solidFill>
              </a:rPr>
              <a:t>output (target) values</a:t>
            </a:r>
            <a:r>
              <a:rPr lang="en-US" sz="2800" dirty="0"/>
              <a:t>, then it is a Classification problem. </a:t>
            </a:r>
            <a:endParaRPr lang="en-US" sz="2800" dirty="0" smtClean="0"/>
          </a:p>
          <a:p>
            <a:r>
              <a:rPr lang="en-US" sz="2800" dirty="0" smtClean="0"/>
              <a:t>If </a:t>
            </a:r>
            <a:r>
              <a:rPr lang="en-US" sz="2800" dirty="0"/>
              <a:t>the dataset has </a:t>
            </a:r>
            <a:r>
              <a:rPr lang="en-US" sz="2800" dirty="0">
                <a:solidFill>
                  <a:srgbClr val="C00000"/>
                </a:solidFill>
              </a:rPr>
              <a:t>continuous numerical values of attributes </a:t>
            </a:r>
            <a:r>
              <a:rPr lang="en-US" sz="2800" dirty="0"/>
              <a:t>without any target labels, then it comes under Regression problem</a:t>
            </a:r>
            <a:r>
              <a:rPr lang="en-US" dirty="0"/>
              <a:t>.</a:t>
            </a:r>
          </a:p>
        </p:txBody>
      </p:sp>
    </p:spTree>
    <p:extLst>
      <p:ext uri="{BB962C8B-B14F-4D97-AF65-F5344CB8AC3E}">
        <p14:creationId xmlns:p14="http://schemas.microsoft.com/office/powerpoint/2010/main" val="41622788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C00000"/>
                </a:solidFill>
              </a:rPr>
              <a:t>Market Basket Analysis</a:t>
            </a:r>
            <a:endParaRPr lang="en-US" sz="4000" dirty="0">
              <a:solidFill>
                <a:srgbClr val="C00000"/>
              </a:solidFill>
            </a:endParaRPr>
          </a:p>
        </p:txBody>
      </p:sp>
      <p:sp>
        <p:nvSpPr>
          <p:cNvPr id="3" name="Content Placeholder 2"/>
          <p:cNvSpPr>
            <a:spLocks noGrp="1"/>
          </p:cNvSpPr>
          <p:nvPr>
            <p:ph idx="1"/>
          </p:nvPr>
        </p:nvSpPr>
        <p:spPr/>
        <p:txBody>
          <a:bodyPr>
            <a:normAutofit/>
          </a:bodyPr>
          <a:lstStyle/>
          <a:p>
            <a:pPr>
              <a:spcAft>
                <a:spcPts val="1200"/>
              </a:spcAft>
              <a:buFont typeface="Wingdings" pitchFamily="2" charset="2"/>
              <a:buChar char="§"/>
            </a:pPr>
            <a:r>
              <a:rPr lang="en-US" sz="2400" dirty="0" smtClean="0"/>
              <a:t>Next problem that can be solved by DM is the </a:t>
            </a:r>
            <a:r>
              <a:rPr lang="en-US" sz="2400" dirty="0" smtClean="0">
                <a:solidFill>
                  <a:srgbClr val="C00000"/>
                </a:solidFill>
              </a:rPr>
              <a:t>market basket analysis.</a:t>
            </a:r>
          </a:p>
          <a:p>
            <a:pPr>
              <a:spcAft>
                <a:spcPts val="1200"/>
              </a:spcAft>
              <a:buFont typeface="Wingdings" pitchFamily="2" charset="2"/>
              <a:buChar char="§"/>
            </a:pPr>
            <a:r>
              <a:rPr lang="en-US" sz="2400" dirty="0" smtClean="0"/>
              <a:t>Determining which </a:t>
            </a:r>
            <a:r>
              <a:rPr lang="en-US" sz="2400" dirty="0" smtClean="0">
                <a:solidFill>
                  <a:srgbClr val="00B050"/>
                </a:solidFill>
              </a:rPr>
              <a:t>things go together</a:t>
            </a:r>
            <a:r>
              <a:rPr lang="en-US" sz="2400" dirty="0" smtClean="0"/>
              <a:t>, e.g. items in a shopping cart at a super market.</a:t>
            </a:r>
          </a:p>
          <a:p>
            <a:pPr>
              <a:spcAft>
                <a:spcPts val="1200"/>
              </a:spcAft>
              <a:buFont typeface="Wingdings" pitchFamily="2" charset="2"/>
              <a:buChar char="§"/>
            </a:pPr>
            <a:r>
              <a:rPr lang="en-US" sz="2400" dirty="0" smtClean="0"/>
              <a:t>Why the </a:t>
            </a:r>
            <a:r>
              <a:rPr lang="en-US" sz="2400" dirty="0" smtClean="0">
                <a:solidFill>
                  <a:srgbClr val="7030A0"/>
                </a:solidFill>
              </a:rPr>
              <a:t>knowledge</a:t>
            </a:r>
            <a:r>
              <a:rPr lang="en-US" sz="2400" dirty="0" smtClean="0"/>
              <a:t> is needed for </a:t>
            </a:r>
            <a:r>
              <a:rPr lang="en-US" sz="2400" dirty="0" smtClean="0">
                <a:solidFill>
                  <a:srgbClr val="FF0000"/>
                </a:solidFill>
              </a:rPr>
              <a:t>decision making</a:t>
            </a:r>
            <a:r>
              <a:rPr lang="en-US" sz="2400" dirty="0" smtClean="0"/>
              <a:t>? </a:t>
            </a:r>
          </a:p>
          <a:p>
            <a:pPr>
              <a:spcAft>
                <a:spcPts val="1200"/>
              </a:spcAft>
              <a:buFont typeface="Wingdings" pitchFamily="2" charset="2"/>
              <a:buChar char="§"/>
            </a:pPr>
            <a:r>
              <a:rPr lang="en-US" sz="2400" dirty="0" smtClean="0"/>
              <a:t>This can be beneficial because if we know that some type of customers mostly buy item X too when they buy item Y and so on.</a:t>
            </a:r>
          </a:p>
          <a:p>
            <a:pPr>
              <a:spcAft>
                <a:spcPts val="1200"/>
              </a:spcAft>
              <a:buFont typeface="Wingdings" pitchFamily="2" charset="2"/>
              <a:buChar char="§"/>
            </a:pPr>
            <a:r>
              <a:rPr lang="en-US" sz="2400" dirty="0" smtClean="0"/>
              <a:t>Then we can run corresponding </a:t>
            </a:r>
            <a:r>
              <a:rPr lang="en-US" sz="2400" dirty="0" smtClean="0">
                <a:solidFill>
                  <a:srgbClr val="C00000"/>
                </a:solidFill>
              </a:rPr>
              <a:t>sale promotional schemes</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C00000"/>
                </a:solidFill>
              </a:rPr>
              <a:t>Market Basket Analysis</a:t>
            </a:r>
            <a:endParaRPr lang="en-US" sz="4000" dirty="0"/>
          </a:p>
        </p:txBody>
      </p:sp>
      <p:sp>
        <p:nvSpPr>
          <p:cNvPr id="3" name="Content Placeholder 2"/>
          <p:cNvSpPr>
            <a:spLocks noGrp="1"/>
          </p:cNvSpPr>
          <p:nvPr>
            <p:ph idx="1"/>
          </p:nvPr>
        </p:nvSpPr>
        <p:spPr/>
        <p:txBody>
          <a:bodyPr>
            <a:noAutofit/>
          </a:bodyPr>
          <a:lstStyle/>
          <a:p>
            <a:pPr>
              <a:spcAft>
                <a:spcPts val="1200"/>
              </a:spcAft>
            </a:pPr>
            <a:r>
              <a:rPr lang="en-US" sz="2400" dirty="0" smtClean="0"/>
              <a:t>This can be useful for </a:t>
            </a:r>
            <a:r>
              <a:rPr lang="en-US" sz="2400" dirty="0" smtClean="0">
                <a:solidFill>
                  <a:srgbClr val="C00000"/>
                </a:solidFill>
              </a:rPr>
              <a:t>inventory management </a:t>
            </a:r>
            <a:r>
              <a:rPr lang="en-US" sz="2400" dirty="0" smtClean="0"/>
              <a:t>i.e. you may place things that are bought together in close proximity, </a:t>
            </a:r>
          </a:p>
          <a:p>
            <a:pPr>
              <a:spcAft>
                <a:spcPts val="1200"/>
              </a:spcAft>
            </a:pPr>
            <a:r>
              <a:rPr lang="en-US" sz="2400" dirty="0" smtClean="0"/>
              <a:t>You can place those things close in your store so that it’s easy to bring things together when needed. </a:t>
            </a:r>
          </a:p>
          <a:p>
            <a:pPr>
              <a:spcAft>
                <a:spcPts val="1200"/>
              </a:spcAft>
            </a:pPr>
            <a:r>
              <a:rPr lang="en-US" sz="2400" dirty="0" smtClean="0"/>
              <a:t>Identify </a:t>
            </a:r>
            <a:r>
              <a:rPr lang="en-US" sz="2400" dirty="0" smtClean="0">
                <a:solidFill>
                  <a:srgbClr val="00B0F0"/>
                </a:solidFill>
              </a:rPr>
              <a:t>cross selling opportunities</a:t>
            </a:r>
            <a:r>
              <a:rPr lang="en-US" sz="2400" dirty="0" smtClean="0"/>
              <a:t>.</a:t>
            </a:r>
          </a:p>
          <a:p>
            <a:pPr>
              <a:spcAft>
                <a:spcPts val="1200"/>
              </a:spcAft>
            </a:pPr>
            <a:r>
              <a:rPr lang="en-US" sz="2400" dirty="0" smtClean="0"/>
              <a:t>Another benefit is that u can bundle or </a:t>
            </a:r>
            <a:r>
              <a:rPr lang="en-US" sz="2400" dirty="0" smtClean="0">
                <a:solidFill>
                  <a:srgbClr val="00B050"/>
                </a:solidFill>
              </a:rPr>
              <a:t>package items </a:t>
            </a:r>
            <a:r>
              <a:rPr lang="en-US" sz="2400" dirty="0" smtClean="0"/>
              <a:t>together so as to boost  the sales of </a:t>
            </a:r>
            <a:r>
              <a:rPr lang="en-US" sz="2400" dirty="0" smtClean="0">
                <a:solidFill>
                  <a:srgbClr val="C00000"/>
                </a:solidFill>
              </a:rPr>
              <a:t>underselling items</a:t>
            </a:r>
            <a:r>
              <a:rPr lang="en-US" sz="2400" dirty="0" smtClean="0"/>
              <a:t>. </a:t>
            </a:r>
          </a:p>
          <a:p>
            <a:pPr>
              <a:spcAft>
                <a:spcPts val="1200"/>
              </a:spcAft>
            </a:pPr>
            <a:r>
              <a:rPr lang="en-US" sz="2400" dirty="0" smtClean="0">
                <a:solidFill>
                  <a:srgbClr val="FF0000"/>
                </a:solidFill>
              </a:rPr>
              <a:t>Customer satisfaction </a:t>
            </a:r>
            <a:r>
              <a:rPr lang="en-US" sz="2400" dirty="0" smtClean="0"/>
              <a:t>is critical for businesses, </a:t>
            </a:r>
            <a:endParaRPr lang="en-US" sz="2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C00000"/>
                </a:solidFill>
              </a:rPr>
              <a:t>Market Basket Analysis</a:t>
            </a:r>
            <a:endParaRPr lang="en-US" sz="4000" dirty="0"/>
          </a:p>
        </p:txBody>
      </p:sp>
      <p:sp>
        <p:nvSpPr>
          <p:cNvPr id="3" name="Content Placeholder 2"/>
          <p:cNvSpPr>
            <a:spLocks noGrp="1"/>
          </p:cNvSpPr>
          <p:nvPr>
            <p:ph idx="1"/>
          </p:nvPr>
        </p:nvSpPr>
        <p:spPr/>
        <p:txBody>
          <a:bodyPr>
            <a:normAutofit/>
          </a:bodyPr>
          <a:lstStyle/>
          <a:p>
            <a:pPr>
              <a:spcAft>
                <a:spcPts val="600"/>
              </a:spcAft>
            </a:pPr>
            <a:r>
              <a:rPr lang="en-US" sz="2400" dirty="0" smtClean="0"/>
              <a:t>Another benefit of market basket analysis is the </a:t>
            </a:r>
            <a:r>
              <a:rPr lang="en-US" sz="2400" dirty="0" smtClean="0">
                <a:solidFill>
                  <a:srgbClr val="C00000"/>
                </a:solidFill>
              </a:rPr>
              <a:t>customer facilitation. </a:t>
            </a:r>
          </a:p>
          <a:p>
            <a:pPr>
              <a:spcAft>
                <a:spcPts val="600"/>
              </a:spcAft>
            </a:pPr>
            <a:r>
              <a:rPr lang="en-US" sz="2400" dirty="0" smtClean="0"/>
              <a:t>Thus, by placing together the associated items you </a:t>
            </a:r>
            <a:r>
              <a:rPr lang="en-US" sz="2400" dirty="0" smtClean="0">
                <a:solidFill>
                  <a:srgbClr val="C00000"/>
                </a:solidFill>
              </a:rPr>
              <a:t>facilitate </a:t>
            </a:r>
            <a:r>
              <a:rPr lang="en-US" sz="2400" dirty="0" smtClean="0"/>
              <a:t>the customer making easy access to the desired items. </a:t>
            </a:r>
          </a:p>
          <a:p>
            <a:pPr>
              <a:spcAft>
                <a:spcPts val="600"/>
              </a:spcAft>
            </a:pPr>
            <a:r>
              <a:rPr lang="en-US" sz="2400" dirty="0" smtClean="0"/>
              <a:t>Otherwise he may run here and there for searching the item.</a:t>
            </a:r>
          </a:p>
          <a:p>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What is Data Mining: Slightly Informal</a:t>
            </a:r>
            <a:endParaRPr lang="en-US" dirty="0"/>
          </a:p>
        </p:txBody>
      </p:sp>
      <p:sp>
        <p:nvSpPr>
          <p:cNvPr id="3" name="Content Placeholder 2"/>
          <p:cNvSpPr>
            <a:spLocks noGrp="1"/>
          </p:cNvSpPr>
          <p:nvPr>
            <p:ph idx="1"/>
          </p:nvPr>
        </p:nvSpPr>
        <p:spPr/>
        <p:txBody>
          <a:bodyPr>
            <a:normAutofit/>
          </a:bodyPr>
          <a:lstStyle/>
          <a:p>
            <a:pPr>
              <a:spcAft>
                <a:spcPts val="1200"/>
              </a:spcAft>
              <a:buFont typeface="Wingdings" pitchFamily="2" charset="2"/>
              <a:buChar char="§"/>
            </a:pPr>
            <a:r>
              <a:rPr lang="en-US" sz="2800" dirty="0"/>
              <a:t>Tell me something that </a:t>
            </a:r>
            <a:r>
              <a:rPr lang="en-US" sz="2800" dirty="0">
                <a:solidFill>
                  <a:srgbClr val="7030A0"/>
                </a:solidFill>
              </a:rPr>
              <a:t>I should know </a:t>
            </a:r>
            <a:r>
              <a:rPr lang="en-US" sz="2800" dirty="0"/>
              <a:t>i.e. </a:t>
            </a:r>
            <a:r>
              <a:rPr lang="en-US" sz="2800" dirty="0" smtClean="0">
                <a:solidFill>
                  <a:srgbClr val="00B050"/>
                </a:solidFill>
              </a:rPr>
              <a:t>query </a:t>
            </a:r>
            <a:r>
              <a:rPr lang="en-US" sz="2800" dirty="0">
                <a:solidFill>
                  <a:srgbClr val="00B050"/>
                </a:solidFill>
              </a:rPr>
              <a:t>your </a:t>
            </a:r>
            <a:r>
              <a:rPr lang="en-US" sz="2800" dirty="0" smtClean="0">
                <a:solidFill>
                  <a:srgbClr val="00B050"/>
                </a:solidFill>
              </a:rPr>
              <a:t>Database</a:t>
            </a:r>
            <a:r>
              <a:rPr lang="en-US" sz="2800" dirty="0" smtClean="0"/>
              <a:t>, </a:t>
            </a:r>
            <a:r>
              <a:rPr lang="en-US" sz="2800" dirty="0"/>
              <a:t>data </a:t>
            </a:r>
            <a:r>
              <a:rPr lang="en-US" sz="2800" dirty="0" smtClean="0"/>
              <a:t>repository, </a:t>
            </a:r>
            <a:r>
              <a:rPr lang="en-US" sz="2800" dirty="0"/>
              <a:t>that tell </a:t>
            </a:r>
            <a:r>
              <a:rPr lang="en-US" sz="2800" dirty="0" smtClean="0"/>
              <a:t>me something </a:t>
            </a:r>
            <a:r>
              <a:rPr lang="en-US" sz="2800" dirty="0"/>
              <a:t>that </a:t>
            </a:r>
            <a:r>
              <a:rPr lang="en-US" sz="2800" dirty="0">
                <a:solidFill>
                  <a:srgbClr val="FF0000"/>
                </a:solidFill>
              </a:rPr>
              <a:t>I don’t know</a:t>
            </a:r>
            <a:r>
              <a:rPr lang="en-US" sz="2800" dirty="0"/>
              <a:t>, or </a:t>
            </a:r>
            <a:r>
              <a:rPr lang="en-US" sz="2800" dirty="0">
                <a:solidFill>
                  <a:srgbClr val="FF0000"/>
                </a:solidFill>
              </a:rPr>
              <a:t>I should know</a:t>
            </a:r>
            <a:r>
              <a:rPr lang="en-US" sz="2800" dirty="0" smtClean="0"/>
              <a:t>. (Can’t write SQL)</a:t>
            </a:r>
          </a:p>
          <a:p>
            <a:pPr>
              <a:spcAft>
                <a:spcPts val="1200"/>
              </a:spcAft>
              <a:buFont typeface="Wingdings" pitchFamily="2" charset="2"/>
              <a:buChar char="§"/>
            </a:pPr>
            <a:r>
              <a:rPr lang="en-US" sz="2800" dirty="0"/>
              <a:t>Data mining is an </a:t>
            </a:r>
            <a:r>
              <a:rPr lang="en-US" sz="2800" dirty="0">
                <a:solidFill>
                  <a:srgbClr val="FF0000"/>
                </a:solidFill>
              </a:rPr>
              <a:t>exploratory </a:t>
            </a:r>
            <a:r>
              <a:rPr lang="en-US" sz="2800" dirty="0" smtClean="0">
                <a:solidFill>
                  <a:srgbClr val="FF0000"/>
                </a:solidFill>
              </a:rPr>
              <a:t>approach</a:t>
            </a:r>
            <a:r>
              <a:rPr lang="en-US" sz="2800" dirty="0"/>
              <a:t>.</a:t>
            </a:r>
            <a:endParaRPr lang="en-US" sz="2800" dirty="0" smtClean="0"/>
          </a:p>
          <a:p>
            <a:pPr>
              <a:spcAft>
                <a:spcPts val="1200"/>
              </a:spcAft>
              <a:buFont typeface="Wingdings" pitchFamily="2" charset="2"/>
              <a:buChar char="§"/>
            </a:pPr>
            <a:r>
              <a:rPr lang="en-US" sz="2800" dirty="0" smtClean="0"/>
              <a:t>Browsing data </a:t>
            </a:r>
            <a:r>
              <a:rPr lang="en-US" sz="2800" dirty="0"/>
              <a:t>using </a:t>
            </a:r>
            <a:r>
              <a:rPr lang="en-US" sz="2800" dirty="0" smtClean="0"/>
              <a:t>data mining </a:t>
            </a:r>
            <a:r>
              <a:rPr lang="en-US" sz="2800" dirty="0"/>
              <a:t>techniques may </a:t>
            </a:r>
            <a:r>
              <a:rPr lang="en-US" sz="2800" dirty="0">
                <a:solidFill>
                  <a:srgbClr val="0070C0"/>
                </a:solidFill>
              </a:rPr>
              <a:t>reveal something </a:t>
            </a:r>
            <a:r>
              <a:rPr lang="en-US" sz="2800" dirty="0"/>
              <a:t>that might be of interest to the user as </a:t>
            </a:r>
            <a:r>
              <a:rPr lang="en-US" sz="2800" dirty="0">
                <a:solidFill>
                  <a:srgbClr val="002060"/>
                </a:solidFill>
              </a:rPr>
              <a:t>information</a:t>
            </a:r>
            <a:r>
              <a:rPr lang="en-US" sz="2800" dirty="0"/>
              <a:t> </a:t>
            </a:r>
            <a:r>
              <a:rPr lang="en-US" sz="2800" dirty="0" smtClean="0"/>
              <a:t>that was </a:t>
            </a:r>
            <a:r>
              <a:rPr lang="en-US" sz="2800" dirty="0">
                <a:solidFill>
                  <a:srgbClr val="0070C0"/>
                </a:solidFill>
              </a:rPr>
              <a:t>unknown previously</a:t>
            </a:r>
            <a:r>
              <a:rPr lang="en-US" sz="2800" dirty="0"/>
              <a:t>. </a:t>
            </a:r>
            <a:endParaRPr lang="en-US" sz="2800" dirty="0" smtClean="0"/>
          </a:p>
          <a:p>
            <a:pPr>
              <a:spcAft>
                <a:spcPts val="1200"/>
              </a:spcAft>
              <a:buFont typeface="Wingdings" pitchFamily="2" charset="2"/>
              <a:buChar char="§"/>
            </a:pPr>
            <a:r>
              <a:rPr lang="en-US" sz="2800" dirty="0" smtClean="0"/>
              <a:t>Hence</a:t>
            </a:r>
            <a:r>
              <a:rPr lang="en-US" sz="2800" dirty="0"/>
              <a:t>, in data mining we </a:t>
            </a:r>
            <a:r>
              <a:rPr lang="en-US" sz="2800" dirty="0">
                <a:solidFill>
                  <a:srgbClr val="00B050"/>
                </a:solidFill>
              </a:rPr>
              <a:t>don’t know the </a:t>
            </a:r>
            <a:r>
              <a:rPr lang="en-US" sz="2800" dirty="0" smtClean="0">
                <a:solidFill>
                  <a:srgbClr val="00B050"/>
                </a:solidFill>
              </a:rPr>
              <a:t>results.</a:t>
            </a:r>
          </a:p>
          <a:p>
            <a:endParaRPr lang="en-US" sz="2800" dirty="0" smtClean="0"/>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C00000"/>
                </a:solidFill>
              </a:rPr>
              <a:t>Market Basket Analysis</a:t>
            </a:r>
            <a:endParaRPr lang="en-US" sz="4000" dirty="0"/>
          </a:p>
        </p:txBody>
      </p:sp>
      <p:sp>
        <p:nvSpPr>
          <p:cNvPr id="3" name="Content Placeholder 2"/>
          <p:cNvSpPr>
            <a:spLocks noGrp="1"/>
          </p:cNvSpPr>
          <p:nvPr>
            <p:ph idx="1"/>
          </p:nvPr>
        </p:nvSpPr>
        <p:spPr/>
        <p:txBody>
          <a:bodyPr/>
          <a:lstStyle/>
          <a:p>
            <a:endParaRPr lang="en-US"/>
          </a:p>
        </p:txBody>
      </p:sp>
      <p:pic>
        <p:nvPicPr>
          <p:cNvPr id="3075" name="Picture 3"/>
          <p:cNvPicPr>
            <a:picLocks noChangeAspect="1" noChangeArrowheads="1"/>
          </p:cNvPicPr>
          <p:nvPr/>
        </p:nvPicPr>
        <p:blipFill>
          <a:blip r:embed="rId2" cstate="print"/>
          <a:srcRect/>
          <a:stretch>
            <a:fillRect/>
          </a:stretch>
        </p:blipFill>
        <p:spPr bwMode="auto">
          <a:xfrm>
            <a:off x="838200" y="1828800"/>
            <a:ext cx="7744239"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C00000"/>
                </a:solidFill>
              </a:rPr>
              <a:t>Discovering Association Rules</a:t>
            </a:r>
            <a:endParaRPr lang="en-US" sz="4000" dirty="0">
              <a:solidFill>
                <a:srgbClr val="C00000"/>
              </a:solidFill>
            </a:endParaRPr>
          </a:p>
        </p:txBody>
      </p:sp>
      <p:sp>
        <p:nvSpPr>
          <p:cNvPr id="3" name="Content Placeholder 2"/>
          <p:cNvSpPr>
            <a:spLocks noGrp="1"/>
          </p:cNvSpPr>
          <p:nvPr>
            <p:ph idx="1"/>
          </p:nvPr>
        </p:nvSpPr>
        <p:spPr/>
        <p:txBody>
          <a:bodyPr>
            <a:normAutofit/>
          </a:bodyPr>
          <a:lstStyle/>
          <a:p>
            <a:pPr>
              <a:spcAft>
                <a:spcPts val="1200"/>
              </a:spcAft>
              <a:buFont typeface="Wingdings" pitchFamily="2" charset="2"/>
              <a:buChar char="§"/>
            </a:pPr>
            <a:r>
              <a:rPr lang="en-US" sz="2400" dirty="0" smtClean="0"/>
              <a:t>Discovering Association Rules is another name given to market basket analysis. </a:t>
            </a:r>
          </a:p>
          <a:p>
            <a:pPr>
              <a:spcAft>
                <a:spcPts val="1200"/>
              </a:spcAft>
              <a:buFont typeface="Wingdings" pitchFamily="2" charset="2"/>
              <a:buChar char="§"/>
            </a:pPr>
            <a:r>
              <a:rPr lang="en-US" sz="2400" dirty="0" smtClean="0"/>
              <a:t>Here </a:t>
            </a:r>
            <a:r>
              <a:rPr lang="en-US" sz="2400" dirty="0" smtClean="0">
                <a:solidFill>
                  <a:srgbClr val="C00000"/>
                </a:solidFill>
              </a:rPr>
              <a:t>rules</a:t>
            </a:r>
            <a:r>
              <a:rPr lang="en-US" sz="2400" dirty="0" smtClean="0"/>
              <a:t> are formed from the </a:t>
            </a:r>
            <a:r>
              <a:rPr lang="en-US" sz="2400" dirty="0" smtClean="0">
                <a:solidFill>
                  <a:srgbClr val="0070C0"/>
                </a:solidFill>
              </a:rPr>
              <a:t>dependencies</a:t>
            </a:r>
            <a:r>
              <a:rPr lang="en-US" sz="2400" dirty="0" smtClean="0"/>
              <a:t> among data items which can be used to </a:t>
            </a:r>
            <a:r>
              <a:rPr lang="en-US" sz="2400" dirty="0" smtClean="0">
                <a:solidFill>
                  <a:srgbClr val="00B050"/>
                </a:solidFill>
              </a:rPr>
              <a:t>predict</a:t>
            </a:r>
            <a:r>
              <a:rPr lang="en-US" sz="2400" dirty="0" smtClean="0"/>
              <a:t> the occurrence of an item based on others </a:t>
            </a:r>
          </a:p>
          <a:p>
            <a:pPr>
              <a:spcAft>
                <a:spcPts val="1200"/>
              </a:spcAft>
              <a:buFont typeface="Wingdings" pitchFamily="2" charset="2"/>
              <a:buChar char="§"/>
            </a:pPr>
            <a:r>
              <a:rPr lang="en-US" sz="2400" dirty="0" smtClean="0"/>
              <a:t>e.g. suppose </a:t>
            </a:r>
            <a:r>
              <a:rPr lang="en-US" sz="2400" dirty="0" smtClean="0">
                <a:solidFill>
                  <a:srgbClr val="002060"/>
                </a:solidFill>
              </a:rPr>
              <a:t>hardware shop </a:t>
            </a:r>
            <a:r>
              <a:rPr lang="en-US" sz="2400" dirty="0" smtClean="0"/>
              <a:t>where whenever a customer buys </a:t>
            </a:r>
            <a:r>
              <a:rPr lang="en-US" sz="2400" dirty="0" smtClean="0">
                <a:solidFill>
                  <a:srgbClr val="C00000"/>
                </a:solidFill>
              </a:rPr>
              <a:t>tin color</a:t>
            </a:r>
            <a:r>
              <a:rPr lang="en-US" sz="2400" dirty="0" smtClean="0"/>
              <a:t>, it is more likely that he /she will buy </a:t>
            </a:r>
            <a:r>
              <a:rPr lang="en-US" sz="2400" dirty="0" smtClean="0">
                <a:solidFill>
                  <a:srgbClr val="C00000"/>
                </a:solidFill>
              </a:rPr>
              <a:t>painting brushes </a:t>
            </a:r>
            <a:r>
              <a:rPr lang="en-US" sz="2400" dirty="0" smtClean="0"/>
              <a:t>too. </a:t>
            </a:r>
          </a:p>
          <a:p>
            <a:pPr>
              <a:spcAft>
                <a:spcPts val="1200"/>
              </a:spcAft>
              <a:buFont typeface="Wingdings" pitchFamily="2" charset="2"/>
              <a:buChar char="§"/>
            </a:pPr>
            <a:r>
              <a:rPr lang="en-US" sz="2400" dirty="0" smtClean="0"/>
              <a:t>So based on the </a:t>
            </a:r>
            <a:r>
              <a:rPr lang="en-US" sz="2400" dirty="0" smtClean="0">
                <a:solidFill>
                  <a:schemeClr val="accent6">
                    <a:lumMod val="75000"/>
                  </a:schemeClr>
                </a:solidFill>
              </a:rPr>
              <a:t>occurrence</a:t>
            </a:r>
            <a:r>
              <a:rPr lang="en-US" sz="2400" dirty="0" smtClean="0"/>
              <a:t> or event of </a:t>
            </a:r>
            <a:r>
              <a:rPr lang="en-US" sz="2400" dirty="0" smtClean="0">
                <a:solidFill>
                  <a:schemeClr val="accent6">
                    <a:lumMod val="75000"/>
                  </a:schemeClr>
                </a:solidFill>
              </a:rPr>
              <a:t>paint purchase</a:t>
            </a:r>
            <a:r>
              <a:rPr lang="en-US" sz="2400" dirty="0" smtClean="0"/>
              <a:t>, we can predict the occurrence of item </a:t>
            </a:r>
            <a:r>
              <a:rPr lang="en-US" sz="2400" dirty="0" smtClean="0">
                <a:solidFill>
                  <a:schemeClr val="accent6">
                    <a:lumMod val="75000"/>
                  </a:schemeClr>
                </a:solidFill>
              </a:rPr>
              <a:t>paint brush</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C00000"/>
                </a:solidFill>
              </a:rPr>
              <a:t>Discovering Association Rules</a:t>
            </a:r>
            <a:endParaRPr lang="en-US" sz="4000" dirty="0"/>
          </a:p>
        </p:txBody>
      </p:sp>
      <p:sp>
        <p:nvSpPr>
          <p:cNvPr id="3" name="Content Placeholder 2"/>
          <p:cNvSpPr>
            <a:spLocks noGrp="1"/>
          </p:cNvSpPr>
          <p:nvPr>
            <p:ph idx="1"/>
          </p:nvPr>
        </p:nvSpPr>
        <p:spPr/>
        <p:txBody>
          <a:bodyPr>
            <a:normAutofit/>
          </a:bodyPr>
          <a:lstStyle/>
          <a:p>
            <a:r>
              <a:rPr lang="en-US" sz="2400" dirty="0" smtClean="0"/>
              <a:t>What is the unknown </a:t>
            </a:r>
            <a:r>
              <a:rPr lang="en-US" sz="2400" dirty="0" err="1" smtClean="0"/>
              <a:t>unknown</a:t>
            </a:r>
            <a:r>
              <a:rPr lang="en-US" sz="2400" dirty="0" smtClean="0"/>
              <a:t>? </a:t>
            </a:r>
          </a:p>
          <a:p>
            <a:r>
              <a:rPr lang="en-US" sz="2400" dirty="0" smtClean="0"/>
              <a:t>The discovery is that the </a:t>
            </a:r>
            <a:r>
              <a:rPr lang="en-US" sz="2400" dirty="0" smtClean="0">
                <a:solidFill>
                  <a:schemeClr val="accent6">
                    <a:lumMod val="75000"/>
                  </a:schemeClr>
                </a:solidFill>
              </a:rPr>
              <a:t>sale of juice with diapers and milk </a:t>
            </a:r>
            <a:r>
              <a:rPr lang="en-US" sz="2400" dirty="0" smtClean="0"/>
              <a:t>is non trivial. This can never be guessed because no obvious association is found among the items.</a:t>
            </a:r>
            <a:endParaRPr lang="en-US" sz="2400" dirty="0"/>
          </a:p>
        </p:txBody>
      </p:sp>
      <p:pic>
        <p:nvPicPr>
          <p:cNvPr id="4098" name="Picture 2"/>
          <p:cNvPicPr>
            <a:picLocks noChangeAspect="1" noChangeArrowheads="1"/>
          </p:cNvPicPr>
          <p:nvPr/>
        </p:nvPicPr>
        <p:blipFill>
          <a:blip r:embed="rId2" cstate="print"/>
          <a:srcRect/>
          <a:stretch>
            <a:fillRect/>
          </a:stretch>
        </p:blipFill>
        <p:spPr bwMode="auto">
          <a:xfrm>
            <a:off x="1066800" y="3657600"/>
            <a:ext cx="7198881" cy="22621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4724400"/>
          </a:xfrm>
        </p:spPr>
        <p:txBody>
          <a:bodyPr>
            <a:normAutofit fontScale="25000" lnSpcReduction="20000"/>
          </a:bodyPr>
          <a:lstStyle/>
          <a:p>
            <a:r>
              <a:rPr lang="en-US" sz="9600" dirty="0" smtClean="0"/>
              <a:t>For example, the information that customers who purchase computers also tend to buy financial management software at the same time is represented in association Rule  </a:t>
            </a:r>
          </a:p>
          <a:p>
            <a:endParaRPr lang="en-US" dirty="0" smtClean="0"/>
          </a:p>
          <a:p>
            <a:endParaRPr lang="en-US" dirty="0" smtClean="0"/>
          </a:p>
          <a:p>
            <a:endParaRPr lang="en-US" dirty="0" smtClean="0"/>
          </a:p>
          <a:p>
            <a:endParaRPr lang="en-US" dirty="0" smtClean="0"/>
          </a:p>
          <a:p>
            <a:endParaRPr lang="en-US" dirty="0" smtClean="0"/>
          </a:p>
          <a:p>
            <a:pPr>
              <a:spcAft>
                <a:spcPts val="1200"/>
              </a:spcAft>
            </a:pPr>
            <a:endParaRPr lang="en-US" sz="4500" dirty="0" smtClean="0"/>
          </a:p>
          <a:p>
            <a:pPr>
              <a:spcAft>
                <a:spcPts val="1200"/>
              </a:spcAft>
            </a:pPr>
            <a:endParaRPr lang="en-US" sz="4500" dirty="0" smtClean="0"/>
          </a:p>
          <a:p>
            <a:pPr>
              <a:spcAft>
                <a:spcPts val="1200"/>
              </a:spcAft>
            </a:pPr>
            <a:endParaRPr lang="en-US" sz="4500" dirty="0" smtClean="0"/>
          </a:p>
          <a:p>
            <a:pPr>
              <a:spcAft>
                <a:spcPts val="1200"/>
              </a:spcAft>
            </a:pPr>
            <a:r>
              <a:rPr lang="en-US" sz="9600" dirty="0" smtClean="0">
                <a:solidFill>
                  <a:srgbClr val="C00000"/>
                </a:solidFill>
              </a:rPr>
              <a:t>Rule support and confidence </a:t>
            </a:r>
            <a:r>
              <a:rPr lang="en-US" sz="9600" dirty="0" smtClean="0"/>
              <a:t>are two measures of rule interestingness, reflecting the usefulness and certainty of discovered rules respectively. </a:t>
            </a:r>
          </a:p>
          <a:p>
            <a:pPr>
              <a:spcAft>
                <a:spcPts val="1200"/>
              </a:spcAft>
            </a:pPr>
            <a:r>
              <a:rPr lang="en-US" sz="9600" dirty="0" smtClean="0">
                <a:solidFill>
                  <a:srgbClr val="7030A0"/>
                </a:solidFill>
              </a:rPr>
              <a:t>A support of 2% for association Rule </a:t>
            </a:r>
            <a:r>
              <a:rPr lang="en-US" sz="9600" dirty="0" smtClean="0"/>
              <a:t>means that 2% of all the transactions under analysis show that computer and financial management software are purchased together</a:t>
            </a:r>
            <a:r>
              <a:rPr lang="en-US" sz="7400" dirty="0" smtClean="0"/>
              <a:t>. </a:t>
            </a:r>
          </a:p>
          <a:p>
            <a:endParaRPr lang="en-US" sz="3500" dirty="0"/>
          </a:p>
        </p:txBody>
      </p:sp>
      <p:pic>
        <p:nvPicPr>
          <p:cNvPr id="4" name="Picture 3"/>
          <p:cNvPicPr/>
          <p:nvPr/>
        </p:nvPicPr>
        <p:blipFill>
          <a:blip r:embed="rId2" cstate="print">
            <a:lum bright="-5000"/>
          </a:blip>
          <a:srcRect/>
          <a:stretch>
            <a:fillRect/>
          </a:stretch>
        </p:blipFill>
        <p:spPr bwMode="auto">
          <a:xfrm>
            <a:off x="1295400" y="2895600"/>
            <a:ext cx="6705600" cy="7779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C00000"/>
                </a:solidFill>
              </a:rPr>
              <a:t>Discovering Association Rules</a:t>
            </a:r>
            <a:endParaRPr lang="en-US" sz="4000" dirty="0"/>
          </a:p>
        </p:txBody>
      </p:sp>
      <p:sp>
        <p:nvSpPr>
          <p:cNvPr id="3" name="Content Placeholder 2"/>
          <p:cNvSpPr>
            <a:spLocks noGrp="1"/>
          </p:cNvSpPr>
          <p:nvPr>
            <p:ph idx="1"/>
          </p:nvPr>
        </p:nvSpPr>
        <p:spPr/>
        <p:txBody>
          <a:bodyPr>
            <a:normAutofit fontScale="92500" lnSpcReduction="10000"/>
          </a:bodyPr>
          <a:lstStyle/>
          <a:p>
            <a:pPr>
              <a:spcAft>
                <a:spcPts val="1200"/>
              </a:spcAft>
            </a:pPr>
            <a:r>
              <a:rPr lang="en-US" dirty="0" smtClean="0"/>
              <a:t>A </a:t>
            </a:r>
            <a:r>
              <a:rPr lang="en-US" dirty="0" smtClean="0">
                <a:solidFill>
                  <a:srgbClr val="7030A0"/>
                </a:solidFill>
              </a:rPr>
              <a:t>confidence of 60% </a:t>
            </a:r>
            <a:r>
              <a:rPr lang="en-US" dirty="0" smtClean="0"/>
              <a:t>means that 60% of the customers who purchased a computer also bought the software.</a:t>
            </a:r>
          </a:p>
          <a:p>
            <a:pPr>
              <a:spcAft>
                <a:spcPts val="1200"/>
              </a:spcAft>
            </a:pPr>
            <a:r>
              <a:rPr lang="en-US" dirty="0" smtClean="0"/>
              <a:t>Typically, association rules are considered interesting if they satisfy both a </a:t>
            </a:r>
            <a:r>
              <a:rPr lang="en-US" dirty="0" smtClean="0">
                <a:solidFill>
                  <a:srgbClr val="00B050"/>
                </a:solidFill>
              </a:rPr>
              <a:t>minimum support threshold</a:t>
            </a:r>
            <a:r>
              <a:rPr lang="en-US" dirty="0" smtClean="0"/>
              <a:t> and a </a:t>
            </a:r>
            <a:r>
              <a:rPr lang="en-US" dirty="0" smtClean="0">
                <a:solidFill>
                  <a:srgbClr val="00B050"/>
                </a:solidFill>
              </a:rPr>
              <a:t>minimum confidence threshold</a:t>
            </a:r>
            <a:r>
              <a:rPr lang="en-US" dirty="0" smtClean="0"/>
              <a:t>. </a:t>
            </a:r>
          </a:p>
          <a:p>
            <a:pPr>
              <a:spcAft>
                <a:spcPts val="1200"/>
              </a:spcAft>
            </a:pPr>
            <a:r>
              <a:rPr lang="en-US" dirty="0" smtClean="0"/>
              <a:t>Such thresholds can be set by </a:t>
            </a:r>
            <a:r>
              <a:rPr lang="en-US" dirty="0" smtClean="0">
                <a:solidFill>
                  <a:srgbClr val="FF0000"/>
                </a:solidFill>
              </a:rPr>
              <a:t>users or domain experts.</a:t>
            </a: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C00000"/>
                </a:solidFill>
              </a:rPr>
              <a:t>Applications of Data Mining</a:t>
            </a:r>
            <a:endParaRPr lang="en-US" sz="4000" dirty="0">
              <a:solidFill>
                <a:srgbClr val="C00000"/>
              </a:solidFill>
            </a:endParaRPr>
          </a:p>
        </p:txBody>
      </p:sp>
      <p:sp>
        <p:nvSpPr>
          <p:cNvPr id="3" name="Content Placeholder 2"/>
          <p:cNvSpPr>
            <a:spLocks noGrp="1"/>
          </p:cNvSpPr>
          <p:nvPr>
            <p:ph idx="1"/>
          </p:nvPr>
        </p:nvSpPr>
        <p:spPr/>
        <p:txBody>
          <a:bodyPr>
            <a:normAutofit lnSpcReduction="10000"/>
          </a:bodyPr>
          <a:lstStyle/>
          <a:p>
            <a:r>
              <a:rPr lang="en-US" dirty="0" smtClean="0"/>
              <a:t>Financial data analysis</a:t>
            </a:r>
          </a:p>
          <a:p>
            <a:r>
              <a:rPr lang="en-US" dirty="0" smtClean="0"/>
              <a:t>Retail Industry</a:t>
            </a:r>
          </a:p>
          <a:p>
            <a:r>
              <a:rPr lang="en-US" dirty="0" smtClean="0"/>
              <a:t>Telecommunication Industry</a:t>
            </a:r>
          </a:p>
          <a:p>
            <a:r>
              <a:rPr lang="en-US" dirty="0" smtClean="0"/>
              <a:t>Biological Data Analysis</a:t>
            </a:r>
          </a:p>
          <a:p>
            <a:r>
              <a:rPr lang="en-US" dirty="0" smtClean="0"/>
              <a:t>Other Scientific Applications</a:t>
            </a:r>
          </a:p>
          <a:p>
            <a:r>
              <a:rPr lang="en-US" dirty="0" smtClean="0"/>
              <a:t>Credit risk prediction</a:t>
            </a:r>
          </a:p>
          <a:p>
            <a:r>
              <a:rPr lang="en-US" dirty="0" smtClean="0"/>
              <a:t>Medical diagnosis</a:t>
            </a:r>
          </a:p>
          <a:p>
            <a:r>
              <a:rPr lang="en-US" smtClean="0"/>
              <a:t>Insurance Companies</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solidFill>
                  <a:srgbClr val="C00000"/>
                </a:solidFill>
              </a:rPr>
              <a:t>Market Analysis and Management</a:t>
            </a:r>
            <a:br>
              <a:rPr lang="en-US" dirty="0" smtClean="0">
                <a:solidFill>
                  <a:srgbClr val="C00000"/>
                </a:solidFill>
              </a:rPr>
            </a:br>
            <a:endParaRPr lang="en-US" dirty="0">
              <a:solidFill>
                <a:srgbClr val="C00000"/>
              </a:solidFill>
            </a:endParaRPr>
          </a:p>
        </p:txBody>
      </p:sp>
      <p:sp>
        <p:nvSpPr>
          <p:cNvPr id="3" name="Content Placeholder 2"/>
          <p:cNvSpPr>
            <a:spLocks noGrp="1"/>
          </p:cNvSpPr>
          <p:nvPr>
            <p:ph idx="1"/>
          </p:nvPr>
        </p:nvSpPr>
        <p:spPr>
          <a:xfrm>
            <a:off x="457200" y="1600200"/>
            <a:ext cx="8382000" cy="4525963"/>
          </a:xfrm>
        </p:spPr>
        <p:txBody>
          <a:bodyPr>
            <a:normAutofit lnSpcReduction="10000"/>
          </a:bodyPr>
          <a:lstStyle/>
          <a:p>
            <a:pPr>
              <a:spcAft>
                <a:spcPts val="600"/>
              </a:spcAft>
              <a:buNone/>
            </a:pPr>
            <a:r>
              <a:rPr lang="en-US" sz="2600" dirty="0" smtClean="0"/>
              <a:t>    Listed below are the various fields of market where data mining is used −</a:t>
            </a:r>
          </a:p>
          <a:p>
            <a:pPr>
              <a:spcAft>
                <a:spcPts val="600"/>
              </a:spcAft>
            </a:pPr>
            <a:r>
              <a:rPr lang="en-US" sz="2600" b="1" dirty="0" smtClean="0">
                <a:solidFill>
                  <a:srgbClr val="C00000"/>
                </a:solidFill>
              </a:rPr>
              <a:t>Customer Profiling</a:t>
            </a:r>
            <a:r>
              <a:rPr lang="en-US" sz="2600" dirty="0" smtClean="0"/>
              <a:t> − Data mining helps determine what kind of people buy what kind of products.</a:t>
            </a:r>
          </a:p>
          <a:p>
            <a:pPr>
              <a:spcAft>
                <a:spcPts val="600"/>
              </a:spcAft>
            </a:pPr>
            <a:r>
              <a:rPr lang="en-US" sz="2600" b="1" dirty="0" smtClean="0">
                <a:solidFill>
                  <a:srgbClr val="C00000"/>
                </a:solidFill>
              </a:rPr>
              <a:t>Identifying Customer Requirements</a:t>
            </a:r>
            <a:r>
              <a:rPr lang="en-US" sz="2600" dirty="0" smtClean="0"/>
              <a:t> − Data mining helps in identifying the best products for different customers. It uses prediction to find the factors that may attract new customers.</a:t>
            </a:r>
          </a:p>
          <a:p>
            <a:pPr>
              <a:spcAft>
                <a:spcPts val="600"/>
              </a:spcAft>
            </a:pPr>
            <a:r>
              <a:rPr lang="en-US" sz="2600" b="1" dirty="0" smtClean="0">
                <a:solidFill>
                  <a:srgbClr val="C00000"/>
                </a:solidFill>
              </a:rPr>
              <a:t>Cross Market Analysis</a:t>
            </a:r>
            <a:r>
              <a:rPr lang="en-US" sz="2600" dirty="0" smtClean="0"/>
              <a:t> − Data mining performs association/correlations between product sales.</a:t>
            </a:r>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spcAft>
                <a:spcPts val="1200"/>
              </a:spcAft>
            </a:pPr>
            <a:r>
              <a:rPr lang="en-US" sz="2600" b="1" dirty="0" smtClean="0">
                <a:solidFill>
                  <a:srgbClr val="002060"/>
                </a:solidFill>
              </a:rPr>
              <a:t>Target Marketing</a:t>
            </a:r>
            <a:r>
              <a:rPr lang="en-US" sz="2600" dirty="0" smtClean="0"/>
              <a:t> − Data mining helps to find clusters of model customers who share the same characteristics such as interests, spending habits, income, etc.</a:t>
            </a:r>
          </a:p>
          <a:p>
            <a:pPr>
              <a:spcAft>
                <a:spcPts val="1200"/>
              </a:spcAft>
            </a:pPr>
            <a:r>
              <a:rPr lang="en-US" sz="2600" b="1" dirty="0" smtClean="0">
                <a:solidFill>
                  <a:srgbClr val="002060"/>
                </a:solidFill>
              </a:rPr>
              <a:t>Determining Customer purchasing pattern</a:t>
            </a:r>
            <a:r>
              <a:rPr lang="en-US" sz="2600" dirty="0" smtClean="0">
                <a:solidFill>
                  <a:srgbClr val="002060"/>
                </a:solidFill>
              </a:rPr>
              <a:t> </a:t>
            </a:r>
            <a:r>
              <a:rPr lang="en-US" sz="2600" dirty="0" smtClean="0"/>
              <a:t>− Data mining helps in determining customer purchasing pattern.</a:t>
            </a:r>
          </a:p>
          <a:p>
            <a:pPr>
              <a:spcAft>
                <a:spcPts val="1200"/>
              </a:spcAft>
            </a:pPr>
            <a:r>
              <a:rPr lang="en-US" sz="2600" b="1" dirty="0" smtClean="0">
                <a:solidFill>
                  <a:srgbClr val="002060"/>
                </a:solidFill>
              </a:rPr>
              <a:t>Providing Summary Information</a:t>
            </a:r>
            <a:r>
              <a:rPr lang="en-US" sz="2600" dirty="0" smtClean="0"/>
              <a:t> − Data mining provides us various multidimensional summary reports.</a:t>
            </a:r>
          </a:p>
          <a:p>
            <a:pPr>
              <a:spcAft>
                <a:spcPts val="1200"/>
              </a:spcAft>
            </a:pP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rPr>
              <a:t/>
            </a:r>
            <a:br>
              <a:rPr lang="en-US" b="1" dirty="0" smtClean="0">
                <a:solidFill>
                  <a:srgbClr val="C00000"/>
                </a:solidFill>
              </a:rPr>
            </a:br>
            <a:r>
              <a:rPr lang="en-US" b="1" dirty="0" smtClean="0">
                <a:solidFill>
                  <a:srgbClr val="C00000"/>
                </a:solidFill>
              </a:rPr>
              <a:t>Fraud detection</a:t>
            </a:r>
            <a:br>
              <a:rPr lang="en-US" b="1" dirty="0" smtClean="0">
                <a:solidFill>
                  <a:srgbClr val="C00000"/>
                </a:solidFill>
              </a:rPr>
            </a:br>
            <a:endParaRPr lang="en-US" dirty="0"/>
          </a:p>
        </p:txBody>
      </p:sp>
      <p:sp>
        <p:nvSpPr>
          <p:cNvPr id="3" name="Content Placeholder 2"/>
          <p:cNvSpPr>
            <a:spLocks noGrp="1"/>
          </p:cNvSpPr>
          <p:nvPr>
            <p:ph idx="1"/>
          </p:nvPr>
        </p:nvSpPr>
        <p:spPr>
          <a:xfrm>
            <a:off x="457200" y="1371600"/>
            <a:ext cx="8229600" cy="4754563"/>
          </a:xfrm>
        </p:spPr>
        <p:txBody>
          <a:bodyPr>
            <a:normAutofit/>
          </a:bodyPr>
          <a:lstStyle/>
          <a:p>
            <a:pPr>
              <a:buFont typeface="Wingdings" pitchFamily="2" charset="2"/>
              <a:buChar char="§"/>
            </a:pPr>
            <a:r>
              <a:rPr lang="en-US" sz="2400" dirty="0" smtClean="0"/>
              <a:t>By observing data usage patterns.</a:t>
            </a:r>
          </a:p>
          <a:p>
            <a:pPr>
              <a:buFont typeface="Wingdings" pitchFamily="2" charset="2"/>
              <a:buChar char="§"/>
            </a:pPr>
            <a:r>
              <a:rPr lang="en-US" sz="2400" dirty="0" smtClean="0"/>
              <a:t> People have typical purchase patterns.</a:t>
            </a:r>
          </a:p>
          <a:p>
            <a:pPr>
              <a:buFont typeface="Wingdings" pitchFamily="2" charset="2"/>
              <a:buChar char="§"/>
            </a:pPr>
            <a:r>
              <a:rPr lang="en-US" sz="2400" dirty="0" smtClean="0"/>
              <a:t>Deviation from patterns.</a:t>
            </a:r>
          </a:p>
          <a:p>
            <a:pPr>
              <a:buFont typeface="Wingdings" pitchFamily="2" charset="2"/>
              <a:buChar char="§"/>
            </a:pPr>
            <a:r>
              <a:rPr lang="en-US" sz="2400" dirty="0" smtClean="0"/>
              <a:t>Certain cities notorious for fraud.</a:t>
            </a:r>
          </a:p>
          <a:p>
            <a:pPr>
              <a:buFont typeface="Wingdings" pitchFamily="2" charset="2"/>
              <a:buChar char="§"/>
            </a:pPr>
            <a:r>
              <a:rPr lang="en-US" sz="2400" dirty="0" smtClean="0"/>
              <a:t>Certain items bought by stolen cards</a:t>
            </a:r>
          </a:p>
          <a:p>
            <a:pPr>
              <a:buFont typeface="Wingdings" pitchFamily="2" charset="2"/>
              <a:buChar char="§"/>
            </a:pPr>
            <a:r>
              <a:rPr lang="en-US" sz="2400" dirty="0" smtClean="0"/>
              <a:t>In </a:t>
            </a:r>
            <a:r>
              <a:rPr lang="en-US" sz="2400" dirty="0" smtClean="0">
                <a:solidFill>
                  <a:srgbClr val="0070C0"/>
                </a:solidFill>
              </a:rPr>
              <a:t>fraud telephone calls</a:t>
            </a:r>
            <a:r>
              <a:rPr lang="en-US" sz="2400" dirty="0" smtClean="0"/>
              <a:t>, it helps to find </a:t>
            </a:r>
          </a:p>
          <a:p>
            <a:pPr lvl="1">
              <a:buFont typeface="Wingdings" pitchFamily="2" charset="2"/>
              <a:buChar char="§"/>
            </a:pPr>
            <a:r>
              <a:rPr lang="en-US" sz="2000" dirty="0" smtClean="0"/>
              <a:t>the destination of the call, </a:t>
            </a:r>
          </a:p>
          <a:p>
            <a:pPr lvl="1">
              <a:buFont typeface="Wingdings" pitchFamily="2" charset="2"/>
              <a:buChar char="§"/>
            </a:pPr>
            <a:r>
              <a:rPr lang="en-US" sz="2000" dirty="0" smtClean="0"/>
              <a:t>duration of the call, </a:t>
            </a:r>
          </a:p>
          <a:p>
            <a:pPr lvl="1">
              <a:buFont typeface="Wingdings" pitchFamily="2" charset="2"/>
              <a:buChar char="§"/>
            </a:pPr>
            <a:r>
              <a:rPr lang="en-US" sz="2000" dirty="0" smtClean="0"/>
              <a:t>time of the day or week, etc. </a:t>
            </a:r>
          </a:p>
          <a:p>
            <a:pPr lvl="1">
              <a:buFont typeface="Wingdings" pitchFamily="2" charset="2"/>
              <a:buChar char="§"/>
            </a:pPr>
            <a:r>
              <a:rPr lang="en-US" sz="2000" dirty="0" smtClean="0"/>
              <a:t>It also analyzes the patterns that deviate from expected norms.</a:t>
            </a:r>
            <a:endParaRPr lang="en-US" sz="20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3" cstate="print">
            <a:lum contrast="16000"/>
          </a:blip>
          <a:srcRect/>
          <a:stretch>
            <a:fillRect/>
          </a:stretch>
        </p:blipFill>
        <p:spPr bwMode="auto">
          <a:xfrm>
            <a:off x="390525" y="823913"/>
            <a:ext cx="8584636" cy="53482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Dm</a:t>
            </a:r>
            <a:r>
              <a:rPr lang="en-US" dirty="0"/>
              <a:t> is finding in the hay stack (huge data) the needle (knowledge). </a:t>
            </a:r>
            <a:endParaRPr lang="en-US" dirty="0" smtClean="0"/>
          </a:p>
          <a:p>
            <a:r>
              <a:rPr lang="en-US" dirty="0" smtClean="0"/>
              <a:t>You don’t have </a:t>
            </a:r>
            <a:r>
              <a:rPr lang="en-US" dirty="0"/>
              <a:t>idea about where the needle can be found or even you don’t know whether the needle </a:t>
            </a:r>
            <a:r>
              <a:rPr lang="en-US" dirty="0" smtClean="0"/>
              <a:t>is there </a:t>
            </a:r>
            <a:r>
              <a:rPr lang="en-US" dirty="0"/>
              <a:t>in the haystack or not.</a:t>
            </a:r>
          </a:p>
          <a:p>
            <a:endParaRPr lang="en-US" dirty="0"/>
          </a:p>
        </p:txBody>
      </p:sp>
    </p:spTree>
    <p:extLst>
      <p:ext uri="{BB962C8B-B14F-4D97-AF65-F5344CB8AC3E}">
        <p14:creationId xmlns:p14="http://schemas.microsoft.com/office/powerpoint/2010/main" val="33752862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C00000"/>
                </a:solidFill>
              </a:rPr>
              <a:t>Architecture of Data Mining System</a:t>
            </a:r>
            <a:endParaRPr lang="en-US" sz="4000" dirty="0">
              <a:solidFill>
                <a:srgbClr val="C00000"/>
              </a:solidFill>
            </a:endParaRPr>
          </a:p>
        </p:txBody>
      </p:sp>
      <p:sp>
        <p:nvSpPr>
          <p:cNvPr id="3" name="Content Placeholder 2"/>
          <p:cNvSpPr>
            <a:spLocks noGrp="1"/>
          </p:cNvSpPr>
          <p:nvPr>
            <p:ph idx="1"/>
          </p:nvPr>
        </p:nvSpPr>
        <p:spPr/>
        <p:txBody>
          <a:bodyPr/>
          <a:lstStyle/>
          <a:p>
            <a:endParaRPr lang="en-US"/>
          </a:p>
        </p:txBody>
      </p:sp>
      <p:pic>
        <p:nvPicPr>
          <p:cNvPr id="2051" name="Picture 3"/>
          <p:cNvPicPr>
            <a:picLocks noChangeAspect="1" noChangeArrowheads="1"/>
          </p:cNvPicPr>
          <p:nvPr/>
        </p:nvPicPr>
        <p:blipFill>
          <a:blip r:embed="rId2" cstate="print"/>
          <a:srcRect/>
          <a:stretch>
            <a:fillRect/>
          </a:stretch>
        </p:blipFill>
        <p:spPr bwMode="auto">
          <a:xfrm>
            <a:off x="1962149" y="1471613"/>
            <a:ext cx="5657849" cy="42433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4876800"/>
          </a:xfrm>
        </p:spPr>
        <p:txBody>
          <a:bodyPr>
            <a:noAutofit/>
          </a:bodyPr>
          <a:lstStyle/>
          <a:p>
            <a:r>
              <a:rPr lang="en-US" sz="2400" dirty="0" smtClean="0"/>
              <a:t>Present an example where data mining is crucial to the success of a business. What data mining functions does this business need? Can they be performed alternatively by data query processing or simple statistical analysis?</a:t>
            </a:r>
          </a:p>
          <a:p>
            <a:pPr>
              <a:buNone/>
            </a:pPr>
            <a:endParaRPr lang="en-US" sz="1050" dirty="0" smtClean="0"/>
          </a:p>
          <a:p>
            <a:pPr>
              <a:spcAft>
                <a:spcPts val="600"/>
              </a:spcAft>
            </a:pPr>
            <a:r>
              <a:rPr lang="en-US" sz="2000" dirty="0" smtClean="0"/>
              <a:t>A department store, for example, can use data mining to assist with its target marketing mail campaign.</a:t>
            </a:r>
          </a:p>
          <a:p>
            <a:pPr>
              <a:spcAft>
                <a:spcPts val="600"/>
              </a:spcAft>
            </a:pPr>
            <a:r>
              <a:rPr lang="en-US" sz="2000" dirty="0" smtClean="0"/>
              <a:t>Using data mining functions such as </a:t>
            </a:r>
            <a:r>
              <a:rPr lang="en-US" sz="2000" dirty="0" smtClean="0">
                <a:solidFill>
                  <a:srgbClr val="C00000"/>
                </a:solidFill>
              </a:rPr>
              <a:t>association</a:t>
            </a:r>
            <a:r>
              <a:rPr lang="en-US" sz="2000" dirty="0" smtClean="0"/>
              <a:t>, the store can use the mined strong </a:t>
            </a:r>
            <a:r>
              <a:rPr lang="en-US" sz="2000" dirty="0" smtClean="0">
                <a:solidFill>
                  <a:srgbClr val="C00000"/>
                </a:solidFill>
              </a:rPr>
              <a:t>association rules </a:t>
            </a:r>
            <a:r>
              <a:rPr lang="en-US" sz="2000" dirty="0" smtClean="0"/>
              <a:t>to determine </a:t>
            </a:r>
            <a:r>
              <a:rPr lang="en-US" sz="2000" dirty="0" smtClean="0">
                <a:solidFill>
                  <a:srgbClr val="C00000"/>
                </a:solidFill>
              </a:rPr>
              <a:t>which products </a:t>
            </a:r>
            <a:r>
              <a:rPr lang="en-US" sz="2000" dirty="0" smtClean="0"/>
              <a:t>bought by one group of customers are likely to lead to the buying of </a:t>
            </a:r>
            <a:r>
              <a:rPr lang="en-US" sz="2000" dirty="0" smtClean="0">
                <a:solidFill>
                  <a:srgbClr val="C00000"/>
                </a:solidFill>
              </a:rPr>
              <a:t>certain other products. </a:t>
            </a:r>
          </a:p>
          <a:p>
            <a:pPr>
              <a:spcAft>
                <a:spcPts val="600"/>
              </a:spcAft>
            </a:pPr>
            <a:r>
              <a:rPr lang="en-US" sz="2000" dirty="0" smtClean="0"/>
              <a:t>With this information, the store can then </a:t>
            </a:r>
            <a:r>
              <a:rPr lang="en-US" sz="2000" dirty="0" smtClean="0">
                <a:solidFill>
                  <a:srgbClr val="C00000"/>
                </a:solidFill>
              </a:rPr>
              <a:t>mail marketing materials </a:t>
            </a:r>
            <a:r>
              <a:rPr lang="en-US" sz="2000" dirty="0" smtClean="0"/>
              <a:t>only to those kinds of customers who exhibit a </a:t>
            </a:r>
            <a:r>
              <a:rPr lang="en-US" sz="2000" dirty="0" smtClean="0">
                <a:solidFill>
                  <a:srgbClr val="C00000"/>
                </a:solidFill>
              </a:rPr>
              <a:t>high likelihoo</a:t>
            </a:r>
            <a:r>
              <a:rPr lang="en-US" sz="2000" dirty="0" smtClean="0"/>
              <a:t>d of purchasing additional products.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smtClean="0"/>
              <a:t> </a:t>
            </a:r>
            <a:r>
              <a:rPr lang="en-US" sz="2400" dirty="0" smtClean="0"/>
              <a:t>Data query processing is used  for data or information retrieval and does not have the means for  finding association rules.</a:t>
            </a:r>
          </a:p>
          <a:p>
            <a:endParaRPr lang="en-US" sz="2400" dirty="0" smtClean="0"/>
          </a:p>
          <a:p>
            <a:r>
              <a:rPr lang="en-US" sz="2400" dirty="0" smtClean="0"/>
              <a:t> Similarly, simple statistical analysis cannot handle large amounts of data such as those of customer records in a department store.</a:t>
            </a:r>
          </a:p>
          <a:p>
            <a:endParaRPr lang="en-US" sz="28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 Data warehouse VS Database:</a:t>
            </a:r>
            <a:endParaRPr lang="en-US" dirty="0"/>
          </a:p>
        </p:txBody>
      </p:sp>
      <p:sp>
        <p:nvSpPr>
          <p:cNvPr id="3" name="Content Placeholder 2"/>
          <p:cNvSpPr>
            <a:spLocks noGrp="1"/>
          </p:cNvSpPr>
          <p:nvPr>
            <p:ph idx="1"/>
          </p:nvPr>
        </p:nvSpPr>
        <p:spPr/>
        <p:txBody>
          <a:bodyPr>
            <a:normAutofit/>
          </a:bodyPr>
          <a:lstStyle/>
          <a:p>
            <a:r>
              <a:rPr lang="en-US" sz="2400" dirty="0" smtClean="0"/>
              <a:t>A data warehouse is a repository of information collected from multiple sources, over a history of time, stored under a unified schema, and used for data analysis and decision support.</a:t>
            </a:r>
          </a:p>
          <a:p>
            <a:endParaRPr lang="en-US" sz="2400" dirty="0" smtClean="0"/>
          </a:p>
          <a:p>
            <a:r>
              <a:rPr lang="en-US" sz="2400" dirty="0" smtClean="0"/>
              <a:t> A database, is a collection of interrelated data that represents the current status of the stored data. </a:t>
            </a:r>
          </a:p>
          <a:p>
            <a:endParaRPr lang="en-US" sz="2400" dirty="0" smtClean="0"/>
          </a:p>
          <a:p>
            <a:r>
              <a:rPr lang="en-US" sz="2400" dirty="0" smtClean="0"/>
              <a:t>Both are repositories of information, storing huge amounts of persistent data</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C00000"/>
                </a:solidFill>
              </a:rPr>
              <a:t>What is Data </a:t>
            </a:r>
            <a:r>
              <a:rPr lang="en-US" sz="4000" b="1" dirty="0" smtClean="0">
                <a:solidFill>
                  <a:srgbClr val="C00000"/>
                </a:solidFill>
              </a:rPr>
              <a:t>Mining</a:t>
            </a:r>
            <a:r>
              <a:rPr lang="en-US" sz="4000" b="1" dirty="0">
                <a:solidFill>
                  <a:srgbClr val="C00000"/>
                </a:solidFill>
              </a:rPr>
              <a:t>:</a:t>
            </a:r>
            <a:r>
              <a:rPr lang="en-US" sz="4000" b="1" dirty="0" smtClean="0">
                <a:solidFill>
                  <a:srgbClr val="C00000"/>
                </a:solidFill>
              </a:rPr>
              <a:t> </a:t>
            </a:r>
            <a:r>
              <a:rPr lang="en-US" sz="4000" b="1" dirty="0">
                <a:solidFill>
                  <a:srgbClr val="C00000"/>
                </a:solidFill>
              </a:rPr>
              <a:t>Formal</a:t>
            </a:r>
            <a:endParaRPr lang="en-US" sz="4000" dirty="0">
              <a:solidFill>
                <a:srgbClr val="C00000"/>
              </a:solidFill>
            </a:endParaRPr>
          </a:p>
        </p:txBody>
      </p:sp>
      <p:sp>
        <p:nvSpPr>
          <p:cNvPr id="3" name="Content Placeholder 2"/>
          <p:cNvSpPr>
            <a:spLocks noGrp="1"/>
          </p:cNvSpPr>
          <p:nvPr>
            <p:ph idx="1"/>
          </p:nvPr>
        </p:nvSpPr>
        <p:spPr/>
        <p:txBody>
          <a:bodyPr>
            <a:normAutofit/>
          </a:bodyPr>
          <a:lstStyle/>
          <a:p>
            <a:pPr>
              <a:spcAft>
                <a:spcPts val="1200"/>
              </a:spcAft>
            </a:pPr>
            <a:r>
              <a:rPr lang="en-US" sz="2400" dirty="0"/>
              <a:t>Historically, the notion of </a:t>
            </a:r>
            <a:r>
              <a:rPr lang="en-US" sz="2400" dirty="0">
                <a:solidFill>
                  <a:srgbClr val="7030A0"/>
                </a:solidFill>
              </a:rPr>
              <a:t>finding useful patterns in data </a:t>
            </a:r>
            <a:r>
              <a:rPr lang="en-US" sz="2400" dirty="0"/>
              <a:t>has been given a variety of </a:t>
            </a:r>
            <a:r>
              <a:rPr lang="en-US" sz="2400" dirty="0" smtClean="0"/>
              <a:t>names, including </a:t>
            </a:r>
            <a:r>
              <a:rPr lang="en-US" sz="2400" dirty="0"/>
              <a:t>data mining, knowledge extraction, information discovery, information harvesting, data archaeology, and data pattern processing. </a:t>
            </a:r>
          </a:p>
          <a:p>
            <a:pPr>
              <a:spcAft>
                <a:spcPts val="1200"/>
              </a:spcAft>
            </a:pPr>
            <a:r>
              <a:rPr lang="en-US" sz="2400" dirty="0"/>
              <a:t>The term </a:t>
            </a:r>
            <a:r>
              <a:rPr lang="en-US" sz="2400" dirty="0">
                <a:solidFill>
                  <a:srgbClr val="00B050"/>
                </a:solidFill>
              </a:rPr>
              <a:t>data mining </a:t>
            </a:r>
            <a:r>
              <a:rPr lang="en-US" sz="2400" dirty="0"/>
              <a:t>has mostly been used by </a:t>
            </a:r>
            <a:r>
              <a:rPr lang="en-US" sz="2400" dirty="0">
                <a:solidFill>
                  <a:srgbClr val="0070C0"/>
                </a:solidFill>
              </a:rPr>
              <a:t>statisticians</a:t>
            </a:r>
            <a:r>
              <a:rPr lang="en-US" sz="2400" dirty="0"/>
              <a:t>, </a:t>
            </a:r>
            <a:r>
              <a:rPr lang="en-US" sz="2400" dirty="0">
                <a:solidFill>
                  <a:srgbClr val="0070C0"/>
                </a:solidFill>
              </a:rPr>
              <a:t>data analysts</a:t>
            </a:r>
            <a:r>
              <a:rPr lang="en-US" sz="2400" dirty="0"/>
              <a:t>, and </a:t>
            </a:r>
            <a:r>
              <a:rPr lang="en-US" sz="2400" dirty="0" smtClean="0"/>
              <a:t> </a:t>
            </a:r>
            <a:r>
              <a:rPr lang="en-US" sz="2400" dirty="0">
                <a:solidFill>
                  <a:srgbClr val="0070C0"/>
                </a:solidFill>
              </a:rPr>
              <a:t>management information systems</a:t>
            </a:r>
            <a:r>
              <a:rPr lang="en-US" sz="2400" dirty="0"/>
              <a:t> (MIS) communities. </a:t>
            </a:r>
          </a:p>
          <a:p>
            <a:pPr>
              <a:spcAft>
                <a:spcPts val="1200"/>
              </a:spcAft>
            </a:pPr>
            <a:r>
              <a:rPr lang="en-US" sz="2400" dirty="0"/>
              <a:t>It has also gained popularity in the database field. </a:t>
            </a:r>
          </a:p>
          <a:p>
            <a:pPr>
              <a:spcAft>
                <a:spcPts val="1200"/>
              </a:spcAft>
            </a:pPr>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C00000"/>
                </a:solidFill>
              </a:rPr>
              <a:t>What is Data Mining: Formal</a:t>
            </a:r>
            <a:endParaRPr lang="en-US" sz="4000" dirty="0"/>
          </a:p>
        </p:txBody>
      </p:sp>
      <p:sp>
        <p:nvSpPr>
          <p:cNvPr id="3" name="Content Placeholder 2"/>
          <p:cNvSpPr>
            <a:spLocks noGrp="1"/>
          </p:cNvSpPr>
          <p:nvPr>
            <p:ph idx="1"/>
          </p:nvPr>
        </p:nvSpPr>
        <p:spPr/>
        <p:txBody>
          <a:bodyPr>
            <a:normAutofit/>
          </a:bodyPr>
          <a:lstStyle/>
          <a:p>
            <a:pPr>
              <a:spcAft>
                <a:spcPts val="1200"/>
              </a:spcAft>
            </a:pPr>
            <a:r>
              <a:rPr lang="en-US" sz="2400" dirty="0" smtClean="0"/>
              <a:t>KDD refers to the overall process of </a:t>
            </a:r>
            <a:r>
              <a:rPr lang="en-US" sz="2400" dirty="0" smtClean="0">
                <a:solidFill>
                  <a:srgbClr val="002060"/>
                </a:solidFill>
              </a:rPr>
              <a:t>discovering useful knowledge</a:t>
            </a:r>
            <a:r>
              <a:rPr lang="en-US" sz="2400" dirty="0" smtClean="0"/>
              <a:t> from data, and </a:t>
            </a:r>
            <a:r>
              <a:rPr lang="en-US" sz="2400" dirty="0" smtClean="0">
                <a:solidFill>
                  <a:srgbClr val="00B050"/>
                </a:solidFill>
              </a:rPr>
              <a:t>data mining </a:t>
            </a:r>
            <a:r>
              <a:rPr lang="en-US" sz="2400" dirty="0" smtClean="0"/>
              <a:t>refers to a particular step in this process. </a:t>
            </a:r>
          </a:p>
          <a:p>
            <a:pPr>
              <a:spcAft>
                <a:spcPts val="1200"/>
              </a:spcAft>
            </a:pPr>
            <a:r>
              <a:rPr lang="en-US" sz="2400" dirty="0" smtClean="0"/>
              <a:t>Data mining is the </a:t>
            </a:r>
            <a:r>
              <a:rPr lang="en-US" sz="2400" dirty="0" smtClean="0">
                <a:solidFill>
                  <a:srgbClr val="C00000"/>
                </a:solidFill>
              </a:rPr>
              <a:t>application of specific algorithms </a:t>
            </a:r>
            <a:r>
              <a:rPr lang="en-US" sz="2400" dirty="0" smtClean="0"/>
              <a:t>for extracting patterns from data. </a:t>
            </a:r>
          </a:p>
          <a:p>
            <a:r>
              <a:rPr lang="en-US" sz="2400" dirty="0"/>
              <a:t>Data mining digs out valuable </a:t>
            </a:r>
            <a:r>
              <a:rPr lang="en-US" sz="2400" dirty="0">
                <a:solidFill>
                  <a:srgbClr val="00B050"/>
                </a:solidFill>
              </a:rPr>
              <a:t>non-trivial</a:t>
            </a:r>
            <a:r>
              <a:rPr lang="en-US" sz="2400" dirty="0"/>
              <a:t> information from </a:t>
            </a:r>
            <a:r>
              <a:rPr lang="en-US" sz="2400" dirty="0">
                <a:solidFill>
                  <a:srgbClr val="0070C0"/>
                </a:solidFill>
              </a:rPr>
              <a:t>large </a:t>
            </a:r>
            <a:r>
              <a:rPr lang="en-US" sz="2400" dirty="0" smtClean="0">
                <a:solidFill>
                  <a:srgbClr val="0070C0"/>
                </a:solidFill>
              </a:rPr>
              <a:t>multidimensional </a:t>
            </a:r>
            <a:r>
              <a:rPr lang="en-US" sz="2400" dirty="0" smtClean="0"/>
              <a:t>apparently </a:t>
            </a:r>
            <a:r>
              <a:rPr lang="en-US" sz="2400" dirty="0">
                <a:solidFill>
                  <a:srgbClr val="7030A0"/>
                </a:solidFill>
              </a:rPr>
              <a:t>unrelated data bases</a:t>
            </a:r>
            <a:r>
              <a:rPr lang="en-US" sz="2400" dirty="0"/>
              <a:t> (sets).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C00000"/>
                </a:solidFill>
              </a:rPr>
              <a:t>Nontrivial</a:t>
            </a:r>
            <a:endParaRPr lang="en-US" sz="4000" dirty="0">
              <a:solidFill>
                <a:srgbClr val="C00000"/>
              </a:solidFill>
            </a:endParaRPr>
          </a:p>
        </p:txBody>
      </p:sp>
      <p:sp>
        <p:nvSpPr>
          <p:cNvPr id="3" name="Content Placeholder 2"/>
          <p:cNvSpPr>
            <a:spLocks noGrp="1"/>
          </p:cNvSpPr>
          <p:nvPr>
            <p:ph idx="1"/>
          </p:nvPr>
        </p:nvSpPr>
        <p:spPr/>
        <p:txBody>
          <a:bodyPr>
            <a:normAutofit lnSpcReduction="10000"/>
          </a:bodyPr>
          <a:lstStyle/>
          <a:p>
            <a:pPr>
              <a:spcAft>
                <a:spcPts val="1200"/>
              </a:spcAft>
            </a:pPr>
            <a:r>
              <a:rPr lang="en-US" sz="2400" dirty="0"/>
              <a:t>By </a:t>
            </a:r>
            <a:r>
              <a:rPr lang="en-US" sz="2400" dirty="0">
                <a:solidFill>
                  <a:srgbClr val="0070C0"/>
                </a:solidFill>
              </a:rPr>
              <a:t>nontrivial</a:t>
            </a:r>
            <a:r>
              <a:rPr lang="en-US" sz="2400" dirty="0"/>
              <a:t>, we mean that </a:t>
            </a:r>
            <a:r>
              <a:rPr lang="en-US" sz="2400" dirty="0">
                <a:solidFill>
                  <a:srgbClr val="00B050"/>
                </a:solidFill>
              </a:rPr>
              <a:t>some search or inference </a:t>
            </a:r>
            <a:r>
              <a:rPr lang="en-US" sz="2400" dirty="0"/>
              <a:t>is involved; that is, it is not </a:t>
            </a:r>
            <a:r>
              <a:rPr lang="en-US" sz="2400" dirty="0" smtClean="0"/>
              <a:t>simple like </a:t>
            </a:r>
            <a:r>
              <a:rPr lang="en-US" sz="2400" dirty="0"/>
              <a:t>computing the average value of a set </a:t>
            </a:r>
            <a:r>
              <a:rPr lang="en-US" sz="2400" dirty="0" smtClean="0"/>
              <a:t>of numbers.</a:t>
            </a:r>
          </a:p>
          <a:p>
            <a:pPr>
              <a:spcAft>
                <a:spcPts val="1200"/>
              </a:spcAft>
            </a:pPr>
            <a:r>
              <a:rPr lang="en-US" sz="2400" dirty="0" smtClean="0"/>
              <a:t>If </a:t>
            </a:r>
            <a:r>
              <a:rPr lang="en-US" sz="2400" dirty="0"/>
              <a:t>“</a:t>
            </a:r>
            <a:r>
              <a:rPr lang="en-US" sz="2400" dirty="0" err="1">
                <a:solidFill>
                  <a:srgbClr val="FF0000"/>
                </a:solidFill>
              </a:rPr>
              <a:t>Suwaiyan</a:t>
            </a:r>
            <a:r>
              <a:rPr lang="en-US" sz="2400" dirty="0">
                <a:solidFill>
                  <a:srgbClr val="FF0000"/>
                </a:solidFill>
              </a:rPr>
              <a:t>”</a:t>
            </a:r>
            <a:r>
              <a:rPr lang="en-US" sz="2400" dirty="0"/>
              <a:t> sale increases during </a:t>
            </a:r>
            <a:r>
              <a:rPr lang="en-US" sz="2400" dirty="0" err="1"/>
              <a:t>Eid</a:t>
            </a:r>
            <a:r>
              <a:rPr lang="en-US" sz="2400" dirty="0"/>
              <a:t> days, the </a:t>
            </a:r>
            <a:r>
              <a:rPr lang="en-US" sz="2400" dirty="0">
                <a:solidFill>
                  <a:schemeClr val="accent6">
                    <a:lumMod val="75000"/>
                  </a:schemeClr>
                </a:solidFill>
              </a:rPr>
              <a:t>sugar</a:t>
            </a:r>
            <a:r>
              <a:rPr lang="en-US" sz="2400" dirty="0"/>
              <a:t>, </a:t>
            </a:r>
            <a:r>
              <a:rPr lang="en-US" sz="2400" dirty="0" smtClean="0">
                <a:solidFill>
                  <a:schemeClr val="accent6">
                    <a:lumMod val="75000"/>
                  </a:schemeClr>
                </a:solidFill>
              </a:rPr>
              <a:t>milk</a:t>
            </a:r>
            <a:r>
              <a:rPr lang="en-US" sz="2400" dirty="0" smtClean="0"/>
              <a:t> and </a:t>
            </a:r>
            <a:r>
              <a:rPr lang="en-US" sz="2400" dirty="0">
                <a:solidFill>
                  <a:schemeClr val="accent6">
                    <a:lumMod val="75000"/>
                  </a:schemeClr>
                </a:solidFill>
              </a:rPr>
              <a:t>date sales </a:t>
            </a:r>
            <a:r>
              <a:rPr lang="en-US" sz="2400" dirty="0"/>
              <a:t>also </a:t>
            </a:r>
            <a:r>
              <a:rPr lang="en-US" sz="2400" dirty="0" smtClean="0"/>
              <a:t>increase (trivial info).</a:t>
            </a:r>
          </a:p>
          <a:p>
            <a:pPr>
              <a:spcAft>
                <a:spcPts val="1200"/>
              </a:spcAft>
            </a:pPr>
            <a:r>
              <a:rPr lang="en-US" sz="2400" dirty="0" smtClean="0"/>
              <a:t>If </a:t>
            </a:r>
            <a:r>
              <a:rPr lang="en-US" sz="2400" dirty="0"/>
              <a:t>the </a:t>
            </a:r>
            <a:r>
              <a:rPr lang="en-US" sz="2400" dirty="0">
                <a:solidFill>
                  <a:srgbClr val="7030A0"/>
                </a:solidFill>
              </a:rPr>
              <a:t>sale</a:t>
            </a:r>
            <a:r>
              <a:rPr lang="en-US" sz="2400" dirty="0"/>
              <a:t> of some items </a:t>
            </a:r>
            <a:r>
              <a:rPr lang="en-US" sz="2400" dirty="0">
                <a:solidFill>
                  <a:srgbClr val="7030A0"/>
                </a:solidFill>
              </a:rPr>
              <a:t>boosts </a:t>
            </a:r>
            <a:r>
              <a:rPr lang="en-US" sz="2400" dirty="0" smtClean="0">
                <a:solidFill>
                  <a:srgbClr val="7030A0"/>
                </a:solidFill>
              </a:rPr>
              <a:t>up </a:t>
            </a:r>
            <a:r>
              <a:rPr lang="en-US" sz="2400" dirty="0" smtClean="0"/>
              <a:t>in </a:t>
            </a:r>
            <a:r>
              <a:rPr lang="en-US" sz="2400" dirty="0" smtClean="0">
                <a:solidFill>
                  <a:srgbClr val="00B050"/>
                </a:solidFill>
              </a:rPr>
              <a:t>normal days</a:t>
            </a:r>
            <a:r>
              <a:rPr lang="en-US" sz="2400" dirty="0" smtClean="0"/>
              <a:t>, </a:t>
            </a:r>
            <a:r>
              <a:rPr lang="en-US" sz="2400" dirty="0"/>
              <a:t>in some region of the country, this is </a:t>
            </a:r>
            <a:r>
              <a:rPr lang="en-US" sz="2400" dirty="0">
                <a:solidFill>
                  <a:srgbClr val="C00000"/>
                </a:solidFill>
              </a:rPr>
              <a:t>non-trivial </a:t>
            </a:r>
            <a:r>
              <a:rPr lang="en-US" sz="2400" dirty="0" smtClean="0"/>
              <a:t>information</a:t>
            </a:r>
          </a:p>
          <a:p>
            <a:pPr marL="0" indent="0">
              <a:buNone/>
            </a:pPr>
            <a:r>
              <a:rPr lang="en-US" sz="2400" b="1" dirty="0">
                <a:solidFill>
                  <a:srgbClr val="FF0000"/>
                </a:solidFill>
              </a:rPr>
              <a:t>Value</a:t>
            </a:r>
          </a:p>
          <a:p>
            <a:r>
              <a:rPr lang="en-US" sz="2400" dirty="0"/>
              <a:t>The term </a:t>
            </a:r>
            <a:r>
              <a:rPr lang="en-US" sz="2400" i="1" dirty="0"/>
              <a:t>value </a:t>
            </a:r>
            <a:r>
              <a:rPr lang="en-US" sz="2400" dirty="0"/>
              <a:t>refers to the </a:t>
            </a:r>
            <a:r>
              <a:rPr lang="en-US" sz="2400" dirty="0">
                <a:solidFill>
                  <a:srgbClr val="7030A0"/>
                </a:solidFill>
              </a:rPr>
              <a:t>importance</a:t>
            </a:r>
            <a:r>
              <a:rPr lang="en-US" sz="2400" dirty="0"/>
              <a:t> of discovered hidden </a:t>
            </a:r>
            <a:r>
              <a:rPr lang="en-US" sz="2400" dirty="0">
                <a:solidFill>
                  <a:srgbClr val="7030A0"/>
                </a:solidFill>
              </a:rPr>
              <a:t>patterns to the user </a:t>
            </a:r>
            <a:r>
              <a:rPr lang="en-US" sz="2400" dirty="0"/>
              <a:t>in terms of </a:t>
            </a:r>
            <a:r>
              <a:rPr lang="en-US" sz="2400" dirty="0" smtClean="0"/>
              <a:t>its </a:t>
            </a:r>
            <a:r>
              <a:rPr lang="en-US" sz="2400" dirty="0" smtClean="0">
                <a:solidFill>
                  <a:srgbClr val="7030A0"/>
                </a:solidFill>
              </a:rPr>
              <a:t>usability</a:t>
            </a:r>
            <a:r>
              <a:rPr lang="en-US" sz="2400" dirty="0"/>
              <a:t>, validity, </a:t>
            </a:r>
            <a:r>
              <a:rPr lang="en-US" sz="2400" dirty="0">
                <a:solidFill>
                  <a:srgbClr val="7030A0"/>
                </a:solidFill>
              </a:rPr>
              <a:t>benefit</a:t>
            </a:r>
            <a:r>
              <a:rPr lang="en-US" sz="2400" dirty="0"/>
              <a:t> and </a:t>
            </a:r>
            <a:r>
              <a:rPr lang="en-US" sz="2400" dirty="0" smtClean="0">
                <a:solidFill>
                  <a:srgbClr val="7030A0"/>
                </a:solidFill>
              </a:rPr>
              <a:t>understandability</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spcAft>
                <a:spcPts val="1200"/>
              </a:spcAft>
            </a:pPr>
            <a:r>
              <a:rPr lang="en-US" sz="2400" dirty="0"/>
              <a:t>In a flat or </a:t>
            </a:r>
            <a:r>
              <a:rPr lang="en-US" sz="2400" dirty="0">
                <a:solidFill>
                  <a:srgbClr val="0070C0"/>
                </a:solidFill>
              </a:rPr>
              <a:t>relational database</a:t>
            </a:r>
            <a:r>
              <a:rPr lang="en-US" sz="2400" dirty="0"/>
              <a:t>, each field in a record represents a dimension. </a:t>
            </a:r>
            <a:endParaRPr lang="en-US" sz="2400" dirty="0" smtClean="0"/>
          </a:p>
          <a:p>
            <a:pPr>
              <a:spcAft>
                <a:spcPts val="1200"/>
              </a:spcAft>
            </a:pPr>
            <a:r>
              <a:rPr lang="en-US" sz="2400" dirty="0" smtClean="0"/>
              <a:t>In </a:t>
            </a:r>
            <a:r>
              <a:rPr lang="en-US" sz="2400" dirty="0"/>
              <a:t>a </a:t>
            </a:r>
            <a:r>
              <a:rPr lang="en-US" sz="2400" dirty="0">
                <a:solidFill>
                  <a:srgbClr val="C00000"/>
                </a:solidFill>
              </a:rPr>
              <a:t>multidimensional database</a:t>
            </a:r>
            <a:r>
              <a:rPr lang="en-US" sz="2400" dirty="0"/>
              <a:t>, a dimension is a set of </a:t>
            </a:r>
            <a:r>
              <a:rPr lang="en-US" sz="2400" dirty="0">
                <a:solidFill>
                  <a:srgbClr val="00B050"/>
                </a:solidFill>
              </a:rPr>
              <a:t>similar entities</a:t>
            </a:r>
            <a:r>
              <a:rPr lang="en-US" sz="2400" dirty="0"/>
              <a:t>; for example, a </a:t>
            </a:r>
            <a:r>
              <a:rPr lang="en-US" sz="2400" dirty="0" smtClean="0"/>
              <a:t>multidimensional </a:t>
            </a:r>
            <a:r>
              <a:rPr lang="en-US" sz="2400" dirty="0"/>
              <a:t>sales database might include the </a:t>
            </a:r>
            <a:r>
              <a:rPr lang="en-US" sz="2400" dirty="0">
                <a:solidFill>
                  <a:srgbClr val="7030A0"/>
                </a:solidFill>
              </a:rPr>
              <a:t>dimensions Product, Time, and City</a:t>
            </a:r>
            <a:r>
              <a:rPr lang="en-US" sz="2400" dirty="0"/>
              <a:t>. </a:t>
            </a:r>
          </a:p>
          <a:p>
            <a:pPr>
              <a:spcAft>
                <a:spcPts val="1200"/>
              </a:spcAft>
            </a:pPr>
            <a:r>
              <a:rPr lang="en-US" sz="2400" dirty="0">
                <a:solidFill>
                  <a:srgbClr val="C00000"/>
                </a:solidFill>
              </a:rPr>
              <a:t>Data mining </a:t>
            </a:r>
            <a:r>
              <a:rPr lang="en-US" sz="2400" dirty="0" smtClean="0"/>
              <a:t>multidimensional </a:t>
            </a:r>
            <a:r>
              <a:rPr lang="en-US" sz="2400" dirty="0"/>
              <a:t>databases allows users to </a:t>
            </a:r>
            <a:r>
              <a:rPr lang="en-US" sz="2400" dirty="0">
                <a:solidFill>
                  <a:srgbClr val="00B050"/>
                </a:solidFill>
              </a:rPr>
              <a:t>analyze data </a:t>
            </a:r>
            <a:r>
              <a:rPr lang="en-US" sz="2400" dirty="0"/>
              <a:t>from many different dimensions or angles</a:t>
            </a:r>
            <a:r>
              <a:rPr lang="en-US" sz="2400" dirty="0" smtClean="0"/>
              <a:t>.</a:t>
            </a:r>
          </a:p>
          <a:p>
            <a:pPr>
              <a:spcAft>
                <a:spcPts val="1200"/>
              </a:spcAft>
            </a:pPr>
            <a:endParaRPr lang="en-US"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5028</TotalTime>
  <Words>4094</Words>
  <Application>Microsoft Office PowerPoint</Application>
  <PresentationFormat>On-screen Show (4:3)</PresentationFormat>
  <Paragraphs>336</Paragraphs>
  <Slides>53</Slides>
  <Notes>20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Course: Data Mining  Instructor: Dr. Atif Khan  </vt:lpstr>
      <vt:lpstr>What is Data Mining: Informal</vt:lpstr>
      <vt:lpstr>What is Data Mining: Informal</vt:lpstr>
      <vt:lpstr>What is Data Mining: Slightly Informal</vt:lpstr>
      <vt:lpstr>PowerPoint Presentation</vt:lpstr>
      <vt:lpstr>What is Data Mining: Formal</vt:lpstr>
      <vt:lpstr>What is Data Mining: Formal</vt:lpstr>
      <vt:lpstr>Nontrivial</vt:lpstr>
      <vt:lpstr>PowerPoint Presentation</vt:lpstr>
      <vt:lpstr>Unrelated</vt:lpstr>
      <vt:lpstr>PowerPoint Presentation</vt:lpstr>
      <vt:lpstr>Why Data Mining</vt:lpstr>
      <vt:lpstr>Why Data Mining</vt:lpstr>
      <vt:lpstr>Claude Shannon’s theory</vt:lpstr>
      <vt:lpstr>Why Data Mining: Supply &amp; Demand</vt:lpstr>
      <vt:lpstr>PowerPoint Presentation</vt:lpstr>
      <vt:lpstr>Why Data Mining?: Bridging the gap</vt:lpstr>
      <vt:lpstr>Data Mining is HOT</vt:lpstr>
      <vt:lpstr>Data Mining at the Top Layer</vt:lpstr>
      <vt:lpstr>PowerPoint Presentation</vt:lpstr>
      <vt:lpstr>What Can Data Mining Do</vt:lpstr>
      <vt:lpstr>Classification</vt:lpstr>
      <vt:lpstr>PowerPoint Presentation</vt:lpstr>
      <vt:lpstr>Classification</vt:lpstr>
      <vt:lpstr> How Does Classification Works? </vt:lpstr>
      <vt:lpstr> How Does Classification Works? </vt:lpstr>
      <vt:lpstr> How Does Classification Works? </vt:lpstr>
      <vt:lpstr>Classification</vt:lpstr>
      <vt:lpstr>PowerPoint Presentation</vt:lpstr>
      <vt:lpstr>Examples of Classification Problems</vt:lpstr>
      <vt:lpstr>Prediction</vt:lpstr>
      <vt:lpstr>Prediction</vt:lpstr>
      <vt:lpstr>Prediction</vt:lpstr>
      <vt:lpstr>PowerPoint Presentation</vt:lpstr>
      <vt:lpstr>PowerPoint Presentation</vt:lpstr>
      <vt:lpstr>PowerPoint Presentation</vt:lpstr>
      <vt:lpstr>Market Basket Analysis</vt:lpstr>
      <vt:lpstr>Market Basket Analysis</vt:lpstr>
      <vt:lpstr>Market Basket Analysis</vt:lpstr>
      <vt:lpstr>Market Basket Analysis</vt:lpstr>
      <vt:lpstr>Discovering Association Rules</vt:lpstr>
      <vt:lpstr>Discovering Association Rules</vt:lpstr>
      <vt:lpstr>PowerPoint Presentation</vt:lpstr>
      <vt:lpstr>Discovering Association Rules</vt:lpstr>
      <vt:lpstr>Applications of Data Mining</vt:lpstr>
      <vt:lpstr> Market Analysis and Management </vt:lpstr>
      <vt:lpstr>PowerPoint Presentation</vt:lpstr>
      <vt:lpstr> Fraud detection </vt:lpstr>
      <vt:lpstr>PowerPoint Presentation</vt:lpstr>
      <vt:lpstr>Architecture of Data Mining System</vt:lpstr>
      <vt:lpstr>PowerPoint Presentation</vt:lpstr>
      <vt:lpstr>PowerPoint Presentation</vt:lpstr>
      <vt:lpstr> Data warehouse VS Database:</vt:lpstr>
    </vt:vector>
  </TitlesOfParts>
  <Company>Liverpool John Moores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atif</dc:creator>
  <cp:lastModifiedBy>Windows User</cp:lastModifiedBy>
  <cp:revision>103</cp:revision>
  <dcterms:created xsi:type="dcterms:W3CDTF">2016-10-27T13:29:00Z</dcterms:created>
  <dcterms:modified xsi:type="dcterms:W3CDTF">2019-09-29T08:48:30Z</dcterms:modified>
</cp:coreProperties>
</file>