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0" r:id="rId4"/>
    <p:sldId id="259" r:id="rId5"/>
    <p:sldId id="262" r:id="rId6"/>
    <p:sldId id="266" r:id="rId7"/>
    <p:sldId id="269" r:id="rId8"/>
    <p:sldId id="270" r:id="rId9"/>
    <p:sldId id="271" r:id="rId10"/>
    <p:sldId id="272" r:id="rId11"/>
    <p:sldId id="274" r:id="rId12"/>
    <p:sldId id="263" r:id="rId13"/>
    <p:sldId id="264" r:id="rId14"/>
    <p:sldId id="267" r:id="rId15"/>
    <p:sldId id="265" r:id="rId16"/>
    <p:sldId id="285" r:id="rId17"/>
    <p:sldId id="287" r:id="rId18"/>
    <p:sldId id="288" r:id="rId19"/>
    <p:sldId id="289" r:id="rId20"/>
    <p:sldId id="290" r:id="rId21"/>
    <p:sldId id="291" r:id="rId22"/>
    <p:sldId id="277" r:id="rId23"/>
    <p:sldId id="279" r:id="rId24"/>
    <p:sldId id="280" r:id="rId25"/>
    <p:sldId id="281" r:id="rId26"/>
    <p:sldId id="282" r:id="rId27"/>
    <p:sldId id="284" r:id="rId28"/>
    <p:sldId id="292" r:id="rId29"/>
    <p:sldId id="293" r:id="rId30"/>
    <p:sldId id="310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11" r:id="rId43"/>
    <p:sldId id="305" r:id="rId44"/>
    <p:sldId id="306" r:id="rId45"/>
    <p:sldId id="307" r:id="rId46"/>
    <p:sldId id="308" r:id="rId47"/>
    <p:sldId id="30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24" autoAdjust="0"/>
  </p:normalViewPr>
  <p:slideViewPr>
    <p:cSldViewPr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D3204-10EC-46B7-B4C1-18647B85B628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331C2-6F2F-41FE-8E5B-FB0345BA71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d_server" TargetMode="External"/><Relationship Id="rId3" Type="http://schemas.openxmlformats.org/officeDocument/2006/relationships/hyperlink" Target="https://en.wikipedia.org/wiki/Web_browsing" TargetMode="External"/><Relationship Id="rId7" Type="http://schemas.openxmlformats.org/officeDocument/2006/relationships/hyperlink" Target="https://en.wikipedia.org/wiki/Proxy_serv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outer_(computing)" TargetMode="External"/><Relationship Id="rId5" Type="http://schemas.openxmlformats.org/officeDocument/2006/relationships/hyperlink" Target="https://en.wikipedia.org/wiki/Web_browser" TargetMode="External"/><Relationship Id="rId4" Type="http://schemas.openxmlformats.org/officeDocument/2006/relationships/hyperlink" Target="https://en.wikipedia.org/wiki/Web_server" TargetMode="External"/><Relationship Id="rId9" Type="http://schemas.openxmlformats.org/officeDocument/2006/relationships/hyperlink" Target="https://en.wikipedia.org/wiki/Clickstrea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E5DCE-E7E7-4DA7-BAB0-D86D82BB69D3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recording of the parts of the screen a computer user clicks on while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b browsing"/>
              </a:rPr>
              <a:t>web browsing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 using another software application. As the user clicks anywhere in the webpage or application, the action is logged on a client or inside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Web server"/>
              </a:rPr>
              <a:t>web 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well as possibly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Web browser"/>
              </a:rPr>
              <a:t>web browser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Router (computing)"/>
              </a:rPr>
              <a:t>router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Proxy server"/>
              </a:rPr>
              <a:t>proxy 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Ad server"/>
              </a:rPr>
              <a:t>ad server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 is useful for web activity analysis,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software testing, market research, and for analyzing employee productivity.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331C2-6F2F-41FE-8E5B-FB0345BA71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spatiotemporal database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database that manages both space and time information. Common examples include: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Tracking of moving objects, which typically can occupy only a single position at a given 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database of wireless communication networks, which may exist only for a short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within a geographic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331C2-6F2F-41FE-8E5B-FB0345BA71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E3DAF-CF36-41B4-BAF8-3F6DC5DF4E41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331C2-6F2F-41FE-8E5B-FB0345BA71F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8B0A-B5B5-4A33-B946-6FF6AF23BE3A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1E4F-4602-4A6C-B3C1-A94276641C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157787" cy="21669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5924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Association Rule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5488" y="1611961"/>
            <a:ext cx="5700712" cy="463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Market Basket Analysis: A Motivating Example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100" dirty="0">
                <a:solidFill>
                  <a:srgbClr val="7030A0"/>
                </a:solidFill>
              </a:rPr>
              <a:t>Frequent </a:t>
            </a:r>
            <a:r>
              <a:rPr lang="en-US" sz="3100" dirty="0" err="1">
                <a:solidFill>
                  <a:srgbClr val="7030A0"/>
                </a:solidFill>
              </a:rPr>
              <a:t>itemset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mining leads to the </a:t>
            </a:r>
            <a:r>
              <a:rPr lang="en-US" sz="3100" dirty="0">
                <a:solidFill>
                  <a:srgbClr val="7030A0"/>
                </a:solidFill>
              </a:rPr>
              <a:t>discovery of associations </a:t>
            </a:r>
            <a:r>
              <a:rPr lang="en-US" sz="3100" dirty="0"/>
              <a:t>and correlations among items in large transactional or relational data sets.</a:t>
            </a:r>
          </a:p>
          <a:p>
            <a:endParaRPr lang="en-US" sz="3100" dirty="0"/>
          </a:p>
          <a:p>
            <a:r>
              <a:rPr lang="en-US" sz="3100" dirty="0"/>
              <a:t>With </a:t>
            </a:r>
            <a:r>
              <a:rPr lang="en-US" sz="3100" dirty="0">
                <a:solidFill>
                  <a:srgbClr val="C00000"/>
                </a:solidFill>
              </a:rPr>
              <a:t>massive</a:t>
            </a:r>
            <a:r>
              <a:rPr lang="en-US" sz="3100" dirty="0"/>
              <a:t> amounts of </a:t>
            </a:r>
            <a:r>
              <a:rPr lang="en-US" sz="3100" dirty="0">
                <a:solidFill>
                  <a:srgbClr val="C00000"/>
                </a:solidFill>
              </a:rPr>
              <a:t>data</a:t>
            </a:r>
            <a:r>
              <a:rPr lang="en-US" sz="3100" dirty="0"/>
              <a:t> continuously being collected and stored, many </a:t>
            </a:r>
            <a:r>
              <a:rPr lang="en-US" sz="3100" dirty="0">
                <a:solidFill>
                  <a:srgbClr val="C00000"/>
                </a:solidFill>
              </a:rPr>
              <a:t>industries</a:t>
            </a:r>
            <a:r>
              <a:rPr lang="en-US" sz="3100" dirty="0"/>
              <a:t> are becoming interested in </a:t>
            </a:r>
            <a:r>
              <a:rPr lang="en-US" sz="3100" dirty="0">
                <a:solidFill>
                  <a:srgbClr val="C00000"/>
                </a:solidFill>
              </a:rPr>
              <a:t>mining </a:t>
            </a:r>
            <a:r>
              <a:rPr lang="en-US" sz="3100" dirty="0" smtClean="0">
                <a:solidFill>
                  <a:srgbClr val="C00000"/>
                </a:solidFill>
              </a:rPr>
              <a:t> </a:t>
            </a:r>
            <a:r>
              <a:rPr lang="en-US" sz="3100" dirty="0">
                <a:solidFill>
                  <a:srgbClr val="C00000"/>
                </a:solidFill>
              </a:rPr>
              <a:t>patterns </a:t>
            </a:r>
            <a:r>
              <a:rPr lang="en-US" sz="3100" dirty="0"/>
              <a:t>from their databases.</a:t>
            </a:r>
          </a:p>
          <a:p>
            <a:endParaRPr lang="en-US" sz="3100" dirty="0"/>
          </a:p>
          <a:p>
            <a:r>
              <a:rPr lang="en-US" sz="3100" dirty="0"/>
              <a:t>The discovery of </a:t>
            </a:r>
            <a:r>
              <a:rPr lang="en-US" sz="3100" dirty="0">
                <a:solidFill>
                  <a:srgbClr val="00B050"/>
                </a:solidFill>
              </a:rPr>
              <a:t>interesting correlation relationships </a:t>
            </a:r>
            <a:r>
              <a:rPr lang="en-US" sz="3100" dirty="0" smtClean="0"/>
              <a:t>can </a:t>
            </a:r>
            <a:r>
              <a:rPr lang="en-US" sz="3100" dirty="0">
                <a:solidFill>
                  <a:srgbClr val="00B050"/>
                </a:solidFill>
              </a:rPr>
              <a:t>help</a:t>
            </a:r>
            <a:r>
              <a:rPr lang="en-US" sz="3100" dirty="0"/>
              <a:t> in many business </a:t>
            </a:r>
            <a:r>
              <a:rPr lang="en-US" sz="3100" dirty="0">
                <a:solidFill>
                  <a:srgbClr val="00B050"/>
                </a:solidFill>
              </a:rPr>
              <a:t>decision-makin</a:t>
            </a:r>
            <a:r>
              <a:rPr lang="en-US" sz="3100" dirty="0"/>
              <a:t>g processes such as </a:t>
            </a:r>
            <a:r>
              <a:rPr lang="en-US" sz="3100" dirty="0">
                <a:solidFill>
                  <a:srgbClr val="002060"/>
                </a:solidFill>
              </a:rPr>
              <a:t>catalog design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002060"/>
                </a:solidFill>
              </a:rPr>
              <a:t>cross-marketin</a:t>
            </a:r>
            <a:r>
              <a:rPr lang="en-US" sz="3100" dirty="0"/>
              <a:t>g, and </a:t>
            </a:r>
            <a:r>
              <a:rPr lang="en-US" sz="3100" dirty="0">
                <a:solidFill>
                  <a:srgbClr val="002060"/>
                </a:solidFill>
              </a:rPr>
              <a:t>customer shopping behavior analysis</a:t>
            </a:r>
            <a:r>
              <a:rPr lang="en-US" sz="31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A typical example of </a:t>
            </a:r>
            <a:r>
              <a:rPr lang="en-US" sz="2400" dirty="0">
                <a:solidFill>
                  <a:srgbClr val="C00000"/>
                </a:solidFill>
              </a:rPr>
              <a:t>frequent </a:t>
            </a:r>
            <a:r>
              <a:rPr lang="en-US" sz="2400" dirty="0" err="1">
                <a:solidFill>
                  <a:srgbClr val="C00000"/>
                </a:solidFill>
              </a:rPr>
              <a:t>itemset</a:t>
            </a:r>
            <a:r>
              <a:rPr lang="en-US" sz="2400" dirty="0">
                <a:solidFill>
                  <a:srgbClr val="C00000"/>
                </a:solidFill>
              </a:rPr>
              <a:t> mining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2060"/>
                </a:solidFill>
              </a:rPr>
              <a:t>market basket analysis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r>
              <a:rPr lang="en-US" sz="2400" dirty="0"/>
              <a:t>This process analyzes </a:t>
            </a:r>
            <a:r>
              <a:rPr lang="en-US" sz="2400" dirty="0">
                <a:solidFill>
                  <a:srgbClr val="00B050"/>
                </a:solidFill>
              </a:rPr>
              <a:t>customer buying habits </a:t>
            </a:r>
            <a:r>
              <a:rPr lang="en-US" sz="2400" dirty="0"/>
              <a:t>by finding </a:t>
            </a:r>
            <a:r>
              <a:rPr lang="en-US" sz="2400" dirty="0">
                <a:solidFill>
                  <a:srgbClr val="7030A0"/>
                </a:solidFill>
              </a:rPr>
              <a:t>associations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7030A0"/>
                </a:solidFill>
              </a:rPr>
              <a:t>different items </a:t>
            </a:r>
            <a:r>
              <a:rPr lang="en-US" sz="2400" dirty="0"/>
              <a:t>that customers place in their “shopping baskets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As manager you might be interested in</a:t>
            </a:r>
          </a:p>
          <a:p>
            <a:pPr>
              <a:buNone/>
            </a:pPr>
            <a:r>
              <a:rPr lang="en-US" sz="2400" i="1" dirty="0" smtClean="0"/>
              <a:t>     </a:t>
            </a:r>
            <a:r>
              <a:rPr lang="en-US" sz="2400" i="1" dirty="0" smtClean="0">
                <a:solidFill>
                  <a:srgbClr val="0070C0"/>
                </a:solidFill>
              </a:rPr>
              <a:t>“</a:t>
            </a:r>
            <a:r>
              <a:rPr lang="en-US" sz="2400" i="1" dirty="0">
                <a:solidFill>
                  <a:srgbClr val="0070C0"/>
                </a:solidFill>
              </a:rPr>
              <a:t>Which groups or sets of items are customers likely to purchase on a given trip to the store</a:t>
            </a:r>
            <a:r>
              <a:rPr lang="en-US" sz="2400" i="1" dirty="0" smtClean="0">
                <a:solidFill>
                  <a:srgbClr val="0070C0"/>
                </a:solidFill>
              </a:rPr>
              <a:t>?”</a:t>
            </a:r>
            <a:endParaRPr lang="en-US" sz="2400" dirty="0" smtClean="0"/>
          </a:p>
          <a:p>
            <a:r>
              <a:rPr lang="en-US" sz="2400" dirty="0" smtClean="0"/>
              <a:t>Apply </a:t>
            </a:r>
            <a:r>
              <a:rPr lang="en-US" sz="2400" b="1" dirty="0" smtClean="0">
                <a:solidFill>
                  <a:srgbClr val="002060"/>
                </a:solidFill>
              </a:rPr>
              <a:t>market basket analysis</a:t>
            </a:r>
            <a:r>
              <a:rPr lang="en-US" sz="2400" dirty="0" smtClean="0"/>
              <a:t> to </a:t>
            </a:r>
            <a:r>
              <a:rPr lang="en-US" sz="2400" dirty="0"/>
              <a:t>plan marketing </a:t>
            </a:r>
            <a:r>
              <a:rPr lang="en-US" sz="2400" dirty="0" smtClean="0"/>
              <a:t>or advertising </a:t>
            </a:r>
            <a:r>
              <a:rPr lang="en-US" sz="2400" dirty="0"/>
              <a:t>strategies, or in the design of a new catalog.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For instance, </a:t>
            </a:r>
            <a:r>
              <a:rPr lang="en-US" sz="2400" dirty="0">
                <a:solidFill>
                  <a:srgbClr val="C00000"/>
                </a:solidFill>
              </a:rPr>
              <a:t>market basket </a:t>
            </a:r>
            <a:r>
              <a:rPr lang="en-US" sz="2400" dirty="0" smtClean="0">
                <a:solidFill>
                  <a:srgbClr val="C00000"/>
                </a:solidFill>
              </a:rPr>
              <a:t>analysis </a:t>
            </a:r>
            <a:r>
              <a:rPr lang="en-US" sz="2400" dirty="0" smtClean="0"/>
              <a:t>may </a:t>
            </a:r>
            <a:r>
              <a:rPr lang="en-US" sz="2400" dirty="0"/>
              <a:t>help you design different </a:t>
            </a:r>
            <a:r>
              <a:rPr lang="en-US" sz="2400" dirty="0">
                <a:solidFill>
                  <a:srgbClr val="C00000"/>
                </a:solidFill>
              </a:rPr>
              <a:t>store layouts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In </a:t>
            </a:r>
            <a:r>
              <a:rPr lang="en-US" sz="2400" dirty="0"/>
              <a:t>one strategy, </a:t>
            </a:r>
            <a:r>
              <a:rPr lang="en-US" sz="2400" dirty="0">
                <a:solidFill>
                  <a:srgbClr val="00B050"/>
                </a:solidFill>
              </a:rPr>
              <a:t>items</a:t>
            </a:r>
            <a:r>
              <a:rPr lang="en-US" sz="2400" dirty="0"/>
              <a:t> that are </a:t>
            </a:r>
            <a:r>
              <a:rPr lang="en-US" sz="2400" dirty="0" smtClean="0">
                <a:solidFill>
                  <a:srgbClr val="00B050"/>
                </a:solidFill>
              </a:rPr>
              <a:t>frequently  purchased </a:t>
            </a:r>
            <a:r>
              <a:rPr lang="en-US" sz="2400" dirty="0"/>
              <a:t>together can be placed in </a:t>
            </a:r>
            <a:r>
              <a:rPr lang="en-US" sz="2400" dirty="0">
                <a:solidFill>
                  <a:srgbClr val="00B050"/>
                </a:solidFill>
              </a:rPr>
              <a:t>proximity</a:t>
            </a:r>
            <a:r>
              <a:rPr lang="en-US" sz="2400" dirty="0"/>
              <a:t> to further encourage the </a:t>
            </a:r>
            <a:r>
              <a:rPr lang="en-US" sz="2400" dirty="0">
                <a:solidFill>
                  <a:srgbClr val="00B050"/>
                </a:solidFill>
              </a:rPr>
              <a:t>combined </a:t>
            </a:r>
            <a:r>
              <a:rPr lang="en-US" sz="2400" dirty="0" smtClean="0">
                <a:solidFill>
                  <a:srgbClr val="00B050"/>
                </a:solidFill>
              </a:rPr>
              <a:t>sale </a:t>
            </a:r>
            <a:r>
              <a:rPr lang="en-US" sz="2400" dirty="0" smtClean="0"/>
              <a:t>of </a:t>
            </a:r>
            <a:r>
              <a:rPr lang="en-US" sz="2400" dirty="0"/>
              <a:t>such items. 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If </a:t>
            </a:r>
            <a:r>
              <a:rPr lang="en-US" sz="2400" dirty="0"/>
              <a:t>customers who purchase </a:t>
            </a:r>
            <a:r>
              <a:rPr lang="en-US" sz="2400" dirty="0">
                <a:solidFill>
                  <a:srgbClr val="002060"/>
                </a:solidFill>
              </a:rPr>
              <a:t>computers</a:t>
            </a:r>
            <a:r>
              <a:rPr lang="en-US" sz="2400" dirty="0"/>
              <a:t> also tend to buy </a:t>
            </a:r>
            <a:r>
              <a:rPr lang="en-US" sz="2400" dirty="0" smtClean="0">
                <a:solidFill>
                  <a:srgbClr val="002060"/>
                </a:solidFill>
              </a:rPr>
              <a:t>antivirus software </a:t>
            </a:r>
            <a:r>
              <a:rPr lang="en-US" sz="2400" dirty="0" smtClean="0"/>
              <a:t>at </a:t>
            </a:r>
            <a:r>
              <a:rPr lang="en-US" sz="2400" dirty="0"/>
              <a:t>the same time, then placing the </a:t>
            </a:r>
            <a:r>
              <a:rPr lang="en-US" sz="2400" dirty="0">
                <a:solidFill>
                  <a:srgbClr val="002060"/>
                </a:solidFill>
              </a:rPr>
              <a:t>hardware display </a:t>
            </a:r>
            <a:r>
              <a:rPr lang="en-US" sz="2400" dirty="0"/>
              <a:t>close to the </a:t>
            </a:r>
            <a:r>
              <a:rPr lang="en-US" sz="2400" dirty="0">
                <a:solidFill>
                  <a:srgbClr val="002060"/>
                </a:solidFill>
              </a:rPr>
              <a:t>software display </a:t>
            </a:r>
            <a:r>
              <a:rPr lang="en-US" sz="2400" dirty="0" smtClean="0"/>
              <a:t>may help </a:t>
            </a:r>
            <a:r>
              <a:rPr lang="en-US" sz="2400" dirty="0"/>
              <a:t>increase the sales of both items.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Market </a:t>
            </a:r>
            <a:r>
              <a:rPr lang="en-US" sz="2000" dirty="0"/>
              <a:t>basket analysis </a:t>
            </a:r>
            <a:r>
              <a:rPr lang="en-US" sz="2000" dirty="0" smtClean="0"/>
              <a:t>can also </a:t>
            </a:r>
            <a:r>
              <a:rPr lang="en-US" sz="2000" dirty="0">
                <a:solidFill>
                  <a:srgbClr val="7030A0"/>
                </a:solidFill>
              </a:rPr>
              <a:t>help retailers </a:t>
            </a:r>
            <a:r>
              <a:rPr lang="en-US" sz="2000" dirty="0"/>
              <a:t>plan which items to put on sale at </a:t>
            </a:r>
            <a:r>
              <a:rPr lang="en-US" sz="2000" dirty="0">
                <a:solidFill>
                  <a:srgbClr val="FF0000"/>
                </a:solidFill>
              </a:rPr>
              <a:t>reduced prices</a:t>
            </a:r>
            <a:r>
              <a:rPr lang="en-US" sz="2000" dirty="0"/>
              <a:t>. If customers tend </a:t>
            </a:r>
            <a:r>
              <a:rPr lang="en-US" sz="2000" dirty="0" smtClean="0"/>
              <a:t>to purchase </a:t>
            </a:r>
            <a:r>
              <a:rPr lang="en-US" sz="2000" dirty="0"/>
              <a:t>computers and printers together, then having a </a:t>
            </a:r>
            <a:r>
              <a:rPr lang="en-US" sz="2000" dirty="0">
                <a:solidFill>
                  <a:srgbClr val="0070C0"/>
                </a:solidFill>
              </a:rPr>
              <a:t>sale on printers </a:t>
            </a:r>
            <a:r>
              <a:rPr lang="en-US" sz="2000" dirty="0"/>
              <a:t>may </a:t>
            </a:r>
            <a:r>
              <a:rPr lang="en-US" sz="2000" dirty="0" smtClean="0"/>
              <a:t>encourage the </a:t>
            </a:r>
            <a:r>
              <a:rPr lang="en-US" sz="2000" dirty="0">
                <a:solidFill>
                  <a:srgbClr val="0070C0"/>
                </a:solidFill>
              </a:rPr>
              <a:t>sale of printers </a:t>
            </a:r>
            <a:r>
              <a:rPr lang="en-US" sz="2000" i="1" dirty="0">
                <a:solidFill>
                  <a:srgbClr val="0070C0"/>
                </a:solidFill>
              </a:rPr>
              <a:t>as well as computers</a:t>
            </a:r>
            <a:r>
              <a:rPr lang="en-US" sz="1800" i="1" dirty="0"/>
              <a:t>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76600"/>
            <a:ext cx="60592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Apriori</a:t>
            </a:r>
            <a:r>
              <a:rPr lang="en-US" sz="4000" dirty="0" smtClean="0">
                <a:solidFill>
                  <a:srgbClr val="C00000"/>
                </a:solidFill>
              </a:rPr>
              <a:t> Algorithm</a:t>
            </a:r>
            <a:endParaRPr lang="en-US" sz="40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372225" cy="40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1100138"/>
            <a:ext cx="5786437" cy="521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1052513"/>
            <a:ext cx="6357937" cy="515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5791200" cy="257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DF289E-338C-4A96-97B6-789FA2B0E65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What Is Frequent Pattern Analysis?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hlink"/>
                </a:solidFill>
              </a:rPr>
              <a:t>Frequent pattern</a:t>
            </a:r>
            <a:r>
              <a:rPr lang="en-US" sz="2400" dirty="0" smtClean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80000"/>
              <a:buFont typeface="Wingdings" pitchFamily="2" charset="2"/>
              <a:buChar char="Ø"/>
            </a:pPr>
            <a:r>
              <a:rPr lang="en-US" sz="2400" dirty="0" smtClean="0"/>
              <a:t>First proposed by </a:t>
            </a:r>
            <a:r>
              <a:rPr lang="en-US" sz="2400" dirty="0" err="1" smtClean="0"/>
              <a:t>Agrawal</a:t>
            </a:r>
            <a:r>
              <a:rPr lang="en-US" sz="2400" dirty="0" smtClean="0"/>
              <a:t>, </a:t>
            </a:r>
            <a:r>
              <a:rPr lang="en-US" sz="2400" dirty="0" err="1" smtClean="0"/>
              <a:t>Imielinski</a:t>
            </a:r>
            <a:r>
              <a:rPr lang="en-US" sz="2400" dirty="0" smtClean="0"/>
              <a:t>, and Swami [AIS93] in the context of </a:t>
            </a:r>
            <a:r>
              <a:rPr lang="en-US" sz="2400" dirty="0" smtClean="0">
                <a:solidFill>
                  <a:schemeClr val="hlink"/>
                </a:solidFill>
              </a:rPr>
              <a:t>frequent </a:t>
            </a:r>
            <a:r>
              <a:rPr lang="en-US" sz="2400" dirty="0" err="1" smtClean="0">
                <a:solidFill>
                  <a:schemeClr val="hlink"/>
                </a:solidFill>
              </a:rPr>
              <a:t>itemsets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hlink"/>
                </a:solidFill>
              </a:rPr>
              <a:t>association rule mining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For example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00B050"/>
                </a:solidFill>
              </a:rPr>
              <a:t>set of items</a:t>
            </a:r>
            <a:r>
              <a:rPr lang="en-US" sz="2400" dirty="0"/>
              <a:t>, such as milk and bread, </a:t>
            </a:r>
            <a:r>
              <a:rPr lang="en-US" sz="2400" dirty="0" smtClean="0"/>
              <a:t>that appear </a:t>
            </a:r>
            <a:r>
              <a:rPr lang="en-US" sz="2400" dirty="0">
                <a:solidFill>
                  <a:srgbClr val="00B050"/>
                </a:solidFill>
              </a:rPr>
              <a:t>frequently </a:t>
            </a:r>
            <a:r>
              <a:rPr lang="en-US" sz="2400" dirty="0"/>
              <a:t>together in a transaction data set </a:t>
            </a:r>
            <a:r>
              <a:rPr lang="en-US" sz="2400" dirty="0" smtClean="0"/>
              <a:t>is a </a:t>
            </a:r>
            <a:r>
              <a:rPr lang="en-US" sz="2400" i="1" dirty="0" smtClean="0">
                <a:solidFill>
                  <a:srgbClr val="7030A0"/>
                </a:solidFill>
              </a:rPr>
              <a:t>frequent </a:t>
            </a:r>
            <a:r>
              <a:rPr lang="en-US" sz="2400" i="1" dirty="0" err="1" smtClean="0">
                <a:solidFill>
                  <a:srgbClr val="7030A0"/>
                </a:solidFill>
              </a:rPr>
              <a:t>itemset</a:t>
            </a:r>
            <a:r>
              <a:rPr lang="en-US" sz="2400" i="1" dirty="0" smtClean="0"/>
              <a:t>. 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i="1" dirty="0" smtClean="0">
                <a:solidFill>
                  <a:srgbClr val="C00000"/>
                </a:solidFill>
              </a:rPr>
              <a:t>A </a:t>
            </a:r>
            <a:r>
              <a:rPr lang="en-US" sz="2400" i="1" dirty="0">
                <a:solidFill>
                  <a:srgbClr val="C00000"/>
                </a:solidFill>
              </a:rPr>
              <a:t>subsequence</a:t>
            </a:r>
            <a:r>
              <a:rPr lang="en-US" sz="2400" i="1" dirty="0" smtClean="0"/>
              <a:t>, </a:t>
            </a:r>
            <a:r>
              <a:rPr lang="en-US" sz="2400" dirty="0" smtClean="0"/>
              <a:t>such </a:t>
            </a:r>
            <a:r>
              <a:rPr lang="en-US" sz="2400" dirty="0"/>
              <a:t>as buying first a PC, then a </a:t>
            </a:r>
            <a:r>
              <a:rPr lang="en-US" sz="2400" dirty="0" smtClean="0"/>
              <a:t>digital </a:t>
            </a:r>
            <a:r>
              <a:rPr lang="en-US" sz="2400" dirty="0"/>
              <a:t>camera, and then a memory card, if it occurs </a:t>
            </a:r>
            <a:r>
              <a:rPr lang="en-US" sz="2400" dirty="0" smtClean="0"/>
              <a:t>frequently in </a:t>
            </a:r>
            <a:r>
              <a:rPr lang="en-US" sz="2400" dirty="0"/>
              <a:t>a shopping history database, is a 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i="1" dirty="0">
                <a:solidFill>
                  <a:srgbClr val="7030A0"/>
                </a:solidFill>
              </a:rPr>
              <a:t>frequent) sequential pattern</a:t>
            </a:r>
            <a:r>
              <a:rPr lang="en-US" sz="2400" i="1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6858000" cy="51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74" y="1681163"/>
            <a:ext cx="5876925" cy="373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04800" y="533400"/>
            <a:ext cx="2393950" cy="141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971800" y="609600"/>
            <a:ext cx="2780665" cy="135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066800" y="2438400"/>
            <a:ext cx="165798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95600" y="2438400"/>
            <a:ext cx="2207895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410200" y="2667000"/>
            <a:ext cx="2459187" cy="199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066800" y="4800600"/>
            <a:ext cx="1581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95600" y="4800600"/>
            <a:ext cx="22288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410200" y="4724400"/>
            <a:ext cx="264621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943600" y="152401"/>
            <a:ext cx="300037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90600" y="6019800"/>
            <a:ext cx="7086600" cy="428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47800" y="685800"/>
            <a:ext cx="5943600" cy="66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95400" y="1600200"/>
            <a:ext cx="644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2209800"/>
            <a:ext cx="5734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9725" y="2895600"/>
            <a:ext cx="5934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41765" y="3552825"/>
            <a:ext cx="5924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47825" y="4114800"/>
            <a:ext cx="57435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46482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47825" y="5267325"/>
            <a:ext cx="5848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71625" y="5762625"/>
            <a:ext cx="6000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76375" y="6305550"/>
            <a:ext cx="6191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Apriori</a:t>
            </a:r>
            <a:r>
              <a:rPr lang="en-US" sz="4000" dirty="0" smtClean="0">
                <a:solidFill>
                  <a:srgbClr val="C00000"/>
                </a:solidFill>
              </a:rPr>
              <a:t> Algorithm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590675"/>
            <a:ext cx="74961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Apriori</a:t>
            </a:r>
            <a:r>
              <a:rPr lang="en-US" sz="4000" dirty="0" smtClean="0">
                <a:solidFill>
                  <a:srgbClr val="C00000"/>
                </a:solidFill>
              </a:rPr>
              <a:t>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77550"/>
            <a:ext cx="7981485" cy="386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Apriori</a:t>
            </a:r>
            <a:r>
              <a:rPr lang="en-US" sz="4000" dirty="0" smtClean="0">
                <a:solidFill>
                  <a:srgbClr val="C00000"/>
                </a:solidFill>
              </a:rPr>
              <a:t>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077200" cy="230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304800"/>
            <a:ext cx="5714999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4419600"/>
            <a:ext cx="55149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495800" y="1066800"/>
            <a:ext cx="457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Generating Association Rules from Frequent </a:t>
            </a:r>
            <a:r>
              <a:rPr lang="en-US" sz="2800" b="1" dirty="0" err="1">
                <a:solidFill>
                  <a:srgbClr val="C00000"/>
                </a:solidFill>
              </a:rPr>
              <a:t>Itemsets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sz="2000" dirty="0"/>
              <a:t>Once the frequent </a:t>
            </a:r>
            <a:r>
              <a:rPr lang="en-US" sz="2000" dirty="0" err="1"/>
              <a:t>itemsets</a:t>
            </a:r>
            <a:r>
              <a:rPr lang="en-US" sz="2000" dirty="0"/>
              <a:t> from transactions in a database </a:t>
            </a:r>
            <a:r>
              <a:rPr lang="en-US" sz="2000" i="1" dirty="0"/>
              <a:t>D </a:t>
            </a:r>
            <a:r>
              <a:rPr lang="en-US" sz="2000" dirty="0"/>
              <a:t>have been found, it is straightforward to generate strong association rules from them.</a:t>
            </a:r>
          </a:p>
          <a:p>
            <a:r>
              <a:rPr lang="en-US" sz="2000" i="1" dirty="0"/>
              <a:t>Strong </a:t>
            </a:r>
            <a:r>
              <a:rPr lang="en-US" sz="2000" dirty="0"/>
              <a:t>association rules satisfy both minimum support and minimum confidence). </a:t>
            </a:r>
            <a:endParaRPr lang="en-US" sz="2000" dirty="0" smtClean="0"/>
          </a:p>
          <a:p>
            <a:endParaRPr lang="en-US" sz="2800" dirty="0"/>
          </a:p>
          <a:p>
            <a:endParaRPr lang="en-US" sz="2400" dirty="0" smtClean="0"/>
          </a:p>
          <a:p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this equation</a:t>
            </a:r>
            <a:r>
              <a:rPr lang="en-US" sz="2000" dirty="0"/>
              <a:t>, association rules can be generated as follows</a:t>
            </a:r>
            <a:r>
              <a:rPr lang="en-US" sz="2000" dirty="0" smtClean="0"/>
              <a:t>:</a:t>
            </a:r>
          </a:p>
          <a:p>
            <a:endParaRPr lang="en-US" sz="24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33600" y="3200400"/>
            <a:ext cx="483489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76400" y="5638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876800"/>
            <a:ext cx="83612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Because the rules are generated from </a:t>
            </a:r>
            <a:r>
              <a:rPr lang="en-US" sz="2000" dirty="0" smtClean="0"/>
              <a:t> frequent </a:t>
            </a:r>
            <a:r>
              <a:rPr lang="en-US" sz="2000" dirty="0" err="1"/>
              <a:t>itemsets</a:t>
            </a:r>
            <a:r>
              <a:rPr lang="en-US" sz="2000" dirty="0"/>
              <a:t>, each one automatically </a:t>
            </a:r>
            <a:r>
              <a:rPr lang="en-US" sz="2000" dirty="0" smtClean="0"/>
              <a:t>satisfies the </a:t>
            </a:r>
            <a:r>
              <a:rPr lang="en-US" sz="2000" dirty="0"/>
              <a:t>minimum </a:t>
            </a:r>
            <a:r>
              <a:rPr lang="en-US" sz="2000" dirty="0" smtClean="0"/>
              <a:t>support.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3124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90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590800"/>
            <a:ext cx="75247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 substructure </a:t>
            </a:r>
            <a:r>
              <a:rPr lang="en-US" sz="2400" dirty="0" smtClean="0"/>
              <a:t>can refer to different </a:t>
            </a:r>
            <a:r>
              <a:rPr lang="en-US" sz="2400" dirty="0" smtClean="0">
                <a:solidFill>
                  <a:srgbClr val="7030A0"/>
                </a:solidFill>
              </a:rPr>
              <a:t>structural forms</a:t>
            </a:r>
            <a:r>
              <a:rPr lang="en-US" sz="2400" dirty="0" smtClean="0"/>
              <a:t>, such as </a:t>
            </a:r>
            <a:r>
              <a:rPr lang="en-US" sz="2400" dirty="0" err="1" smtClean="0">
                <a:solidFill>
                  <a:srgbClr val="7030A0"/>
                </a:solidFill>
              </a:rPr>
              <a:t>subgraphs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7030A0"/>
                </a:solidFill>
              </a:rPr>
              <a:t>subtree</a:t>
            </a:r>
            <a:r>
              <a:rPr lang="en-US" sz="2400" dirty="0" err="1" smtClean="0"/>
              <a:t>s</a:t>
            </a:r>
            <a:r>
              <a:rPr lang="en-US" sz="2400" dirty="0" smtClean="0"/>
              <a:t>, which may be combined with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or subsequences. If a substructure occurs frequently, it is called a 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i="1" dirty="0" smtClean="0">
                <a:solidFill>
                  <a:srgbClr val="7030A0"/>
                </a:solidFill>
              </a:rPr>
              <a:t>frequent) structured pattern</a:t>
            </a:r>
            <a:r>
              <a:rPr lang="en-US" sz="2400" i="1" dirty="0" smtClean="0"/>
              <a:t>.</a:t>
            </a:r>
            <a:endParaRPr lang="en-US" sz="2400" dirty="0" smtClean="0">
              <a:solidFill>
                <a:schemeClr val="hlin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FP growth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FP growth Algorithm mines frequent </a:t>
            </a:r>
            <a:r>
              <a:rPr lang="en-US" dirty="0" err="1" smtClean="0"/>
              <a:t>itemset</a:t>
            </a:r>
            <a:r>
              <a:rPr lang="en-US" dirty="0" smtClean="0"/>
              <a:t> without candidate set generation.</a:t>
            </a:r>
          </a:p>
          <a:p>
            <a:r>
              <a:rPr lang="en-US" dirty="0" smtClean="0"/>
              <a:t>Disadvantages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Generate huge number of candidate sets</a:t>
            </a:r>
          </a:p>
          <a:p>
            <a:pPr lvl="1"/>
            <a:r>
              <a:rPr lang="en-US" dirty="0" smtClean="0"/>
              <a:t>Repeadlty scan the database and check a large set of candidates by pattern matching</a:t>
            </a:r>
          </a:p>
          <a:p>
            <a:pPr lvl="1"/>
            <a:r>
              <a:rPr lang="en-US" dirty="0" smtClean="0"/>
              <a:t>Computationally expensive (more time and memory)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09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FP growth Algorithm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8400"/>
            <a:ext cx="68008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54864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FP growth is used to find frequent </a:t>
            </a:r>
            <a:r>
              <a:rPr lang="en-US" dirty="0" err="1" smtClean="0"/>
              <a:t>itemset</a:t>
            </a:r>
            <a:r>
              <a:rPr lang="en-US" dirty="0" smtClean="0"/>
              <a:t> for the ordered data set.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 set is ordered based on </a:t>
            </a:r>
            <a:r>
              <a:rPr lang="en-US" dirty="0" smtClean="0"/>
              <a:t>priority </a:t>
            </a:r>
            <a:r>
              <a:rPr lang="en-US" dirty="0" smtClean="0"/>
              <a:t>of each item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FP tree  for the ordered data set.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Conditional </a:t>
            </a:r>
            <a:r>
              <a:rPr lang="en-US" dirty="0" smtClean="0"/>
              <a:t>Base Pattern----------------------&gt; Frequent patterns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first scan of the database is the same as </a:t>
            </a:r>
            <a:r>
              <a:rPr lang="en-US" dirty="0" err="1" smtClean="0"/>
              <a:t>Apriori</a:t>
            </a:r>
            <a:r>
              <a:rPr lang="en-US" dirty="0" smtClean="0"/>
              <a:t>, which derives the set of frequent items (1-itemsets) and their support counts (frequencies). Min </a:t>
            </a:r>
            <a:r>
              <a:rPr lang="en-US" dirty="0" err="1" smtClean="0"/>
              <a:t>Supp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990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re-examine the mining of transaction database, </a:t>
            </a:r>
            <a:r>
              <a:rPr lang="en-US" i="1" dirty="0" smtClean="0"/>
              <a:t>D, of Table from previous  example using the frequent pattern </a:t>
            </a:r>
            <a:r>
              <a:rPr lang="en-US" dirty="0" smtClean="0"/>
              <a:t>growth approach.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228600"/>
            <a:ext cx="84582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An FP-tree is then constructed as follows. First, create the root of the tree, labeled with “null.” Scan database </a:t>
            </a:r>
            <a:r>
              <a:rPr lang="en-US" i="1" dirty="0" smtClean="0"/>
              <a:t>D a second time. The items in each transaction are processed in L order (i.e., sorted according to descending support count), and a branch is created for</a:t>
            </a:r>
          </a:p>
          <a:p>
            <a:r>
              <a:rPr lang="en-US" dirty="0" smtClean="0"/>
              <a:t>each transaction.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600200"/>
            <a:ext cx="84582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For example, the scan of the first transaction, “T100: I1, I2, I5,” which contains three items (I2, I1, I5 in </a:t>
            </a:r>
            <a:r>
              <a:rPr lang="en-US" i="1" dirty="0" smtClean="0"/>
              <a:t>L order), leads to the construction of the first branch of </a:t>
            </a:r>
            <a:r>
              <a:rPr lang="en-US" dirty="0" smtClean="0"/>
              <a:t>the tree with three nodes, </a:t>
            </a:r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smtClean="0"/>
              <a:t>1, </a:t>
            </a:r>
            <a:r>
              <a:rPr lang="en-US" b="1" dirty="0" smtClean="0"/>
              <a:t>I</a:t>
            </a:r>
            <a:r>
              <a:rPr lang="en-US" b="1" baseline="-25000" dirty="0" smtClean="0"/>
              <a:t>1</a:t>
            </a:r>
            <a:r>
              <a:rPr lang="en-US" dirty="0" smtClean="0"/>
              <a:t>:1, </a:t>
            </a:r>
            <a:r>
              <a:rPr lang="en-US" dirty="0" smtClean="0"/>
              <a:t>and </a:t>
            </a:r>
            <a:r>
              <a:rPr lang="en-US" dirty="0" smtClean="0"/>
              <a:t>I</a:t>
            </a:r>
            <a:r>
              <a:rPr lang="en-US" baseline="-25000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1, </a:t>
            </a:r>
            <a:r>
              <a:rPr lang="en-US" dirty="0" smtClean="0"/>
              <a:t>where I</a:t>
            </a:r>
            <a:r>
              <a:rPr lang="en-US" baseline="-25000" dirty="0" smtClean="0"/>
              <a:t>2</a:t>
            </a:r>
            <a:r>
              <a:rPr lang="en-US" dirty="0" smtClean="0"/>
              <a:t> is linked as a child of the root, I</a:t>
            </a:r>
            <a:r>
              <a:rPr lang="en-US" baseline="-25000" dirty="0" smtClean="0"/>
              <a:t>1</a:t>
            </a:r>
            <a:r>
              <a:rPr lang="en-US" dirty="0" smtClean="0"/>
              <a:t> is linked to I</a:t>
            </a:r>
            <a:r>
              <a:rPr lang="en-US" baseline="-25000" dirty="0" smtClean="0"/>
              <a:t>2</a:t>
            </a:r>
            <a:r>
              <a:rPr lang="en-US" dirty="0" smtClean="0"/>
              <a:t>, and I</a:t>
            </a:r>
            <a:r>
              <a:rPr lang="en-US" baseline="-25000" dirty="0" smtClean="0"/>
              <a:t>5</a:t>
            </a:r>
            <a:r>
              <a:rPr lang="en-US" dirty="0" smtClean="0"/>
              <a:t> is linked to I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67400" y="2895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2971800" y="6019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</a:t>
            </a:r>
            <a:r>
              <a:rPr lang="en-US" sz="12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10" name="Oval 9"/>
          <p:cNvSpPr/>
          <p:nvPr/>
        </p:nvSpPr>
        <p:spPr>
          <a:xfrm>
            <a:off x="4953000" y="3886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11" name="Oval 10"/>
          <p:cNvSpPr/>
          <p:nvPr/>
        </p:nvSpPr>
        <p:spPr>
          <a:xfrm>
            <a:off x="3962400" y="4953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3" name="Straight Arrow Connector 12"/>
          <p:cNvCxnSpPr>
            <a:stCxn id="8" idx="3"/>
            <a:endCxn id="10" idx="7"/>
          </p:cNvCxnSpPr>
          <p:nvPr/>
        </p:nvCxnSpPr>
        <p:spPr>
          <a:xfrm rot="5400000">
            <a:off x="5435226" y="34540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7"/>
          </p:cNvCxnSpPr>
          <p:nvPr/>
        </p:nvCxnSpPr>
        <p:spPr>
          <a:xfrm rot="5400000">
            <a:off x="4444626" y="44446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9" idx="7"/>
          </p:cNvCxnSpPr>
          <p:nvPr/>
        </p:nvCxnSpPr>
        <p:spPr>
          <a:xfrm rot="5400000">
            <a:off x="3454026" y="55114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28956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l2, l1, l5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3000" y="381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2057400" y="3505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4038600" y="1371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8" name="Straight Arrow Connector 7"/>
          <p:cNvCxnSpPr>
            <a:stCxn id="4" idx="3"/>
            <a:endCxn id="6" idx="7"/>
          </p:cNvCxnSpPr>
          <p:nvPr/>
        </p:nvCxnSpPr>
        <p:spPr>
          <a:xfrm rot="5400000">
            <a:off x="4520826" y="9394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3530226" y="19300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7"/>
          </p:cNvCxnSpPr>
          <p:nvPr/>
        </p:nvCxnSpPr>
        <p:spPr>
          <a:xfrm rot="5400000">
            <a:off x="2539626" y="2996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8498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l2, l4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16468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Transaction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53000" y="2438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6" idx="5"/>
            <a:endCxn id="13" idx="1"/>
          </p:cNvCxnSpPr>
          <p:nvPr/>
        </p:nvCxnSpPr>
        <p:spPr>
          <a:xfrm rot="16200000" flipH="1">
            <a:off x="4482726" y="1968126"/>
            <a:ext cx="6357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953000" y="381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16" name="Oval 15"/>
          <p:cNvSpPr/>
          <p:nvPr/>
        </p:nvSpPr>
        <p:spPr>
          <a:xfrm>
            <a:off x="2057400" y="3505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</a:t>
            </a:r>
            <a:r>
              <a:rPr lang="en-US" sz="16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17" name="Oval 16"/>
          <p:cNvSpPr/>
          <p:nvPr/>
        </p:nvSpPr>
        <p:spPr>
          <a:xfrm>
            <a:off x="4038600" y="1371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:3</a:t>
            </a:r>
            <a:endParaRPr lang="en-US" sz="1100" b="1" dirty="0"/>
          </a:p>
        </p:txBody>
      </p:sp>
      <p:sp>
        <p:nvSpPr>
          <p:cNvPr id="18" name="Oval 17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9" name="Straight Arrow Connector 18"/>
          <p:cNvCxnSpPr>
            <a:stCxn id="15" idx="3"/>
            <a:endCxn id="17" idx="7"/>
          </p:cNvCxnSpPr>
          <p:nvPr/>
        </p:nvCxnSpPr>
        <p:spPr>
          <a:xfrm rot="5400000">
            <a:off x="4520826" y="9394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8" idx="7"/>
          </p:cNvCxnSpPr>
          <p:nvPr/>
        </p:nvCxnSpPr>
        <p:spPr>
          <a:xfrm rot="5400000">
            <a:off x="3530226" y="19300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6" idx="7"/>
          </p:cNvCxnSpPr>
          <p:nvPr/>
        </p:nvCxnSpPr>
        <p:spPr>
          <a:xfrm rot="5400000">
            <a:off x="2539626" y="2996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8498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 l2, l3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16468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3rd Transaction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953000" y="2590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5" name="Straight Arrow Connector 24"/>
          <p:cNvCxnSpPr>
            <a:stCxn id="17" idx="5"/>
            <a:endCxn id="24" idx="1"/>
          </p:cNvCxnSpPr>
          <p:nvPr/>
        </p:nvCxnSpPr>
        <p:spPr>
          <a:xfrm rot="16200000" flipH="1">
            <a:off x="4406526" y="2044326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486400" y="1828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7" name="Straight Arrow Connector 26"/>
          <p:cNvCxnSpPr>
            <a:stCxn id="17" idx="5"/>
            <a:endCxn id="26" idx="2"/>
          </p:cNvCxnSpPr>
          <p:nvPr/>
        </p:nvCxnSpPr>
        <p:spPr>
          <a:xfrm rot="16200000" flipH="1">
            <a:off x="4901826" y="1549026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3000" y="381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2057400" y="3505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4038600" y="1371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:4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8" name="Straight Arrow Connector 7"/>
          <p:cNvCxnSpPr>
            <a:stCxn id="4" idx="3"/>
            <a:endCxn id="6" idx="7"/>
          </p:cNvCxnSpPr>
          <p:nvPr/>
        </p:nvCxnSpPr>
        <p:spPr>
          <a:xfrm rot="5400000">
            <a:off x="4520826" y="9394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3530226" y="19300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7"/>
          </p:cNvCxnSpPr>
          <p:nvPr/>
        </p:nvCxnSpPr>
        <p:spPr>
          <a:xfrm rot="5400000">
            <a:off x="2539626" y="2996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84986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 l2, l1, l4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1646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4th Transaction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53000" y="2590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6" idx="5"/>
            <a:endCxn id="13" idx="1"/>
          </p:cNvCxnSpPr>
          <p:nvPr/>
        </p:nvCxnSpPr>
        <p:spPr>
          <a:xfrm rot="16200000" flipH="1">
            <a:off x="4406526" y="2044326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1828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6" name="Straight Arrow Connector 15"/>
          <p:cNvCxnSpPr>
            <a:stCxn id="6" idx="5"/>
            <a:endCxn id="15" idx="2"/>
          </p:cNvCxnSpPr>
          <p:nvPr/>
        </p:nvCxnSpPr>
        <p:spPr>
          <a:xfrm rot="16200000" flipH="1">
            <a:off x="4901826" y="1549026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86200" y="3581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8" name="Straight Arrow Connector 17"/>
          <p:cNvCxnSpPr>
            <a:stCxn id="7" idx="5"/>
            <a:endCxn id="17" idx="1"/>
          </p:cNvCxnSpPr>
          <p:nvPr/>
        </p:nvCxnSpPr>
        <p:spPr>
          <a:xfrm rot="16200000" flipH="1">
            <a:off x="3415926" y="3111126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3000" y="381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2057400" y="3505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6" name="Oval 5"/>
          <p:cNvSpPr/>
          <p:nvPr/>
        </p:nvSpPr>
        <p:spPr>
          <a:xfrm>
            <a:off x="4038600" y="13716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:4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3048000" y="2438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8" name="Straight Arrow Connector 7"/>
          <p:cNvCxnSpPr>
            <a:stCxn id="4" idx="3"/>
            <a:endCxn id="6" idx="7"/>
          </p:cNvCxnSpPr>
          <p:nvPr/>
        </p:nvCxnSpPr>
        <p:spPr>
          <a:xfrm rot="5400000">
            <a:off x="4520826" y="9394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3530226" y="19300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5" idx="7"/>
          </p:cNvCxnSpPr>
          <p:nvPr/>
        </p:nvCxnSpPr>
        <p:spPr>
          <a:xfrm rot="5400000">
            <a:off x="2539626" y="2996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8382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(5) l1, l3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04800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5th Transaction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53000" y="2590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6" idx="5"/>
            <a:endCxn id="13" idx="1"/>
          </p:cNvCxnSpPr>
          <p:nvPr/>
        </p:nvCxnSpPr>
        <p:spPr>
          <a:xfrm rot="16200000" flipH="1">
            <a:off x="4406526" y="2044326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1828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6" name="Straight Arrow Connector 15"/>
          <p:cNvCxnSpPr>
            <a:stCxn id="6" idx="5"/>
            <a:endCxn id="15" idx="2"/>
          </p:cNvCxnSpPr>
          <p:nvPr/>
        </p:nvCxnSpPr>
        <p:spPr>
          <a:xfrm rot="16200000" flipH="1">
            <a:off x="4901826" y="1549026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86200" y="3581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8" name="Straight Arrow Connector 17"/>
          <p:cNvCxnSpPr>
            <a:stCxn id="7" idx="5"/>
            <a:endCxn id="17" idx="1"/>
          </p:cNvCxnSpPr>
          <p:nvPr/>
        </p:nvCxnSpPr>
        <p:spPr>
          <a:xfrm rot="16200000" flipH="1">
            <a:off x="3415926" y="3111126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1600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0" name="Straight Arrow Connector 19"/>
          <p:cNvCxnSpPr>
            <a:stCxn id="4" idx="5"/>
            <a:endCxn id="19" idx="1"/>
          </p:cNvCxnSpPr>
          <p:nvPr/>
        </p:nvCxnSpPr>
        <p:spPr>
          <a:xfrm rot="16200000" flipH="1">
            <a:off x="5511426" y="863226"/>
            <a:ext cx="788148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391400" y="2667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3" name="Straight Arrow Connector 22"/>
          <p:cNvCxnSpPr>
            <a:stCxn id="19" idx="5"/>
            <a:endCxn id="22" idx="1"/>
          </p:cNvCxnSpPr>
          <p:nvPr/>
        </p:nvCxnSpPr>
        <p:spPr>
          <a:xfrm rot="16200000" flipH="1">
            <a:off x="6806826" y="2082426"/>
            <a:ext cx="635748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8498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(6) l2, l3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1646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6th Transaction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953000" y="369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33" name="Oval 32"/>
          <p:cNvSpPr/>
          <p:nvPr/>
        </p:nvSpPr>
        <p:spPr>
          <a:xfrm>
            <a:off x="2057400" y="3493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34" name="Oval 33"/>
          <p:cNvSpPr/>
          <p:nvPr/>
        </p:nvSpPr>
        <p:spPr>
          <a:xfrm>
            <a:off x="4038600" y="13599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:5</a:t>
            </a:r>
            <a:endParaRPr lang="en-US" sz="1100" b="1" dirty="0"/>
          </a:p>
        </p:txBody>
      </p:sp>
      <p:sp>
        <p:nvSpPr>
          <p:cNvPr id="35" name="Oval 34"/>
          <p:cNvSpPr/>
          <p:nvPr/>
        </p:nvSpPr>
        <p:spPr>
          <a:xfrm>
            <a:off x="3048000" y="2426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36" name="Straight Arrow Connector 35"/>
          <p:cNvCxnSpPr>
            <a:stCxn id="32" idx="3"/>
            <a:endCxn id="34" idx="7"/>
          </p:cNvCxnSpPr>
          <p:nvPr/>
        </p:nvCxnSpPr>
        <p:spPr>
          <a:xfrm rot="5400000">
            <a:off x="4520826" y="927758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rot="5400000">
            <a:off x="3530226" y="19183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  <a:endCxn id="33" idx="7"/>
          </p:cNvCxnSpPr>
          <p:nvPr/>
        </p:nvCxnSpPr>
        <p:spPr>
          <a:xfrm rot="5400000">
            <a:off x="2539626" y="29851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953000" y="2579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34" idx="5"/>
            <a:endCxn id="39" idx="1"/>
          </p:cNvCxnSpPr>
          <p:nvPr/>
        </p:nvCxnSpPr>
        <p:spPr>
          <a:xfrm rot="16200000" flipH="1">
            <a:off x="4406526" y="2032658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86400" y="1817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42" name="Straight Arrow Connector 41"/>
          <p:cNvCxnSpPr>
            <a:stCxn id="34" idx="5"/>
            <a:endCxn id="41" idx="2"/>
          </p:cNvCxnSpPr>
          <p:nvPr/>
        </p:nvCxnSpPr>
        <p:spPr>
          <a:xfrm rot="16200000" flipH="1">
            <a:off x="4901826" y="1537358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86200" y="3569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44" name="Straight Arrow Connector 43"/>
          <p:cNvCxnSpPr>
            <a:stCxn id="35" idx="5"/>
            <a:endCxn id="43" idx="1"/>
          </p:cNvCxnSpPr>
          <p:nvPr/>
        </p:nvCxnSpPr>
        <p:spPr>
          <a:xfrm rot="16200000" flipH="1">
            <a:off x="3415926" y="3099458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248400" y="1588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46" name="Straight Arrow Connector 45"/>
          <p:cNvCxnSpPr>
            <a:stCxn id="32" idx="5"/>
            <a:endCxn id="45" idx="1"/>
          </p:cNvCxnSpPr>
          <p:nvPr/>
        </p:nvCxnSpPr>
        <p:spPr>
          <a:xfrm rot="16200000" flipH="1">
            <a:off x="5511426" y="851558"/>
            <a:ext cx="788148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391400" y="2655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48" name="Straight Arrow Connector 47"/>
          <p:cNvCxnSpPr>
            <a:stCxn id="45" idx="5"/>
            <a:endCxn id="47" idx="1"/>
          </p:cNvCxnSpPr>
          <p:nvPr/>
        </p:nvCxnSpPr>
        <p:spPr>
          <a:xfrm rot="16200000" flipH="1">
            <a:off x="6806826" y="2070758"/>
            <a:ext cx="635748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498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(7) l1, l3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46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7th Transaction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69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2057400" y="3493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4038600" y="13599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:5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3048000" y="2426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10" name="Straight Arrow Connector 9"/>
          <p:cNvCxnSpPr>
            <a:stCxn id="6" idx="3"/>
            <a:endCxn id="8" idx="7"/>
          </p:cNvCxnSpPr>
          <p:nvPr/>
        </p:nvCxnSpPr>
        <p:spPr>
          <a:xfrm rot="5400000">
            <a:off x="4520826" y="927758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rot="5400000">
            <a:off x="3530226" y="19183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7"/>
          </p:cNvCxnSpPr>
          <p:nvPr/>
        </p:nvCxnSpPr>
        <p:spPr>
          <a:xfrm rot="5400000">
            <a:off x="2539626" y="29851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53000" y="2579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8" idx="5"/>
            <a:endCxn id="13" idx="1"/>
          </p:cNvCxnSpPr>
          <p:nvPr/>
        </p:nvCxnSpPr>
        <p:spPr>
          <a:xfrm rot="16200000" flipH="1">
            <a:off x="4406526" y="2032658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1817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:3</a:t>
            </a:r>
            <a:endParaRPr lang="en-US" sz="1100" b="1" dirty="0"/>
          </a:p>
        </p:txBody>
      </p:sp>
      <p:cxnSp>
        <p:nvCxnSpPr>
          <p:cNvPr id="16" name="Straight Arrow Connector 15"/>
          <p:cNvCxnSpPr>
            <a:stCxn id="8" idx="5"/>
            <a:endCxn id="15" idx="2"/>
          </p:cNvCxnSpPr>
          <p:nvPr/>
        </p:nvCxnSpPr>
        <p:spPr>
          <a:xfrm rot="16200000" flipH="1">
            <a:off x="4901826" y="1537358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86200" y="3569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</a:t>
            </a:r>
            <a:r>
              <a:rPr lang="en-US" sz="16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8" name="Straight Arrow Connector 17"/>
          <p:cNvCxnSpPr>
            <a:stCxn id="9" idx="5"/>
            <a:endCxn id="17" idx="1"/>
          </p:cNvCxnSpPr>
          <p:nvPr/>
        </p:nvCxnSpPr>
        <p:spPr>
          <a:xfrm rot="16200000" flipH="1">
            <a:off x="3415926" y="3099458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1588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0" name="Straight Arrow Connector 19"/>
          <p:cNvCxnSpPr>
            <a:stCxn id="6" idx="5"/>
            <a:endCxn id="19" idx="1"/>
          </p:cNvCxnSpPr>
          <p:nvPr/>
        </p:nvCxnSpPr>
        <p:spPr>
          <a:xfrm rot="16200000" flipH="1">
            <a:off x="5511426" y="851558"/>
            <a:ext cx="788148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91400" y="2655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2" name="Straight Arrow Connector 21"/>
          <p:cNvCxnSpPr>
            <a:stCxn id="19" idx="5"/>
            <a:endCxn id="21" idx="1"/>
          </p:cNvCxnSpPr>
          <p:nvPr/>
        </p:nvCxnSpPr>
        <p:spPr>
          <a:xfrm rot="16200000" flipH="1">
            <a:off x="6806826" y="2070758"/>
            <a:ext cx="635748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4986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(8) l2, l1, l3, l5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46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8th Transaction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69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2057400" y="3493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4038600" y="13599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:6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3048000" y="2426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:3</a:t>
            </a:r>
            <a:endParaRPr lang="en-US" sz="1100" b="1" dirty="0"/>
          </a:p>
        </p:txBody>
      </p:sp>
      <p:cxnSp>
        <p:nvCxnSpPr>
          <p:cNvPr id="10" name="Straight Arrow Connector 9"/>
          <p:cNvCxnSpPr>
            <a:stCxn id="6" idx="3"/>
            <a:endCxn id="8" idx="7"/>
          </p:cNvCxnSpPr>
          <p:nvPr/>
        </p:nvCxnSpPr>
        <p:spPr>
          <a:xfrm rot="5400000">
            <a:off x="4520826" y="927758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rot="5400000">
            <a:off x="3530226" y="19183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7"/>
          </p:cNvCxnSpPr>
          <p:nvPr/>
        </p:nvCxnSpPr>
        <p:spPr>
          <a:xfrm rot="5400000">
            <a:off x="2539626" y="29851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53000" y="2579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8" idx="5"/>
            <a:endCxn id="13" idx="1"/>
          </p:cNvCxnSpPr>
          <p:nvPr/>
        </p:nvCxnSpPr>
        <p:spPr>
          <a:xfrm rot="16200000" flipH="1">
            <a:off x="4406526" y="2032658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1817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:3</a:t>
            </a:r>
            <a:endParaRPr lang="en-US" sz="1100" b="1" dirty="0"/>
          </a:p>
        </p:txBody>
      </p:sp>
      <p:cxnSp>
        <p:nvCxnSpPr>
          <p:cNvPr id="16" name="Straight Arrow Connector 15"/>
          <p:cNvCxnSpPr>
            <a:stCxn id="8" idx="5"/>
            <a:endCxn id="15" idx="2"/>
          </p:cNvCxnSpPr>
          <p:nvPr/>
        </p:nvCxnSpPr>
        <p:spPr>
          <a:xfrm rot="16200000" flipH="1">
            <a:off x="4901826" y="1537358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86200" y="3569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8" name="Straight Arrow Connector 17"/>
          <p:cNvCxnSpPr>
            <a:stCxn id="9" idx="5"/>
            <a:endCxn id="17" idx="1"/>
          </p:cNvCxnSpPr>
          <p:nvPr/>
        </p:nvCxnSpPr>
        <p:spPr>
          <a:xfrm rot="16200000" flipH="1">
            <a:off x="3415926" y="3099458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1588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0" name="Straight Arrow Connector 19"/>
          <p:cNvCxnSpPr>
            <a:stCxn id="6" idx="5"/>
            <a:endCxn id="19" idx="1"/>
          </p:cNvCxnSpPr>
          <p:nvPr/>
        </p:nvCxnSpPr>
        <p:spPr>
          <a:xfrm rot="16200000" flipH="1">
            <a:off x="5511426" y="851558"/>
            <a:ext cx="788148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91400" y="2655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2" name="Straight Arrow Connector 21"/>
          <p:cNvCxnSpPr>
            <a:stCxn id="19" idx="5"/>
            <a:endCxn id="21" idx="1"/>
          </p:cNvCxnSpPr>
          <p:nvPr/>
        </p:nvCxnSpPr>
        <p:spPr>
          <a:xfrm rot="16200000" flipH="1">
            <a:off x="6806826" y="2070758"/>
            <a:ext cx="635748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76400" y="2603874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4" name="Straight Arrow Connector 23"/>
          <p:cNvCxnSpPr>
            <a:stCxn id="9" idx="2"/>
            <a:endCxn id="23" idx="6"/>
          </p:cNvCxnSpPr>
          <p:nvPr/>
        </p:nvCxnSpPr>
        <p:spPr>
          <a:xfrm rot="10800000" flipV="1">
            <a:off x="2286000" y="2731532"/>
            <a:ext cx="762000" cy="1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85800" y="3429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8" name="Straight Arrow Connector 27"/>
          <p:cNvCxnSpPr>
            <a:stCxn id="23" idx="3"/>
            <a:endCxn id="27" idx="7"/>
          </p:cNvCxnSpPr>
          <p:nvPr/>
        </p:nvCxnSpPr>
        <p:spPr>
          <a:xfrm rot="5400000">
            <a:off x="1288863" y="3041463"/>
            <a:ext cx="394074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Motivation and Applications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334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Motivation</a:t>
            </a:r>
            <a:r>
              <a:rPr lang="en-US" sz="2400" dirty="0" smtClean="0"/>
              <a:t>: Finding inherent regularities in data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What products were often purchased together?— Beer and diapers?!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What are the subsequent purchases after buying a PC?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What kinds of DNA are sensitive to this new drug?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Can we automatically classify web documents?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Applications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SzPct val="80000"/>
              <a:buFont typeface="Wingdings" pitchFamily="2" charset="2"/>
              <a:buChar char="q"/>
            </a:pPr>
            <a:r>
              <a:rPr lang="en-US" sz="2400" dirty="0" smtClean="0"/>
              <a:t>Basket data analysis, cross-marketing, catalog design, sale campaign analysis, Web log (click stream) analysis, and DNA sequence analysis.</a:t>
            </a:r>
          </a:p>
          <a:p>
            <a:pPr>
              <a:spcBef>
                <a:spcPts val="600"/>
              </a:spcBef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4986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(9) l2, l1, l3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6468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9th Transaction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3000" y="369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2057400" y="3493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4038600" y="13599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2</a:t>
            </a:r>
            <a:r>
              <a:rPr lang="en-US" sz="1100" b="1" dirty="0" smtClean="0"/>
              <a:t>:7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3048000" y="2426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:4</a:t>
            </a:r>
            <a:endParaRPr lang="en-US" sz="1100" b="1" dirty="0"/>
          </a:p>
        </p:txBody>
      </p:sp>
      <p:cxnSp>
        <p:nvCxnSpPr>
          <p:cNvPr id="10" name="Straight Arrow Connector 9"/>
          <p:cNvCxnSpPr>
            <a:stCxn id="6" idx="3"/>
            <a:endCxn id="8" idx="7"/>
          </p:cNvCxnSpPr>
          <p:nvPr/>
        </p:nvCxnSpPr>
        <p:spPr>
          <a:xfrm rot="5400000">
            <a:off x="4520826" y="927758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rot="5400000">
            <a:off x="3530226" y="19183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7"/>
          </p:cNvCxnSpPr>
          <p:nvPr/>
        </p:nvCxnSpPr>
        <p:spPr>
          <a:xfrm rot="5400000">
            <a:off x="2539626" y="2985158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953000" y="2579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8" idx="5"/>
            <a:endCxn id="13" idx="1"/>
          </p:cNvCxnSpPr>
          <p:nvPr/>
        </p:nvCxnSpPr>
        <p:spPr>
          <a:xfrm rot="16200000" flipH="1">
            <a:off x="4406526" y="2032658"/>
            <a:ext cx="7881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486400" y="18171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:3</a:t>
            </a:r>
            <a:endParaRPr lang="en-US" sz="1100" b="1" dirty="0"/>
          </a:p>
        </p:txBody>
      </p:sp>
      <p:cxnSp>
        <p:nvCxnSpPr>
          <p:cNvPr id="16" name="Straight Arrow Connector 15"/>
          <p:cNvCxnSpPr>
            <a:stCxn id="8" idx="5"/>
            <a:endCxn id="15" idx="2"/>
          </p:cNvCxnSpPr>
          <p:nvPr/>
        </p:nvCxnSpPr>
        <p:spPr>
          <a:xfrm rot="16200000" flipH="1">
            <a:off x="4901826" y="1537358"/>
            <a:ext cx="241674" cy="927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86200" y="35697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4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18" name="Straight Arrow Connector 17"/>
          <p:cNvCxnSpPr>
            <a:stCxn id="9" idx="5"/>
            <a:endCxn id="17" idx="1"/>
          </p:cNvCxnSpPr>
          <p:nvPr/>
        </p:nvCxnSpPr>
        <p:spPr>
          <a:xfrm rot="16200000" flipH="1">
            <a:off x="3415926" y="3099458"/>
            <a:ext cx="7119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248400" y="15885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1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0" name="Straight Arrow Connector 19"/>
          <p:cNvCxnSpPr>
            <a:stCxn id="6" idx="5"/>
            <a:endCxn id="19" idx="1"/>
          </p:cNvCxnSpPr>
          <p:nvPr/>
        </p:nvCxnSpPr>
        <p:spPr>
          <a:xfrm rot="16200000" flipH="1">
            <a:off x="5511426" y="851558"/>
            <a:ext cx="788148" cy="864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91400" y="2655332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2" name="Straight Arrow Connector 21"/>
          <p:cNvCxnSpPr>
            <a:stCxn id="19" idx="5"/>
            <a:endCxn id="21" idx="1"/>
          </p:cNvCxnSpPr>
          <p:nvPr/>
        </p:nvCxnSpPr>
        <p:spPr>
          <a:xfrm rot="16200000" flipH="1">
            <a:off x="6806826" y="2070758"/>
            <a:ext cx="635748" cy="711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676400" y="2603874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</a:t>
            </a:r>
            <a:r>
              <a:rPr lang="en-US" sz="1400" b="1" baseline="-25000" dirty="0" smtClean="0"/>
              <a:t>3</a:t>
            </a:r>
            <a:r>
              <a:rPr lang="en-US" sz="1100" b="1" dirty="0" smtClean="0"/>
              <a:t>:2</a:t>
            </a:r>
            <a:endParaRPr lang="en-US" sz="1100" b="1" dirty="0"/>
          </a:p>
        </p:txBody>
      </p:sp>
      <p:cxnSp>
        <p:nvCxnSpPr>
          <p:cNvPr id="24" name="Straight Arrow Connector 23"/>
          <p:cNvCxnSpPr>
            <a:stCxn id="9" idx="2"/>
            <a:endCxn id="23" idx="6"/>
          </p:cNvCxnSpPr>
          <p:nvPr/>
        </p:nvCxnSpPr>
        <p:spPr>
          <a:xfrm rot="10800000" flipV="1">
            <a:off x="2286000" y="2731532"/>
            <a:ext cx="762000" cy="1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800" y="3429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</a:t>
            </a:r>
            <a:r>
              <a:rPr lang="en-US" sz="1400" b="1" baseline="-25000" dirty="0" smtClean="0"/>
              <a:t>5</a:t>
            </a:r>
            <a:r>
              <a:rPr lang="en-US" sz="1100" b="1" dirty="0" smtClean="0"/>
              <a:t>:1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stCxn id="23" idx="3"/>
            <a:endCxn id="25" idx="7"/>
          </p:cNvCxnSpPr>
          <p:nvPr/>
        </p:nvCxnSpPr>
        <p:spPr>
          <a:xfrm rot="5400000">
            <a:off x="1288863" y="3041463"/>
            <a:ext cx="394074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228600"/>
            <a:ext cx="88773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Mine Frequent Pattern from FP 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Conditional Pattern Base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Start from the node with min support, I</a:t>
            </a:r>
            <a:r>
              <a:rPr lang="en-US" sz="2400" baseline="-25000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2.    Exclude the node the max support, I</a:t>
            </a:r>
            <a:r>
              <a:rPr lang="en-US" sz="2400" baseline="-25000" dirty="0" smtClean="0">
                <a:solidFill>
                  <a:srgbClr val="FF0000"/>
                </a:solidFill>
              </a:rPr>
              <a:t>2  </a:t>
            </a:r>
            <a:r>
              <a:rPr lang="en-US" sz="2400" dirty="0" smtClean="0">
                <a:solidFill>
                  <a:srgbClr val="FF0000"/>
                </a:solidFill>
              </a:rPr>
              <a:t>(max support=7)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400" baseline="-2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61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we will mine frequent patterns from this tree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set l5</a:t>
            </a:r>
          </a:p>
          <a:p>
            <a:endParaRPr lang="en-US" dirty="0" smtClean="0"/>
          </a:p>
          <a:p>
            <a:r>
              <a:rPr lang="en-US" dirty="0" smtClean="0"/>
              <a:t>{{l2, l1, l5 : 1},{l2, l1, l3, l5 : 1}}</a:t>
            </a:r>
          </a:p>
          <a:p>
            <a:r>
              <a:rPr lang="en-US" dirty="0" smtClean="0"/>
              <a:t>{{l2, l1, </a:t>
            </a:r>
            <a:r>
              <a:rPr lang="en-US" u="sng" dirty="0" smtClean="0"/>
              <a:t>l5</a:t>
            </a:r>
            <a:r>
              <a:rPr lang="en-US" dirty="0" smtClean="0"/>
              <a:t> : 1},{l2, l1, l3, </a:t>
            </a:r>
            <a:r>
              <a:rPr lang="en-US" u="sng" dirty="0" smtClean="0"/>
              <a:t>l5</a:t>
            </a:r>
            <a:r>
              <a:rPr lang="en-US" dirty="0" smtClean="0"/>
              <a:t> : 1}}</a:t>
            </a:r>
          </a:p>
          <a:p>
            <a:r>
              <a:rPr lang="en-US" dirty="0" smtClean="0"/>
              <a:t>      {l</a:t>
            </a:r>
            <a:r>
              <a:rPr lang="en-US" u="sng" dirty="0" smtClean="0"/>
              <a:t>2, l1</a:t>
            </a:r>
            <a:r>
              <a:rPr lang="en-US" dirty="0" smtClean="0"/>
              <a:t>}            {</a:t>
            </a:r>
            <a:r>
              <a:rPr lang="en-US" u="sng" dirty="0" smtClean="0"/>
              <a:t>l2, l1</a:t>
            </a:r>
            <a:r>
              <a:rPr lang="en-US" dirty="0" smtClean="0"/>
              <a:t>, l3}</a:t>
            </a:r>
          </a:p>
          <a:p>
            <a:r>
              <a:rPr lang="en-US" dirty="0" smtClean="0"/>
              <a:t>               {l2, l1 : 2} &gt;= which satisfies the minimum support</a:t>
            </a:r>
          </a:p>
          <a:p>
            <a:r>
              <a:rPr lang="en-US" dirty="0" smtClean="0"/>
              <a:t>Now construct conditional tree for {l2, l1 : 2}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3352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1676400" y="4343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L2:2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685800" y="5410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L1:2</a:t>
            </a:r>
            <a:endParaRPr lang="en-US" sz="1100" b="1" dirty="0"/>
          </a:p>
        </p:txBody>
      </p: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2158626" y="39112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7"/>
          </p:cNvCxnSpPr>
          <p:nvPr/>
        </p:nvCxnSpPr>
        <p:spPr>
          <a:xfrm rot="5400000">
            <a:off x="1168026" y="4901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3773269"/>
            <a:ext cx="3124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path generates all possible combinations of 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4876800"/>
            <a:ext cx="3352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{l2, l5 : 2}, {l1, l5 : 2}, {l2, l1, l5 : 2}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5715000" y="4495800"/>
            <a:ext cx="3048000" cy="762000"/>
          </a:xfrm>
          <a:prstGeom prst="wedgeEllipseCallout">
            <a:avLst>
              <a:gd name="adj1" fmla="val -55119"/>
              <a:gd name="adj2" fmla="val 31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subsets of tree with l5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192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set l4</a:t>
            </a:r>
          </a:p>
          <a:p>
            <a:endParaRPr lang="en-US" dirty="0" smtClean="0"/>
          </a:p>
          <a:p>
            <a:r>
              <a:rPr lang="en-US" dirty="0" smtClean="0"/>
              <a:t>{{l2, l1, l4 : 1},{l2, l4 : 1}}</a:t>
            </a:r>
          </a:p>
          <a:p>
            <a:r>
              <a:rPr lang="en-US" dirty="0" smtClean="0"/>
              <a:t>{{l2, l1, </a:t>
            </a:r>
            <a:r>
              <a:rPr lang="en-US" u="sng" dirty="0" smtClean="0"/>
              <a:t>l4</a:t>
            </a:r>
            <a:r>
              <a:rPr lang="en-US" dirty="0" smtClean="0"/>
              <a:t> : 1},{l2, </a:t>
            </a:r>
            <a:r>
              <a:rPr lang="en-US" u="sng" dirty="0" smtClean="0"/>
              <a:t>l4</a:t>
            </a:r>
            <a:r>
              <a:rPr lang="en-US" dirty="0" smtClean="0"/>
              <a:t> : 1}}</a:t>
            </a:r>
          </a:p>
          <a:p>
            <a:r>
              <a:rPr lang="en-US" dirty="0" smtClean="0"/>
              <a:t>      {l</a:t>
            </a:r>
            <a:r>
              <a:rPr lang="en-US" u="sng" dirty="0" smtClean="0"/>
              <a:t>2</a:t>
            </a:r>
            <a:r>
              <a:rPr lang="en-US" dirty="0" smtClean="0"/>
              <a:t>, l1}            {</a:t>
            </a:r>
            <a:r>
              <a:rPr lang="en-US" u="sng" dirty="0" smtClean="0"/>
              <a:t>l2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 {l2 : 2} &gt;= which satisfies the minimum support</a:t>
            </a:r>
          </a:p>
          <a:p>
            <a:r>
              <a:rPr lang="en-US" dirty="0" smtClean="0"/>
              <a:t>Now construct conditional tree for {l2 : 2}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3352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1676400" y="4343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L2:2</a:t>
            </a:r>
            <a:endParaRPr lang="en-US" sz="1100" b="1" dirty="0"/>
          </a:p>
        </p:txBody>
      </p: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2158626" y="39112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3773269"/>
            <a:ext cx="3124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path generates all possible combinations of 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4876800"/>
            <a:ext cx="3352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{l2, l4 : 2}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5715000" y="4495800"/>
            <a:ext cx="3048000" cy="762000"/>
          </a:xfrm>
          <a:prstGeom prst="wedgeEllipseCallout">
            <a:avLst>
              <a:gd name="adj1" fmla="val -55119"/>
              <a:gd name="adj2" fmla="val 31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subsets of tree with l4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12192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set l3</a:t>
            </a:r>
          </a:p>
          <a:p>
            <a:endParaRPr lang="en-US" dirty="0" smtClean="0"/>
          </a:p>
          <a:p>
            <a:r>
              <a:rPr lang="en-US" dirty="0" smtClean="0"/>
              <a:t>{{l1, l3 : 2},{l2, l3 : 2}, {l2, l1, l3 : 2}}</a:t>
            </a:r>
          </a:p>
          <a:p>
            <a:r>
              <a:rPr lang="en-US" dirty="0" smtClean="0"/>
              <a:t>{{l1, </a:t>
            </a:r>
            <a:r>
              <a:rPr lang="en-US" u="sng" dirty="0" smtClean="0"/>
              <a:t>l3</a:t>
            </a:r>
            <a:r>
              <a:rPr lang="en-US" dirty="0" smtClean="0"/>
              <a:t> : 2},{l2, </a:t>
            </a:r>
            <a:r>
              <a:rPr lang="en-US" u="sng" dirty="0" smtClean="0"/>
              <a:t>l3</a:t>
            </a:r>
            <a:r>
              <a:rPr lang="en-US" dirty="0" smtClean="0"/>
              <a:t> : 2}, {l2, l1, </a:t>
            </a:r>
            <a:r>
              <a:rPr lang="en-US" u="sng" dirty="0" smtClean="0"/>
              <a:t>l3</a:t>
            </a:r>
            <a:r>
              <a:rPr lang="en-US" dirty="0" smtClean="0"/>
              <a:t> : 2}}</a:t>
            </a:r>
          </a:p>
          <a:p>
            <a:r>
              <a:rPr lang="en-US" dirty="0" smtClean="0"/>
              <a:t>      {l1 : 2},   {</a:t>
            </a:r>
            <a:r>
              <a:rPr lang="en-US" u="sng" dirty="0" smtClean="0"/>
              <a:t>l2</a:t>
            </a:r>
            <a:r>
              <a:rPr lang="en-US" dirty="0" smtClean="0"/>
              <a:t> : 2},,{</a:t>
            </a:r>
            <a:r>
              <a:rPr lang="en-US" u="sng" dirty="0" smtClean="0"/>
              <a:t>l2</a:t>
            </a:r>
            <a:r>
              <a:rPr lang="en-US" dirty="0" smtClean="0"/>
              <a:t>, l1 : 2}</a:t>
            </a:r>
          </a:p>
          <a:p>
            <a:r>
              <a:rPr lang="en-US" dirty="0" smtClean="0"/>
              <a:t>       {l2 : 4, l1 : 2}, {l1 : 2} &gt;= which satisfies the minimum support</a:t>
            </a:r>
          </a:p>
          <a:p>
            <a:r>
              <a:rPr lang="en-US" dirty="0" smtClean="0"/>
              <a:t>Now construct conditional tree for {l2 : 4, l1 : 2}, {l1 : 2} 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3352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8" name="Oval 7"/>
          <p:cNvSpPr/>
          <p:nvPr/>
        </p:nvSpPr>
        <p:spPr>
          <a:xfrm>
            <a:off x="1676400" y="4343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L2:4</a:t>
            </a:r>
            <a:endParaRPr lang="en-US" sz="1100" b="1" dirty="0"/>
          </a:p>
        </p:txBody>
      </p:sp>
      <p:sp>
        <p:nvSpPr>
          <p:cNvPr id="9" name="Oval 8"/>
          <p:cNvSpPr/>
          <p:nvPr/>
        </p:nvSpPr>
        <p:spPr>
          <a:xfrm>
            <a:off x="685800" y="54102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L1:2</a:t>
            </a:r>
            <a:endParaRPr lang="en-US" sz="1100" b="1" dirty="0"/>
          </a:p>
        </p:txBody>
      </p:sp>
      <p:cxnSp>
        <p:nvCxnSpPr>
          <p:cNvPr id="10" name="Straight Arrow Connector 9"/>
          <p:cNvCxnSpPr>
            <a:stCxn id="7" idx="3"/>
            <a:endCxn id="8" idx="7"/>
          </p:cNvCxnSpPr>
          <p:nvPr/>
        </p:nvCxnSpPr>
        <p:spPr>
          <a:xfrm rot="5400000">
            <a:off x="2158626" y="39112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7"/>
          </p:cNvCxnSpPr>
          <p:nvPr/>
        </p:nvCxnSpPr>
        <p:spPr>
          <a:xfrm rot="5400000">
            <a:off x="1168026" y="4901826"/>
            <a:ext cx="635748" cy="559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3773269"/>
            <a:ext cx="3124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path generates all possible combinations of FP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5715000" y="4495800"/>
            <a:ext cx="3048000" cy="762000"/>
          </a:xfrm>
          <a:prstGeom prst="wedgeEllipseCallout">
            <a:avLst>
              <a:gd name="adj1" fmla="val -55119"/>
              <a:gd name="adj2" fmla="val 31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subsets of tree with l3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29000" y="41910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L1:2</a:t>
            </a:r>
            <a:endParaRPr lang="en-US" sz="1100" b="1" dirty="0"/>
          </a:p>
        </p:txBody>
      </p:sp>
      <p:cxnSp>
        <p:nvCxnSpPr>
          <p:cNvPr id="17" name="Straight Arrow Connector 16"/>
          <p:cNvCxnSpPr>
            <a:stCxn id="7" idx="5"/>
            <a:endCxn id="16" idx="1"/>
          </p:cNvCxnSpPr>
          <p:nvPr/>
        </p:nvCxnSpPr>
        <p:spPr>
          <a:xfrm rot="16200000" flipH="1">
            <a:off x="3111126" y="3873126"/>
            <a:ext cx="407148" cy="407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200" y="4876800"/>
            <a:ext cx="3352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{l2, l2 : 4}, {l1, l3 : 4}, {l2, l1, l3 : 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2192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set l1</a:t>
            </a:r>
          </a:p>
          <a:p>
            <a:endParaRPr lang="en-US" dirty="0" smtClean="0"/>
          </a:p>
          <a:p>
            <a:r>
              <a:rPr lang="en-US" dirty="0" smtClean="0"/>
              <a:t>{l2, l1 : 4}</a:t>
            </a:r>
          </a:p>
          <a:p>
            <a:r>
              <a:rPr lang="en-US" dirty="0" smtClean="0"/>
              <a:t>{l2 : 4} &gt;= which satisfies the minimum support</a:t>
            </a:r>
          </a:p>
          <a:p>
            <a:r>
              <a:rPr lang="en-US" dirty="0" smtClean="0"/>
              <a:t>Now construct conditional tree for {l2 : 4}</a:t>
            </a:r>
          </a:p>
        </p:txBody>
      </p:sp>
      <p:sp>
        <p:nvSpPr>
          <p:cNvPr id="6" name="Oval 5"/>
          <p:cNvSpPr/>
          <p:nvPr/>
        </p:nvSpPr>
        <p:spPr>
          <a:xfrm>
            <a:off x="2590800" y="33528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null</a:t>
            </a:r>
            <a:endParaRPr lang="en-US" sz="1100" b="1" dirty="0"/>
          </a:p>
        </p:txBody>
      </p:sp>
      <p:sp>
        <p:nvSpPr>
          <p:cNvPr id="7" name="Oval 6"/>
          <p:cNvSpPr/>
          <p:nvPr/>
        </p:nvSpPr>
        <p:spPr>
          <a:xfrm>
            <a:off x="1676400" y="4343400"/>
            <a:ext cx="6096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L2:4</a:t>
            </a:r>
            <a:endParaRPr lang="en-US" sz="1100" b="1" dirty="0"/>
          </a:p>
        </p:txBody>
      </p:sp>
      <p:cxnSp>
        <p:nvCxnSpPr>
          <p:cNvPr id="9" name="Straight Arrow Connector 8"/>
          <p:cNvCxnSpPr>
            <a:stCxn id="6" idx="3"/>
            <a:endCxn id="7" idx="7"/>
          </p:cNvCxnSpPr>
          <p:nvPr/>
        </p:nvCxnSpPr>
        <p:spPr>
          <a:xfrm rot="5400000">
            <a:off x="2158626" y="3911226"/>
            <a:ext cx="559548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3773269"/>
            <a:ext cx="3124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path generates all possible combinations of FP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4876800"/>
            <a:ext cx="3352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{l2, l1 : 4}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5715000" y="4495800"/>
            <a:ext cx="3048000" cy="762000"/>
          </a:xfrm>
          <a:prstGeom prst="wedgeEllipseCallout">
            <a:avLst>
              <a:gd name="adj1" fmla="val -55119"/>
              <a:gd name="adj2" fmla="val 316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subsets of tree with l1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93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66800" y="3733800"/>
            <a:ext cx="6781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How to interpret the above table</a:t>
            </a:r>
          </a:p>
          <a:p>
            <a:r>
              <a:rPr lang="en-US" dirty="0" smtClean="0"/>
              <a:t>Finding routes reaching I</a:t>
            </a:r>
            <a:r>
              <a:rPr lang="en-US" baseline="-25000" dirty="0" smtClean="0"/>
              <a:t>5</a:t>
            </a:r>
            <a:r>
              <a:rPr lang="en-US" dirty="0" smtClean="0"/>
              <a:t>.</a:t>
            </a:r>
            <a:endParaRPr lang="en-US" baseline="-25000" dirty="0" smtClean="0"/>
          </a:p>
          <a:p>
            <a:r>
              <a:rPr lang="en-US" dirty="0" smtClean="0"/>
              <a:t>The path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  reaches I</a:t>
            </a:r>
            <a:r>
              <a:rPr lang="en-US" baseline="-25000" dirty="0" smtClean="0"/>
              <a:t>5</a:t>
            </a:r>
            <a:r>
              <a:rPr lang="en-US" dirty="0" smtClean="0"/>
              <a:t> with the count of 1.</a:t>
            </a:r>
          </a:p>
          <a:p>
            <a:r>
              <a:rPr lang="en-US" dirty="0"/>
              <a:t>The path I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I</a:t>
            </a:r>
            <a:r>
              <a:rPr lang="en-US" baseline="-25000" dirty="0" smtClean="0"/>
              <a:t>1,</a:t>
            </a:r>
            <a:r>
              <a:rPr lang="en-US" dirty="0"/>
              <a:t> </a:t>
            </a:r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r>
              <a:rPr lang="en-US" dirty="0" smtClean="0"/>
              <a:t>  </a:t>
            </a:r>
            <a:r>
              <a:rPr lang="en-US" dirty="0"/>
              <a:t>reaches I</a:t>
            </a:r>
            <a:r>
              <a:rPr lang="en-US" baseline="-25000" dirty="0"/>
              <a:t>5</a:t>
            </a:r>
            <a:r>
              <a:rPr lang="en-US" dirty="0"/>
              <a:t> with the count of </a:t>
            </a:r>
            <a:r>
              <a:rPr lang="en-US" dirty="0" smtClean="0"/>
              <a:t>2.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I</a:t>
            </a:r>
            <a:r>
              <a:rPr lang="en-US" baseline="-25000" dirty="0" smtClean="0"/>
              <a:t>1 </a:t>
            </a:r>
            <a:r>
              <a:rPr lang="en-US" dirty="0" smtClean="0"/>
              <a:t> count is 2 times, therefore satisfying the min support.</a:t>
            </a:r>
            <a:endParaRPr lang="en-US" baseline="-25000" dirty="0"/>
          </a:p>
          <a:p>
            <a:r>
              <a:rPr lang="en-US" sz="2800" u="sng" baseline="-25000" dirty="0" smtClean="0"/>
              <a:t>Interpretation of Last Column</a:t>
            </a:r>
          </a:p>
          <a:p>
            <a:endParaRPr lang="en-US" sz="1200" smtClean="0"/>
          </a:p>
          <a:p>
            <a:r>
              <a:rPr lang="en-US" dirty="0" smtClean="0"/>
              <a:t>Combine  the conditional FP (Frequent patterns) in the second last column with Item column</a:t>
            </a:r>
            <a:endParaRPr lang="en-US" baseline="-25000" dirty="0"/>
          </a:p>
          <a:p>
            <a:r>
              <a:rPr lang="en-US" dirty="0" smtClean="0"/>
              <a:t>{</a:t>
            </a: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smtClean="0"/>
              <a:t>I</a:t>
            </a:r>
            <a:r>
              <a:rPr lang="en-US" baseline="-25000" dirty="0" smtClean="0"/>
              <a:t>5</a:t>
            </a:r>
            <a:r>
              <a:rPr lang="en-US" dirty="0" smtClean="0"/>
              <a:t>:2} …. I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I</a:t>
            </a:r>
            <a:r>
              <a:rPr lang="en-US" baseline="-25000" dirty="0" smtClean="0"/>
              <a:t>5</a:t>
            </a:r>
            <a:r>
              <a:rPr lang="en-US" dirty="0" smtClean="0"/>
              <a:t>  with the count of 2</a:t>
            </a:r>
            <a:endParaRPr lang="en-US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00200" y="2438400"/>
            <a:ext cx="6858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819400" y="2362200"/>
            <a:ext cx="3048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58900" y="31242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 paths belong to same sub FP tree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Frequent  patterns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Finding Frequent  patterns is a </a:t>
            </a:r>
            <a:r>
              <a:rPr lang="en-US" sz="2400" dirty="0"/>
              <a:t>f</a:t>
            </a:r>
            <a:r>
              <a:rPr lang="en-US" sz="2400" dirty="0" smtClean="0"/>
              <a:t>oundation for many essential data mining tasks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Association</a:t>
            </a:r>
            <a:r>
              <a:rPr lang="en-US" sz="2400" dirty="0" smtClean="0"/>
              <a:t>, correlation, and causality analysis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Sequential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structural</a:t>
            </a:r>
            <a:r>
              <a:rPr lang="en-US" sz="2400" dirty="0" smtClean="0"/>
              <a:t> (e.g., sub-graph) patterns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Pattern analysis </a:t>
            </a:r>
            <a:r>
              <a:rPr lang="en-US" sz="2400" dirty="0" smtClean="0"/>
              <a:t>in spatiotemporal, multimedia, time-series, and stream data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Classification</a:t>
            </a:r>
            <a:r>
              <a:rPr lang="en-US" sz="2400" dirty="0" smtClean="0"/>
              <a:t>: discriminative, frequent pattern analysis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Cluster analysis</a:t>
            </a:r>
            <a:r>
              <a:rPr lang="en-US" sz="2400" dirty="0" smtClean="0"/>
              <a:t>: frequent pattern-based clustering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Data warehousing: </a:t>
            </a:r>
            <a:r>
              <a:rPr lang="en-US" sz="2400" dirty="0" smtClean="0"/>
              <a:t>iceberg cube and cube-gradient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Semantic data compression</a:t>
            </a:r>
            <a:r>
              <a:rPr lang="en-US" sz="2400" dirty="0" smtClean="0"/>
              <a:t>: fascicles</a:t>
            </a:r>
          </a:p>
          <a:p>
            <a:pPr lvl="1"/>
            <a:r>
              <a:rPr lang="en-US" sz="2400" dirty="0" smtClean="0"/>
              <a:t>Broad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3BB283-C3B1-4B18-BF9D-214E5122466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C00000"/>
                </a:solidFill>
              </a:rPr>
              <a:t>Basic Concepts: Frequent Patterns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A set of items is referred to as an </a:t>
            </a:r>
            <a:r>
              <a:rPr lang="en-US" sz="1800" b="1" dirty="0" err="1">
                <a:solidFill>
                  <a:srgbClr val="C00000"/>
                </a:solidFill>
              </a:rPr>
              <a:t>itemset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that contains </a:t>
            </a:r>
            <a:r>
              <a:rPr lang="en-US" sz="1800" i="1" dirty="0"/>
              <a:t>k </a:t>
            </a:r>
            <a:r>
              <a:rPr lang="en-US" sz="1800" dirty="0"/>
              <a:t>items is a </a:t>
            </a:r>
            <a:r>
              <a:rPr lang="en-US" sz="1800" b="1" i="1" dirty="0">
                <a:solidFill>
                  <a:srgbClr val="C00000"/>
                </a:solidFill>
              </a:rPr>
              <a:t>k</a:t>
            </a:r>
            <a:r>
              <a:rPr lang="en-US" sz="1800" b="1" dirty="0">
                <a:solidFill>
                  <a:srgbClr val="C00000"/>
                </a:solidFill>
              </a:rPr>
              <a:t>-</a:t>
            </a:r>
            <a:r>
              <a:rPr lang="en-US" sz="1800" b="1" dirty="0" err="1">
                <a:solidFill>
                  <a:srgbClr val="C00000"/>
                </a:solidFill>
              </a:rPr>
              <a:t>itemset</a:t>
            </a:r>
            <a:r>
              <a:rPr lang="en-US" sz="1800" dirty="0"/>
              <a:t>. A k-</a:t>
            </a:r>
            <a:r>
              <a:rPr lang="en-US" sz="1800" dirty="0" err="1"/>
              <a:t>Itemset</a:t>
            </a:r>
            <a:r>
              <a:rPr lang="en-US" sz="1800" dirty="0"/>
              <a:t>: {Ii1,Ii2, …, </a:t>
            </a:r>
            <a:r>
              <a:rPr lang="en-US" sz="1800" dirty="0" err="1"/>
              <a:t>Iik</a:t>
            </a:r>
            <a:r>
              <a:rPr lang="en-US" sz="1800" dirty="0"/>
              <a:t>} 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I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The set of </a:t>
            </a:r>
            <a:r>
              <a:rPr lang="en-US" sz="1800" i="1" dirty="0"/>
              <a:t>computer, antivirus software </a:t>
            </a:r>
            <a:r>
              <a:rPr lang="en-US" sz="1800" i="1" dirty="0" err="1"/>
              <a:t>e.</a:t>
            </a:r>
            <a:r>
              <a:rPr lang="en-US" sz="1800" dirty="0" err="1"/>
              <a:t>g</a:t>
            </a:r>
            <a:r>
              <a:rPr lang="en-US" sz="1800" dirty="0"/>
              <a:t> is a 2-itemset.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B050"/>
                </a:solidFill>
              </a:rPr>
              <a:t>occurrence frequency of an </a:t>
            </a:r>
            <a:r>
              <a:rPr lang="en-US" sz="1800" b="1" dirty="0" err="1">
                <a:solidFill>
                  <a:srgbClr val="00B050"/>
                </a:solidFill>
              </a:rPr>
              <a:t>itemset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is the number of transactions that contain the </a:t>
            </a:r>
            <a:r>
              <a:rPr lang="en-US" sz="1800" dirty="0" err="1"/>
              <a:t>itemset</a:t>
            </a:r>
            <a:r>
              <a:rPr lang="en-US" sz="1800" dirty="0"/>
              <a:t>.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/>
              <a:t>This is also known, simply, as the </a:t>
            </a:r>
            <a:r>
              <a:rPr lang="en-US" sz="1800" b="1" dirty="0">
                <a:solidFill>
                  <a:srgbClr val="00B050"/>
                </a:solidFill>
              </a:rPr>
              <a:t>frequency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B050"/>
                </a:solidFill>
              </a:rPr>
              <a:t>absolute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support count</a:t>
            </a:r>
            <a:r>
              <a:rPr lang="en-US" sz="1800" dirty="0"/>
              <a:t>, or </a:t>
            </a:r>
            <a:r>
              <a:rPr lang="en-US" sz="1800" b="1" dirty="0">
                <a:solidFill>
                  <a:srgbClr val="00B050"/>
                </a:solidFill>
              </a:rPr>
              <a:t>count </a:t>
            </a:r>
            <a:r>
              <a:rPr lang="en-US" sz="1800" dirty="0"/>
              <a:t>of the </a:t>
            </a:r>
            <a:r>
              <a:rPr lang="en-US" sz="1800" dirty="0" err="1"/>
              <a:t>itemset</a:t>
            </a:r>
            <a:r>
              <a:rPr lang="en-US" sz="1800" dirty="0" smtClean="0"/>
              <a:t>.</a:t>
            </a:r>
            <a:r>
              <a:rPr lang="en-US" sz="1800" dirty="0"/>
              <a:t> 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solidFill>
                  <a:srgbClr val="002060"/>
                </a:solidFill>
              </a:rPr>
              <a:t>Set of database transactions</a:t>
            </a:r>
            <a:r>
              <a:rPr lang="en-US" sz="1800" dirty="0"/>
              <a:t>: D={t1,t2, …, </a:t>
            </a:r>
            <a:r>
              <a:rPr lang="en-US" sz="1800" dirty="0" err="1"/>
              <a:t>tn</a:t>
            </a:r>
            <a:r>
              <a:rPr lang="en-US" sz="1800" dirty="0"/>
              <a:t>}, each transaction t</a:t>
            </a:r>
            <a:r>
              <a:rPr lang="en-US" sz="1800" i="1" dirty="0"/>
              <a:t> </a:t>
            </a:r>
            <a:r>
              <a:rPr lang="en-US" sz="1800" dirty="0"/>
              <a:t>is a nonempty </a:t>
            </a:r>
            <a:r>
              <a:rPr lang="en-US" sz="1800" dirty="0" err="1"/>
              <a:t>itemset</a:t>
            </a:r>
            <a:r>
              <a:rPr lang="en-US" sz="1800" dirty="0"/>
              <a:t>  such that </a:t>
            </a:r>
            <a:r>
              <a:rPr lang="en-US" sz="1800" dirty="0" err="1"/>
              <a:t>tj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</a:t>
            </a:r>
            <a:r>
              <a:rPr lang="en-US" sz="1800" dirty="0"/>
              <a:t> I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 smtClean="0">
                <a:solidFill>
                  <a:srgbClr val="002060"/>
                </a:solidFill>
              </a:rPr>
              <a:t>Relative </a:t>
            </a:r>
            <a:r>
              <a:rPr lang="en-US" sz="1800" b="1" dirty="0">
                <a:solidFill>
                  <a:srgbClr val="002060"/>
                </a:solidFill>
              </a:rPr>
              <a:t>Support of an </a:t>
            </a:r>
            <a:r>
              <a:rPr lang="en-US" sz="1800" b="1" dirty="0" err="1">
                <a:solidFill>
                  <a:srgbClr val="002060"/>
                </a:solidFill>
              </a:rPr>
              <a:t>itemset</a:t>
            </a:r>
            <a:r>
              <a:rPr lang="en-US" sz="1800" dirty="0"/>
              <a:t>: Percentage of transactions that contain that </a:t>
            </a:r>
            <a:r>
              <a:rPr lang="en-US" sz="1800" dirty="0" err="1"/>
              <a:t>itemset</a:t>
            </a:r>
            <a:r>
              <a:rPr lang="en-US" sz="1800" dirty="0"/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 smtClean="0">
                <a:solidFill>
                  <a:srgbClr val="002060"/>
                </a:solidFill>
              </a:rPr>
              <a:t>Large </a:t>
            </a:r>
            <a:r>
              <a:rPr lang="en-US" sz="1800" b="1" dirty="0">
                <a:solidFill>
                  <a:srgbClr val="002060"/>
                </a:solidFill>
              </a:rPr>
              <a:t>(Frequent) </a:t>
            </a:r>
            <a:r>
              <a:rPr lang="en-US" sz="1800" b="1" dirty="0" err="1">
                <a:solidFill>
                  <a:srgbClr val="002060"/>
                </a:solidFill>
              </a:rPr>
              <a:t>itemset</a:t>
            </a:r>
            <a:r>
              <a:rPr lang="en-US" sz="1800" dirty="0"/>
              <a:t>: </a:t>
            </a:r>
            <a:r>
              <a:rPr lang="en-US" sz="1800" dirty="0" err="1"/>
              <a:t>Itemset</a:t>
            </a:r>
            <a:r>
              <a:rPr lang="en-US" sz="1800" dirty="0"/>
              <a:t> whose number of occurrences is above a threshold.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846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charset="0"/>
                </a:rPr>
                <a:t>buys diaper</a:t>
              </a:r>
              <a:endParaRPr lang="en-US" sz="1800" b="1" u="sng">
                <a:latin typeface="Times New Roman" charset="0"/>
              </a:endParaRPr>
            </a:p>
          </p:txBody>
        </p:sp>
        <p:sp>
          <p:nvSpPr>
            <p:cNvPr id="1846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charset="0"/>
              </a:endParaRPr>
            </a:p>
          </p:txBody>
        </p:sp>
        <p:sp>
          <p:nvSpPr>
            <p:cNvPr id="1846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charset="0"/>
                </a:rPr>
                <a:t>buys beer</a:t>
              </a:r>
              <a:endParaRPr lang="en-US" sz="1800" b="1" u="sng">
                <a:latin typeface="Times New Roman" charset="0"/>
              </a:endParaRPr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60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Group 44"/>
          <p:cNvGraphicFramePr>
            <a:graphicFrameLocks noGrp="1"/>
          </p:cNvGraphicFramePr>
          <p:nvPr/>
        </p:nvGraphicFramePr>
        <p:xfrm>
          <a:off x="533400" y="1752600"/>
          <a:ext cx="3124200" cy="2374300"/>
        </p:xfrm>
        <a:graphic>
          <a:graphicData uri="http://schemas.openxmlformats.org/drawingml/2006/table">
            <a:tbl>
              <a:tblPr/>
              <a:tblGrid>
                <a:gridCol w="560754"/>
                <a:gridCol w="2563446"/>
              </a:tblGrid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962400" y="2819400"/>
            <a:ext cx="4648200" cy="76199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I = { Beer, Nuts, Diaper, </a:t>
            </a:r>
            <a:r>
              <a:rPr lang="en-US" sz="1800" dirty="0" err="1" smtClean="0">
                <a:solidFill>
                  <a:srgbClr val="C00000"/>
                </a:solidFill>
              </a:rPr>
              <a:t>Cofee</a:t>
            </a:r>
            <a:r>
              <a:rPr lang="en-US" sz="1800" dirty="0" smtClean="0">
                <a:solidFill>
                  <a:srgbClr val="C00000"/>
                </a:solidFill>
              </a:rPr>
              <a:t>, Eggs, Milk}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Support of {Bear, Diaper} </a:t>
            </a:r>
            <a:r>
              <a:rPr lang="en-US" sz="1800" dirty="0" smtClean="0"/>
              <a:t>= 3/5 =  60%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Association Rules</a:t>
            </a:r>
          </a:p>
          <a:p>
            <a:pPr lvl="1"/>
            <a:r>
              <a:rPr lang="en-US" dirty="0"/>
              <a:t>Implication: X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Y where X,Y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I and X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Y =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Support of </a:t>
            </a:r>
            <a:r>
              <a:rPr lang="en-US" dirty="0" smtClean="0">
                <a:solidFill>
                  <a:srgbClr val="7030A0"/>
                </a:solidFill>
              </a:rPr>
              <a:t>AR   </a:t>
            </a:r>
            <a:r>
              <a:rPr lang="en-US" dirty="0"/>
              <a:t>X 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Y: </a:t>
            </a:r>
          </a:p>
          <a:p>
            <a:pPr lvl="2"/>
            <a:r>
              <a:rPr lang="en-US" dirty="0"/>
              <a:t>Percentage of transactions that contain </a:t>
            </a:r>
            <a:r>
              <a:rPr lang="en-US" dirty="0" smtClean="0"/>
              <a:t> X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Y</a:t>
            </a:r>
          </a:p>
          <a:p>
            <a:pPr lvl="2"/>
            <a:r>
              <a:rPr lang="en-US" dirty="0"/>
              <a:t>Probability that a transaction contains X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Y.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Confidence of AR 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X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Y: </a:t>
            </a:r>
          </a:p>
          <a:p>
            <a:pPr lvl="2"/>
            <a:r>
              <a:rPr lang="en-US" dirty="0"/>
              <a:t>Ratio of number of transactions that contain X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Y to the number that contain X</a:t>
            </a:r>
          </a:p>
          <a:p>
            <a:pPr lvl="2"/>
            <a:r>
              <a:rPr lang="en-US" dirty="0"/>
              <a:t>Conditional probability that a transaction having X also contains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74" name="Group 2"/>
          <p:cNvGraphicFramePr>
            <a:graphicFrameLocks noGrp="1"/>
          </p:cNvGraphicFramePr>
          <p:nvPr/>
        </p:nvGraphicFramePr>
        <p:xfrm>
          <a:off x="914400" y="1905000"/>
          <a:ext cx="3886200" cy="1825625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Transaction-id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Items bought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A, B, 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20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A, 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30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A, 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B, E, 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914400" y="3962401"/>
          <a:ext cx="3886200" cy="1874519"/>
        </p:xfrm>
        <a:graphic>
          <a:graphicData uri="http://schemas.openxmlformats.org/drawingml/2006/table">
            <a:tbl>
              <a:tblPr/>
              <a:tblGrid>
                <a:gridCol w="2362200"/>
                <a:gridCol w="1524000"/>
              </a:tblGrid>
              <a:tr h="533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Frequent pattern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Support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1"/>
                    </a:solidFill>
                  </a:tcPr>
                </a:tc>
              </a:tr>
              <a:tr h="311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75%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50%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50%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{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A, C}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50%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105400" y="1828800"/>
            <a:ext cx="381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For rule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:</a:t>
            </a:r>
          </a:p>
          <a:p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Support(A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C) = </a:t>
            </a:r>
            <a:r>
              <a:rPr lang="en-US" sz="2000" dirty="0">
                <a:solidFill>
                  <a:srgbClr val="FF0000"/>
                </a:solidFill>
              </a:rPr>
              <a:t>P(A</a:t>
            </a:r>
            <a:r>
              <a:rPr lang="en-US" sz="2000" dirty="0">
                <a:solidFill>
                  <a:srgbClr val="FF0000"/>
                </a:solidFill>
                <a:sym typeface="Symbol"/>
              </a:rPr>
              <a:t></a:t>
            </a:r>
            <a:r>
              <a:rPr lang="en-US" sz="2000" dirty="0">
                <a:solidFill>
                  <a:srgbClr val="FF0000"/>
                </a:solidFill>
              </a:rPr>
              <a:t>C)</a:t>
            </a:r>
            <a:r>
              <a:rPr lang="en-US" sz="2000" dirty="0"/>
              <a:t> </a:t>
            </a:r>
            <a:r>
              <a:rPr lang="en-US" sz="2000" dirty="0" smtClean="0"/>
              <a:t>=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support</a:t>
            </a:r>
            <a:r>
              <a:rPr lang="en-US" sz="2000" dirty="0">
                <a:solidFill>
                  <a:srgbClr val="0070C0"/>
                </a:solidFill>
              </a:rPr>
              <a:t>({</a:t>
            </a:r>
            <a:r>
              <a:rPr lang="en-US" sz="2000" i="1" dirty="0">
                <a:solidFill>
                  <a:srgbClr val="0070C0"/>
                </a:solidFill>
              </a:rPr>
              <a:t>A</a:t>
            </a:r>
            <a:r>
              <a:rPr lang="en-US" sz="2000" dirty="0" smtClean="0">
                <a:solidFill>
                  <a:srgbClr val="0070C0"/>
                </a:solidFill>
              </a:rPr>
              <a:t>} </a:t>
            </a:r>
            <a:r>
              <a:rPr lang="en-US" sz="2000" dirty="0" smtClean="0">
                <a:solidFill>
                  <a:srgbClr val="0070C0"/>
                </a:solidFill>
                <a:sym typeface="Symbol"/>
              </a:rPr>
              <a:t> </a:t>
            </a:r>
            <a:r>
              <a:rPr lang="en-US" sz="2000" dirty="0" smtClean="0">
                <a:solidFill>
                  <a:srgbClr val="0070C0"/>
                </a:solidFill>
              </a:rPr>
              <a:t>{ </a:t>
            </a:r>
            <a:r>
              <a:rPr lang="en-US" sz="2000" i="1" dirty="0" smtClean="0">
                <a:solidFill>
                  <a:srgbClr val="0070C0"/>
                </a:solidFill>
              </a:rPr>
              <a:t>C</a:t>
            </a:r>
            <a:r>
              <a:rPr lang="en-US" sz="2000" dirty="0">
                <a:solidFill>
                  <a:srgbClr val="0070C0"/>
                </a:solidFill>
              </a:rPr>
              <a:t>}) </a:t>
            </a:r>
            <a:r>
              <a:rPr lang="en-US" sz="2000" dirty="0"/>
              <a:t>= 50%</a:t>
            </a:r>
          </a:p>
          <a:p>
            <a:endParaRPr lang="en-US" sz="20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onfidence </a:t>
            </a:r>
            <a:r>
              <a:rPr lang="en-US" sz="2000" dirty="0"/>
              <a:t>(A</a:t>
            </a:r>
            <a:r>
              <a:rPr lang="en-US" sz="2000" dirty="0">
                <a:sym typeface="Wingdings"/>
              </a:rPr>
              <a:t></a:t>
            </a:r>
            <a:r>
              <a:rPr lang="en-US" sz="2000" dirty="0"/>
              <a:t> C) = </a:t>
            </a:r>
            <a:r>
              <a:rPr lang="en-US" sz="2000" dirty="0">
                <a:solidFill>
                  <a:srgbClr val="FF0000"/>
                </a:solidFill>
              </a:rPr>
              <a:t>P(C|A</a:t>
            </a:r>
            <a:r>
              <a:rPr lang="en-US" sz="2000" dirty="0"/>
              <a:t>) </a:t>
            </a:r>
          </a:p>
          <a:p>
            <a:r>
              <a:rPr lang="en-US" sz="2000" dirty="0"/>
              <a:t>= </a:t>
            </a:r>
            <a:r>
              <a:rPr lang="en-US" sz="2000" dirty="0">
                <a:solidFill>
                  <a:srgbClr val="C00000"/>
                </a:solidFill>
              </a:rPr>
              <a:t>support({</a:t>
            </a:r>
            <a:r>
              <a:rPr lang="en-US" sz="2000" i="1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</a:rPr>
              <a:t>}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sz="2000" dirty="0">
                <a:solidFill>
                  <a:srgbClr val="C00000"/>
                </a:solidFill>
              </a:rPr>
              <a:t>{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})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7030A0"/>
                </a:solidFill>
              </a:rPr>
              <a:t>support({</a:t>
            </a:r>
            <a:r>
              <a:rPr lang="en-US" sz="2000" i="1" dirty="0">
                <a:solidFill>
                  <a:srgbClr val="7030A0"/>
                </a:solidFill>
              </a:rPr>
              <a:t>A</a:t>
            </a:r>
            <a:r>
              <a:rPr lang="en-US" sz="2000" dirty="0">
                <a:solidFill>
                  <a:srgbClr val="7030A0"/>
                </a:solidFill>
              </a:rPr>
              <a:t>}) 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/>
              <a:t>= </a:t>
            </a:r>
            <a:r>
              <a:rPr lang="en-US" sz="2000" dirty="0"/>
              <a:t>66.6</a:t>
            </a:r>
            <a:r>
              <a:rPr lang="en-US" sz="2000" dirty="0" smtClean="0"/>
              <a:t>%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</a:rPr>
              <a:t>Rules</a:t>
            </a:r>
            <a:r>
              <a:rPr lang="en-US" sz="2000" dirty="0" smtClean="0"/>
              <a:t> </a:t>
            </a:r>
            <a:r>
              <a:rPr lang="en-US" sz="2000" dirty="0"/>
              <a:t>that satisfy both a minimum support threshold (</a:t>
            </a:r>
            <a:r>
              <a:rPr lang="en-US" sz="2000" i="1" dirty="0">
                <a:solidFill>
                  <a:srgbClr val="7030A0"/>
                </a:solidFill>
              </a:rPr>
              <a:t>min sup</a:t>
            </a:r>
            <a:r>
              <a:rPr lang="en-US" sz="2000" i="1" dirty="0"/>
              <a:t>) and a minimum </a:t>
            </a:r>
            <a:r>
              <a:rPr lang="en-US" sz="2000" i="1" dirty="0" smtClean="0"/>
              <a:t>confidence </a:t>
            </a:r>
            <a:r>
              <a:rPr lang="en-US" sz="2000" dirty="0" smtClean="0"/>
              <a:t>threshold 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7030A0"/>
                </a:solidFill>
              </a:rPr>
              <a:t>min conf </a:t>
            </a:r>
            <a:r>
              <a:rPr lang="en-US" sz="2000" i="1" dirty="0"/>
              <a:t>) are called </a:t>
            </a:r>
            <a:r>
              <a:rPr lang="en-US" sz="2000" b="1" i="1" dirty="0">
                <a:solidFill>
                  <a:srgbClr val="7030A0"/>
                </a:solidFill>
              </a:rPr>
              <a:t>strong.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1981</Words>
  <Application>Microsoft Office PowerPoint</Application>
  <PresentationFormat>On-screen Show (4:3)</PresentationFormat>
  <Paragraphs>314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What Is Frequent Pattern Analysis?</vt:lpstr>
      <vt:lpstr>PowerPoint Presentation</vt:lpstr>
      <vt:lpstr>Motivation and Applications</vt:lpstr>
      <vt:lpstr>Frequent  patterns</vt:lpstr>
      <vt:lpstr>Basic Concepts: Frequent Patterns</vt:lpstr>
      <vt:lpstr>PowerPoint Presentation</vt:lpstr>
      <vt:lpstr>PowerPoint Presentation</vt:lpstr>
      <vt:lpstr>PowerPoint Presentation</vt:lpstr>
      <vt:lpstr>PowerPoint Presentation</vt:lpstr>
      <vt:lpstr>Association Rule Problem</vt:lpstr>
      <vt:lpstr>Market Basket Analysis: A Motivating Example</vt:lpstr>
      <vt:lpstr>Contd</vt:lpstr>
      <vt:lpstr>Contd</vt:lpstr>
      <vt:lpstr>Contd..</vt:lpstr>
      <vt:lpstr>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Apriori Algorithm</vt:lpstr>
      <vt:lpstr>Apriori Algorithm</vt:lpstr>
      <vt:lpstr>Apriori Algorithm</vt:lpstr>
      <vt:lpstr>PowerPoint Presentation</vt:lpstr>
      <vt:lpstr>Generating Association Rules from Frequent Itemsets</vt:lpstr>
      <vt:lpstr>PowerPoint Presentation</vt:lpstr>
      <vt:lpstr>FP growth Algorithm</vt:lpstr>
      <vt:lpstr>FP growth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Mine Frequent Pattern from FP Tree</vt:lpstr>
      <vt:lpstr>Now we will mine frequent patterns from this tree</vt:lpstr>
      <vt:lpstr>PowerPoint Presentation</vt:lpstr>
      <vt:lpstr>PowerPoint Presentation</vt:lpstr>
      <vt:lpstr>PowerPoint Presentation</vt:lpstr>
      <vt:lpstr>PowerPoint Presentation</vt:lpstr>
    </vt:vector>
  </TitlesOfParts>
  <Company>Liverpool John Moores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atif</dc:creator>
  <cp:lastModifiedBy>Windows User</cp:lastModifiedBy>
  <cp:revision>116</cp:revision>
  <dcterms:created xsi:type="dcterms:W3CDTF">2016-11-12T13:11:39Z</dcterms:created>
  <dcterms:modified xsi:type="dcterms:W3CDTF">2019-10-20T09:09:09Z</dcterms:modified>
</cp:coreProperties>
</file>