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1"/>
  </p:notesMasterIdLst>
  <p:sldIdLst>
    <p:sldId id="256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80" r:id="rId14"/>
    <p:sldId id="284" r:id="rId15"/>
    <p:sldId id="283" r:id="rId16"/>
    <p:sldId id="285" r:id="rId17"/>
    <p:sldId id="286" r:id="rId18"/>
    <p:sldId id="287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03" autoAdjust="0"/>
  </p:normalViewPr>
  <p:slideViewPr>
    <p:cSldViewPr>
      <p:cViewPr>
        <p:scale>
          <a:sx n="96" d="100"/>
          <a:sy n="96" d="100"/>
        </p:scale>
        <p:origin x="-636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ADC6-167D-4F5D-B0D4-06C5AD958676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A18C0-3CD3-44BB-89A2-8A4AE3F86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ZeroR</a:t>
            </a:r>
            <a:r>
              <a:rPr lang="en-US" dirty="0" smtClean="0"/>
              <a:t>- zero rules. </a:t>
            </a:r>
          </a:p>
          <a:p>
            <a:r>
              <a:rPr lang="en-US" dirty="0" smtClean="0"/>
              <a:t>baseline </a:t>
            </a:r>
            <a:r>
              <a:rPr lang="en-US" dirty="0" err="1" smtClean="0"/>
              <a:t>classsifier</a:t>
            </a:r>
            <a:r>
              <a:rPr lang="en-US" dirty="0" smtClean="0"/>
              <a:t> means that</a:t>
            </a:r>
            <a:r>
              <a:rPr lang="en-US" baseline="0" dirty="0" smtClean="0"/>
              <a:t> this is least accurate classifier that we can have. If we develop a model and its accuracy is worst than </a:t>
            </a:r>
            <a:r>
              <a:rPr lang="en-US" baseline="0" dirty="0" err="1" smtClean="0"/>
              <a:t>than</a:t>
            </a:r>
            <a:r>
              <a:rPr lang="en-US" baseline="0" dirty="0" smtClean="0"/>
              <a:t> baseline model, then the model is useless.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be evaluating classification models and regression models. </a:t>
            </a:r>
          </a:p>
          <a:p>
            <a:r>
              <a:rPr lang="en-US" baseline="0" dirty="0" smtClean="0"/>
              <a:t>In classification models, We will cover evaluations methods for binary classification: BC are problems where we have deal with 2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8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split the</a:t>
            </a:r>
            <a:r>
              <a:rPr lang="en-US" baseline="0" dirty="0" smtClean="0"/>
              <a:t> original data set into two or three parts: training data 2 validation data set 2 evaluation/test data set</a:t>
            </a:r>
            <a:endParaRPr lang="en-US" dirty="0" smtClean="0"/>
          </a:p>
          <a:p>
            <a:r>
              <a:rPr lang="en-US" dirty="0" smtClean="0"/>
              <a:t>Strategies for model evaluation: hold out and cross validation</a:t>
            </a:r>
          </a:p>
          <a:p>
            <a:r>
              <a:rPr lang="en-US" dirty="0" smtClean="0"/>
              <a:t>Actual</a:t>
            </a:r>
            <a:r>
              <a:rPr lang="en-US" baseline="0" dirty="0" smtClean="0"/>
              <a:t> </a:t>
            </a:r>
            <a:r>
              <a:rPr lang="en-US" baseline="0" dirty="0" smtClean="0"/>
              <a:t>classes are the ones in the original data set. Predicted classes are one predicted by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5*5</a:t>
            </a:r>
            <a:r>
              <a:rPr lang="en-US" baseline="0" dirty="0" smtClean="0"/>
              <a:t> matrix if we have 5 classes. In our case, we have 2*2 matrix as we have 2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actual classes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is No of instances which are actually positive and predicted by model as positive.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 is No of instances which are actually negative but they were predicted as positive by classifier.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predicted to be positive is a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predicted to be positive is b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predicted to be negative is c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predicted to be negative is d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is positive predicted to be positive is correct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any future</a:t>
            </a:r>
            <a:r>
              <a:rPr lang="en-US" baseline="0" dirty="0" smtClean="0"/>
              <a:t> input (</a:t>
            </a:r>
            <a:r>
              <a:rPr lang="en-US" baseline="0" dirty="0" err="1" smtClean="0"/>
              <a:t>overcaset</a:t>
            </a:r>
            <a:r>
              <a:rPr lang="en-US" baseline="0" dirty="0" smtClean="0"/>
              <a:t>, hot, normal, false), the model will always be guessed as of type 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ZeroR</a:t>
            </a:r>
            <a:r>
              <a:rPr lang="en-US" baseline="0" dirty="0" smtClean="0"/>
              <a:t> always predicts yes</a:t>
            </a:r>
            <a:r>
              <a:rPr lang="en-US" baseline="0" dirty="0" smtClean="0"/>
              <a:t>. We build confusion matrix to evaluate the performance of classifier.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OneR</a:t>
            </a:r>
            <a:r>
              <a:rPr lang="en-US" baseline="0" dirty="0" smtClean="0"/>
              <a:t> uses one predictor(ONE RULE)for classification. Rules are simple because it uses one predictor.</a:t>
            </a:r>
          </a:p>
          <a:p>
            <a:r>
              <a:rPr lang="en-US" baseline="0" dirty="0" smtClean="0"/>
              <a:t>if predictor is numerical, then </a:t>
            </a:r>
            <a:r>
              <a:rPr lang="en-US" baseline="0" dirty="0" err="1" smtClean="0"/>
              <a:t>tranform</a:t>
            </a:r>
            <a:r>
              <a:rPr lang="en-US" baseline="0" dirty="0" smtClean="0"/>
              <a:t> it to </a:t>
            </a:r>
            <a:r>
              <a:rPr lang="en-US" baseline="0" dirty="0" err="1" smtClean="0"/>
              <a:t>cateogrical</a:t>
            </a:r>
            <a:r>
              <a:rPr lang="en-US" baseline="0" dirty="0" smtClean="0"/>
              <a:t> to build a frequency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build</a:t>
            </a:r>
            <a:r>
              <a:rPr lang="en-US" baseline="0" dirty="0" smtClean="0"/>
              <a:t> a confusion matrix, the outlook attribute will give the highest accuracy.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 values vs Predicted values. Compute the accuracy for each predictor using confusion</a:t>
            </a:r>
            <a:r>
              <a:rPr lang="en-US" baseline="0" dirty="0" smtClean="0"/>
              <a:t> matrix, and choose the one with the highest accuracy. </a:t>
            </a:r>
          </a:p>
          <a:p>
            <a:r>
              <a:rPr lang="en-US" baseline="0" dirty="0" smtClean="0"/>
              <a:t>In our </a:t>
            </a:r>
            <a:r>
              <a:rPr lang="en-US" baseline="0" dirty="0" err="1" smtClean="0"/>
              <a:t>case,it</a:t>
            </a:r>
            <a:r>
              <a:rPr lang="en-US" baseline="0" dirty="0" smtClean="0"/>
              <a:t> will be outlook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67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</a:t>
            </a:r>
            <a:r>
              <a:rPr lang="en-US" baseline="0" dirty="0" smtClean="0"/>
              <a:t> classification are problems where we have 2 classes. Multi-class problem can be reduced to binary class problem. Such as one against all </a:t>
            </a:r>
            <a:r>
              <a:rPr lang="en-US" baseline="0" dirty="0" smtClean="0"/>
              <a:t>approach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Reduce </a:t>
            </a:r>
            <a:r>
              <a:rPr lang="en-US" baseline="0" dirty="0" err="1" smtClean="0"/>
              <a:t>muti</a:t>
            </a:r>
            <a:r>
              <a:rPr lang="en-US" baseline="0" dirty="0" smtClean="0"/>
              <a:t>-class to binary, a unified approach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18C0-3CD3-44BB-89A2-8A4AE3F8679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7/17/2019</a:t>
            </a:fld>
            <a:endParaRPr lang="en-US" sz="1600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7/17/2019</a:t>
            </a:fld>
            <a:endParaRPr lang="en-US" sz="1600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7/17/2019</a:t>
            </a:fld>
            <a:endParaRPr lang="en-US" sz="1600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7/17/2019</a:t>
            </a:fld>
            <a:endParaRPr lang="en-US" sz="1600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7/17/2019</a:t>
            </a:fld>
            <a:endParaRPr lang="en-US" sz="1600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7/17/2019</a:t>
            </a:fld>
            <a:endParaRPr lang="en-US" sz="1600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151E98-FBEB-404A-8255-83C91FE18320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7B0F9DB-1D63-4CA0-8F70-3F2CE32AF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90600"/>
            <a:ext cx="7772400" cy="1470025"/>
          </a:xfrm>
        </p:spPr>
        <p:txBody>
          <a:bodyPr/>
          <a:lstStyle/>
          <a:p>
            <a:r>
              <a:rPr lang="en-US" dirty="0" smtClean="0"/>
              <a:t>Text </a:t>
            </a:r>
            <a:r>
              <a:rPr lang="en-US" dirty="0" smtClean="0"/>
              <a:t>Mining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Instructor: Dr. </a:t>
            </a:r>
            <a:r>
              <a:rPr lang="en-US" dirty="0" err="1" smtClean="0">
                <a:solidFill>
                  <a:srgbClr val="FF0000"/>
                </a:solidFill>
              </a:rPr>
              <a:t>Atif</a:t>
            </a:r>
            <a:r>
              <a:rPr lang="en-US" dirty="0" smtClean="0">
                <a:solidFill>
                  <a:srgbClr val="FF0000"/>
                </a:solidFill>
              </a:rPr>
              <a:t> Khan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/>
            <a:r>
              <a:rPr sz="3300" dirty="0">
                <a:latin typeface="Arial"/>
                <a:cs typeface="Arial"/>
              </a:rPr>
              <a:t>The</a:t>
            </a:r>
            <a:r>
              <a:rPr sz="3300" spc="-9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be</a:t>
            </a:r>
            <a:r>
              <a:rPr sz="3300" spc="-14" dirty="0">
                <a:latin typeface="Arial"/>
                <a:cs typeface="Arial"/>
              </a:rPr>
              <a:t>st </a:t>
            </a:r>
            <a:r>
              <a:rPr sz="3300" dirty="0">
                <a:latin typeface="Arial"/>
                <a:cs typeface="Arial"/>
              </a:rPr>
              <a:t>pred</a:t>
            </a:r>
            <a:r>
              <a:rPr sz="3300" spc="5" dirty="0">
                <a:latin typeface="Arial"/>
                <a:cs typeface="Arial"/>
              </a:rPr>
              <a:t>i</a:t>
            </a:r>
            <a:r>
              <a:rPr sz="3300" spc="-18" dirty="0">
                <a:latin typeface="Arial"/>
                <a:cs typeface="Arial"/>
              </a:rPr>
              <a:t>c</a:t>
            </a:r>
            <a:r>
              <a:rPr sz="3300" spc="-23" dirty="0">
                <a:latin typeface="Arial"/>
                <a:cs typeface="Arial"/>
              </a:rPr>
              <a:t>t</a:t>
            </a:r>
            <a:r>
              <a:rPr sz="3300" dirty="0">
                <a:latin typeface="Arial"/>
                <a:cs typeface="Arial"/>
              </a:rPr>
              <a:t>or</a:t>
            </a:r>
            <a:r>
              <a:rPr sz="3300" spc="-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is:</a:t>
            </a:r>
          </a:p>
        </p:txBody>
      </p:sp>
      <p:sp>
        <p:nvSpPr>
          <p:cNvPr id="3" name="object 3"/>
          <p:cNvSpPr/>
          <p:nvPr/>
        </p:nvSpPr>
        <p:spPr>
          <a:xfrm>
            <a:off x="1820739" y="1633241"/>
            <a:ext cx="5497916" cy="3979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9022"/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/>
            <a:r>
              <a:rPr sz="3300" dirty="0">
                <a:latin typeface="Arial"/>
                <a:cs typeface="Arial"/>
              </a:rPr>
              <a:t>Pre</a:t>
            </a:r>
            <a:r>
              <a:rPr sz="3300" spc="-5" dirty="0">
                <a:latin typeface="Arial"/>
                <a:cs typeface="Arial"/>
              </a:rPr>
              <a:t>d</a:t>
            </a:r>
            <a:r>
              <a:rPr sz="3300" dirty="0">
                <a:latin typeface="Arial"/>
                <a:cs typeface="Arial"/>
              </a:rPr>
              <a:t>ictors</a:t>
            </a:r>
            <a:r>
              <a:rPr sz="3300" spc="-9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Con</a:t>
            </a:r>
            <a:r>
              <a:rPr sz="3300" spc="-9" dirty="0">
                <a:latin typeface="Arial"/>
                <a:cs typeface="Arial"/>
              </a:rPr>
              <a:t>t</a:t>
            </a:r>
            <a:r>
              <a:rPr sz="3300" spc="-27" dirty="0">
                <a:latin typeface="Arial"/>
                <a:cs typeface="Arial"/>
              </a:rPr>
              <a:t>r</a:t>
            </a:r>
            <a:r>
              <a:rPr sz="3300" spc="5" dirty="0">
                <a:latin typeface="Arial"/>
                <a:cs typeface="Arial"/>
              </a:rPr>
              <a:t>i</a:t>
            </a:r>
            <a:r>
              <a:rPr sz="3300" dirty="0">
                <a:latin typeface="Arial"/>
                <a:cs typeface="Arial"/>
              </a:rPr>
              <a:t>bu</a:t>
            </a:r>
            <a:r>
              <a:rPr sz="3300" spc="-23" dirty="0">
                <a:latin typeface="Arial"/>
                <a:cs typeface="Arial"/>
              </a:rPr>
              <a:t>t</a:t>
            </a:r>
            <a:r>
              <a:rPr sz="3300" spc="5" dirty="0">
                <a:latin typeface="Arial"/>
                <a:cs typeface="Arial"/>
              </a:rPr>
              <a:t>i</a:t>
            </a:r>
            <a:r>
              <a:rPr sz="3300" dirty="0">
                <a:latin typeface="Arial"/>
                <a:cs typeface="Arial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6" y="1710465"/>
            <a:ext cx="130135" cy="17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42" y="1636472"/>
            <a:ext cx="7747640" cy="31641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marR="11514" defTabSz="829022">
              <a:lnSpc>
                <a:spcPts val="2667"/>
              </a:lnSpc>
            </a:pP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Simp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spc="-185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total 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rr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alc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quen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ta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es is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mea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ure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tor c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ibuti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</a:p>
          <a:p>
            <a:pPr defTabSz="829022">
              <a:lnSpc>
                <a:spcPts val="1270"/>
              </a:lnSpc>
              <a:spcBef>
                <a:spcPts val="25"/>
              </a:spcBef>
            </a:pPr>
            <a:endParaRPr sz="1300" dirty="0">
              <a:solidFill>
                <a:prstClr val="black"/>
              </a:solidFill>
            </a:endParaRPr>
          </a:p>
          <a:p>
            <a:pPr marL="11514" marR="1038581" defTabSz="829022">
              <a:lnSpc>
                <a:spcPts val="2658"/>
              </a:lnSpc>
            </a:pP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-1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ow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total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ror means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high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tri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the predict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lity o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Arial"/>
                <a:cs typeface="Arial"/>
              </a:rPr>
              <a:t>mo</a:t>
            </a:r>
            <a:r>
              <a:rPr sz="2400" spc="9" dirty="0" smtClean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400" dirty="0" smtClean="0">
                <a:solidFill>
                  <a:prstClr val="black"/>
                </a:solidFill>
                <a:latin typeface="Arial"/>
                <a:cs typeface="Arial"/>
              </a:rPr>
              <a:t>el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.</a:t>
            </a:r>
          </a:p>
          <a:p>
            <a:pPr marL="11514" marR="1038581" defTabSz="829022">
              <a:lnSpc>
                <a:spcPts val="2658"/>
              </a:lnSpc>
            </a:pP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14" marR="1038581" defTabSz="829022">
              <a:lnSpc>
                <a:spcPts val="2658"/>
              </a:lnSpc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We build confusion matrix for each predictor to measure its contribution in Predictability of classifier.</a:t>
            </a: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1514" marR="1038581" defTabSz="829022">
              <a:lnSpc>
                <a:spcPts val="2658"/>
              </a:lnSpc>
            </a:pP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1514" marR="1038581" defTabSz="829022">
              <a:lnSpc>
                <a:spcPts val="2658"/>
              </a:lnSpc>
            </a:pP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14" marR="1038581" defTabSz="829022">
              <a:lnSpc>
                <a:spcPts val="2658"/>
              </a:lnSpc>
            </a:pP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76" y="2551867"/>
            <a:ext cx="130135" cy="17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/>
            <a:r>
              <a:rPr sz="3300" dirty="0">
                <a:latin typeface="Arial"/>
                <a:cs typeface="Arial"/>
              </a:rPr>
              <a:t>Model</a:t>
            </a:r>
            <a:r>
              <a:rPr sz="3300" spc="-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Evalua</a:t>
            </a:r>
            <a:r>
              <a:rPr sz="3300" spc="-23" dirty="0">
                <a:latin typeface="Arial"/>
                <a:cs typeface="Arial"/>
              </a:rPr>
              <a:t>t</a:t>
            </a:r>
            <a:r>
              <a:rPr sz="3300" spc="5" dirty="0">
                <a:latin typeface="Arial"/>
                <a:cs typeface="Arial"/>
              </a:rPr>
              <a:t>i</a:t>
            </a:r>
            <a:r>
              <a:rPr sz="3300" dirty="0">
                <a:latin typeface="Arial"/>
                <a:cs typeface="Arial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6" y="1710465"/>
            <a:ext cx="130135" cy="17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45" y="1636468"/>
            <a:ext cx="7818465" cy="185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marR="1422003" defTabSz="829022">
              <a:lnSpc>
                <a:spcPts val="2667"/>
              </a:lnSpc>
            </a:pP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he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fol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wing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fu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ion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ix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ws 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fi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 predict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lity power</a:t>
            </a:r>
          </a:p>
          <a:p>
            <a:pPr defTabSz="829022">
              <a:lnSpc>
                <a:spcPts val="1179"/>
              </a:lnSpc>
              <a:spcBef>
                <a:spcPts val="51"/>
              </a:spcBef>
            </a:pPr>
            <a:endParaRPr sz="1200" dirty="0">
              <a:solidFill>
                <a:prstClr val="black"/>
              </a:solidFill>
            </a:endParaRPr>
          </a:p>
          <a:p>
            <a:pPr marL="11514" marR="11514" defTabSz="829022">
              <a:lnSpc>
                <a:spcPct val="94100"/>
              </a:lnSpc>
            </a:pP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neR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does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no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enera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probabil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172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whi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mea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s e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aluati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har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ts (</a:t>
            </a: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ain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ift, </a:t>
            </a: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S a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C)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no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 ap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3576" y="2551867"/>
            <a:ext cx="130135" cy="17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6108" y="3637627"/>
            <a:ext cx="7265680" cy="2177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9022"/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888" y="533400"/>
            <a:ext cx="71342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263" y="590550"/>
            <a:ext cx="72294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571500"/>
            <a:ext cx="74009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533400"/>
            <a:ext cx="74009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33475" y="4114800"/>
            <a:ext cx="7162800" cy="895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Confusion Matrix is one of the common approaches used for evaluating a model(classifier).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71800"/>
            <a:ext cx="750025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7239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00213"/>
            <a:ext cx="8658381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81000" y="579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ZeroR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/>
            <a:r>
              <a:rPr sz="3300" dirty="0">
                <a:latin typeface="Arial"/>
                <a:cs typeface="Arial"/>
              </a:rPr>
              <a:t>ZeroR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269" y="1707008"/>
            <a:ext cx="127832" cy="177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185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84" y="1636242"/>
            <a:ext cx="7857616" cy="43835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marR="11514" defTabSz="829022">
              <a:lnSpc>
                <a:spcPts val="2612"/>
              </a:lnSpc>
            </a:pP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Zer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the 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spc="-18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io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sz="2400" spc="10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i="1" u="heavy" spc="9" dirty="0" smtClean="0">
                <a:solidFill>
                  <a:srgbClr val="7F4B1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</a:t>
            </a:r>
            <a:r>
              <a:rPr sz="2400" i="1" u="heavy" spc="5" dirty="0" smtClean="0">
                <a:solidFill>
                  <a:srgbClr val="7F4B1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sz="2400" i="1" u="heavy" dirty="0" smtClean="0">
                <a:solidFill>
                  <a:srgbClr val="7F4B1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i="1" u="heavy" spc="9" dirty="0" smtClean="0">
                <a:solidFill>
                  <a:srgbClr val="7F4B1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i="1" u="heavy" dirty="0" smtClean="0">
                <a:solidFill>
                  <a:srgbClr val="7F4B1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2400" i="1" u="heavy" dirty="0">
                <a:solidFill>
                  <a:srgbClr val="7F4B1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i="1" u="heavy" spc="-907" dirty="0" smtClean="0">
                <a:solidFill>
                  <a:srgbClr val="7F4B1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i="1" u="heavy" dirty="0" smtClean="0">
                <a:solidFill>
                  <a:srgbClr val="7F4B1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relies on the target and ignores all predictors.</a:t>
            </a:r>
            <a:endParaRPr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29022">
              <a:lnSpc>
                <a:spcPts val="1179"/>
              </a:lnSpc>
              <a:spcBef>
                <a:spcPts val="82"/>
              </a:spcBef>
            </a:pPr>
            <a:endParaRPr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514" marR="734606" defTabSz="829022">
              <a:lnSpc>
                <a:spcPts val="2612"/>
              </a:lnSpc>
            </a:pP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Zer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ss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ly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ts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sz="2400" spc="7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9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sz="2400" spc="5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aj</a:t>
            </a:r>
            <a:r>
              <a:rPr sz="240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spc="5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sz="240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spc="-9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</a:t>
            </a:r>
            <a:r>
              <a:rPr sz="2400" spc="14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ego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ry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defTabSz="829022">
              <a:lnSpc>
                <a:spcPts val="1179"/>
              </a:lnSpc>
              <a:spcBef>
                <a:spcPts val="82"/>
              </a:spcBef>
            </a:pPr>
            <a:endParaRPr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514" marR="599891" defTabSz="829022">
              <a:lnSpc>
                <a:spcPts val="2612"/>
              </a:lnSpc>
            </a:pP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sz="2400" spc="-18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hou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gh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 in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et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nin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spc="5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5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</a:t>
            </a:r>
            <a:r>
              <a:rPr sz="2400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spc="5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sz="2400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sz="2400" spc="5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</a:t>
            </a:r>
            <a:r>
              <a:rPr sz="2400" spc="5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</a:t>
            </a:r>
            <a:r>
              <a:rPr sz="2400" spc="-9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rfo</a:t>
            </a:r>
            <a:r>
              <a:rPr sz="2400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rm</a:t>
            </a:r>
            <a:r>
              <a:rPr sz="2400" spc="5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</a:t>
            </a:r>
            <a:r>
              <a:rPr sz="2400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</a:t>
            </a:r>
            <a:r>
              <a:rPr sz="2400" spc="50" dirty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a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ark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18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spc="-18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</a:p>
          <a:p>
            <a:pPr defTabSz="829022">
              <a:lnSpc>
                <a:spcPts val="998"/>
              </a:lnSpc>
              <a:spcBef>
                <a:spcPts val="39"/>
              </a:spcBef>
            </a:pPr>
            <a:endParaRPr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514" defTabSz="829022"/>
            <a:r>
              <a:rPr sz="2400" spc="9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sz="2400" spc="5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</a:t>
            </a:r>
            <a:r>
              <a:rPr sz="2400" spc="9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spc="-9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9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</a:t>
            </a:r>
            <a:r>
              <a:rPr sz="2400" spc="5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rks</a:t>
            </a:r>
            <a:endParaRPr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29022">
              <a:lnSpc>
                <a:spcPts val="1270"/>
              </a:lnSpc>
              <a:spcBef>
                <a:spcPts val="50"/>
              </a:spcBef>
            </a:pPr>
            <a:endParaRPr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514" marR="490504" defTabSz="829022">
              <a:lnSpc>
                <a:spcPts val="2612"/>
              </a:lnSpc>
            </a:pP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fre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quen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cy 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18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18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18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ts </a:t>
            </a:r>
            <a:r>
              <a:rPr sz="2400" spc="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fre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quen</a:t>
            </a:r>
            <a:r>
              <a:rPr sz="2400" spc="-9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sz="2400" spc="5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alu</a:t>
            </a:r>
            <a:r>
              <a:rPr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1269" y="2531123"/>
            <a:ext cx="127832" cy="177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185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269" y="3355233"/>
            <a:ext cx="127832" cy="177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185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69" y="5002311"/>
            <a:ext cx="127832" cy="177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185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/>
            <a:r>
              <a:rPr sz="3300" dirty="0">
                <a:latin typeface="Arial"/>
                <a:cs typeface="Arial"/>
              </a:rPr>
              <a:t>ZeroR</a:t>
            </a:r>
            <a:r>
              <a:rPr sz="3300" spc="-9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Ex</a:t>
            </a:r>
            <a:r>
              <a:rPr sz="3300" spc="-5" dirty="0">
                <a:latin typeface="Arial"/>
                <a:cs typeface="Arial"/>
              </a:rPr>
              <a:t>a</a:t>
            </a:r>
            <a:r>
              <a:rPr sz="3300" dirty="0">
                <a:latin typeface="Arial"/>
                <a:cs typeface="Arial"/>
              </a:rPr>
              <a:t>mp</a:t>
            </a:r>
            <a:r>
              <a:rPr sz="3300" spc="5" dirty="0">
                <a:latin typeface="Arial"/>
                <a:cs typeface="Arial"/>
              </a:rPr>
              <a:t>l</a:t>
            </a:r>
            <a:r>
              <a:rPr sz="3300" dirty="0">
                <a:latin typeface="Arial"/>
                <a:cs typeface="Arial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6" y="1710465"/>
            <a:ext cx="130135" cy="17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41" y="1636468"/>
            <a:ext cx="7075659" cy="678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marR="11514" defTabSz="829022">
              <a:lnSpc>
                <a:spcPts val="2667"/>
              </a:lnSpc>
            </a:pP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"Play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olf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230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s" 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Z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eroR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del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fo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lo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g da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ura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.64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978" y="2351314"/>
            <a:ext cx="5026897" cy="3921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9022"/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9875" y="2352467"/>
            <a:ext cx="2872183" cy="3789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9022"/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/>
            <a:r>
              <a:rPr sz="3300" dirty="0">
                <a:latin typeface="Arial"/>
                <a:cs typeface="Arial"/>
              </a:rPr>
              <a:t>ZeroR</a:t>
            </a:r>
            <a:r>
              <a:rPr sz="3300" spc="-9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Model</a:t>
            </a:r>
            <a:r>
              <a:rPr sz="3300" spc="-9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Ev</a:t>
            </a:r>
            <a:r>
              <a:rPr sz="3300" spc="-5" dirty="0">
                <a:latin typeface="Arial"/>
                <a:cs typeface="Arial"/>
              </a:rPr>
              <a:t>a</a:t>
            </a:r>
            <a:r>
              <a:rPr sz="3300" dirty="0">
                <a:latin typeface="Arial"/>
                <a:cs typeface="Arial"/>
              </a:rPr>
              <a:t>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6" y="1710465"/>
            <a:ext cx="130135" cy="17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41" y="1636472"/>
            <a:ext cx="7688330" cy="15191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marR="468631" defTabSz="829022">
              <a:lnSpc>
                <a:spcPts val="2667"/>
              </a:lnSpc>
            </a:pP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he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fol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wing</a:t>
            </a:r>
            <a:r>
              <a:rPr sz="24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9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400" spc="-14" dirty="0">
                <a:solidFill>
                  <a:srgbClr val="0000FF"/>
                </a:solidFill>
                <a:latin typeface="Arial"/>
                <a:cs typeface="Arial"/>
              </a:rPr>
              <a:t>fu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Ma</a:t>
            </a:r>
            <a:r>
              <a:rPr sz="2400" spc="-9" dirty="0">
                <a:solidFill>
                  <a:srgbClr val="0000FF"/>
                </a:solidFill>
                <a:latin typeface="Arial"/>
                <a:cs typeface="Arial"/>
              </a:rPr>
              <a:t>tri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ho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b="1" spc="-18" dirty="0">
                <a:solidFill>
                  <a:prstClr val="black"/>
                </a:solidFill>
                <a:latin typeface="Arial"/>
                <a:cs typeface="Arial"/>
              </a:rPr>
              <a:t>Ze</a:t>
            </a:r>
            <a:r>
              <a:rPr sz="2400" b="1" spc="-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b="1" spc="-14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nly predicts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majo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ity cla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re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</a:p>
          <a:p>
            <a:pPr defTabSz="829022">
              <a:lnSpc>
                <a:spcPts val="1270"/>
              </a:lnSpc>
              <a:spcBef>
                <a:spcPts val="25"/>
              </a:spcBef>
            </a:pPr>
            <a:endParaRPr sz="1300" dirty="0">
              <a:solidFill>
                <a:prstClr val="black"/>
              </a:solidFill>
            </a:endParaRPr>
          </a:p>
          <a:p>
            <a:pPr marL="11514" marR="11514" defTabSz="829022">
              <a:lnSpc>
                <a:spcPts val="2658"/>
              </a:lnSpc>
            </a:pP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As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menti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ed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be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fore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Z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 for determ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ng a </a:t>
            </a:r>
            <a:r>
              <a:rPr sz="2400" dirty="0">
                <a:solidFill>
                  <a:srgbClr val="007F00"/>
                </a:solidFill>
                <a:latin typeface="Arial"/>
                <a:cs typeface="Arial"/>
              </a:rPr>
              <a:t>ba</a:t>
            </a:r>
            <a:r>
              <a:rPr sz="2400" spc="5" dirty="0">
                <a:solidFill>
                  <a:srgbClr val="007F00"/>
                </a:solidFill>
                <a:latin typeface="Arial"/>
                <a:cs typeface="Arial"/>
              </a:rPr>
              <a:t>s</a:t>
            </a:r>
            <a:r>
              <a:rPr sz="2400" spc="9" dirty="0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sz="2400" spc="-9" dirty="0">
                <a:solidFill>
                  <a:srgbClr val="007F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7F00"/>
                </a:solidFill>
                <a:latin typeface="Arial"/>
                <a:cs typeface="Arial"/>
              </a:rPr>
              <a:t>ine</a:t>
            </a:r>
            <a:r>
              <a:rPr sz="2400" spc="9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per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fo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for other 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ss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if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ati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thods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76" y="2551867"/>
            <a:ext cx="130135" cy="17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8916" y="3626100"/>
            <a:ext cx="7254163" cy="2188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9022"/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838200" y="6019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definition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1754" y="1900650"/>
            <a:ext cx="5925174" cy="752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4900" b="1" spc="-32" dirty="0">
                <a:solidFill>
                  <a:srgbClr val="0083D0"/>
                </a:solidFill>
                <a:latin typeface="Arial"/>
                <a:cs typeface="Arial"/>
              </a:rPr>
              <a:t>T</a:t>
            </a:r>
            <a:r>
              <a:rPr sz="4900" b="1" spc="-45" dirty="0">
                <a:solidFill>
                  <a:srgbClr val="0083D0"/>
                </a:solidFill>
                <a:latin typeface="Arial"/>
                <a:cs typeface="Arial"/>
              </a:rPr>
              <a:t>h</a:t>
            </a:r>
            <a:r>
              <a:rPr sz="4900" b="1" dirty="0">
                <a:solidFill>
                  <a:srgbClr val="0083D0"/>
                </a:solidFill>
                <a:latin typeface="Arial"/>
                <a:cs typeface="Arial"/>
              </a:rPr>
              <a:t>e</a:t>
            </a:r>
            <a:r>
              <a:rPr sz="4900" b="1" spc="-9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4900" b="1" spc="-36" dirty="0">
                <a:solidFill>
                  <a:srgbClr val="0083D0"/>
                </a:solidFill>
                <a:latin typeface="Arial"/>
                <a:cs typeface="Arial"/>
              </a:rPr>
              <a:t>OneR</a:t>
            </a:r>
            <a:r>
              <a:rPr sz="4900" b="1" spc="-18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4900" b="1" dirty="0">
                <a:solidFill>
                  <a:srgbClr val="0083D0"/>
                </a:solidFill>
                <a:latin typeface="Arial"/>
                <a:cs typeface="Arial"/>
              </a:rPr>
              <a:t>Cl</a:t>
            </a:r>
            <a:r>
              <a:rPr sz="4900" b="1" spc="-18" dirty="0">
                <a:solidFill>
                  <a:srgbClr val="0083D0"/>
                </a:solidFill>
                <a:latin typeface="Arial"/>
                <a:cs typeface="Arial"/>
              </a:rPr>
              <a:t>a</a:t>
            </a:r>
            <a:r>
              <a:rPr sz="4900" b="1" spc="-23" dirty="0">
                <a:solidFill>
                  <a:srgbClr val="0083D0"/>
                </a:solidFill>
                <a:latin typeface="Arial"/>
                <a:cs typeface="Arial"/>
              </a:rPr>
              <a:t>ssif</a:t>
            </a:r>
            <a:r>
              <a:rPr sz="4900" b="1" spc="-32" dirty="0">
                <a:solidFill>
                  <a:srgbClr val="0083D0"/>
                </a:solidFill>
                <a:latin typeface="Arial"/>
                <a:cs typeface="Arial"/>
              </a:rPr>
              <a:t>i</a:t>
            </a:r>
            <a:r>
              <a:rPr sz="4900" b="1" dirty="0">
                <a:solidFill>
                  <a:srgbClr val="0083D0"/>
                </a:solidFill>
                <a:latin typeface="Arial"/>
                <a:cs typeface="Arial"/>
              </a:rPr>
              <a:t>er</a:t>
            </a:r>
            <a:endParaRPr sz="49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/>
            <a:r>
              <a:rPr sz="3300" spc="-41" dirty="0">
                <a:latin typeface="Arial"/>
                <a:cs typeface="Arial"/>
              </a:rPr>
              <a:t>O</a:t>
            </a:r>
            <a:r>
              <a:rPr sz="3300" dirty="0">
                <a:latin typeface="Arial"/>
                <a:cs typeface="Arial"/>
              </a:rPr>
              <a:t>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118" y="1710465"/>
            <a:ext cx="126104" cy="171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723" y="1637620"/>
            <a:ext cx="7760308" cy="39142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marR="865293" defTabSz="829022">
              <a:lnSpc>
                <a:spcPts val="2576"/>
              </a:lnSpc>
            </a:pP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ho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2300" spc="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2300" spc="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ne</a:t>
            </a:r>
            <a:r>
              <a:rPr sz="2300" spc="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300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300" spc="9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sim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e,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et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ur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ass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fic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ti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lg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ri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</a:p>
          <a:p>
            <a:pPr defTabSz="829022">
              <a:lnSpc>
                <a:spcPts val="998"/>
              </a:lnSpc>
              <a:spcBef>
                <a:spcPts val="46"/>
              </a:spcBef>
            </a:pPr>
            <a:endParaRPr sz="1000" dirty="0">
              <a:solidFill>
                <a:prstClr val="black"/>
              </a:solidFill>
            </a:endParaRPr>
          </a:p>
          <a:p>
            <a:pPr marL="11514" defTabSz="829022"/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3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300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300" spc="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3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srgbClr val="FF0000"/>
                </a:solidFill>
                <a:latin typeface="Arial"/>
                <a:cs typeface="Arial"/>
              </a:rPr>
              <a:t>ks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3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022">
              <a:lnSpc>
                <a:spcPts val="1270"/>
              </a:lnSpc>
              <a:spcBef>
                <a:spcPts val="53"/>
              </a:spcBef>
            </a:pPr>
            <a:endParaRPr sz="1300" dirty="0">
              <a:solidFill>
                <a:prstClr val="black"/>
              </a:solidFill>
            </a:endParaRPr>
          </a:p>
          <a:p>
            <a:pPr marL="11514" marR="124929" defTabSz="829022">
              <a:lnSpc>
                <a:spcPts val="2576"/>
              </a:lnSpc>
            </a:pP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en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ra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es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fo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d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hen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ct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r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ule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he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sma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al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rror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as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ts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"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ne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le"</a:t>
            </a:r>
          </a:p>
          <a:p>
            <a:pPr defTabSz="829022">
              <a:lnSpc>
                <a:spcPts val="1179"/>
              </a:lnSpc>
              <a:spcBef>
                <a:spcPts val="64"/>
              </a:spcBef>
            </a:pPr>
            <a:endParaRPr sz="1200" dirty="0">
              <a:solidFill>
                <a:prstClr val="black"/>
              </a:solidFill>
            </a:endParaRPr>
          </a:p>
          <a:p>
            <a:pPr marL="11514" marR="476112" defTabSz="829022">
              <a:lnSpc>
                <a:spcPts val="2583"/>
              </a:lnSpc>
            </a:pPr>
            <a:r>
              <a:rPr sz="2300" spc="-25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le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ct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spc="-127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300" spc="4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we</a:t>
            </a:r>
            <a:r>
              <a:rPr sz="2300" spc="9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co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n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st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uc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t</a:t>
            </a:r>
            <a:r>
              <a:rPr sz="2300" spc="9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a</a:t>
            </a:r>
            <a:r>
              <a:rPr sz="2300" spc="9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f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qu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n</a:t>
            </a:r>
            <a:r>
              <a:rPr sz="2300" spc="14" dirty="0">
                <a:solidFill>
                  <a:srgbClr val="0099FF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y 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ab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e</a:t>
            </a:r>
            <a:r>
              <a:rPr sz="2300" spc="9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f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or</a:t>
            </a:r>
            <a:r>
              <a:rPr sz="2300" spc="9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ac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h</a:t>
            </a:r>
            <a:r>
              <a:rPr sz="2300" spc="9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p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red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ict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or</a:t>
            </a:r>
            <a:r>
              <a:rPr sz="2300" spc="9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a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g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a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n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t</a:t>
            </a:r>
            <a:r>
              <a:rPr sz="2300" spc="18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he</a:t>
            </a:r>
            <a:r>
              <a:rPr sz="2300" spc="9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ar</a:t>
            </a:r>
            <a:r>
              <a:rPr sz="2300" spc="5" dirty="0">
                <a:solidFill>
                  <a:srgbClr val="0099FF"/>
                </a:solidFill>
                <a:latin typeface="Arial"/>
                <a:cs typeface="Arial"/>
              </a:rPr>
              <a:t>g</a:t>
            </a:r>
            <a:r>
              <a:rPr sz="2300" dirty="0">
                <a:solidFill>
                  <a:srgbClr val="0099FF"/>
                </a:solidFill>
                <a:latin typeface="Arial"/>
                <a:cs typeface="Arial"/>
              </a:rPr>
              <a:t>et</a:t>
            </a:r>
            <a:endParaRPr sz="23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022">
              <a:lnSpc>
                <a:spcPts val="1179"/>
              </a:lnSpc>
              <a:spcBef>
                <a:spcPts val="5"/>
              </a:spcBef>
            </a:pPr>
            <a:endParaRPr sz="1200" dirty="0">
              <a:solidFill>
                <a:prstClr val="black"/>
              </a:solidFill>
            </a:endParaRPr>
          </a:p>
          <a:p>
            <a:pPr marL="11514" marR="11514" defTabSz="829022">
              <a:lnSpc>
                <a:spcPct val="94800"/>
              </a:lnSpc>
            </a:pP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as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en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ho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uc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es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les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li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y 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ura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sta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-o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art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ass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fic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lg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it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 w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ile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pro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ci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ng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hat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14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fo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ma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ns</a:t>
            </a:r>
            <a:r>
              <a:rPr sz="2300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nt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erp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0118" y="3011756"/>
            <a:ext cx="126104" cy="171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118" y="3825497"/>
            <a:ext cx="126104" cy="171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118" y="4640388"/>
            <a:ext cx="126104" cy="171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/>
            <a:r>
              <a:rPr sz="3300" spc="-41" dirty="0">
                <a:latin typeface="Arial"/>
                <a:cs typeface="Arial"/>
              </a:rPr>
              <a:t>O</a:t>
            </a:r>
            <a:r>
              <a:rPr sz="3300" dirty="0">
                <a:latin typeface="Arial"/>
                <a:cs typeface="Arial"/>
              </a:rPr>
              <a:t>neR</a:t>
            </a:r>
            <a:r>
              <a:rPr sz="3300" spc="-109" dirty="0">
                <a:latin typeface="Arial"/>
                <a:cs typeface="Arial"/>
              </a:rPr>
              <a:t> </a:t>
            </a:r>
            <a:r>
              <a:rPr sz="3300" spc="-118" dirty="0">
                <a:latin typeface="Arial"/>
                <a:cs typeface="Arial"/>
              </a:rPr>
              <a:t>A</a:t>
            </a:r>
            <a:r>
              <a:rPr sz="3300" dirty="0">
                <a:latin typeface="Arial"/>
                <a:cs typeface="Arial"/>
              </a:rPr>
              <a:t>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179" y="1607890"/>
            <a:ext cx="7835164" cy="3645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ch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red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ic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300" spc="-132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endParaRPr sz="23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908470" marR="11514" indent="-489353" defTabSz="829022">
              <a:lnSpc>
                <a:spcPct val="139500"/>
              </a:lnSpc>
            </a:pP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ch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v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ue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o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f th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edi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300" spc="-136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ul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 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fo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; 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ou</a:t>
            </a:r>
            <a:r>
              <a:rPr sz="2300" spc="-14" dirty="0">
                <a:solidFill>
                  <a:prstClr val="black"/>
                </a:solidFill>
                <a:latin typeface="Arial"/>
                <a:cs typeface="Arial"/>
              </a:rPr>
              <a:t>nt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ho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o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fte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ch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v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o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f ta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ge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s)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app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rs 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fre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quen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 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</a:p>
          <a:p>
            <a:pPr defTabSz="829022">
              <a:lnSpc>
                <a:spcPts val="1270"/>
              </a:lnSpc>
              <a:spcBef>
                <a:spcPts val="50"/>
              </a:spcBef>
            </a:pPr>
            <a:endParaRPr sz="1300" dirty="0">
              <a:solidFill>
                <a:prstClr val="black"/>
              </a:solidFill>
            </a:endParaRPr>
          </a:p>
          <a:p>
            <a:pPr marL="1211294" marR="406449" indent="-302824" defTabSz="829022">
              <a:lnSpc>
                <a:spcPts val="2612"/>
              </a:lnSpc>
            </a:pP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ru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ss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ig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 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 </a:t>
            </a:r>
            <a:r>
              <a:rPr sz="2300" spc="-18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v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14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9" dirty="0" smtClean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300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lang="en-US" sz="23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11294" marR="406449" indent="-302824" defTabSz="829022">
              <a:lnSpc>
                <a:spcPts val="2612"/>
              </a:lnSpc>
            </a:pPr>
            <a:r>
              <a:rPr lang="en-US" sz="23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 smtClean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3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 smtClean="0">
                <a:solidFill>
                  <a:prstClr val="black"/>
                </a:solidFill>
                <a:latin typeface="Arial"/>
                <a:cs typeface="Arial"/>
              </a:rPr>
              <a:t>ed</a:t>
            </a:r>
            <a:r>
              <a:rPr sz="23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spc="9" dirty="0" smtClean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spc="-18" dirty="0" smtClean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5" dirty="0" smtClean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endParaRPr sz="23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14" marR="535411" indent="407602" defTabSz="829022">
              <a:lnSpc>
                <a:spcPts val="3862"/>
              </a:lnSpc>
              <a:spcBef>
                <a:spcPts val="259"/>
              </a:spcBef>
            </a:pP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spc="-14" dirty="0">
                <a:solidFill>
                  <a:prstClr val="black"/>
                </a:solidFill>
                <a:latin typeface="Arial"/>
                <a:cs typeface="Arial"/>
              </a:rPr>
              <a:t>te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18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300" spc="-18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er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ror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the 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ul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es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14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ch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p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ho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18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p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300" spc="-18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9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al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spc="-9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300" spc="-18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3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/>
            <a:r>
              <a:rPr sz="3300" dirty="0">
                <a:latin typeface="Arial"/>
                <a:cs typeface="Arial"/>
              </a:rPr>
              <a:t>Exam</a:t>
            </a:r>
            <a:r>
              <a:rPr sz="3300" spc="-5" dirty="0">
                <a:latin typeface="Arial"/>
                <a:cs typeface="Arial"/>
              </a:rPr>
              <a:t>p</a:t>
            </a:r>
            <a:r>
              <a:rPr sz="3300" dirty="0">
                <a:latin typeface="Arial"/>
                <a:cs typeface="Arial"/>
              </a:rPr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6" y="1710465"/>
            <a:ext cx="130135" cy="17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defTabSz="829022"/>
            <a:r>
              <a:rPr sz="1000" spc="204" dirty="0">
                <a:solidFill>
                  <a:prstClr val="black"/>
                </a:solidFill>
                <a:latin typeface="Arial"/>
                <a:cs typeface="Arial"/>
              </a:rPr>
              <a:t>●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42" y="1636468"/>
            <a:ext cx="7525374" cy="678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 marR="11514" defTabSz="829022">
              <a:lnSpc>
                <a:spcPts val="2667"/>
              </a:lnSpc>
            </a:pP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ng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be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predi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tor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mal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tal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er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or u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ing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neR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 b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re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ted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400" spc="-18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spc="9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quen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4" dirty="0">
                <a:solidFill>
                  <a:prstClr val="black"/>
                </a:solidFill>
                <a:latin typeface="Arial"/>
                <a:cs typeface="Arial"/>
              </a:rPr>
              <a:t>tables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7647" y="2418166"/>
            <a:ext cx="5222675" cy="3947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9022"/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3048000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measure the total error, we build confusion matrix for the classifier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14"/>
            <a:r>
              <a:rPr sz="3300" dirty="0">
                <a:latin typeface="Arial"/>
                <a:cs typeface="Arial"/>
              </a:rPr>
              <a:t>Exam</a:t>
            </a:r>
            <a:r>
              <a:rPr sz="3300" spc="-5" dirty="0">
                <a:latin typeface="Arial"/>
                <a:cs typeface="Arial"/>
              </a:rPr>
              <a:t>p</a:t>
            </a:r>
            <a:r>
              <a:rPr sz="3300" dirty="0">
                <a:latin typeface="Arial"/>
                <a:cs typeface="Arial"/>
              </a:rPr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1584656" y="1633241"/>
            <a:ext cx="5972391" cy="3979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9022"/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831</Words>
  <Application>Microsoft Office PowerPoint</Application>
  <PresentationFormat>On-screen Show (4:3)</PresentationFormat>
  <Paragraphs>109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Clarity</vt:lpstr>
      <vt:lpstr>Text Mining </vt:lpstr>
      <vt:lpstr>ZeroR</vt:lpstr>
      <vt:lpstr>ZeroR Example</vt:lpstr>
      <vt:lpstr>ZeroR Model Evaluation</vt:lpstr>
      <vt:lpstr>PowerPoint Presentation</vt:lpstr>
      <vt:lpstr>OneR</vt:lpstr>
      <vt:lpstr>OneR Algorithm</vt:lpstr>
      <vt:lpstr>Example</vt:lpstr>
      <vt:lpstr>Example</vt:lpstr>
      <vt:lpstr>The best predictor is:</vt:lpstr>
      <vt:lpstr>Predictors Contribution</vt:lpstr>
      <vt:lpstr>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Liverpool John Moores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atif</dc:creator>
  <cp:lastModifiedBy>Windows User</cp:lastModifiedBy>
  <cp:revision>68</cp:revision>
  <dcterms:created xsi:type="dcterms:W3CDTF">2016-12-17T15:48:46Z</dcterms:created>
  <dcterms:modified xsi:type="dcterms:W3CDTF">2019-07-17T14:05:27Z</dcterms:modified>
</cp:coreProperties>
</file>