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8" d="100"/>
          <a:sy n="98" d="100"/>
        </p:scale>
        <p:origin x="-76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E0DEDA-A3E9-4BF8-8FD6-248C8855C661}" type="datetimeFigureOut">
              <a:rPr lang="en-US" smtClean="0"/>
              <a:t>5/21/2015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043F8-EF28-481D-98AF-9C5A830E178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2E3EDE-3D9F-4DF0-A8F2-077D11DCD676}" type="slidenum">
              <a:rPr lang="en-US"/>
              <a:pPr/>
              <a:t>1</a:t>
            </a:fld>
            <a:endParaRPr lang="en-US"/>
          </a:p>
        </p:txBody>
      </p:sp>
      <p:sp>
        <p:nvSpPr>
          <p:cNvPr id="837634" name="Rectangle 2"/>
          <p:cNvSpPr>
            <a:spLocks noRot="1" noChangeArrowheads="1" noTextEdit="1"/>
          </p:cNvSpPr>
          <p:nvPr>
            <p:ph type="sldImg"/>
          </p:nvPr>
        </p:nvSpPr>
        <p:spPr>
          <a:xfrm>
            <a:off x="1143000" y="687388"/>
            <a:ext cx="4573588" cy="3430587"/>
          </a:xfrm>
          <a:ln/>
        </p:spPr>
      </p:sp>
      <p:sp>
        <p:nvSpPr>
          <p:cNvPr id="837635" name="Rectangle 3"/>
          <p:cNvSpPr>
            <a:spLocks noGrp="1" noChangeArrowheads="1"/>
          </p:cNvSpPr>
          <p:nvPr>
            <p:ph type="body" idx="1"/>
          </p:nvPr>
        </p:nvSpPr>
        <p:spPr>
          <a:xfrm>
            <a:off x="914400" y="4341813"/>
            <a:ext cx="5029200" cy="4114800"/>
          </a:xfrm>
        </p:spPr>
        <p:txBody>
          <a:bodyPr/>
          <a:lstStyle/>
          <a:p>
            <a:pPr defTabSz="912813"/>
            <a:endParaRPr lang="en-US"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08C2FA-2BDA-47F9-9DD8-74DE232A967E}" type="slidenum">
              <a:rPr lang="en-US"/>
              <a:pPr/>
              <a:t>10</a:t>
            </a:fld>
            <a:endParaRPr lang="en-US"/>
          </a:p>
        </p:txBody>
      </p:sp>
      <p:sp>
        <p:nvSpPr>
          <p:cNvPr id="731138" name="Rectangle 2"/>
          <p:cNvSpPr>
            <a:spLocks noRot="1" noChangeArrowheads="1" noTextEdit="1"/>
          </p:cNvSpPr>
          <p:nvPr>
            <p:ph type="sldImg"/>
          </p:nvPr>
        </p:nvSpPr>
        <p:spPr>
          <a:ln/>
        </p:spPr>
      </p:sp>
      <p:sp>
        <p:nvSpPr>
          <p:cNvPr id="731139" name="Rectangle 3"/>
          <p:cNvSpPr>
            <a:spLocks noGrp="1" noChangeArrowheads="1"/>
          </p:cNvSpPr>
          <p:nvPr>
            <p:ph type="body" idx="1"/>
          </p:nvPr>
        </p:nvSpPr>
        <p:spPr/>
        <p:txBody>
          <a:bodyPr/>
          <a:lstStyle/>
          <a:p>
            <a:pPr marL="228600" indent="-228600"/>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797DD2-317E-420E-B1D6-22A093E430FF}" type="slidenum">
              <a:rPr lang="en-US"/>
              <a:pPr/>
              <a:t>11</a:t>
            </a:fld>
            <a:endParaRPr lang="en-US"/>
          </a:p>
        </p:txBody>
      </p:sp>
      <p:sp>
        <p:nvSpPr>
          <p:cNvPr id="730114" name="Rectangle 2"/>
          <p:cNvSpPr>
            <a:spLocks noRo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9E6BF-D39D-4B08-9063-7961B0632884}" type="slidenum">
              <a:rPr lang="en-US"/>
              <a:pPr/>
              <a:t>12</a:t>
            </a:fld>
            <a:endParaRPr lang="en-US"/>
          </a:p>
        </p:txBody>
      </p:sp>
      <p:sp>
        <p:nvSpPr>
          <p:cNvPr id="729090" name="Rectangle 2"/>
          <p:cNvSpPr>
            <a:spLocks noRo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FB4013-1275-43E0-900F-934E7D4ED20A}" type="slidenum">
              <a:rPr lang="en-US"/>
              <a:pPr/>
              <a:t>13</a:t>
            </a:fld>
            <a:endParaRPr lang="en-US"/>
          </a:p>
        </p:txBody>
      </p:sp>
      <p:sp>
        <p:nvSpPr>
          <p:cNvPr id="782338" name="Rectangle 2"/>
          <p:cNvSpPr>
            <a:spLocks noRot="1" noChangeArrowheads="1" noTextEdit="1"/>
          </p:cNvSpPr>
          <p:nvPr>
            <p:ph type="sldImg"/>
          </p:nvPr>
        </p:nvSpPr>
        <p:spPr>
          <a:ln/>
        </p:spPr>
      </p:sp>
      <p:sp>
        <p:nvSpPr>
          <p:cNvPr id="78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152166-0A6F-4BCA-84E0-6ECD8FDB46E9}" type="slidenum">
              <a:rPr lang="en-US"/>
              <a:pPr/>
              <a:t>14</a:t>
            </a:fld>
            <a:endParaRPr lang="en-US"/>
          </a:p>
        </p:txBody>
      </p:sp>
      <p:sp>
        <p:nvSpPr>
          <p:cNvPr id="787458" name="Rectangle 2"/>
          <p:cNvSpPr>
            <a:spLocks noRot="1" noChangeArrowheads="1" noTextEdit="1"/>
          </p:cNvSpPr>
          <p:nvPr>
            <p:ph type="sldImg"/>
          </p:nvPr>
        </p:nvSpPr>
        <p:spPr>
          <a:ln/>
        </p:spPr>
      </p:sp>
      <p:sp>
        <p:nvSpPr>
          <p:cNvPr id="78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D2C19-1A14-44ED-8748-CE7952A78619}" type="slidenum">
              <a:rPr lang="en-US"/>
              <a:pPr/>
              <a:t>15</a:t>
            </a:fld>
            <a:endParaRPr lang="en-US"/>
          </a:p>
        </p:txBody>
      </p:sp>
      <p:sp>
        <p:nvSpPr>
          <p:cNvPr id="728066" name="Rectangle 2"/>
          <p:cNvSpPr>
            <a:spLocks noRo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71608-9D7A-4C73-A92C-E46647612C66}" type="slidenum">
              <a:rPr lang="en-US"/>
              <a:pPr/>
              <a:t>16</a:t>
            </a:fld>
            <a:endParaRPr lang="en-US"/>
          </a:p>
        </p:txBody>
      </p:sp>
      <p:sp>
        <p:nvSpPr>
          <p:cNvPr id="780290" name="Rectangle 2"/>
          <p:cNvSpPr>
            <a:spLocks noRot="1" noChangeArrowheads="1" noTextEdit="1"/>
          </p:cNvSpPr>
          <p:nvPr>
            <p:ph type="sldImg"/>
          </p:nvPr>
        </p:nvSpPr>
        <p:spPr>
          <a:ln/>
        </p:spPr>
      </p:sp>
      <p:sp>
        <p:nvSpPr>
          <p:cNvPr id="78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D2FE37-7E25-461F-80CA-B4B7805ADC46}" type="slidenum">
              <a:rPr lang="en-US"/>
              <a:pPr/>
              <a:t>17</a:t>
            </a:fld>
            <a:endParaRPr lang="en-US"/>
          </a:p>
        </p:txBody>
      </p:sp>
      <p:sp>
        <p:nvSpPr>
          <p:cNvPr id="908290" name="Rectangle 2"/>
          <p:cNvSpPr>
            <a:spLocks noRot="1" noChangeArrowheads="1" noTextEdit="1"/>
          </p:cNvSpPr>
          <p:nvPr>
            <p:ph type="sldImg"/>
          </p:nvPr>
        </p:nvSpPr>
        <p:spPr>
          <a:ln/>
        </p:spPr>
      </p:sp>
      <p:sp>
        <p:nvSpPr>
          <p:cNvPr id="908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7237F6-A1C9-40C1-A47D-07054D76C9E0}" type="slidenum">
              <a:rPr lang="en-US"/>
              <a:pPr/>
              <a:t>2</a:t>
            </a:fld>
            <a:endParaRPr lang="en-US"/>
          </a:p>
        </p:txBody>
      </p:sp>
      <p:sp>
        <p:nvSpPr>
          <p:cNvPr id="925698" name="Rectangle 2"/>
          <p:cNvSpPr>
            <a:spLocks noRot="1" noChangeArrowheads="1" noTextEdit="1"/>
          </p:cNvSpPr>
          <p:nvPr>
            <p:ph type="sldImg"/>
          </p:nvPr>
        </p:nvSpPr>
        <p:spPr>
          <a:xfrm>
            <a:off x="1163638" y="701675"/>
            <a:ext cx="4532312" cy="3398838"/>
          </a:xfrm>
          <a:ln/>
        </p:spPr>
      </p:sp>
      <p:sp>
        <p:nvSpPr>
          <p:cNvPr id="925699" name="Rectangle 3"/>
          <p:cNvSpPr>
            <a:spLocks noGrp="1" noChangeArrowheads="1"/>
          </p:cNvSpPr>
          <p:nvPr>
            <p:ph type="body" idx="1"/>
          </p:nvPr>
        </p:nvSpPr>
        <p:spPr>
          <a:xfrm>
            <a:off x="915988" y="4340225"/>
            <a:ext cx="5026025" cy="4106863"/>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33E4A3-F497-4EBF-8C08-072302DC7117}" type="slidenum">
              <a:rPr lang="en-US"/>
              <a:pPr/>
              <a:t>3</a:t>
            </a:fld>
            <a:endParaRPr lang="en-US"/>
          </a:p>
        </p:txBody>
      </p:sp>
      <p:sp>
        <p:nvSpPr>
          <p:cNvPr id="735234" name="Rectangle 2"/>
          <p:cNvSpPr>
            <a:spLocks noRot="1" noChangeArrowheads="1" noTextEdit="1"/>
          </p:cNvSpPr>
          <p:nvPr>
            <p:ph type="sldImg"/>
          </p:nvPr>
        </p:nvSpPr>
        <p:spPr>
          <a:xfrm>
            <a:off x="1163638" y="701675"/>
            <a:ext cx="4532312" cy="3398838"/>
          </a:xfrm>
          <a:ln/>
        </p:spPr>
      </p:sp>
      <p:sp>
        <p:nvSpPr>
          <p:cNvPr id="735235" name="Rectangle 3"/>
          <p:cNvSpPr>
            <a:spLocks noGrp="1" noChangeArrowheads="1"/>
          </p:cNvSpPr>
          <p:nvPr>
            <p:ph type="body" idx="1"/>
          </p:nvPr>
        </p:nvSpPr>
        <p:spPr>
          <a:xfrm>
            <a:off x="915988" y="4340225"/>
            <a:ext cx="5026025" cy="4106863"/>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3BD46B-CB6C-47DE-84A5-90F55682639E}" type="slidenum">
              <a:rPr lang="en-US"/>
              <a:pPr/>
              <a:t>4</a:t>
            </a:fld>
            <a:endParaRPr lang="en-US"/>
          </a:p>
        </p:txBody>
      </p:sp>
      <p:sp>
        <p:nvSpPr>
          <p:cNvPr id="910338" name="Rectangle 2"/>
          <p:cNvSpPr>
            <a:spLocks noRot="1" noChangeArrowheads="1" noTextEdit="1"/>
          </p:cNvSpPr>
          <p:nvPr>
            <p:ph type="sldImg"/>
          </p:nvPr>
        </p:nvSpPr>
        <p:spPr>
          <a:ln/>
        </p:spPr>
      </p:sp>
      <p:sp>
        <p:nvSpPr>
          <p:cNvPr id="91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8D7F1-2445-4753-A46A-DF2C598A95A6}" type="slidenum">
              <a:rPr lang="en-US"/>
              <a:pPr/>
              <a:t>5</a:t>
            </a:fld>
            <a:endParaRPr lang="en-US"/>
          </a:p>
        </p:txBody>
      </p:sp>
      <p:sp>
        <p:nvSpPr>
          <p:cNvPr id="733186" name="Rectangle 2"/>
          <p:cNvSpPr>
            <a:spLocks noRo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00AFF1-9101-4386-90D4-5CFFA0B65362}" type="slidenum">
              <a:rPr lang="en-US"/>
              <a:pPr/>
              <a:t>6</a:t>
            </a:fld>
            <a:endParaRPr lang="en-US"/>
          </a:p>
        </p:txBody>
      </p:sp>
      <p:sp>
        <p:nvSpPr>
          <p:cNvPr id="732162" name="Rectangle 2"/>
          <p:cNvSpPr>
            <a:spLocks noRo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D0CE91-B62C-4079-B848-6BD8F05BC5BA}" type="slidenum">
              <a:rPr lang="en-US"/>
              <a:pPr/>
              <a:t>7</a:t>
            </a:fld>
            <a:endParaRPr lang="en-US"/>
          </a:p>
        </p:txBody>
      </p:sp>
      <p:sp>
        <p:nvSpPr>
          <p:cNvPr id="712706" name="Rectangle 2"/>
          <p:cNvSpPr>
            <a:spLocks noRot="1" noChangeArrowheads="1" noTextEdit="1"/>
          </p:cNvSpPr>
          <p:nvPr>
            <p:ph type="sldImg"/>
          </p:nvPr>
        </p:nvSpPr>
        <p:spPr>
          <a:xfrm>
            <a:off x="1163638" y="701675"/>
            <a:ext cx="4532312" cy="3398838"/>
          </a:xfrm>
          <a:ln/>
        </p:spPr>
      </p:sp>
      <p:sp>
        <p:nvSpPr>
          <p:cNvPr id="712707" name="Rectangle 3"/>
          <p:cNvSpPr>
            <a:spLocks noGrp="1" noChangeArrowheads="1"/>
          </p:cNvSpPr>
          <p:nvPr>
            <p:ph type="body" idx="1"/>
          </p:nvPr>
        </p:nvSpPr>
        <p:spPr>
          <a:xfrm>
            <a:off x="915988" y="4340225"/>
            <a:ext cx="5026025" cy="4106863"/>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BAE01A-02B0-4537-8E4E-EDDD3EF24AEA}" type="slidenum">
              <a:rPr lang="en-US"/>
              <a:pPr/>
              <a:t>8</a:t>
            </a:fld>
            <a:endParaRPr lang="en-US"/>
          </a:p>
        </p:txBody>
      </p:sp>
      <p:sp>
        <p:nvSpPr>
          <p:cNvPr id="914434" name="Rectangle 2"/>
          <p:cNvSpPr>
            <a:spLocks noRot="1" noChangeArrowheads="1" noTextEdit="1"/>
          </p:cNvSpPr>
          <p:nvPr>
            <p:ph type="sldImg"/>
          </p:nvPr>
        </p:nvSpPr>
        <p:spPr>
          <a:xfrm>
            <a:off x="1163638" y="701675"/>
            <a:ext cx="4532312" cy="3398838"/>
          </a:xfrm>
          <a:ln/>
        </p:spPr>
      </p:sp>
      <p:sp>
        <p:nvSpPr>
          <p:cNvPr id="914435" name="Rectangle 3"/>
          <p:cNvSpPr>
            <a:spLocks noGrp="1" noChangeArrowheads="1"/>
          </p:cNvSpPr>
          <p:nvPr>
            <p:ph type="body" idx="1"/>
          </p:nvPr>
        </p:nvSpPr>
        <p:spPr>
          <a:xfrm>
            <a:off x="915988" y="4340225"/>
            <a:ext cx="5026025" cy="4106863"/>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4D8573-6E1D-44C6-8B62-C76F7EB91A6B}" type="slidenum">
              <a:rPr lang="en-US"/>
              <a:pPr/>
              <a:t>9</a:t>
            </a:fld>
            <a:endParaRPr lang="en-US"/>
          </a:p>
        </p:txBody>
      </p:sp>
      <p:sp>
        <p:nvSpPr>
          <p:cNvPr id="918530" name="Rectangle 2"/>
          <p:cNvSpPr>
            <a:spLocks noRot="1" noChangeArrowheads="1" noTextEdit="1"/>
          </p:cNvSpPr>
          <p:nvPr>
            <p:ph type="sldImg"/>
          </p:nvPr>
        </p:nvSpPr>
        <p:spPr>
          <a:ln/>
        </p:spPr>
      </p:sp>
      <p:sp>
        <p:nvSpPr>
          <p:cNvPr id="918531" name="Rectangle 3"/>
          <p:cNvSpPr>
            <a:spLocks noGrp="1" noChangeArrowheads="1"/>
          </p:cNvSpPr>
          <p:nvPr>
            <p:ph type="body" idx="1"/>
          </p:nvPr>
        </p:nvSpPr>
        <p:spPr/>
        <p:txBody>
          <a:bodyPr/>
          <a:lstStyle/>
          <a:p>
            <a:pPr marL="228600" indent="-22860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6A5DAD-2590-4BAF-AC64-034BE692EE26}" type="datetime1">
              <a:rPr lang="en-US" smtClean="0"/>
              <a:t>5/21/2015</a:t>
            </a:fld>
            <a:endParaRPr lang="en-US"/>
          </a:p>
        </p:txBody>
      </p:sp>
      <p:sp>
        <p:nvSpPr>
          <p:cNvPr id="5" name="Footer Placeholder 4"/>
          <p:cNvSpPr>
            <a:spLocks noGrp="1"/>
          </p:cNvSpPr>
          <p:nvPr>
            <p:ph type="ftr" sz="quarter" idx="11"/>
          </p:nvPr>
        </p:nvSpPr>
        <p:spPr/>
        <p:txBody>
          <a:bodyPr/>
          <a:lstStyle/>
          <a:p>
            <a:r>
              <a:rPr lang="en-US" smtClean="0"/>
              <a:t>Shah, 2015</a:t>
            </a:r>
            <a:endParaRPr lang="en-US"/>
          </a:p>
        </p:txBody>
      </p:sp>
      <p:sp>
        <p:nvSpPr>
          <p:cNvPr id="6" name="Slide Number Placeholder 5"/>
          <p:cNvSpPr>
            <a:spLocks noGrp="1"/>
          </p:cNvSpPr>
          <p:nvPr>
            <p:ph type="sldNum" sz="quarter" idx="12"/>
          </p:nvPr>
        </p:nvSpPr>
        <p:spPr/>
        <p:txBody>
          <a:bodyPr/>
          <a:lstStyle/>
          <a:p>
            <a:fld id="{67309DE2-7BFF-4969-AF13-C335A09D4F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268C01-CF2E-4C86-A00F-758FB2A4C6D9}" type="datetime1">
              <a:rPr lang="en-US" smtClean="0"/>
              <a:t>5/21/2015</a:t>
            </a:fld>
            <a:endParaRPr lang="en-US"/>
          </a:p>
        </p:txBody>
      </p:sp>
      <p:sp>
        <p:nvSpPr>
          <p:cNvPr id="5" name="Footer Placeholder 4"/>
          <p:cNvSpPr>
            <a:spLocks noGrp="1"/>
          </p:cNvSpPr>
          <p:nvPr>
            <p:ph type="ftr" sz="quarter" idx="11"/>
          </p:nvPr>
        </p:nvSpPr>
        <p:spPr/>
        <p:txBody>
          <a:bodyPr/>
          <a:lstStyle/>
          <a:p>
            <a:r>
              <a:rPr lang="en-US" smtClean="0"/>
              <a:t>Shah, 2015</a:t>
            </a:r>
            <a:endParaRPr lang="en-US"/>
          </a:p>
        </p:txBody>
      </p:sp>
      <p:sp>
        <p:nvSpPr>
          <p:cNvPr id="6" name="Slide Number Placeholder 5"/>
          <p:cNvSpPr>
            <a:spLocks noGrp="1"/>
          </p:cNvSpPr>
          <p:nvPr>
            <p:ph type="sldNum" sz="quarter" idx="12"/>
          </p:nvPr>
        </p:nvSpPr>
        <p:spPr/>
        <p:txBody>
          <a:bodyPr/>
          <a:lstStyle/>
          <a:p>
            <a:fld id="{67309DE2-7BFF-4969-AF13-C335A09D4F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07591-1148-4B94-936D-7A1276F57CDF}" type="datetime1">
              <a:rPr lang="en-US" smtClean="0"/>
              <a:t>5/21/2015</a:t>
            </a:fld>
            <a:endParaRPr lang="en-US"/>
          </a:p>
        </p:txBody>
      </p:sp>
      <p:sp>
        <p:nvSpPr>
          <p:cNvPr id="5" name="Footer Placeholder 4"/>
          <p:cNvSpPr>
            <a:spLocks noGrp="1"/>
          </p:cNvSpPr>
          <p:nvPr>
            <p:ph type="ftr" sz="quarter" idx="11"/>
          </p:nvPr>
        </p:nvSpPr>
        <p:spPr/>
        <p:txBody>
          <a:bodyPr/>
          <a:lstStyle/>
          <a:p>
            <a:r>
              <a:rPr lang="en-US" smtClean="0"/>
              <a:t>Shah, 2015</a:t>
            </a:r>
            <a:endParaRPr lang="en-US"/>
          </a:p>
        </p:txBody>
      </p:sp>
      <p:sp>
        <p:nvSpPr>
          <p:cNvPr id="6" name="Slide Number Placeholder 5"/>
          <p:cNvSpPr>
            <a:spLocks noGrp="1"/>
          </p:cNvSpPr>
          <p:nvPr>
            <p:ph type="sldNum" sz="quarter" idx="12"/>
          </p:nvPr>
        </p:nvSpPr>
        <p:spPr/>
        <p:txBody>
          <a:bodyPr/>
          <a:lstStyle/>
          <a:p>
            <a:fld id="{67309DE2-7BFF-4969-AF13-C335A09D4F6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264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3" y="1598613"/>
            <a:ext cx="4037012" cy="4497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598613"/>
            <a:ext cx="4037013" cy="4497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5613" y="6242050"/>
            <a:ext cx="2130425" cy="474663"/>
          </a:xfrm>
        </p:spPr>
        <p:txBody>
          <a:bodyPr/>
          <a:lstStyle>
            <a:lvl1pPr>
              <a:defRPr/>
            </a:lvl1pPr>
          </a:lstStyle>
          <a:p>
            <a:fld id="{58E18942-5991-4E96-B9B8-EEEECD9785F7}" type="datetime1">
              <a:rPr lang="en-US" smtClean="0"/>
              <a:t>5/21/2015</a:t>
            </a:fld>
            <a:endParaRPr lang="en-US"/>
          </a:p>
        </p:txBody>
      </p:sp>
      <p:sp>
        <p:nvSpPr>
          <p:cNvPr id="6" name="Footer Placeholder 5"/>
          <p:cNvSpPr>
            <a:spLocks noGrp="1"/>
          </p:cNvSpPr>
          <p:nvPr>
            <p:ph type="ftr" sz="quarter" idx="11"/>
          </p:nvPr>
        </p:nvSpPr>
        <p:spPr>
          <a:xfrm>
            <a:off x="3124200" y="6477000"/>
            <a:ext cx="2895600" cy="234950"/>
          </a:xfrm>
        </p:spPr>
        <p:txBody>
          <a:bodyPr/>
          <a:lstStyle>
            <a:lvl1pPr>
              <a:defRPr/>
            </a:lvl1pPr>
          </a:lstStyle>
          <a:p>
            <a:r>
              <a:rPr lang="en-US" smtClean="0"/>
              <a:t>Shah, 2015</a:t>
            </a:r>
            <a:endParaRPr lang="en-US"/>
          </a:p>
        </p:txBody>
      </p:sp>
      <p:sp>
        <p:nvSpPr>
          <p:cNvPr id="7" name="Slide Number Placeholder 6"/>
          <p:cNvSpPr>
            <a:spLocks noGrp="1"/>
          </p:cNvSpPr>
          <p:nvPr>
            <p:ph type="sldNum" sz="quarter" idx="12"/>
          </p:nvPr>
        </p:nvSpPr>
        <p:spPr>
          <a:xfrm>
            <a:off x="6553200" y="6242050"/>
            <a:ext cx="2130425" cy="474663"/>
          </a:xfrm>
        </p:spPr>
        <p:txBody>
          <a:bodyPr/>
          <a:lstStyle>
            <a:lvl1pPr>
              <a:defRPr/>
            </a:lvl1pPr>
          </a:lstStyle>
          <a:p>
            <a:fld id="{1D02D303-C0F0-4D9E-A9EA-0AF9C9D2C5A1}"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26425"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5613" y="1598613"/>
            <a:ext cx="8226425" cy="4497387"/>
          </a:xfrm>
        </p:spPr>
        <p:txBody>
          <a:bodyPr/>
          <a:lstStyle/>
          <a:p>
            <a:endParaRPr lang="en-US"/>
          </a:p>
        </p:txBody>
      </p:sp>
      <p:sp>
        <p:nvSpPr>
          <p:cNvPr id="4" name="Date Placeholder 3"/>
          <p:cNvSpPr>
            <a:spLocks noGrp="1"/>
          </p:cNvSpPr>
          <p:nvPr>
            <p:ph type="dt" sz="half" idx="10"/>
          </p:nvPr>
        </p:nvSpPr>
        <p:spPr>
          <a:xfrm>
            <a:off x="455613" y="6242050"/>
            <a:ext cx="2130425" cy="474663"/>
          </a:xfrm>
        </p:spPr>
        <p:txBody>
          <a:bodyPr/>
          <a:lstStyle>
            <a:lvl1pPr>
              <a:defRPr/>
            </a:lvl1pPr>
          </a:lstStyle>
          <a:p>
            <a:fld id="{EDFCBD24-FC46-4434-A992-847199D01ACF}" type="datetime1">
              <a:rPr lang="en-US" smtClean="0"/>
              <a:t>5/21/2015</a:t>
            </a:fld>
            <a:endParaRPr lang="en-US"/>
          </a:p>
        </p:txBody>
      </p:sp>
      <p:sp>
        <p:nvSpPr>
          <p:cNvPr id="5" name="Footer Placeholder 4"/>
          <p:cNvSpPr>
            <a:spLocks noGrp="1"/>
          </p:cNvSpPr>
          <p:nvPr>
            <p:ph type="ftr" sz="quarter" idx="11"/>
          </p:nvPr>
        </p:nvSpPr>
        <p:spPr>
          <a:xfrm>
            <a:off x="3124200" y="6477000"/>
            <a:ext cx="2895600" cy="234950"/>
          </a:xfrm>
        </p:spPr>
        <p:txBody>
          <a:bodyPr/>
          <a:lstStyle>
            <a:lvl1pPr>
              <a:defRPr/>
            </a:lvl1pPr>
          </a:lstStyle>
          <a:p>
            <a:r>
              <a:rPr lang="en-US" smtClean="0"/>
              <a:t>Shah, 2015</a:t>
            </a:r>
            <a:endParaRPr lang="en-US"/>
          </a:p>
        </p:txBody>
      </p:sp>
      <p:sp>
        <p:nvSpPr>
          <p:cNvPr id="6" name="Slide Number Placeholder 5"/>
          <p:cNvSpPr>
            <a:spLocks noGrp="1"/>
          </p:cNvSpPr>
          <p:nvPr>
            <p:ph type="sldNum" sz="quarter" idx="12"/>
          </p:nvPr>
        </p:nvSpPr>
        <p:spPr>
          <a:xfrm>
            <a:off x="6553200" y="6242050"/>
            <a:ext cx="2130425" cy="474663"/>
          </a:xfrm>
        </p:spPr>
        <p:txBody>
          <a:bodyPr/>
          <a:lstStyle>
            <a:lvl1pPr>
              <a:defRPr/>
            </a:lvl1pPr>
          </a:lstStyle>
          <a:p>
            <a:fld id="{9D5FD124-542C-48BD-9EBA-BA4CA3F3D26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B1BF11-87F6-41AB-9314-1DCD2B9F87D9}" type="datetime1">
              <a:rPr lang="en-US" smtClean="0"/>
              <a:t>5/21/2015</a:t>
            </a:fld>
            <a:endParaRPr lang="en-US"/>
          </a:p>
        </p:txBody>
      </p:sp>
      <p:sp>
        <p:nvSpPr>
          <p:cNvPr id="5" name="Footer Placeholder 4"/>
          <p:cNvSpPr>
            <a:spLocks noGrp="1"/>
          </p:cNvSpPr>
          <p:nvPr>
            <p:ph type="ftr" sz="quarter" idx="11"/>
          </p:nvPr>
        </p:nvSpPr>
        <p:spPr/>
        <p:txBody>
          <a:bodyPr/>
          <a:lstStyle/>
          <a:p>
            <a:r>
              <a:rPr lang="en-US" smtClean="0"/>
              <a:t>Shah, 2015</a:t>
            </a:r>
            <a:endParaRPr lang="en-US"/>
          </a:p>
        </p:txBody>
      </p:sp>
      <p:sp>
        <p:nvSpPr>
          <p:cNvPr id="6" name="Slide Number Placeholder 5"/>
          <p:cNvSpPr>
            <a:spLocks noGrp="1"/>
          </p:cNvSpPr>
          <p:nvPr>
            <p:ph type="sldNum" sz="quarter" idx="12"/>
          </p:nvPr>
        </p:nvSpPr>
        <p:spPr/>
        <p:txBody>
          <a:bodyPr/>
          <a:lstStyle/>
          <a:p>
            <a:fld id="{67309DE2-7BFF-4969-AF13-C335A09D4F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68BCC9-E77F-4A0F-8088-2672D455D214}" type="datetime1">
              <a:rPr lang="en-US" smtClean="0"/>
              <a:t>5/21/2015</a:t>
            </a:fld>
            <a:endParaRPr lang="en-US"/>
          </a:p>
        </p:txBody>
      </p:sp>
      <p:sp>
        <p:nvSpPr>
          <p:cNvPr id="5" name="Footer Placeholder 4"/>
          <p:cNvSpPr>
            <a:spLocks noGrp="1"/>
          </p:cNvSpPr>
          <p:nvPr>
            <p:ph type="ftr" sz="quarter" idx="11"/>
          </p:nvPr>
        </p:nvSpPr>
        <p:spPr/>
        <p:txBody>
          <a:bodyPr/>
          <a:lstStyle/>
          <a:p>
            <a:r>
              <a:rPr lang="en-US" smtClean="0"/>
              <a:t>Shah, 2015</a:t>
            </a:r>
            <a:endParaRPr lang="en-US"/>
          </a:p>
        </p:txBody>
      </p:sp>
      <p:sp>
        <p:nvSpPr>
          <p:cNvPr id="6" name="Slide Number Placeholder 5"/>
          <p:cNvSpPr>
            <a:spLocks noGrp="1"/>
          </p:cNvSpPr>
          <p:nvPr>
            <p:ph type="sldNum" sz="quarter" idx="12"/>
          </p:nvPr>
        </p:nvSpPr>
        <p:spPr/>
        <p:txBody>
          <a:bodyPr/>
          <a:lstStyle/>
          <a:p>
            <a:fld id="{67309DE2-7BFF-4969-AF13-C335A09D4F6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2B793C-EA15-4C08-A5E3-16932FE49B5F}" type="datetime1">
              <a:rPr lang="en-US" smtClean="0"/>
              <a:t>5/21/2015</a:t>
            </a:fld>
            <a:endParaRPr lang="en-US"/>
          </a:p>
        </p:txBody>
      </p:sp>
      <p:sp>
        <p:nvSpPr>
          <p:cNvPr id="6" name="Footer Placeholder 5"/>
          <p:cNvSpPr>
            <a:spLocks noGrp="1"/>
          </p:cNvSpPr>
          <p:nvPr>
            <p:ph type="ftr" sz="quarter" idx="11"/>
          </p:nvPr>
        </p:nvSpPr>
        <p:spPr/>
        <p:txBody>
          <a:bodyPr/>
          <a:lstStyle/>
          <a:p>
            <a:r>
              <a:rPr lang="en-US" smtClean="0"/>
              <a:t>Shah, 2015</a:t>
            </a:r>
            <a:endParaRPr lang="en-US"/>
          </a:p>
        </p:txBody>
      </p:sp>
      <p:sp>
        <p:nvSpPr>
          <p:cNvPr id="7" name="Slide Number Placeholder 6"/>
          <p:cNvSpPr>
            <a:spLocks noGrp="1"/>
          </p:cNvSpPr>
          <p:nvPr>
            <p:ph type="sldNum" sz="quarter" idx="12"/>
          </p:nvPr>
        </p:nvSpPr>
        <p:spPr/>
        <p:txBody>
          <a:bodyPr/>
          <a:lstStyle/>
          <a:p>
            <a:fld id="{67309DE2-7BFF-4969-AF13-C335A09D4F6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7E216-6AD8-4D16-9175-10D22B32FA4A}" type="datetime1">
              <a:rPr lang="en-US" smtClean="0"/>
              <a:t>5/21/2015</a:t>
            </a:fld>
            <a:endParaRPr lang="en-US"/>
          </a:p>
        </p:txBody>
      </p:sp>
      <p:sp>
        <p:nvSpPr>
          <p:cNvPr id="8" name="Footer Placeholder 7"/>
          <p:cNvSpPr>
            <a:spLocks noGrp="1"/>
          </p:cNvSpPr>
          <p:nvPr>
            <p:ph type="ftr" sz="quarter" idx="11"/>
          </p:nvPr>
        </p:nvSpPr>
        <p:spPr/>
        <p:txBody>
          <a:bodyPr/>
          <a:lstStyle/>
          <a:p>
            <a:r>
              <a:rPr lang="en-US" smtClean="0"/>
              <a:t>Shah, 2015</a:t>
            </a:r>
            <a:endParaRPr lang="en-US"/>
          </a:p>
        </p:txBody>
      </p:sp>
      <p:sp>
        <p:nvSpPr>
          <p:cNvPr id="9" name="Slide Number Placeholder 8"/>
          <p:cNvSpPr>
            <a:spLocks noGrp="1"/>
          </p:cNvSpPr>
          <p:nvPr>
            <p:ph type="sldNum" sz="quarter" idx="12"/>
          </p:nvPr>
        </p:nvSpPr>
        <p:spPr/>
        <p:txBody>
          <a:bodyPr/>
          <a:lstStyle/>
          <a:p>
            <a:fld id="{67309DE2-7BFF-4969-AF13-C335A09D4F6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EFF238-A0A3-4565-8461-19186B8F985B}" type="datetime1">
              <a:rPr lang="en-US" smtClean="0"/>
              <a:t>5/21/2015</a:t>
            </a:fld>
            <a:endParaRPr lang="en-US"/>
          </a:p>
        </p:txBody>
      </p:sp>
      <p:sp>
        <p:nvSpPr>
          <p:cNvPr id="4" name="Footer Placeholder 3"/>
          <p:cNvSpPr>
            <a:spLocks noGrp="1"/>
          </p:cNvSpPr>
          <p:nvPr>
            <p:ph type="ftr" sz="quarter" idx="11"/>
          </p:nvPr>
        </p:nvSpPr>
        <p:spPr/>
        <p:txBody>
          <a:bodyPr/>
          <a:lstStyle/>
          <a:p>
            <a:r>
              <a:rPr lang="en-US" smtClean="0"/>
              <a:t>Shah, 2015</a:t>
            </a:r>
            <a:endParaRPr lang="en-US"/>
          </a:p>
        </p:txBody>
      </p:sp>
      <p:sp>
        <p:nvSpPr>
          <p:cNvPr id="5" name="Slide Number Placeholder 4"/>
          <p:cNvSpPr>
            <a:spLocks noGrp="1"/>
          </p:cNvSpPr>
          <p:nvPr>
            <p:ph type="sldNum" sz="quarter" idx="12"/>
          </p:nvPr>
        </p:nvSpPr>
        <p:spPr/>
        <p:txBody>
          <a:bodyPr/>
          <a:lstStyle/>
          <a:p>
            <a:fld id="{67309DE2-7BFF-4969-AF13-C335A09D4F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A7275-13D5-427A-AA04-CBBE7AD8C8E1}" type="datetime1">
              <a:rPr lang="en-US" smtClean="0"/>
              <a:t>5/21/2015</a:t>
            </a:fld>
            <a:endParaRPr lang="en-US"/>
          </a:p>
        </p:txBody>
      </p:sp>
      <p:sp>
        <p:nvSpPr>
          <p:cNvPr id="3" name="Footer Placeholder 2"/>
          <p:cNvSpPr>
            <a:spLocks noGrp="1"/>
          </p:cNvSpPr>
          <p:nvPr>
            <p:ph type="ftr" sz="quarter" idx="11"/>
          </p:nvPr>
        </p:nvSpPr>
        <p:spPr/>
        <p:txBody>
          <a:bodyPr/>
          <a:lstStyle/>
          <a:p>
            <a:r>
              <a:rPr lang="en-US" smtClean="0"/>
              <a:t>Shah, 2015</a:t>
            </a:r>
            <a:endParaRPr lang="en-US"/>
          </a:p>
        </p:txBody>
      </p:sp>
      <p:sp>
        <p:nvSpPr>
          <p:cNvPr id="4" name="Slide Number Placeholder 3"/>
          <p:cNvSpPr>
            <a:spLocks noGrp="1"/>
          </p:cNvSpPr>
          <p:nvPr>
            <p:ph type="sldNum" sz="quarter" idx="12"/>
          </p:nvPr>
        </p:nvSpPr>
        <p:spPr/>
        <p:txBody>
          <a:bodyPr/>
          <a:lstStyle/>
          <a:p>
            <a:fld id="{67309DE2-7BFF-4969-AF13-C335A09D4F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2E1DD5-4BD8-4E0B-AD34-9E3798780BBB}" type="datetime1">
              <a:rPr lang="en-US" smtClean="0"/>
              <a:t>5/21/2015</a:t>
            </a:fld>
            <a:endParaRPr lang="en-US"/>
          </a:p>
        </p:txBody>
      </p:sp>
      <p:sp>
        <p:nvSpPr>
          <p:cNvPr id="6" name="Footer Placeholder 5"/>
          <p:cNvSpPr>
            <a:spLocks noGrp="1"/>
          </p:cNvSpPr>
          <p:nvPr>
            <p:ph type="ftr" sz="quarter" idx="11"/>
          </p:nvPr>
        </p:nvSpPr>
        <p:spPr/>
        <p:txBody>
          <a:bodyPr/>
          <a:lstStyle/>
          <a:p>
            <a:r>
              <a:rPr lang="en-US" smtClean="0"/>
              <a:t>Shah, 2015</a:t>
            </a:r>
            <a:endParaRPr lang="en-US"/>
          </a:p>
        </p:txBody>
      </p:sp>
      <p:sp>
        <p:nvSpPr>
          <p:cNvPr id="7" name="Slide Number Placeholder 6"/>
          <p:cNvSpPr>
            <a:spLocks noGrp="1"/>
          </p:cNvSpPr>
          <p:nvPr>
            <p:ph type="sldNum" sz="quarter" idx="12"/>
          </p:nvPr>
        </p:nvSpPr>
        <p:spPr/>
        <p:txBody>
          <a:bodyPr/>
          <a:lstStyle/>
          <a:p>
            <a:fld id="{67309DE2-7BFF-4969-AF13-C335A09D4F6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C5137-F52C-4EEC-9769-4B36AF1D1A63}" type="datetime1">
              <a:rPr lang="en-US" smtClean="0"/>
              <a:t>5/21/2015</a:t>
            </a:fld>
            <a:endParaRPr lang="en-US"/>
          </a:p>
        </p:txBody>
      </p:sp>
      <p:sp>
        <p:nvSpPr>
          <p:cNvPr id="6" name="Footer Placeholder 5"/>
          <p:cNvSpPr>
            <a:spLocks noGrp="1"/>
          </p:cNvSpPr>
          <p:nvPr>
            <p:ph type="ftr" sz="quarter" idx="11"/>
          </p:nvPr>
        </p:nvSpPr>
        <p:spPr/>
        <p:txBody>
          <a:bodyPr/>
          <a:lstStyle/>
          <a:p>
            <a:r>
              <a:rPr lang="en-US" smtClean="0"/>
              <a:t>Shah, 2015</a:t>
            </a:r>
            <a:endParaRPr lang="en-US"/>
          </a:p>
        </p:txBody>
      </p:sp>
      <p:sp>
        <p:nvSpPr>
          <p:cNvPr id="7" name="Slide Number Placeholder 6"/>
          <p:cNvSpPr>
            <a:spLocks noGrp="1"/>
          </p:cNvSpPr>
          <p:nvPr>
            <p:ph type="sldNum" sz="quarter" idx="12"/>
          </p:nvPr>
        </p:nvSpPr>
        <p:spPr/>
        <p:txBody>
          <a:bodyPr/>
          <a:lstStyle/>
          <a:p>
            <a:fld id="{67309DE2-7BFF-4969-AF13-C335A09D4F6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D2EF7-CC89-4E2D-9128-1C64C40FA55E}" type="datetime1">
              <a:rPr lang="en-US" smtClean="0"/>
              <a:t>5/21/2015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Shah, 2015</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09DE2-7BFF-4969-AF13-C335A09D4F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0"/>
          <p:cNvSpPr>
            <a:spLocks noGrp="1" noChangeArrowheads="1"/>
          </p:cNvSpPr>
          <p:nvPr>
            <p:ph type="ftr" sz="quarter" idx="4294967295"/>
          </p:nvPr>
        </p:nvSpPr>
        <p:spPr>
          <a:xfrm>
            <a:off x="3124200" y="6383338"/>
            <a:ext cx="2895600" cy="474662"/>
          </a:xfrm>
          <a:prstGeom prst="rect">
            <a:avLst/>
          </a:prstGeom>
        </p:spPr>
        <p:txBody>
          <a:bodyPr/>
          <a:lstStyle/>
          <a:p>
            <a:r>
              <a:rPr lang="en-US" dirty="0" smtClean="0"/>
              <a:t>Shah, 2015</a:t>
            </a:r>
            <a:endParaRPr lang="en-US" dirty="0"/>
          </a:p>
        </p:txBody>
      </p:sp>
      <p:sp>
        <p:nvSpPr>
          <p:cNvPr id="8" name="Rectangle 71"/>
          <p:cNvSpPr>
            <a:spLocks noGrp="1" noChangeArrowheads="1"/>
          </p:cNvSpPr>
          <p:nvPr>
            <p:ph type="sldNum" sz="quarter" idx="4294967295"/>
          </p:nvPr>
        </p:nvSpPr>
        <p:spPr>
          <a:xfrm>
            <a:off x="6553200" y="6242050"/>
            <a:ext cx="2130425" cy="474663"/>
          </a:xfrm>
          <a:prstGeom prst="rect">
            <a:avLst/>
          </a:prstGeom>
        </p:spPr>
        <p:txBody>
          <a:bodyPr/>
          <a:lstStyle/>
          <a:p>
            <a:fld id="{6B676166-DD03-4F65-B23F-BBADFD3BA482}" type="slidenum">
              <a:rPr lang="en-US"/>
              <a:pPr/>
              <a:t>1</a:t>
            </a:fld>
            <a:endParaRPr lang="en-US"/>
          </a:p>
        </p:txBody>
      </p:sp>
      <p:sp>
        <p:nvSpPr>
          <p:cNvPr id="836610" name="Rectangle 2"/>
          <p:cNvSpPr>
            <a:spLocks noGrp="1" noChangeArrowheads="1"/>
          </p:cNvSpPr>
          <p:nvPr>
            <p:ph type="ctrTitle"/>
          </p:nvPr>
        </p:nvSpPr>
        <p:spPr>
          <a:xfrm>
            <a:off x="0" y="1981200"/>
            <a:ext cx="9144000" cy="914400"/>
          </a:xfrm>
        </p:spPr>
        <p:txBody>
          <a:bodyPr/>
          <a:lstStyle/>
          <a:p>
            <a:pPr defTabSz="930275"/>
            <a:r>
              <a:rPr lang="en-US"/>
              <a:t>Data Warehousing </a:t>
            </a:r>
          </a:p>
        </p:txBody>
      </p:sp>
      <p:sp>
        <p:nvSpPr>
          <p:cNvPr id="836611" name="Rectangle 3"/>
          <p:cNvSpPr>
            <a:spLocks noGrp="1" noChangeArrowheads="1"/>
          </p:cNvSpPr>
          <p:nvPr>
            <p:ph type="subTitle" idx="1"/>
          </p:nvPr>
        </p:nvSpPr>
        <p:spPr>
          <a:xfrm>
            <a:off x="0" y="3124200"/>
            <a:ext cx="9144000" cy="685800"/>
          </a:xfrm>
        </p:spPr>
        <p:txBody>
          <a:bodyPr>
            <a:normAutofit fontScale="92500" lnSpcReduction="20000"/>
          </a:bodyPr>
          <a:lstStyle/>
          <a:p>
            <a:pPr defTabSz="930275">
              <a:lnSpc>
                <a:spcPct val="80000"/>
              </a:lnSpc>
            </a:pPr>
            <a:endParaRPr lang="en-US" sz="2800" u="sng" dirty="0"/>
          </a:p>
          <a:p>
            <a:pPr defTabSz="930275">
              <a:lnSpc>
                <a:spcPct val="80000"/>
              </a:lnSpc>
            </a:pPr>
            <a:r>
              <a:rPr lang="en-US" sz="2800" dirty="0"/>
              <a:t>Data Duplication Elimination &amp; BSN Method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Shah, 2015</a:t>
            </a:r>
            <a:endParaRPr lang="en-US"/>
          </a:p>
        </p:txBody>
      </p:sp>
      <p:sp>
        <p:nvSpPr>
          <p:cNvPr id="6" name="Slide Number Placeholder 5"/>
          <p:cNvSpPr>
            <a:spLocks noGrp="1"/>
          </p:cNvSpPr>
          <p:nvPr>
            <p:ph type="sldNum" sz="quarter" idx="12"/>
          </p:nvPr>
        </p:nvSpPr>
        <p:spPr/>
        <p:txBody>
          <a:bodyPr/>
          <a:lstStyle/>
          <a:p>
            <a:fld id="{EFC655BB-7EAC-4856-8513-0CBD6C1803FC}" type="slidenum">
              <a:rPr lang="en-US"/>
              <a:pPr/>
              <a:t>10</a:t>
            </a:fld>
            <a:endParaRPr lang="en-US"/>
          </a:p>
        </p:txBody>
      </p:sp>
      <p:sp>
        <p:nvSpPr>
          <p:cNvPr id="713730" name="Rectangle 2"/>
          <p:cNvSpPr>
            <a:spLocks noGrp="1" noChangeArrowheads="1"/>
          </p:cNvSpPr>
          <p:nvPr>
            <p:ph type="title"/>
          </p:nvPr>
        </p:nvSpPr>
        <p:spPr>
          <a:xfrm>
            <a:off x="0" y="0"/>
            <a:ext cx="9144000" cy="685800"/>
          </a:xfrm>
          <a:solidFill>
            <a:schemeClr val="accent1"/>
          </a:solidFill>
        </p:spPr>
        <p:txBody>
          <a:bodyPr/>
          <a:lstStyle/>
          <a:p>
            <a:r>
              <a:rPr lang="en-US" sz="3600"/>
              <a:t>Basic Sorted Neighborhood (BSN) Method</a:t>
            </a:r>
          </a:p>
        </p:txBody>
      </p:sp>
      <p:sp>
        <p:nvSpPr>
          <p:cNvPr id="713731" name="Rectangle 3"/>
          <p:cNvSpPr>
            <a:spLocks noGrp="1" noChangeArrowheads="1"/>
          </p:cNvSpPr>
          <p:nvPr>
            <p:ph type="body" idx="1"/>
          </p:nvPr>
        </p:nvSpPr>
        <p:spPr>
          <a:xfrm>
            <a:off x="381000" y="990600"/>
            <a:ext cx="8534400" cy="4497388"/>
          </a:xfrm>
        </p:spPr>
        <p:txBody>
          <a:bodyPr>
            <a:normAutofit fontScale="92500" lnSpcReduction="10000"/>
          </a:bodyPr>
          <a:lstStyle/>
          <a:p>
            <a:pPr>
              <a:lnSpc>
                <a:spcPct val="90000"/>
              </a:lnSpc>
            </a:pPr>
            <a:r>
              <a:rPr lang="en-US" sz="2000" b="1"/>
              <a:t>Concatenate data into one sequential list of N records</a:t>
            </a:r>
          </a:p>
          <a:p>
            <a:pPr>
              <a:lnSpc>
                <a:spcPct val="90000"/>
              </a:lnSpc>
            </a:pPr>
            <a:endParaRPr lang="en-US" sz="2000" b="1"/>
          </a:p>
          <a:p>
            <a:pPr>
              <a:lnSpc>
                <a:spcPct val="90000"/>
              </a:lnSpc>
            </a:pPr>
            <a:endParaRPr lang="en-US" sz="500" b="1"/>
          </a:p>
          <a:p>
            <a:pPr>
              <a:lnSpc>
                <a:spcPct val="90000"/>
              </a:lnSpc>
            </a:pPr>
            <a:r>
              <a:rPr lang="en-US" sz="2000" b="1">
                <a:solidFill>
                  <a:schemeClr val="hlink"/>
                </a:solidFill>
              </a:rPr>
              <a:t>Steps 1: Create Keys</a:t>
            </a:r>
          </a:p>
          <a:p>
            <a:pPr lvl="1">
              <a:lnSpc>
                <a:spcPct val="90000"/>
              </a:lnSpc>
            </a:pPr>
            <a:r>
              <a:rPr lang="en-US" sz="1800" b="1"/>
              <a:t>Compute a key for each record in the list by extracting relevant fields or portions of fields</a:t>
            </a:r>
          </a:p>
          <a:p>
            <a:pPr lvl="1">
              <a:lnSpc>
                <a:spcPct val="90000"/>
              </a:lnSpc>
            </a:pPr>
            <a:endParaRPr lang="en-US" sz="1800" b="1"/>
          </a:p>
          <a:p>
            <a:pPr lvl="1">
              <a:lnSpc>
                <a:spcPct val="90000"/>
              </a:lnSpc>
            </a:pPr>
            <a:r>
              <a:rPr lang="en-US" sz="1800" b="1">
                <a:solidFill>
                  <a:srgbClr val="FFFF00"/>
                </a:solidFill>
              </a:rPr>
              <a:t>Effectiveness of the this method highly depends on a properly chosen key</a:t>
            </a:r>
            <a:endParaRPr lang="en-US" sz="800" b="1">
              <a:solidFill>
                <a:srgbClr val="FFFF00"/>
              </a:solidFill>
            </a:endParaRPr>
          </a:p>
          <a:p>
            <a:pPr lvl="1">
              <a:lnSpc>
                <a:spcPct val="90000"/>
              </a:lnSpc>
            </a:pPr>
            <a:endParaRPr lang="en-US" sz="800" b="1">
              <a:solidFill>
                <a:srgbClr val="FF9900"/>
              </a:solidFill>
            </a:endParaRPr>
          </a:p>
          <a:p>
            <a:pPr>
              <a:lnSpc>
                <a:spcPct val="90000"/>
              </a:lnSpc>
            </a:pPr>
            <a:endParaRPr lang="en-US" sz="500" b="1"/>
          </a:p>
          <a:p>
            <a:pPr>
              <a:lnSpc>
                <a:spcPct val="90000"/>
              </a:lnSpc>
            </a:pPr>
            <a:r>
              <a:rPr lang="en-US" sz="2000" b="1">
                <a:solidFill>
                  <a:schemeClr val="hlink"/>
                </a:solidFill>
              </a:rPr>
              <a:t>Step 2: Sort Data</a:t>
            </a:r>
          </a:p>
          <a:p>
            <a:pPr lvl="1">
              <a:lnSpc>
                <a:spcPct val="90000"/>
              </a:lnSpc>
            </a:pPr>
            <a:r>
              <a:rPr lang="en-US" sz="1800" b="1"/>
              <a:t>Sort the records in the data list using the key of step 1</a:t>
            </a:r>
          </a:p>
          <a:p>
            <a:pPr lvl="1">
              <a:lnSpc>
                <a:spcPct val="90000"/>
              </a:lnSpc>
            </a:pPr>
            <a:endParaRPr lang="en-US" sz="1800" b="1"/>
          </a:p>
          <a:p>
            <a:pPr>
              <a:lnSpc>
                <a:spcPct val="90000"/>
              </a:lnSpc>
            </a:pPr>
            <a:r>
              <a:rPr lang="en-US" sz="2000" b="1">
                <a:solidFill>
                  <a:schemeClr val="hlink"/>
                </a:solidFill>
              </a:rPr>
              <a:t>Step 3: Merge</a:t>
            </a:r>
          </a:p>
          <a:p>
            <a:pPr lvl="1">
              <a:lnSpc>
                <a:spcPct val="90000"/>
              </a:lnSpc>
            </a:pPr>
            <a:r>
              <a:rPr lang="en-US" sz="1800" b="1"/>
              <a:t>Move a fixed size window through the sequential list of records limiting the comparisons for matching records to those records in the window</a:t>
            </a:r>
          </a:p>
          <a:p>
            <a:pPr lvl="1">
              <a:lnSpc>
                <a:spcPct val="90000"/>
              </a:lnSpc>
            </a:pPr>
            <a:endParaRPr lang="en-US" sz="1800" b="1"/>
          </a:p>
          <a:p>
            <a:pPr lvl="1">
              <a:lnSpc>
                <a:spcPct val="90000"/>
              </a:lnSpc>
            </a:pPr>
            <a:r>
              <a:rPr lang="en-US" sz="1800" b="1"/>
              <a:t>If the size of the window is </a:t>
            </a:r>
            <a:r>
              <a:rPr lang="en-US" sz="1800" b="1" i="1"/>
              <a:t>w</a:t>
            </a:r>
            <a:r>
              <a:rPr lang="en-US" sz="1800" b="1"/>
              <a:t> records then every new record entering the window is compared with the previous </a:t>
            </a:r>
            <a:r>
              <a:rPr lang="en-US" sz="1800" b="1" i="1"/>
              <a:t>w-1</a:t>
            </a:r>
            <a:r>
              <a:rPr lang="en-US" sz="1800" b="1"/>
              <a:t> records.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373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373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373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3731">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3731">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3731">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3731">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373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4"/>
          <p:cNvSpPr>
            <a:spLocks noGrp="1"/>
          </p:cNvSpPr>
          <p:nvPr>
            <p:ph type="ftr" sz="quarter" idx="11"/>
          </p:nvPr>
        </p:nvSpPr>
        <p:spPr/>
        <p:txBody>
          <a:bodyPr/>
          <a:lstStyle/>
          <a:p>
            <a:r>
              <a:rPr lang="en-US" smtClean="0"/>
              <a:t>Shah, 2015</a:t>
            </a:r>
            <a:endParaRPr lang="en-US"/>
          </a:p>
        </p:txBody>
      </p:sp>
      <p:sp>
        <p:nvSpPr>
          <p:cNvPr id="44" name="Slide Number Placeholder 5"/>
          <p:cNvSpPr>
            <a:spLocks noGrp="1"/>
          </p:cNvSpPr>
          <p:nvPr>
            <p:ph type="sldNum" sz="quarter" idx="12"/>
          </p:nvPr>
        </p:nvSpPr>
        <p:spPr/>
        <p:txBody>
          <a:bodyPr/>
          <a:lstStyle/>
          <a:p>
            <a:fld id="{D3D1EDDF-F3F6-475C-8660-3968E7A7C987}" type="slidenum">
              <a:rPr lang="en-US"/>
              <a:pPr/>
              <a:t>11</a:t>
            </a:fld>
            <a:endParaRPr lang="en-US"/>
          </a:p>
        </p:txBody>
      </p:sp>
      <p:sp>
        <p:nvSpPr>
          <p:cNvPr id="714797" name="Rectangle 45"/>
          <p:cNvSpPr>
            <a:spLocks noChangeArrowheads="1"/>
          </p:cNvSpPr>
          <p:nvPr/>
        </p:nvSpPr>
        <p:spPr bwMode="auto">
          <a:xfrm>
            <a:off x="7772400" y="1447800"/>
            <a:ext cx="990600" cy="457200"/>
          </a:xfrm>
          <a:prstGeom prst="rect">
            <a:avLst/>
          </a:prstGeom>
          <a:solidFill>
            <a:schemeClr val="accent1"/>
          </a:solidFill>
          <a:ln w="9525">
            <a:solidFill>
              <a:srgbClr val="66FF33"/>
            </a:solidFill>
            <a:miter lim="800000"/>
            <a:headEnd/>
            <a:tailEnd/>
          </a:ln>
          <a:effectLst/>
        </p:spPr>
        <p:txBody>
          <a:bodyPr wrap="none" anchor="ctr"/>
          <a:lstStyle/>
          <a:p>
            <a:pPr algn="ctr"/>
            <a:endParaRPr lang="en-US">
              <a:solidFill>
                <a:srgbClr val="66FF33"/>
              </a:solidFill>
            </a:endParaRPr>
          </a:p>
        </p:txBody>
      </p:sp>
      <p:sp>
        <p:nvSpPr>
          <p:cNvPr id="714755" name="Rectangle 3"/>
          <p:cNvSpPr>
            <a:spLocks noGrp="1" noChangeArrowheads="1"/>
          </p:cNvSpPr>
          <p:nvPr>
            <p:ph type="title"/>
          </p:nvPr>
        </p:nvSpPr>
        <p:spPr>
          <a:xfrm>
            <a:off x="0" y="0"/>
            <a:ext cx="9144000" cy="762000"/>
          </a:xfrm>
          <a:solidFill>
            <a:schemeClr val="accent1"/>
          </a:solidFill>
          <a:ln/>
        </p:spPr>
        <p:txBody>
          <a:bodyPr anchorCtr="0"/>
          <a:lstStyle/>
          <a:p>
            <a:r>
              <a:rPr lang="en-US" sz="4000"/>
              <a:t>BSN Method : Sliding Window</a:t>
            </a:r>
          </a:p>
        </p:txBody>
      </p:sp>
      <p:sp>
        <p:nvSpPr>
          <p:cNvPr id="714757" name="Line 5"/>
          <p:cNvSpPr>
            <a:spLocks noChangeShapeType="1"/>
          </p:cNvSpPr>
          <p:nvPr/>
        </p:nvSpPr>
        <p:spPr bwMode="auto">
          <a:xfrm>
            <a:off x="2667000" y="1295400"/>
            <a:ext cx="0" cy="4267200"/>
          </a:xfrm>
          <a:prstGeom prst="line">
            <a:avLst/>
          </a:prstGeom>
          <a:noFill/>
          <a:ln w="9525">
            <a:solidFill>
              <a:schemeClr val="tx1"/>
            </a:solidFill>
            <a:round/>
            <a:headEnd/>
            <a:tailEnd/>
          </a:ln>
          <a:effectLst/>
        </p:spPr>
        <p:txBody>
          <a:bodyPr/>
          <a:lstStyle/>
          <a:p>
            <a:endParaRPr lang="en-US"/>
          </a:p>
        </p:txBody>
      </p:sp>
      <p:sp>
        <p:nvSpPr>
          <p:cNvPr id="714758" name="Line 6"/>
          <p:cNvSpPr>
            <a:spLocks noChangeShapeType="1"/>
          </p:cNvSpPr>
          <p:nvPr/>
        </p:nvSpPr>
        <p:spPr bwMode="auto">
          <a:xfrm>
            <a:off x="4343400" y="1295400"/>
            <a:ext cx="0" cy="4267200"/>
          </a:xfrm>
          <a:prstGeom prst="line">
            <a:avLst/>
          </a:prstGeom>
          <a:noFill/>
          <a:ln w="9525">
            <a:solidFill>
              <a:schemeClr val="tx1"/>
            </a:solidFill>
            <a:round/>
            <a:headEnd/>
            <a:tailEnd/>
          </a:ln>
          <a:effectLst/>
        </p:spPr>
        <p:txBody>
          <a:bodyPr/>
          <a:lstStyle/>
          <a:p>
            <a:endParaRPr lang="en-US"/>
          </a:p>
        </p:txBody>
      </p:sp>
      <p:sp>
        <p:nvSpPr>
          <p:cNvPr id="714759" name="Line 7"/>
          <p:cNvSpPr>
            <a:spLocks noChangeShapeType="1"/>
          </p:cNvSpPr>
          <p:nvPr/>
        </p:nvSpPr>
        <p:spPr bwMode="auto">
          <a:xfrm>
            <a:off x="2667000" y="1676400"/>
            <a:ext cx="1676400" cy="0"/>
          </a:xfrm>
          <a:prstGeom prst="line">
            <a:avLst/>
          </a:prstGeom>
          <a:noFill/>
          <a:ln w="9525">
            <a:solidFill>
              <a:schemeClr val="tx1"/>
            </a:solidFill>
            <a:round/>
            <a:headEnd/>
            <a:tailEnd/>
          </a:ln>
          <a:effectLst/>
        </p:spPr>
        <p:txBody>
          <a:bodyPr/>
          <a:lstStyle/>
          <a:p>
            <a:endParaRPr lang="en-US"/>
          </a:p>
        </p:txBody>
      </p:sp>
      <p:sp>
        <p:nvSpPr>
          <p:cNvPr id="714760" name="Line 8"/>
          <p:cNvSpPr>
            <a:spLocks noChangeShapeType="1"/>
          </p:cNvSpPr>
          <p:nvPr/>
        </p:nvSpPr>
        <p:spPr bwMode="auto">
          <a:xfrm>
            <a:off x="2667000" y="5029200"/>
            <a:ext cx="1676400" cy="0"/>
          </a:xfrm>
          <a:prstGeom prst="line">
            <a:avLst/>
          </a:prstGeom>
          <a:noFill/>
          <a:ln w="9525" cap="rnd">
            <a:solidFill>
              <a:schemeClr val="tx1"/>
            </a:solidFill>
            <a:prstDash val="sysDot"/>
            <a:round/>
            <a:headEnd/>
            <a:tailEnd/>
          </a:ln>
          <a:effectLst/>
        </p:spPr>
        <p:txBody>
          <a:bodyPr/>
          <a:lstStyle/>
          <a:p>
            <a:endParaRPr lang="en-US"/>
          </a:p>
        </p:txBody>
      </p:sp>
      <p:sp>
        <p:nvSpPr>
          <p:cNvPr id="714761" name="Line 9"/>
          <p:cNvSpPr>
            <a:spLocks noChangeShapeType="1"/>
          </p:cNvSpPr>
          <p:nvPr/>
        </p:nvSpPr>
        <p:spPr bwMode="auto">
          <a:xfrm>
            <a:off x="2667000" y="2133600"/>
            <a:ext cx="1676400" cy="0"/>
          </a:xfrm>
          <a:prstGeom prst="line">
            <a:avLst/>
          </a:prstGeom>
          <a:noFill/>
          <a:ln w="9525" cap="rnd">
            <a:solidFill>
              <a:schemeClr val="tx1"/>
            </a:solidFill>
            <a:prstDash val="sysDot"/>
            <a:round/>
            <a:headEnd/>
            <a:tailEnd/>
          </a:ln>
          <a:effectLst/>
        </p:spPr>
        <p:txBody>
          <a:bodyPr/>
          <a:lstStyle/>
          <a:p>
            <a:endParaRPr lang="en-US"/>
          </a:p>
        </p:txBody>
      </p:sp>
      <p:sp>
        <p:nvSpPr>
          <p:cNvPr id="714762" name="Line 10"/>
          <p:cNvSpPr>
            <a:spLocks noChangeShapeType="1"/>
          </p:cNvSpPr>
          <p:nvPr/>
        </p:nvSpPr>
        <p:spPr bwMode="auto">
          <a:xfrm>
            <a:off x="2667000" y="4572000"/>
            <a:ext cx="1676400" cy="0"/>
          </a:xfrm>
          <a:prstGeom prst="line">
            <a:avLst/>
          </a:prstGeom>
          <a:noFill/>
          <a:ln w="9525">
            <a:solidFill>
              <a:schemeClr val="tx1"/>
            </a:solidFill>
            <a:round/>
            <a:headEnd/>
            <a:tailEnd/>
          </a:ln>
          <a:effectLst/>
        </p:spPr>
        <p:txBody>
          <a:bodyPr/>
          <a:lstStyle/>
          <a:p>
            <a:endParaRPr lang="en-US"/>
          </a:p>
        </p:txBody>
      </p:sp>
      <p:sp>
        <p:nvSpPr>
          <p:cNvPr id="714763" name="Line 11"/>
          <p:cNvSpPr>
            <a:spLocks noChangeShapeType="1"/>
          </p:cNvSpPr>
          <p:nvPr/>
        </p:nvSpPr>
        <p:spPr bwMode="auto">
          <a:xfrm>
            <a:off x="2667000" y="2590800"/>
            <a:ext cx="1676400" cy="0"/>
          </a:xfrm>
          <a:prstGeom prst="line">
            <a:avLst/>
          </a:prstGeom>
          <a:noFill/>
          <a:ln w="9525">
            <a:solidFill>
              <a:schemeClr val="tx1"/>
            </a:solidFill>
            <a:prstDash val="sysDot"/>
            <a:round/>
            <a:headEnd/>
            <a:tailEnd/>
          </a:ln>
          <a:effectLst/>
        </p:spPr>
        <p:txBody>
          <a:bodyPr/>
          <a:lstStyle/>
          <a:p>
            <a:endParaRPr lang="en-US"/>
          </a:p>
        </p:txBody>
      </p:sp>
      <p:sp>
        <p:nvSpPr>
          <p:cNvPr id="714764" name="Line 12"/>
          <p:cNvSpPr>
            <a:spLocks noChangeShapeType="1"/>
          </p:cNvSpPr>
          <p:nvPr/>
        </p:nvSpPr>
        <p:spPr bwMode="auto">
          <a:xfrm>
            <a:off x="2667000" y="3124200"/>
            <a:ext cx="1676400" cy="0"/>
          </a:xfrm>
          <a:prstGeom prst="line">
            <a:avLst/>
          </a:prstGeom>
          <a:noFill/>
          <a:ln w="9525">
            <a:solidFill>
              <a:schemeClr val="tx1"/>
            </a:solidFill>
            <a:prstDash val="sysDot"/>
            <a:round/>
            <a:headEnd/>
            <a:tailEnd/>
          </a:ln>
          <a:effectLst/>
        </p:spPr>
        <p:txBody>
          <a:bodyPr/>
          <a:lstStyle/>
          <a:p>
            <a:endParaRPr lang="en-US"/>
          </a:p>
        </p:txBody>
      </p:sp>
      <p:sp>
        <p:nvSpPr>
          <p:cNvPr id="714765" name="Line 13"/>
          <p:cNvSpPr>
            <a:spLocks noChangeShapeType="1"/>
          </p:cNvSpPr>
          <p:nvPr/>
        </p:nvSpPr>
        <p:spPr bwMode="auto">
          <a:xfrm>
            <a:off x="2667000" y="3581400"/>
            <a:ext cx="1676400" cy="0"/>
          </a:xfrm>
          <a:prstGeom prst="line">
            <a:avLst/>
          </a:prstGeom>
          <a:noFill/>
          <a:ln w="9525">
            <a:solidFill>
              <a:schemeClr val="tx1"/>
            </a:solidFill>
            <a:prstDash val="sysDot"/>
            <a:round/>
            <a:headEnd/>
            <a:tailEnd/>
          </a:ln>
          <a:effectLst/>
        </p:spPr>
        <p:txBody>
          <a:bodyPr/>
          <a:lstStyle/>
          <a:p>
            <a:endParaRPr lang="en-US"/>
          </a:p>
        </p:txBody>
      </p:sp>
      <p:sp>
        <p:nvSpPr>
          <p:cNvPr id="714766" name="Line 14"/>
          <p:cNvSpPr>
            <a:spLocks noChangeShapeType="1"/>
          </p:cNvSpPr>
          <p:nvPr/>
        </p:nvSpPr>
        <p:spPr bwMode="auto">
          <a:xfrm>
            <a:off x="2667000" y="4038600"/>
            <a:ext cx="1676400" cy="0"/>
          </a:xfrm>
          <a:prstGeom prst="line">
            <a:avLst/>
          </a:prstGeom>
          <a:noFill/>
          <a:ln w="9525">
            <a:solidFill>
              <a:schemeClr val="tx1"/>
            </a:solidFill>
            <a:prstDash val="sysDot"/>
            <a:round/>
            <a:headEnd/>
            <a:tailEnd/>
          </a:ln>
          <a:effectLst/>
        </p:spPr>
        <p:txBody>
          <a:bodyPr/>
          <a:lstStyle/>
          <a:p>
            <a:endParaRPr lang="en-US"/>
          </a:p>
        </p:txBody>
      </p:sp>
      <p:sp>
        <p:nvSpPr>
          <p:cNvPr id="714767" name="AutoShape 15"/>
          <p:cNvSpPr>
            <a:spLocks/>
          </p:cNvSpPr>
          <p:nvPr/>
        </p:nvSpPr>
        <p:spPr bwMode="auto">
          <a:xfrm>
            <a:off x="2057400" y="1676400"/>
            <a:ext cx="152400" cy="2895600"/>
          </a:xfrm>
          <a:prstGeom prst="leftBrace">
            <a:avLst>
              <a:gd name="adj1" fmla="val 158333"/>
              <a:gd name="adj2" fmla="val 50000"/>
            </a:avLst>
          </a:prstGeom>
          <a:noFill/>
          <a:ln w="9525">
            <a:solidFill>
              <a:srgbClr val="FFFF00"/>
            </a:solidFill>
            <a:round/>
            <a:headEnd/>
            <a:tailEnd/>
          </a:ln>
          <a:effectLst/>
        </p:spPr>
        <p:txBody>
          <a:bodyPr wrap="none" anchor="ctr"/>
          <a:lstStyle/>
          <a:p>
            <a:endParaRPr lang="en-US"/>
          </a:p>
        </p:txBody>
      </p:sp>
      <p:sp>
        <p:nvSpPr>
          <p:cNvPr id="714769" name="Text Box 17"/>
          <p:cNvSpPr txBox="1">
            <a:spLocks noChangeArrowheads="1"/>
          </p:cNvSpPr>
          <p:nvPr/>
        </p:nvSpPr>
        <p:spPr bwMode="auto">
          <a:xfrm>
            <a:off x="4038600" y="900113"/>
            <a:ext cx="268288" cy="968375"/>
          </a:xfrm>
          <a:prstGeom prst="rect">
            <a:avLst/>
          </a:prstGeom>
          <a:noFill/>
          <a:ln w="9525">
            <a:noFill/>
            <a:miter lim="800000"/>
            <a:headEnd/>
            <a:tailEnd/>
          </a:ln>
          <a:effectLst/>
        </p:spPr>
        <p:txBody>
          <a:bodyPr wrap="none">
            <a:spAutoFit/>
          </a:bodyPr>
          <a:lstStyle/>
          <a:p>
            <a:pPr>
              <a:lnSpc>
                <a:spcPct val="80000"/>
              </a:lnSpc>
            </a:pPr>
            <a:r>
              <a:rPr lang="en-US" sz="2400"/>
              <a:t>.</a:t>
            </a:r>
          </a:p>
          <a:p>
            <a:pPr>
              <a:lnSpc>
                <a:spcPct val="80000"/>
              </a:lnSpc>
            </a:pPr>
            <a:r>
              <a:rPr lang="en-US" sz="2400"/>
              <a:t>.</a:t>
            </a:r>
          </a:p>
          <a:p>
            <a:pPr>
              <a:lnSpc>
                <a:spcPct val="80000"/>
              </a:lnSpc>
            </a:pPr>
            <a:r>
              <a:rPr lang="en-US" sz="2400"/>
              <a:t>.</a:t>
            </a:r>
          </a:p>
        </p:txBody>
      </p:sp>
      <p:sp>
        <p:nvSpPr>
          <p:cNvPr id="714770" name="Text Box 18"/>
          <p:cNvSpPr txBox="1">
            <a:spLocks noChangeArrowheads="1"/>
          </p:cNvSpPr>
          <p:nvPr/>
        </p:nvSpPr>
        <p:spPr bwMode="auto">
          <a:xfrm>
            <a:off x="3352800" y="5029200"/>
            <a:ext cx="268288" cy="968375"/>
          </a:xfrm>
          <a:prstGeom prst="rect">
            <a:avLst/>
          </a:prstGeom>
          <a:noFill/>
          <a:ln w="9525">
            <a:noFill/>
            <a:miter lim="800000"/>
            <a:headEnd/>
            <a:tailEnd/>
          </a:ln>
          <a:effectLst/>
        </p:spPr>
        <p:txBody>
          <a:bodyPr wrap="none">
            <a:spAutoFit/>
          </a:bodyPr>
          <a:lstStyle/>
          <a:p>
            <a:pPr>
              <a:lnSpc>
                <a:spcPct val="80000"/>
              </a:lnSpc>
            </a:pPr>
            <a:r>
              <a:rPr lang="en-US" sz="2400"/>
              <a:t>.</a:t>
            </a:r>
          </a:p>
          <a:p>
            <a:pPr>
              <a:lnSpc>
                <a:spcPct val="80000"/>
              </a:lnSpc>
            </a:pPr>
            <a:r>
              <a:rPr lang="en-US" sz="2400"/>
              <a:t>.</a:t>
            </a:r>
          </a:p>
          <a:p>
            <a:pPr>
              <a:lnSpc>
                <a:spcPct val="80000"/>
              </a:lnSpc>
            </a:pPr>
            <a:r>
              <a:rPr lang="en-US" sz="2400"/>
              <a:t>.</a:t>
            </a:r>
          </a:p>
        </p:txBody>
      </p:sp>
      <p:sp>
        <p:nvSpPr>
          <p:cNvPr id="714771" name="Line 19"/>
          <p:cNvSpPr>
            <a:spLocks noChangeShapeType="1"/>
          </p:cNvSpPr>
          <p:nvPr/>
        </p:nvSpPr>
        <p:spPr bwMode="auto">
          <a:xfrm flipV="1">
            <a:off x="2362200" y="1676400"/>
            <a:ext cx="0" cy="1295400"/>
          </a:xfrm>
          <a:prstGeom prst="line">
            <a:avLst/>
          </a:prstGeom>
          <a:noFill/>
          <a:ln w="12700">
            <a:solidFill>
              <a:srgbClr val="FFFF00"/>
            </a:solidFill>
            <a:round/>
            <a:headEnd/>
            <a:tailEnd type="triangle" w="med" len="med"/>
          </a:ln>
          <a:effectLst/>
        </p:spPr>
        <p:txBody>
          <a:bodyPr/>
          <a:lstStyle/>
          <a:p>
            <a:endParaRPr lang="en-US"/>
          </a:p>
        </p:txBody>
      </p:sp>
      <p:sp>
        <p:nvSpPr>
          <p:cNvPr id="714773" name="Line 21"/>
          <p:cNvSpPr>
            <a:spLocks noChangeShapeType="1"/>
          </p:cNvSpPr>
          <p:nvPr/>
        </p:nvSpPr>
        <p:spPr bwMode="auto">
          <a:xfrm>
            <a:off x="2286000" y="1676400"/>
            <a:ext cx="228600" cy="0"/>
          </a:xfrm>
          <a:prstGeom prst="line">
            <a:avLst/>
          </a:prstGeom>
          <a:noFill/>
          <a:ln w="9525">
            <a:solidFill>
              <a:srgbClr val="FFFF00"/>
            </a:solidFill>
            <a:round/>
            <a:headEnd/>
            <a:tailEnd/>
          </a:ln>
          <a:effectLst/>
        </p:spPr>
        <p:txBody>
          <a:bodyPr/>
          <a:lstStyle/>
          <a:p>
            <a:endParaRPr lang="en-US"/>
          </a:p>
        </p:txBody>
      </p:sp>
      <p:sp>
        <p:nvSpPr>
          <p:cNvPr id="714775" name="Text Box 23"/>
          <p:cNvSpPr txBox="1">
            <a:spLocks noChangeArrowheads="1"/>
          </p:cNvSpPr>
          <p:nvPr/>
        </p:nvSpPr>
        <p:spPr bwMode="auto">
          <a:xfrm>
            <a:off x="304800" y="2743200"/>
            <a:ext cx="1771650" cy="641350"/>
          </a:xfrm>
          <a:prstGeom prst="rect">
            <a:avLst/>
          </a:prstGeom>
          <a:noFill/>
          <a:ln w="9525">
            <a:noFill/>
            <a:miter lim="800000"/>
            <a:headEnd/>
            <a:tailEnd/>
          </a:ln>
          <a:effectLst/>
        </p:spPr>
        <p:txBody>
          <a:bodyPr wrap="none">
            <a:spAutoFit/>
          </a:bodyPr>
          <a:lstStyle/>
          <a:p>
            <a:pPr algn="ctr"/>
            <a:r>
              <a:rPr lang="en-US">
                <a:solidFill>
                  <a:srgbClr val="FFFF00"/>
                </a:solidFill>
              </a:rPr>
              <a:t>Current window</a:t>
            </a:r>
          </a:p>
          <a:p>
            <a:pPr algn="ctr"/>
            <a:r>
              <a:rPr lang="en-US">
                <a:solidFill>
                  <a:srgbClr val="FFFF00"/>
                </a:solidFill>
              </a:rPr>
              <a:t>of records</a:t>
            </a:r>
          </a:p>
        </p:txBody>
      </p:sp>
      <p:sp>
        <p:nvSpPr>
          <p:cNvPr id="714777" name="Line 25"/>
          <p:cNvSpPr>
            <a:spLocks noChangeShapeType="1"/>
          </p:cNvSpPr>
          <p:nvPr/>
        </p:nvSpPr>
        <p:spPr bwMode="auto">
          <a:xfrm>
            <a:off x="2286000" y="4572000"/>
            <a:ext cx="228600" cy="0"/>
          </a:xfrm>
          <a:prstGeom prst="line">
            <a:avLst/>
          </a:prstGeom>
          <a:noFill/>
          <a:ln w="9525">
            <a:solidFill>
              <a:srgbClr val="FFFF00"/>
            </a:solidFill>
            <a:round/>
            <a:headEnd/>
            <a:tailEnd/>
          </a:ln>
          <a:effectLst/>
        </p:spPr>
        <p:txBody>
          <a:bodyPr/>
          <a:lstStyle/>
          <a:p>
            <a:endParaRPr lang="en-US"/>
          </a:p>
        </p:txBody>
      </p:sp>
      <p:sp>
        <p:nvSpPr>
          <p:cNvPr id="714778" name="Line 26"/>
          <p:cNvSpPr>
            <a:spLocks noChangeShapeType="1"/>
          </p:cNvSpPr>
          <p:nvPr/>
        </p:nvSpPr>
        <p:spPr bwMode="auto">
          <a:xfrm>
            <a:off x="2362200" y="3352800"/>
            <a:ext cx="0" cy="1219200"/>
          </a:xfrm>
          <a:prstGeom prst="line">
            <a:avLst/>
          </a:prstGeom>
          <a:noFill/>
          <a:ln w="9525">
            <a:solidFill>
              <a:srgbClr val="FFFF00"/>
            </a:solidFill>
            <a:round/>
            <a:headEnd/>
            <a:tailEnd type="triangle" w="med" len="med"/>
          </a:ln>
          <a:effectLst/>
        </p:spPr>
        <p:txBody>
          <a:bodyPr/>
          <a:lstStyle/>
          <a:p>
            <a:endParaRPr lang="en-US"/>
          </a:p>
        </p:txBody>
      </p:sp>
      <p:sp>
        <p:nvSpPr>
          <p:cNvPr id="714782" name="Text Box 30"/>
          <p:cNvSpPr txBox="1">
            <a:spLocks noChangeArrowheads="1"/>
          </p:cNvSpPr>
          <p:nvPr/>
        </p:nvSpPr>
        <p:spPr bwMode="auto">
          <a:xfrm>
            <a:off x="2209800" y="2895600"/>
            <a:ext cx="349250" cy="366713"/>
          </a:xfrm>
          <a:prstGeom prst="rect">
            <a:avLst/>
          </a:prstGeom>
          <a:noFill/>
          <a:ln w="9525">
            <a:noFill/>
            <a:miter lim="800000"/>
            <a:headEnd/>
            <a:tailEnd/>
          </a:ln>
          <a:effectLst/>
        </p:spPr>
        <p:txBody>
          <a:bodyPr wrap="none">
            <a:spAutoFit/>
          </a:bodyPr>
          <a:lstStyle/>
          <a:p>
            <a:r>
              <a:rPr lang="en-US" i="1">
                <a:solidFill>
                  <a:srgbClr val="FFFF00"/>
                </a:solidFill>
              </a:rPr>
              <a:t>w</a:t>
            </a:r>
          </a:p>
        </p:txBody>
      </p:sp>
      <p:sp>
        <p:nvSpPr>
          <p:cNvPr id="714783" name="Rectangle 31"/>
          <p:cNvSpPr>
            <a:spLocks noChangeArrowheads="1"/>
          </p:cNvSpPr>
          <p:nvPr/>
        </p:nvSpPr>
        <p:spPr bwMode="auto">
          <a:xfrm>
            <a:off x="2667000" y="1676400"/>
            <a:ext cx="1676400" cy="2895600"/>
          </a:xfrm>
          <a:prstGeom prst="rect">
            <a:avLst/>
          </a:prstGeom>
          <a:noFill/>
          <a:ln w="38100">
            <a:solidFill>
              <a:srgbClr val="FFFF00"/>
            </a:solidFill>
            <a:miter lim="800000"/>
            <a:headEnd/>
            <a:tailEnd/>
          </a:ln>
          <a:effectLst/>
        </p:spPr>
        <p:txBody>
          <a:bodyPr wrap="none" anchor="ctr"/>
          <a:lstStyle/>
          <a:p>
            <a:endParaRPr lang="en-US"/>
          </a:p>
        </p:txBody>
      </p:sp>
      <p:grpSp>
        <p:nvGrpSpPr>
          <p:cNvPr id="2" name="Group 34"/>
          <p:cNvGrpSpPr>
            <a:grpSpLocks/>
          </p:cNvGrpSpPr>
          <p:nvPr/>
        </p:nvGrpSpPr>
        <p:grpSpPr bwMode="auto">
          <a:xfrm>
            <a:off x="2667000" y="2133600"/>
            <a:ext cx="3689350" cy="2895600"/>
            <a:chOff x="2112" y="1488"/>
            <a:chExt cx="2324" cy="1824"/>
          </a:xfrm>
        </p:grpSpPr>
        <p:sp>
          <p:nvSpPr>
            <p:cNvPr id="714787" name="AutoShape 35"/>
            <p:cNvSpPr>
              <a:spLocks/>
            </p:cNvSpPr>
            <p:nvPr/>
          </p:nvSpPr>
          <p:spPr bwMode="auto">
            <a:xfrm>
              <a:off x="3408" y="1488"/>
              <a:ext cx="96" cy="1776"/>
            </a:xfrm>
            <a:prstGeom prst="rightBrace">
              <a:avLst>
                <a:gd name="adj1" fmla="val 154167"/>
                <a:gd name="adj2" fmla="val 50000"/>
              </a:avLst>
            </a:prstGeom>
            <a:noFill/>
            <a:ln w="9525">
              <a:solidFill>
                <a:srgbClr val="00FFFF"/>
              </a:solidFill>
              <a:round/>
              <a:headEnd/>
              <a:tailEnd/>
            </a:ln>
            <a:effectLst/>
          </p:spPr>
          <p:txBody>
            <a:bodyPr wrap="none" anchor="ctr"/>
            <a:lstStyle/>
            <a:p>
              <a:endParaRPr lang="en-US"/>
            </a:p>
          </p:txBody>
        </p:sp>
        <p:sp>
          <p:nvSpPr>
            <p:cNvPr id="714788" name="Line 36"/>
            <p:cNvSpPr>
              <a:spLocks noChangeShapeType="1"/>
            </p:cNvSpPr>
            <p:nvPr/>
          </p:nvSpPr>
          <p:spPr bwMode="auto">
            <a:xfrm flipV="1">
              <a:off x="3312" y="1488"/>
              <a:ext cx="0" cy="816"/>
            </a:xfrm>
            <a:prstGeom prst="line">
              <a:avLst/>
            </a:prstGeom>
            <a:noFill/>
            <a:ln w="12700">
              <a:solidFill>
                <a:srgbClr val="00FFFF"/>
              </a:solidFill>
              <a:round/>
              <a:headEnd/>
              <a:tailEnd type="triangle" w="med" len="med"/>
            </a:ln>
            <a:effectLst/>
          </p:spPr>
          <p:txBody>
            <a:bodyPr/>
            <a:lstStyle/>
            <a:p>
              <a:endParaRPr lang="en-US"/>
            </a:p>
          </p:txBody>
        </p:sp>
        <p:sp>
          <p:nvSpPr>
            <p:cNvPr id="714789" name="Line 37"/>
            <p:cNvSpPr>
              <a:spLocks noChangeShapeType="1"/>
            </p:cNvSpPr>
            <p:nvPr/>
          </p:nvSpPr>
          <p:spPr bwMode="auto">
            <a:xfrm>
              <a:off x="3216" y="1488"/>
              <a:ext cx="144" cy="0"/>
            </a:xfrm>
            <a:prstGeom prst="line">
              <a:avLst/>
            </a:prstGeom>
            <a:noFill/>
            <a:ln w="9525">
              <a:solidFill>
                <a:srgbClr val="00FFFF"/>
              </a:solidFill>
              <a:round/>
              <a:headEnd/>
              <a:tailEnd/>
            </a:ln>
            <a:effectLst/>
          </p:spPr>
          <p:txBody>
            <a:bodyPr/>
            <a:lstStyle/>
            <a:p>
              <a:endParaRPr lang="en-US"/>
            </a:p>
          </p:txBody>
        </p:sp>
        <p:sp>
          <p:nvSpPr>
            <p:cNvPr id="714790" name="Text Box 38"/>
            <p:cNvSpPr txBox="1">
              <a:spLocks noChangeArrowheads="1"/>
            </p:cNvSpPr>
            <p:nvPr/>
          </p:nvSpPr>
          <p:spPr bwMode="auto">
            <a:xfrm>
              <a:off x="3504" y="2160"/>
              <a:ext cx="932" cy="404"/>
            </a:xfrm>
            <a:prstGeom prst="rect">
              <a:avLst/>
            </a:prstGeom>
            <a:noFill/>
            <a:ln w="9525">
              <a:noFill/>
              <a:miter lim="800000"/>
              <a:headEnd/>
              <a:tailEnd/>
            </a:ln>
            <a:effectLst/>
          </p:spPr>
          <p:txBody>
            <a:bodyPr wrap="none">
              <a:spAutoFit/>
            </a:bodyPr>
            <a:lstStyle/>
            <a:p>
              <a:pPr algn="ctr"/>
              <a:r>
                <a:rPr lang="en-US">
                  <a:solidFill>
                    <a:srgbClr val="00FFFF"/>
                  </a:solidFill>
                </a:rPr>
                <a:t>Next window</a:t>
              </a:r>
            </a:p>
            <a:p>
              <a:pPr algn="ctr"/>
              <a:r>
                <a:rPr lang="en-US">
                  <a:solidFill>
                    <a:srgbClr val="00FFFF"/>
                  </a:solidFill>
                </a:rPr>
                <a:t>of records</a:t>
              </a:r>
            </a:p>
          </p:txBody>
        </p:sp>
        <p:sp>
          <p:nvSpPr>
            <p:cNvPr id="714791" name="Line 39"/>
            <p:cNvSpPr>
              <a:spLocks noChangeShapeType="1"/>
            </p:cNvSpPr>
            <p:nvPr/>
          </p:nvSpPr>
          <p:spPr bwMode="auto">
            <a:xfrm>
              <a:off x="3264" y="3312"/>
              <a:ext cx="144" cy="0"/>
            </a:xfrm>
            <a:prstGeom prst="line">
              <a:avLst/>
            </a:prstGeom>
            <a:noFill/>
            <a:ln w="9525">
              <a:solidFill>
                <a:srgbClr val="00FFFF"/>
              </a:solidFill>
              <a:round/>
              <a:headEnd/>
              <a:tailEnd/>
            </a:ln>
            <a:effectLst/>
          </p:spPr>
          <p:txBody>
            <a:bodyPr/>
            <a:lstStyle/>
            <a:p>
              <a:endParaRPr lang="en-US"/>
            </a:p>
          </p:txBody>
        </p:sp>
        <p:sp>
          <p:nvSpPr>
            <p:cNvPr id="714792" name="Line 40"/>
            <p:cNvSpPr>
              <a:spLocks noChangeShapeType="1"/>
            </p:cNvSpPr>
            <p:nvPr/>
          </p:nvSpPr>
          <p:spPr bwMode="auto">
            <a:xfrm>
              <a:off x="3312" y="2496"/>
              <a:ext cx="0" cy="816"/>
            </a:xfrm>
            <a:prstGeom prst="line">
              <a:avLst/>
            </a:prstGeom>
            <a:noFill/>
            <a:ln w="9525">
              <a:solidFill>
                <a:srgbClr val="00FFFF"/>
              </a:solidFill>
              <a:round/>
              <a:headEnd/>
              <a:tailEnd type="triangle" w="med" len="med"/>
            </a:ln>
            <a:effectLst/>
          </p:spPr>
          <p:txBody>
            <a:bodyPr/>
            <a:lstStyle/>
            <a:p>
              <a:endParaRPr lang="en-US"/>
            </a:p>
          </p:txBody>
        </p:sp>
        <p:sp>
          <p:nvSpPr>
            <p:cNvPr id="714793" name="Text Box 41"/>
            <p:cNvSpPr txBox="1">
              <a:spLocks noChangeArrowheads="1"/>
            </p:cNvSpPr>
            <p:nvPr/>
          </p:nvSpPr>
          <p:spPr bwMode="auto">
            <a:xfrm>
              <a:off x="3216" y="2256"/>
              <a:ext cx="220" cy="231"/>
            </a:xfrm>
            <a:prstGeom prst="rect">
              <a:avLst/>
            </a:prstGeom>
            <a:noFill/>
            <a:ln w="9525">
              <a:noFill/>
              <a:miter lim="800000"/>
              <a:headEnd/>
              <a:tailEnd/>
            </a:ln>
            <a:effectLst/>
          </p:spPr>
          <p:txBody>
            <a:bodyPr wrap="none">
              <a:spAutoFit/>
            </a:bodyPr>
            <a:lstStyle/>
            <a:p>
              <a:r>
                <a:rPr lang="en-US" i="1">
                  <a:solidFill>
                    <a:srgbClr val="00FFFF"/>
                  </a:solidFill>
                </a:rPr>
                <a:t>w</a:t>
              </a:r>
            </a:p>
          </p:txBody>
        </p:sp>
        <p:sp>
          <p:nvSpPr>
            <p:cNvPr id="714794" name="Rectangle 42"/>
            <p:cNvSpPr>
              <a:spLocks noChangeArrowheads="1"/>
            </p:cNvSpPr>
            <p:nvPr/>
          </p:nvSpPr>
          <p:spPr bwMode="auto">
            <a:xfrm>
              <a:off x="2112" y="1488"/>
              <a:ext cx="1056" cy="1824"/>
            </a:xfrm>
            <a:prstGeom prst="rect">
              <a:avLst/>
            </a:prstGeom>
            <a:noFill/>
            <a:ln w="38100">
              <a:solidFill>
                <a:srgbClr val="00FFFF"/>
              </a:solidFill>
              <a:miter lim="800000"/>
              <a:headEnd/>
              <a:tailEnd/>
            </a:ln>
            <a:effectLst/>
          </p:spPr>
          <p:txBody>
            <a:bodyPr wrap="none" anchor="ctr"/>
            <a:lstStyle/>
            <a:p>
              <a:endParaRPr lang="en-US"/>
            </a:p>
          </p:txBody>
        </p:sp>
      </p:grpSp>
      <p:graphicFrame>
        <p:nvGraphicFramePr>
          <p:cNvPr id="714795" name="Object 43"/>
          <p:cNvGraphicFramePr>
            <a:graphicFrameLocks noChangeAspect="1"/>
          </p:cNvGraphicFramePr>
          <p:nvPr>
            <p:ph idx="1"/>
          </p:nvPr>
        </p:nvGraphicFramePr>
        <p:xfrm>
          <a:off x="6705600" y="1143000"/>
          <a:ext cx="2065338" cy="4953000"/>
        </p:xfrm>
        <a:graphic>
          <a:graphicData uri="http://schemas.openxmlformats.org/presentationml/2006/ole">
            <p:oleObj spid="_x0000_s1026" name="Bitmap Image" r:id="rId4" imgW="1267002" imgH="3038095" progId="Paint.Picture">
              <p:embed/>
            </p:oleObj>
          </a:graphicData>
        </a:graphic>
      </p:graphicFrame>
      <p:sp>
        <p:nvSpPr>
          <p:cNvPr id="714798" name="Rectangle 46"/>
          <p:cNvSpPr>
            <a:spLocks noChangeArrowheads="1"/>
          </p:cNvSpPr>
          <p:nvPr/>
        </p:nvSpPr>
        <p:spPr bwMode="auto">
          <a:xfrm>
            <a:off x="7772400" y="1447800"/>
            <a:ext cx="990600" cy="457200"/>
          </a:xfrm>
          <a:prstGeom prst="rect">
            <a:avLst/>
          </a:prstGeom>
          <a:noFill/>
          <a:ln w="9525">
            <a:solidFill>
              <a:srgbClr val="66FF33"/>
            </a:solidFill>
            <a:miter lim="800000"/>
            <a:headEnd/>
            <a:tailEnd/>
          </a:ln>
          <a:effectLst/>
        </p:spPr>
        <p:txBody>
          <a:bodyPr wrap="none" anchor="ctr"/>
          <a:lstStyle/>
          <a:p>
            <a:pPr algn="ctr"/>
            <a:endParaRPr lang="en-US">
              <a:solidFill>
                <a:srgbClr val="66FF33"/>
              </a:solidFill>
            </a:endParaRPr>
          </a:p>
        </p:txBody>
      </p:sp>
      <p:sp>
        <p:nvSpPr>
          <p:cNvPr id="714799" name="Rectangle 47"/>
          <p:cNvSpPr>
            <a:spLocks noChangeArrowheads="1"/>
          </p:cNvSpPr>
          <p:nvPr/>
        </p:nvSpPr>
        <p:spPr bwMode="auto">
          <a:xfrm>
            <a:off x="7772400" y="1930400"/>
            <a:ext cx="990600" cy="493713"/>
          </a:xfrm>
          <a:prstGeom prst="rect">
            <a:avLst/>
          </a:prstGeom>
          <a:noFill/>
          <a:ln w="9525">
            <a:solidFill>
              <a:srgbClr val="FFFF00"/>
            </a:solidFill>
            <a:miter lim="800000"/>
            <a:headEnd/>
            <a:tailEnd/>
          </a:ln>
          <a:effectLst/>
        </p:spPr>
        <p:txBody>
          <a:bodyPr wrap="none" anchor="ctr"/>
          <a:lstStyle/>
          <a:p>
            <a:endParaRPr lang="en-US"/>
          </a:p>
        </p:txBody>
      </p:sp>
      <p:sp>
        <p:nvSpPr>
          <p:cNvPr id="714800" name="Rectangle 48"/>
          <p:cNvSpPr>
            <a:spLocks noChangeArrowheads="1"/>
          </p:cNvSpPr>
          <p:nvPr/>
        </p:nvSpPr>
        <p:spPr bwMode="auto">
          <a:xfrm>
            <a:off x="7772400" y="2451100"/>
            <a:ext cx="990600" cy="493713"/>
          </a:xfrm>
          <a:prstGeom prst="rect">
            <a:avLst/>
          </a:prstGeom>
          <a:noFill/>
          <a:ln w="9525">
            <a:solidFill>
              <a:srgbClr val="00FFFF"/>
            </a:solidFill>
            <a:miter lim="800000"/>
            <a:headEnd/>
            <a:tailEnd/>
          </a:ln>
          <a:effectLst/>
        </p:spPr>
        <p:txBody>
          <a:bodyPr wrap="none" anchor="ctr"/>
          <a:lstStyle/>
          <a:p>
            <a:endParaRPr lang="en-US"/>
          </a:p>
        </p:txBody>
      </p:sp>
      <p:sp>
        <p:nvSpPr>
          <p:cNvPr id="714801" name="Rectangle 49"/>
          <p:cNvSpPr>
            <a:spLocks noChangeArrowheads="1"/>
          </p:cNvSpPr>
          <p:nvPr/>
        </p:nvSpPr>
        <p:spPr bwMode="auto">
          <a:xfrm>
            <a:off x="7747000" y="2984500"/>
            <a:ext cx="990600" cy="493713"/>
          </a:xfrm>
          <a:prstGeom prst="rect">
            <a:avLst/>
          </a:prstGeom>
          <a:noFill/>
          <a:ln w="9525">
            <a:solidFill>
              <a:srgbClr val="66FF33"/>
            </a:solidFill>
            <a:miter lim="800000"/>
            <a:headEnd/>
            <a:tailEnd/>
          </a:ln>
          <a:effectLst/>
        </p:spPr>
        <p:txBody>
          <a:bodyPr wrap="none" anchor="ctr"/>
          <a:lstStyle/>
          <a:p>
            <a:endParaRPr lang="en-US"/>
          </a:p>
        </p:txBody>
      </p:sp>
      <p:sp>
        <p:nvSpPr>
          <p:cNvPr id="714802" name="Rectangle 50"/>
          <p:cNvSpPr>
            <a:spLocks noChangeArrowheads="1"/>
          </p:cNvSpPr>
          <p:nvPr/>
        </p:nvSpPr>
        <p:spPr bwMode="auto">
          <a:xfrm>
            <a:off x="7747000" y="3492500"/>
            <a:ext cx="990600" cy="493713"/>
          </a:xfrm>
          <a:prstGeom prst="rect">
            <a:avLst/>
          </a:prstGeom>
          <a:noFill/>
          <a:ln w="9525">
            <a:solidFill>
              <a:srgbClr val="FF3399"/>
            </a:solidFill>
            <a:miter lim="800000"/>
            <a:headEnd/>
            <a:tailEnd/>
          </a:ln>
          <a:effectLst/>
        </p:spPr>
        <p:txBody>
          <a:bodyPr wrap="none" anchor="ctr"/>
          <a:lstStyle/>
          <a:p>
            <a:endParaRPr lang="en-US"/>
          </a:p>
        </p:txBody>
      </p:sp>
      <p:sp>
        <p:nvSpPr>
          <p:cNvPr id="714803" name="Rectangle 51"/>
          <p:cNvSpPr>
            <a:spLocks noChangeArrowheads="1"/>
          </p:cNvSpPr>
          <p:nvPr/>
        </p:nvSpPr>
        <p:spPr bwMode="auto">
          <a:xfrm>
            <a:off x="7759700" y="4013200"/>
            <a:ext cx="990600" cy="493713"/>
          </a:xfrm>
          <a:prstGeom prst="rect">
            <a:avLst/>
          </a:prstGeom>
          <a:noFill/>
          <a:ln w="9525">
            <a:solidFill>
              <a:srgbClr val="FF9900"/>
            </a:solidFill>
            <a:miter lim="800000"/>
            <a:headEnd/>
            <a:tailEnd/>
          </a:ln>
          <a:effectLst/>
        </p:spPr>
        <p:txBody>
          <a:bodyPr wrap="none" anchor="ctr"/>
          <a:lstStyle/>
          <a:p>
            <a:endParaRPr lang="en-US"/>
          </a:p>
        </p:txBody>
      </p:sp>
      <p:sp>
        <p:nvSpPr>
          <p:cNvPr id="714804" name="Rectangle 52"/>
          <p:cNvSpPr>
            <a:spLocks noChangeArrowheads="1"/>
          </p:cNvSpPr>
          <p:nvPr/>
        </p:nvSpPr>
        <p:spPr bwMode="auto">
          <a:xfrm>
            <a:off x="7772400" y="4546600"/>
            <a:ext cx="990600" cy="981075"/>
          </a:xfrm>
          <a:prstGeom prst="rect">
            <a:avLst/>
          </a:prstGeom>
          <a:noFill/>
          <a:ln w="9525">
            <a:solidFill>
              <a:schemeClr val="hlink"/>
            </a:solidFill>
            <a:miter lim="800000"/>
            <a:headEnd/>
            <a:tailEnd/>
          </a:ln>
          <a:effectLst/>
        </p:spPr>
        <p:txBody>
          <a:bodyPr wrap="none" anchor="ctr"/>
          <a:lstStyle/>
          <a:p>
            <a:endParaRPr lang="en-US"/>
          </a:p>
        </p:txBody>
      </p:sp>
      <p:sp>
        <p:nvSpPr>
          <p:cNvPr id="714805" name="Rectangle 53"/>
          <p:cNvSpPr>
            <a:spLocks noChangeArrowheads="1"/>
          </p:cNvSpPr>
          <p:nvPr/>
        </p:nvSpPr>
        <p:spPr bwMode="auto">
          <a:xfrm>
            <a:off x="7772400" y="5575300"/>
            <a:ext cx="990600" cy="493713"/>
          </a:xfrm>
          <a:prstGeom prst="rect">
            <a:avLst/>
          </a:prstGeom>
          <a:noFill/>
          <a:ln w="9525">
            <a:solidFill>
              <a:srgbClr val="00FFFF"/>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98332E-6 L -3.33333E-6 0.06673 " pathEditMode="relative" rAng="0" ptsTypes="AA">
                                      <p:cBhvr>
                                        <p:cTn id="6" dur="2000" fill="hold"/>
                                        <p:tgtEl>
                                          <p:spTgt spid="714783"/>
                                        </p:tgtEl>
                                        <p:attrNameLst>
                                          <p:attrName>ppt_x</p:attrName>
                                          <p:attrName>ppt_y</p:attrName>
                                        </p:attrNameLst>
                                      </p:cBhvr>
                                      <p:rCtr x="0" y="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8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 name="Footer Placeholder 5"/>
          <p:cNvSpPr>
            <a:spLocks noGrp="1"/>
          </p:cNvSpPr>
          <p:nvPr>
            <p:ph type="ftr" sz="quarter" idx="11"/>
          </p:nvPr>
        </p:nvSpPr>
        <p:spPr/>
        <p:txBody>
          <a:bodyPr/>
          <a:lstStyle/>
          <a:p>
            <a:r>
              <a:rPr lang="en-US" smtClean="0"/>
              <a:t>Shah, 2015</a:t>
            </a:r>
            <a:endParaRPr lang="en-US"/>
          </a:p>
        </p:txBody>
      </p:sp>
      <p:sp>
        <p:nvSpPr>
          <p:cNvPr id="49" name="Slide Number Placeholder 6"/>
          <p:cNvSpPr>
            <a:spLocks noGrp="1"/>
          </p:cNvSpPr>
          <p:nvPr>
            <p:ph type="sldNum" sz="quarter" idx="12"/>
          </p:nvPr>
        </p:nvSpPr>
        <p:spPr/>
        <p:txBody>
          <a:bodyPr/>
          <a:lstStyle/>
          <a:p>
            <a:fld id="{4CB9036F-23CC-4560-BA85-54D7270D5C38}" type="slidenum">
              <a:rPr lang="en-US"/>
              <a:pPr/>
              <a:t>12</a:t>
            </a:fld>
            <a:endParaRPr lang="en-US"/>
          </a:p>
        </p:txBody>
      </p:sp>
      <p:sp>
        <p:nvSpPr>
          <p:cNvPr id="715786" name="Rectangle 10"/>
          <p:cNvSpPr>
            <a:spLocks noGrp="1" noChangeArrowheads="1"/>
          </p:cNvSpPr>
          <p:nvPr>
            <p:ph type="title"/>
          </p:nvPr>
        </p:nvSpPr>
        <p:spPr>
          <a:xfrm>
            <a:off x="0" y="0"/>
            <a:ext cx="9144000" cy="685800"/>
          </a:xfrm>
          <a:solidFill>
            <a:schemeClr val="accent1"/>
          </a:solidFill>
          <a:ln/>
        </p:spPr>
        <p:txBody>
          <a:bodyPr anchorCtr="0">
            <a:normAutofit fontScale="90000"/>
          </a:bodyPr>
          <a:lstStyle/>
          <a:p>
            <a:r>
              <a:rPr lang="en-US" sz="4000"/>
              <a:t>BSN Method: Selection of Keys</a:t>
            </a:r>
          </a:p>
        </p:txBody>
      </p:sp>
      <p:sp>
        <p:nvSpPr>
          <p:cNvPr id="715778" name="Rectangle 2"/>
          <p:cNvSpPr>
            <a:spLocks noGrp="1" noChangeArrowheads="1"/>
          </p:cNvSpPr>
          <p:nvPr>
            <p:ph type="body" sz="half" idx="1"/>
          </p:nvPr>
        </p:nvSpPr>
        <p:spPr>
          <a:xfrm>
            <a:off x="228600" y="685800"/>
            <a:ext cx="8686800" cy="3200400"/>
          </a:xfrm>
        </p:spPr>
        <p:txBody>
          <a:bodyPr>
            <a:normAutofit lnSpcReduction="10000"/>
          </a:bodyPr>
          <a:lstStyle/>
          <a:p>
            <a:r>
              <a:rPr lang="en-US" sz="2800"/>
              <a:t>Selection of Keys</a:t>
            </a:r>
          </a:p>
          <a:p>
            <a:pPr lvl="1"/>
            <a:r>
              <a:rPr lang="en-US" sz="2000" b="1"/>
              <a:t>Effectiveness highly dependent on the key selected to sort the records middle name vs. family name,</a:t>
            </a:r>
          </a:p>
          <a:p>
            <a:pPr lvl="1"/>
            <a:endParaRPr lang="en-US" sz="2000" b="1"/>
          </a:p>
          <a:p>
            <a:pPr lvl="1"/>
            <a:r>
              <a:rPr lang="en-US" sz="2000" b="1"/>
              <a:t>A key is a sequence of a subset of attributes or sub-strings within the attributes chosen from the record.</a:t>
            </a:r>
          </a:p>
          <a:p>
            <a:pPr lvl="1"/>
            <a:endParaRPr lang="en-US" sz="2000" b="1"/>
          </a:p>
          <a:p>
            <a:pPr lvl="1"/>
            <a:r>
              <a:rPr lang="en-US" sz="2000" b="1"/>
              <a:t>The keys are used for sorting the entire dataset with the intention that matched candidates will appear close to each other.</a:t>
            </a:r>
          </a:p>
        </p:txBody>
      </p:sp>
      <p:graphicFrame>
        <p:nvGraphicFramePr>
          <p:cNvPr id="716174" name="Group 398"/>
          <p:cNvGraphicFramePr>
            <a:graphicFrameLocks noGrp="1"/>
          </p:cNvGraphicFramePr>
          <p:nvPr>
            <p:ph sz="half" idx="2"/>
          </p:nvPr>
        </p:nvGraphicFramePr>
        <p:xfrm>
          <a:off x="304800" y="4192588"/>
          <a:ext cx="8382000" cy="2132014"/>
        </p:xfrm>
        <a:graphic>
          <a:graphicData uri="http://schemas.openxmlformats.org/drawingml/2006/table">
            <a:tbl>
              <a:tblPr/>
              <a:tblGrid>
                <a:gridCol w="1381125"/>
                <a:gridCol w="1036638"/>
                <a:gridCol w="2305050"/>
                <a:gridCol w="1150937"/>
                <a:gridCol w="2508250"/>
              </a:tblGrid>
              <a:tr h="428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First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Middle</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Address</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NID</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Key</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7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Muhammed</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Ahmad</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440 Munir Road</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34535322</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AHM440MUN345</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Muhammad</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Ahmad</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440 Munir Road</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34535322</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AHM440MUN345</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Muhammed</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Ahmed</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440 Munir Road</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34535322</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AHM440MUN345</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Muhammad</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Ahmar</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440 Munawar Road</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34535334</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AHM440MUN345</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07"/>
          <p:cNvGrpSpPr>
            <a:grpSpLocks/>
          </p:cNvGrpSpPr>
          <p:nvPr/>
        </p:nvGrpSpPr>
        <p:grpSpPr bwMode="auto">
          <a:xfrm>
            <a:off x="6248400" y="4648200"/>
            <a:ext cx="1752600" cy="306388"/>
            <a:chOff x="3936" y="2928"/>
            <a:chExt cx="1104" cy="193"/>
          </a:xfrm>
        </p:grpSpPr>
        <p:sp>
          <p:nvSpPr>
            <p:cNvPr id="716175" name="Rectangle 399"/>
            <p:cNvSpPr>
              <a:spLocks noChangeArrowheads="1"/>
            </p:cNvSpPr>
            <p:nvPr/>
          </p:nvSpPr>
          <p:spPr bwMode="auto">
            <a:xfrm>
              <a:off x="3936" y="2929"/>
              <a:ext cx="336" cy="192"/>
            </a:xfrm>
            <a:prstGeom prst="rect">
              <a:avLst/>
            </a:prstGeom>
            <a:noFill/>
            <a:ln w="19050">
              <a:solidFill>
                <a:srgbClr val="FFFF00"/>
              </a:solidFill>
              <a:miter lim="800000"/>
              <a:headEnd/>
              <a:tailEnd/>
            </a:ln>
            <a:effectLst/>
          </p:spPr>
          <p:txBody>
            <a:bodyPr wrap="none" anchor="ctr"/>
            <a:lstStyle/>
            <a:p>
              <a:endParaRPr lang="en-US"/>
            </a:p>
          </p:txBody>
        </p:sp>
        <p:sp>
          <p:nvSpPr>
            <p:cNvPr id="716176" name="Rectangle 400"/>
            <p:cNvSpPr>
              <a:spLocks noChangeArrowheads="1"/>
            </p:cNvSpPr>
            <p:nvPr/>
          </p:nvSpPr>
          <p:spPr bwMode="auto">
            <a:xfrm>
              <a:off x="4272" y="2929"/>
              <a:ext cx="240" cy="192"/>
            </a:xfrm>
            <a:prstGeom prst="rect">
              <a:avLst/>
            </a:prstGeom>
            <a:noFill/>
            <a:ln w="19050">
              <a:solidFill>
                <a:srgbClr val="FFFF00"/>
              </a:solidFill>
              <a:miter lim="800000"/>
              <a:headEnd/>
              <a:tailEnd/>
            </a:ln>
            <a:effectLst/>
          </p:spPr>
          <p:txBody>
            <a:bodyPr wrap="none" anchor="ctr"/>
            <a:lstStyle/>
            <a:p>
              <a:endParaRPr lang="en-US"/>
            </a:p>
          </p:txBody>
        </p:sp>
        <p:sp>
          <p:nvSpPr>
            <p:cNvPr id="716177" name="Rectangle 401"/>
            <p:cNvSpPr>
              <a:spLocks noChangeArrowheads="1"/>
            </p:cNvSpPr>
            <p:nvPr/>
          </p:nvSpPr>
          <p:spPr bwMode="auto">
            <a:xfrm>
              <a:off x="4512" y="2928"/>
              <a:ext cx="336" cy="192"/>
            </a:xfrm>
            <a:prstGeom prst="rect">
              <a:avLst/>
            </a:prstGeom>
            <a:noFill/>
            <a:ln w="19050">
              <a:solidFill>
                <a:srgbClr val="FFFF00"/>
              </a:solidFill>
              <a:miter lim="800000"/>
              <a:headEnd/>
              <a:tailEnd/>
            </a:ln>
            <a:effectLst/>
          </p:spPr>
          <p:txBody>
            <a:bodyPr wrap="none" anchor="ctr"/>
            <a:lstStyle/>
            <a:p>
              <a:endParaRPr lang="en-US"/>
            </a:p>
          </p:txBody>
        </p:sp>
        <p:sp>
          <p:nvSpPr>
            <p:cNvPr id="716178" name="Rectangle 402"/>
            <p:cNvSpPr>
              <a:spLocks noChangeArrowheads="1"/>
            </p:cNvSpPr>
            <p:nvPr/>
          </p:nvSpPr>
          <p:spPr bwMode="auto">
            <a:xfrm>
              <a:off x="4848" y="2929"/>
              <a:ext cx="192" cy="192"/>
            </a:xfrm>
            <a:prstGeom prst="rect">
              <a:avLst/>
            </a:prstGeom>
            <a:noFill/>
            <a:ln w="19050">
              <a:solidFill>
                <a:srgbClr val="FFFF00"/>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57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577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1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8"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en-US" smtClean="0"/>
              <a:t>Shah, 2015</a:t>
            </a:r>
            <a:endParaRPr lang="en-US"/>
          </a:p>
        </p:txBody>
      </p:sp>
      <p:sp>
        <p:nvSpPr>
          <p:cNvPr id="18" name="Slide Number Placeholder 5"/>
          <p:cNvSpPr>
            <a:spLocks noGrp="1"/>
          </p:cNvSpPr>
          <p:nvPr>
            <p:ph type="sldNum" sz="quarter" idx="12"/>
          </p:nvPr>
        </p:nvSpPr>
        <p:spPr/>
        <p:txBody>
          <a:bodyPr/>
          <a:lstStyle/>
          <a:p>
            <a:fld id="{531883BB-53CB-42E9-999E-9ABC366868FC}" type="slidenum">
              <a:rPr lang="en-US"/>
              <a:pPr/>
              <a:t>13</a:t>
            </a:fld>
            <a:endParaRPr lang="en-US"/>
          </a:p>
        </p:txBody>
      </p:sp>
      <p:sp>
        <p:nvSpPr>
          <p:cNvPr id="781314" name="Rectangle 2"/>
          <p:cNvSpPr>
            <a:spLocks noGrp="1" noChangeArrowheads="1"/>
          </p:cNvSpPr>
          <p:nvPr>
            <p:ph type="title"/>
          </p:nvPr>
        </p:nvSpPr>
        <p:spPr>
          <a:xfrm>
            <a:off x="0" y="0"/>
            <a:ext cx="9144000" cy="762000"/>
          </a:xfrm>
          <a:solidFill>
            <a:schemeClr val="accent1"/>
          </a:solidFill>
          <a:ln/>
        </p:spPr>
        <p:txBody>
          <a:bodyPr anchorCtr="0"/>
          <a:lstStyle/>
          <a:p>
            <a:r>
              <a:rPr lang="en-US" sz="4000"/>
              <a:t>BSN Method: Problem with keys</a:t>
            </a:r>
          </a:p>
        </p:txBody>
      </p:sp>
      <p:sp>
        <p:nvSpPr>
          <p:cNvPr id="781475" name="Text Box 163"/>
          <p:cNvSpPr txBox="1">
            <a:spLocks noChangeArrowheads="1"/>
          </p:cNvSpPr>
          <p:nvPr/>
        </p:nvSpPr>
        <p:spPr bwMode="auto">
          <a:xfrm>
            <a:off x="457200" y="990600"/>
            <a:ext cx="8305800" cy="5149850"/>
          </a:xfrm>
          <a:prstGeom prst="rect">
            <a:avLst/>
          </a:prstGeom>
          <a:noFill/>
          <a:ln w="9525">
            <a:noFill/>
            <a:miter lim="800000"/>
            <a:headEnd/>
            <a:tailEnd/>
          </a:ln>
          <a:effectLst/>
        </p:spPr>
        <p:txBody>
          <a:bodyPr>
            <a:spAutoFit/>
          </a:bodyPr>
          <a:lstStyle/>
          <a:p>
            <a:pPr>
              <a:buClr>
                <a:schemeClr val="tx2"/>
              </a:buClr>
              <a:buFont typeface="Wingdings" pitchFamily="2" charset="2"/>
              <a:buChar char="§"/>
            </a:pPr>
            <a:r>
              <a:rPr lang="en-US" sz="2000">
                <a:solidFill>
                  <a:srgbClr val="FFFF00"/>
                </a:solidFill>
              </a:rPr>
              <a:t> </a:t>
            </a:r>
            <a:r>
              <a:rPr lang="en-US" sz="2400">
                <a:solidFill>
                  <a:srgbClr val="FFFF00"/>
                </a:solidFill>
              </a:rPr>
              <a:t>Since data is dirty, so keys WILL also be dirty, and matching records will not come together.</a:t>
            </a:r>
          </a:p>
          <a:p>
            <a:pPr>
              <a:buClr>
                <a:schemeClr val="tx2"/>
              </a:buClr>
              <a:buFont typeface="Wingdings" pitchFamily="2" charset="2"/>
              <a:buChar char="§"/>
            </a:pPr>
            <a:endParaRPr lang="en-US" sz="2400">
              <a:solidFill>
                <a:srgbClr val="FFFF00"/>
              </a:solidFill>
            </a:endParaRPr>
          </a:p>
          <a:p>
            <a:pPr>
              <a:buClr>
                <a:schemeClr val="tx2"/>
              </a:buClr>
              <a:buFont typeface="Wingdings" pitchFamily="2" charset="2"/>
              <a:buChar char="§"/>
            </a:pPr>
            <a:r>
              <a:rPr lang="en-US" sz="2000"/>
              <a:t> </a:t>
            </a:r>
            <a:r>
              <a:rPr lang="en-US" sz="2000" b="1"/>
              <a:t>Data becomes dirty due to data entry errors or use of abbreviations. Some real examples are as follows:</a:t>
            </a:r>
          </a:p>
          <a:p>
            <a:pPr>
              <a:buClr>
                <a:schemeClr val="tx2"/>
              </a:buClr>
              <a:buFont typeface="Wingdings" pitchFamily="2" charset="2"/>
              <a:buChar char="§"/>
            </a:pPr>
            <a:endParaRPr lang="en-US" sz="2000" b="1"/>
          </a:p>
          <a:p>
            <a:pPr>
              <a:buClr>
                <a:schemeClr val="tx2"/>
              </a:buClr>
              <a:buFont typeface="Wingdings" pitchFamily="2" charset="2"/>
              <a:buChar char="§"/>
            </a:pPr>
            <a:endParaRPr lang="en-US" sz="2000"/>
          </a:p>
          <a:p>
            <a:pPr>
              <a:buClr>
                <a:schemeClr val="tx2"/>
              </a:buClr>
              <a:buFont typeface="Wingdings" pitchFamily="2" charset="2"/>
              <a:buChar char="§"/>
            </a:pPr>
            <a:endParaRPr lang="en-US" sz="2000"/>
          </a:p>
          <a:p>
            <a:pPr>
              <a:buClr>
                <a:schemeClr val="tx2"/>
              </a:buClr>
              <a:buFont typeface="Wingdings" pitchFamily="2" charset="2"/>
              <a:buChar char="§"/>
            </a:pPr>
            <a:endParaRPr lang="en-US" sz="2000"/>
          </a:p>
          <a:p>
            <a:pPr>
              <a:buClr>
                <a:schemeClr val="tx2"/>
              </a:buClr>
              <a:buFont typeface="Wingdings" pitchFamily="2" charset="2"/>
              <a:buChar char="§"/>
            </a:pPr>
            <a:endParaRPr lang="en-US" sz="2000"/>
          </a:p>
          <a:p>
            <a:pPr>
              <a:buClr>
                <a:schemeClr val="tx2"/>
              </a:buClr>
              <a:buFont typeface="Wingdings" pitchFamily="2" charset="2"/>
              <a:buChar char="§"/>
            </a:pPr>
            <a:endParaRPr lang="en-US" sz="2000"/>
          </a:p>
          <a:p>
            <a:pPr>
              <a:buClr>
                <a:schemeClr val="tx2"/>
              </a:buClr>
              <a:buFont typeface="Wingdings" pitchFamily="2" charset="2"/>
              <a:buChar char="§"/>
            </a:pPr>
            <a:endParaRPr lang="en-US" sz="2000"/>
          </a:p>
          <a:p>
            <a:pPr>
              <a:buClr>
                <a:schemeClr val="tx2"/>
              </a:buClr>
              <a:buFont typeface="Wingdings" pitchFamily="2" charset="2"/>
              <a:buChar char="§"/>
            </a:pPr>
            <a:endParaRPr lang="en-US" sz="2000"/>
          </a:p>
          <a:p>
            <a:pPr>
              <a:buClr>
                <a:schemeClr val="tx2"/>
              </a:buClr>
              <a:buFont typeface="Wingdings" pitchFamily="2" charset="2"/>
              <a:buChar char="§"/>
            </a:pPr>
            <a:r>
              <a:rPr lang="en-US" sz="2000" b="1"/>
              <a:t> Solution is to use external standard source files to validate the data and resolve any data conflicts. </a:t>
            </a:r>
          </a:p>
          <a:p>
            <a:pPr>
              <a:buClr>
                <a:schemeClr val="tx2"/>
              </a:buClr>
              <a:buFont typeface="Wingdings" pitchFamily="2" charset="2"/>
              <a:buChar char="§"/>
            </a:pPr>
            <a:endParaRPr lang="en-US" sz="2000" b="1"/>
          </a:p>
        </p:txBody>
      </p:sp>
      <p:graphicFrame>
        <p:nvGraphicFramePr>
          <p:cNvPr id="781546" name="Group 234"/>
          <p:cNvGraphicFramePr>
            <a:graphicFrameLocks noGrp="1"/>
          </p:cNvGraphicFramePr>
          <p:nvPr>
            <p:ph idx="1"/>
          </p:nvPr>
        </p:nvGraphicFramePr>
        <p:xfrm>
          <a:off x="685800" y="3048000"/>
          <a:ext cx="1447800" cy="1478280"/>
        </p:xfrm>
        <a:graphic>
          <a:graphicData uri="http://schemas.openxmlformats.org/drawingml/2006/table">
            <a:tbl>
              <a:tblPr/>
              <a:tblGrid>
                <a:gridCol w="1447800"/>
              </a:tblGrid>
              <a:tr h="3810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Technology</a:t>
                      </a:r>
                      <a:endParaRPr kumimoji="0" lang="en-US" sz="28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Tech.</a:t>
                      </a:r>
                      <a:endParaRPr kumimoji="0" lang="en-US" sz="28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Techno.</a:t>
                      </a:r>
                      <a:endParaRPr kumimoji="0" lang="en-US" sz="28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Tchnlgy</a:t>
                      </a:r>
                      <a:endParaRPr kumimoji="0" lang="en-US" sz="2800" b="1"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1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14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15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14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475"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 name="Footer Placeholder 5"/>
          <p:cNvSpPr>
            <a:spLocks noGrp="1"/>
          </p:cNvSpPr>
          <p:nvPr>
            <p:ph type="ftr" sz="quarter" idx="11"/>
          </p:nvPr>
        </p:nvSpPr>
        <p:spPr/>
        <p:txBody>
          <a:bodyPr/>
          <a:lstStyle/>
          <a:p>
            <a:r>
              <a:rPr lang="en-US" smtClean="0"/>
              <a:t>Shah, 2015</a:t>
            </a:r>
            <a:endParaRPr lang="en-US"/>
          </a:p>
        </p:txBody>
      </p:sp>
      <p:sp>
        <p:nvSpPr>
          <p:cNvPr id="60" name="Slide Number Placeholder 6"/>
          <p:cNvSpPr>
            <a:spLocks noGrp="1"/>
          </p:cNvSpPr>
          <p:nvPr>
            <p:ph type="sldNum" sz="quarter" idx="12"/>
          </p:nvPr>
        </p:nvSpPr>
        <p:spPr/>
        <p:txBody>
          <a:bodyPr/>
          <a:lstStyle/>
          <a:p>
            <a:fld id="{9CDB6E42-546E-42A9-A419-FD52772C6EB6}" type="slidenum">
              <a:rPr lang="en-US"/>
              <a:pPr/>
              <a:t>14</a:t>
            </a:fld>
            <a:endParaRPr lang="en-US"/>
          </a:p>
        </p:txBody>
      </p:sp>
      <p:sp>
        <p:nvSpPr>
          <p:cNvPr id="786434" name="Rectangle 2"/>
          <p:cNvSpPr>
            <a:spLocks noGrp="1" noChangeArrowheads="1"/>
          </p:cNvSpPr>
          <p:nvPr>
            <p:ph type="title"/>
          </p:nvPr>
        </p:nvSpPr>
        <p:spPr>
          <a:xfrm>
            <a:off x="0" y="0"/>
            <a:ext cx="9144000" cy="685800"/>
          </a:xfrm>
          <a:solidFill>
            <a:schemeClr val="accent1"/>
          </a:solidFill>
          <a:ln/>
        </p:spPr>
        <p:txBody>
          <a:bodyPr anchorCtr="0">
            <a:normAutofit fontScale="90000"/>
          </a:bodyPr>
          <a:lstStyle/>
          <a:p>
            <a:r>
              <a:rPr lang="en-US" sz="4000"/>
              <a:t>BSN Method: Problem with keys (e.g.)</a:t>
            </a:r>
          </a:p>
        </p:txBody>
      </p:sp>
      <p:graphicFrame>
        <p:nvGraphicFramePr>
          <p:cNvPr id="786514" name="Group 82"/>
          <p:cNvGraphicFramePr>
            <a:graphicFrameLocks noGrp="1"/>
          </p:cNvGraphicFramePr>
          <p:nvPr>
            <p:ph sz="half" idx="2"/>
          </p:nvPr>
        </p:nvGraphicFramePr>
        <p:xfrm>
          <a:off x="685800" y="4953000"/>
          <a:ext cx="8001000" cy="1463040"/>
        </p:xfrm>
        <a:graphic>
          <a:graphicData uri="http://schemas.openxmlformats.org/drawingml/2006/table">
            <a:tbl>
              <a:tblPr/>
              <a:tblGrid>
                <a:gridCol w="533400"/>
                <a:gridCol w="1676400"/>
                <a:gridCol w="4800600"/>
                <a:gridCol w="990600"/>
              </a:tblGrid>
              <a:tr h="2460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Name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Address</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Gender</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60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Syed N Jaffri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420 15 4 Chaklala No Rawalpindi 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Syed Noman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420 4 Rwp Scheme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Saiam Noor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 Afshan Colony Flat Lahore Road Saidpur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86515" name="Group 83"/>
          <p:cNvGraphicFramePr>
            <a:graphicFrameLocks noGrp="1"/>
          </p:cNvGraphicFramePr>
          <p:nvPr>
            <p:ph sz="half" idx="1"/>
          </p:nvPr>
        </p:nvGraphicFramePr>
        <p:xfrm>
          <a:off x="609600" y="1828800"/>
          <a:ext cx="8001000" cy="1494155"/>
        </p:xfrm>
        <a:graphic>
          <a:graphicData uri="http://schemas.openxmlformats.org/drawingml/2006/table">
            <a:tbl>
              <a:tblPr/>
              <a:tblGrid>
                <a:gridCol w="533400"/>
                <a:gridCol w="1685925"/>
                <a:gridCol w="4791075"/>
                <a:gridCol w="990600"/>
              </a:tblGrid>
              <a:tr h="304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Name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Address</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Gender</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N. Jaffri, Syed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No. 420, Street 15, Chaklala 4, Rawalpindi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S. Noman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420, Scheme 4, Rwp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Saiam Noor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Flat 5, Afshan Colony, Saidpur Road, Lahore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86513" name="Text Box 81"/>
          <p:cNvSpPr txBox="1">
            <a:spLocks noChangeArrowheads="1"/>
          </p:cNvSpPr>
          <p:nvPr/>
        </p:nvSpPr>
        <p:spPr bwMode="auto">
          <a:xfrm>
            <a:off x="609600" y="762000"/>
            <a:ext cx="8077200" cy="3937000"/>
          </a:xfrm>
          <a:prstGeom prst="rect">
            <a:avLst/>
          </a:prstGeom>
          <a:noFill/>
          <a:ln w="9525">
            <a:noFill/>
            <a:miter lim="800000"/>
            <a:headEnd/>
            <a:tailEnd/>
          </a:ln>
          <a:effectLst/>
        </p:spPr>
        <p:txBody>
          <a:bodyPr>
            <a:spAutoFit/>
          </a:bodyPr>
          <a:lstStyle/>
          <a:p>
            <a:r>
              <a:rPr lang="en-US" b="1"/>
              <a:t>If contents of fields are not properly ordered, similar records will NOT fall in the same window. </a:t>
            </a:r>
          </a:p>
          <a:p>
            <a:r>
              <a:rPr lang="en-US" b="1">
                <a:solidFill>
                  <a:srgbClr val="FFFF00"/>
                </a:solidFill>
              </a:rPr>
              <a:t>Example:</a:t>
            </a:r>
            <a:r>
              <a:rPr lang="en-US" b="1"/>
              <a:t> Records 1 and 2 are similar but will occur far apart.</a:t>
            </a:r>
          </a:p>
          <a:p>
            <a:endParaRPr lang="en-US" b="1"/>
          </a:p>
          <a:p>
            <a:endParaRPr lang="en-US"/>
          </a:p>
          <a:p>
            <a:endParaRPr lang="en-US"/>
          </a:p>
          <a:p>
            <a:endParaRPr lang="en-US"/>
          </a:p>
          <a:p>
            <a:endParaRPr lang="en-US"/>
          </a:p>
          <a:p>
            <a:endParaRPr lang="en-US"/>
          </a:p>
          <a:p>
            <a:endParaRPr lang="en-US"/>
          </a:p>
          <a:p>
            <a:r>
              <a:rPr lang="en-US" b="1"/>
              <a:t>Solution is to TOKENize the fields i.e. break them further. Use the tokens in different fields for sorting to fix the error.</a:t>
            </a:r>
          </a:p>
          <a:p>
            <a:r>
              <a:rPr lang="en-US" b="1">
                <a:solidFill>
                  <a:srgbClr val="FFFF00"/>
                </a:solidFill>
              </a:rPr>
              <a:t>Example:</a:t>
            </a:r>
            <a:r>
              <a:rPr lang="en-US" b="1"/>
              <a:t> Either using the name or the address field records 1 and 2 will fall close.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65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65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65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651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65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65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51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Shah, 2015</a:t>
            </a:r>
            <a:endParaRPr lang="en-US"/>
          </a:p>
        </p:txBody>
      </p:sp>
      <p:sp>
        <p:nvSpPr>
          <p:cNvPr id="6" name="Slide Number Placeholder 5"/>
          <p:cNvSpPr>
            <a:spLocks noGrp="1"/>
          </p:cNvSpPr>
          <p:nvPr>
            <p:ph type="sldNum" sz="quarter" idx="12"/>
          </p:nvPr>
        </p:nvSpPr>
        <p:spPr/>
        <p:txBody>
          <a:bodyPr/>
          <a:lstStyle/>
          <a:p>
            <a:fld id="{68AD84C7-6289-445F-AD33-C4A654B2500A}" type="slidenum">
              <a:rPr lang="en-US"/>
              <a:pPr/>
              <a:t>15</a:t>
            </a:fld>
            <a:endParaRPr lang="en-US"/>
          </a:p>
        </p:txBody>
      </p:sp>
      <p:sp>
        <p:nvSpPr>
          <p:cNvPr id="716803" name="Rectangle 3"/>
          <p:cNvSpPr>
            <a:spLocks noGrp="1" noChangeArrowheads="1"/>
          </p:cNvSpPr>
          <p:nvPr>
            <p:ph type="title"/>
          </p:nvPr>
        </p:nvSpPr>
        <p:spPr>
          <a:xfrm>
            <a:off x="0" y="0"/>
            <a:ext cx="9144000" cy="685800"/>
          </a:xfrm>
          <a:solidFill>
            <a:schemeClr val="accent1"/>
          </a:solidFill>
          <a:ln/>
        </p:spPr>
        <p:txBody>
          <a:bodyPr anchorCtr="0">
            <a:normAutofit fontScale="90000"/>
          </a:bodyPr>
          <a:lstStyle/>
          <a:p>
            <a:r>
              <a:rPr lang="en-US" sz="4000"/>
              <a:t>BSN Method: Matching Candidates</a:t>
            </a:r>
          </a:p>
        </p:txBody>
      </p:sp>
      <p:sp>
        <p:nvSpPr>
          <p:cNvPr id="716804" name="Text Box 4"/>
          <p:cNvSpPr txBox="1">
            <a:spLocks noChangeArrowheads="1"/>
          </p:cNvSpPr>
          <p:nvPr/>
        </p:nvSpPr>
        <p:spPr bwMode="auto">
          <a:xfrm>
            <a:off x="228600" y="838200"/>
            <a:ext cx="8610600" cy="5273675"/>
          </a:xfrm>
          <a:prstGeom prst="rect">
            <a:avLst/>
          </a:prstGeom>
          <a:noFill/>
          <a:ln w="9525">
            <a:noFill/>
            <a:miter lim="800000"/>
            <a:headEnd/>
            <a:tailEnd/>
          </a:ln>
          <a:effectLst/>
        </p:spPr>
        <p:txBody>
          <a:bodyPr>
            <a:spAutoFit/>
          </a:bodyPr>
          <a:lstStyle/>
          <a:p>
            <a:r>
              <a:rPr lang="en-US" sz="2000" b="1"/>
              <a:t>Merging of records is a complex inferential process.</a:t>
            </a:r>
          </a:p>
          <a:p>
            <a:endParaRPr lang="en-US" sz="2000" b="1"/>
          </a:p>
          <a:p>
            <a:r>
              <a:rPr lang="en-US" sz="2000" b="1">
                <a:solidFill>
                  <a:srgbClr val="FFFF00"/>
                </a:solidFill>
                <a:effectLst>
                  <a:outerShdw blurRad="38100" dist="38100" dir="2700000" algn="tl">
                    <a:srgbClr val="000000"/>
                  </a:outerShdw>
                </a:effectLst>
              </a:rPr>
              <a:t>Example-1:</a:t>
            </a:r>
            <a:r>
              <a:rPr lang="en-US" sz="2000" b="1"/>
              <a:t> Two persons with names spelled nearly but not identically, have the exact same address. We infer they are same person i.e. </a:t>
            </a:r>
            <a:r>
              <a:rPr lang="en-US" sz="2000" b="1">
                <a:effectLst>
                  <a:outerShdw blurRad="38100" dist="38100" dir="2700000" algn="tl">
                    <a:srgbClr val="000000"/>
                  </a:outerShdw>
                </a:effectLst>
              </a:rPr>
              <a:t>Noma</a:t>
            </a:r>
            <a:r>
              <a:rPr lang="en-US" sz="2000" b="1"/>
              <a:t> Abdullah and </a:t>
            </a:r>
            <a:r>
              <a:rPr lang="en-US" sz="2000" b="1">
                <a:effectLst>
                  <a:outerShdw blurRad="38100" dist="38100" dir="2700000" algn="tl">
                    <a:srgbClr val="000000"/>
                  </a:outerShdw>
                </a:effectLst>
              </a:rPr>
              <a:t>Noman</a:t>
            </a:r>
            <a:r>
              <a:rPr lang="en-US" sz="2000" b="1"/>
              <a:t> Abdullah.</a:t>
            </a:r>
          </a:p>
          <a:p>
            <a:endParaRPr lang="en-US" sz="2000" b="1"/>
          </a:p>
          <a:p>
            <a:r>
              <a:rPr lang="en-US" sz="2000" b="1">
                <a:solidFill>
                  <a:srgbClr val="FFFF00"/>
                </a:solidFill>
                <a:effectLst>
                  <a:outerShdw blurRad="38100" dist="38100" dir="2700000" algn="tl">
                    <a:srgbClr val="000000"/>
                  </a:outerShdw>
                </a:effectLst>
              </a:rPr>
              <a:t>Example-2:</a:t>
            </a:r>
            <a:r>
              <a:rPr lang="en-US" sz="2000" b="1"/>
              <a:t> Two persons have same National ID numbers but names and addresses are completely different. We infer same person who changed his name and moved or the records represent different persons and NID is incorrect for one of them.</a:t>
            </a:r>
          </a:p>
          <a:p>
            <a:endParaRPr lang="en-US" sz="2000" b="1"/>
          </a:p>
          <a:p>
            <a:r>
              <a:rPr lang="en-US" sz="2000" b="1">
                <a:effectLst>
                  <a:outerShdw blurRad="38100" dist="38100" dir="2700000" algn="tl">
                    <a:srgbClr val="000000"/>
                  </a:outerShdw>
                </a:effectLst>
              </a:rPr>
              <a:t>Use of further information such as age, gender etc. can alter the decision.</a:t>
            </a:r>
          </a:p>
          <a:p>
            <a:endParaRPr lang="en-US" sz="2000" b="1">
              <a:effectLst>
                <a:outerShdw blurRad="38100" dist="38100" dir="2700000" algn="tl">
                  <a:srgbClr val="000000"/>
                </a:outerShdw>
              </a:effectLst>
            </a:endParaRPr>
          </a:p>
          <a:p>
            <a:r>
              <a:rPr lang="en-US" sz="2000" b="1">
                <a:solidFill>
                  <a:srgbClr val="FFFF00"/>
                </a:solidFill>
                <a:effectLst>
                  <a:outerShdw blurRad="38100" dist="38100" dir="2700000" algn="tl">
                    <a:srgbClr val="000000"/>
                  </a:outerShdw>
                </a:effectLst>
              </a:rPr>
              <a:t>Example-3:</a:t>
            </a:r>
            <a:r>
              <a:rPr lang="en-US" sz="2000" b="1"/>
              <a:t> </a:t>
            </a:r>
            <a:r>
              <a:rPr lang="en-US" sz="2000" b="1">
                <a:effectLst>
                  <a:outerShdw blurRad="38100" dist="38100" dir="2700000" algn="tl">
                    <a:srgbClr val="000000"/>
                  </a:outerShdw>
                </a:effectLst>
              </a:rPr>
              <a:t>Noma</a:t>
            </a:r>
            <a:r>
              <a:rPr lang="en-US" sz="2000" b="1"/>
              <a:t>-F and </a:t>
            </a:r>
            <a:r>
              <a:rPr lang="en-US" sz="2000" b="1">
                <a:effectLst>
                  <a:outerShdw blurRad="38100" dist="38100" dir="2700000" algn="tl">
                    <a:srgbClr val="000000"/>
                  </a:outerShdw>
                </a:effectLst>
              </a:rPr>
              <a:t>Noman</a:t>
            </a:r>
            <a:r>
              <a:rPr lang="en-US" sz="2000" b="1"/>
              <a:t>-M we could perhaps infer that Noma and Noman are siblings i.e. brothers and sisters. </a:t>
            </a:r>
            <a:r>
              <a:rPr lang="en-US" sz="2000" b="1">
                <a:effectLst>
                  <a:outerShdw blurRad="38100" dist="38100" dir="2700000" algn="tl">
                    <a:srgbClr val="000000"/>
                  </a:outerShdw>
                </a:effectLst>
              </a:rPr>
              <a:t>Noma</a:t>
            </a:r>
            <a:r>
              <a:rPr lang="en-US" sz="2000" b="1"/>
              <a:t>-30 and </a:t>
            </a:r>
            <a:r>
              <a:rPr lang="en-US" sz="2000" b="1">
                <a:effectLst>
                  <a:outerShdw blurRad="38100" dist="38100" dir="2700000" algn="tl">
                    <a:srgbClr val="000000"/>
                  </a:outerShdw>
                </a:effectLst>
              </a:rPr>
              <a:t>Noman</a:t>
            </a:r>
            <a:r>
              <a:rPr lang="en-US" sz="2000" b="1"/>
              <a:t>-5 i.e. mother and son.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0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0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0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Shah, 2015</a:t>
            </a:r>
            <a:endParaRPr lang="en-US"/>
          </a:p>
        </p:txBody>
      </p:sp>
      <p:sp>
        <p:nvSpPr>
          <p:cNvPr id="6" name="Slide Number Placeholder 5"/>
          <p:cNvSpPr>
            <a:spLocks noGrp="1"/>
          </p:cNvSpPr>
          <p:nvPr>
            <p:ph type="sldNum" sz="quarter" idx="12"/>
          </p:nvPr>
        </p:nvSpPr>
        <p:spPr/>
        <p:txBody>
          <a:bodyPr/>
          <a:lstStyle/>
          <a:p>
            <a:fld id="{F7077F35-63A1-40C3-96A8-42F8D758051F}" type="slidenum">
              <a:rPr lang="en-US"/>
              <a:pPr/>
              <a:t>16</a:t>
            </a:fld>
            <a:endParaRPr lang="en-US"/>
          </a:p>
        </p:txBody>
      </p:sp>
      <p:sp>
        <p:nvSpPr>
          <p:cNvPr id="779266" name="Rectangle 2"/>
          <p:cNvSpPr>
            <a:spLocks noGrp="1" noChangeArrowheads="1"/>
          </p:cNvSpPr>
          <p:nvPr>
            <p:ph type="body" idx="1"/>
          </p:nvPr>
        </p:nvSpPr>
        <p:spPr>
          <a:xfrm>
            <a:off x="152400" y="1066800"/>
            <a:ext cx="8839200" cy="4497388"/>
          </a:xfrm>
        </p:spPr>
        <p:txBody>
          <a:bodyPr/>
          <a:lstStyle/>
          <a:p>
            <a:r>
              <a:rPr lang="en-US" sz="2800"/>
              <a:t>Time Complexity: O(n log n)</a:t>
            </a:r>
          </a:p>
          <a:p>
            <a:pPr lvl="1"/>
            <a:r>
              <a:rPr lang="en-US" sz="2400"/>
              <a:t>O (n) for Key Creation</a:t>
            </a:r>
          </a:p>
          <a:p>
            <a:pPr lvl="1"/>
            <a:r>
              <a:rPr lang="en-US" sz="2400"/>
              <a:t>O (n log n) for Sorting</a:t>
            </a:r>
          </a:p>
          <a:p>
            <a:pPr lvl="1"/>
            <a:r>
              <a:rPr lang="en-US" sz="2400"/>
              <a:t>O (w n) for matching, where w </a:t>
            </a:r>
            <a:r>
              <a:rPr lang="en-US" sz="2400">
                <a:sym typeface="Symbol" pitchFamily="18" charset="2"/>
              </a:rPr>
              <a:t> 2  n</a:t>
            </a:r>
          </a:p>
          <a:p>
            <a:pPr lvl="1"/>
            <a:r>
              <a:rPr lang="en-US" sz="2400">
                <a:sym typeface="Symbol" pitchFamily="18" charset="2"/>
              </a:rPr>
              <a:t>Constants vary a lot </a:t>
            </a:r>
          </a:p>
          <a:p>
            <a:endParaRPr lang="en-US" sz="2800">
              <a:sym typeface="Symbol" pitchFamily="18" charset="2"/>
            </a:endParaRPr>
          </a:p>
          <a:p>
            <a:r>
              <a:rPr lang="en-US" sz="2800">
                <a:sym typeface="Symbol" pitchFamily="18" charset="2"/>
              </a:rPr>
              <a:t>At least three passes required on the dataset. </a:t>
            </a:r>
          </a:p>
          <a:p>
            <a:r>
              <a:rPr lang="en-US" sz="2800">
                <a:solidFill>
                  <a:srgbClr val="FFFF00"/>
                </a:solidFill>
                <a:sym typeface="Symbol" pitchFamily="18" charset="2"/>
              </a:rPr>
              <a:t>Complexity or rule and window size detrimental. </a:t>
            </a:r>
          </a:p>
          <a:p>
            <a:r>
              <a:rPr lang="en-US" sz="2800">
                <a:solidFill>
                  <a:srgbClr val="FFFF00"/>
                </a:solidFill>
                <a:sym typeface="Symbol" pitchFamily="18" charset="2"/>
              </a:rPr>
              <a:t>For large sets disk I/O is detrimental. </a:t>
            </a:r>
          </a:p>
          <a:p>
            <a:endParaRPr lang="en-US" sz="2800">
              <a:solidFill>
                <a:srgbClr val="FFFF00"/>
              </a:solidFill>
              <a:sym typeface="Symbol" pitchFamily="18" charset="2"/>
            </a:endParaRPr>
          </a:p>
        </p:txBody>
      </p:sp>
      <p:sp>
        <p:nvSpPr>
          <p:cNvPr id="779267" name="Rectangle 3"/>
          <p:cNvSpPr>
            <a:spLocks noGrp="1" noChangeArrowheads="1"/>
          </p:cNvSpPr>
          <p:nvPr>
            <p:ph type="title"/>
          </p:nvPr>
        </p:nvSpPr>
        <p:spPr>
          <a:xfrm>
            <a:off x="0" y="0"/>
            <a:ext cx="9144000" cy="685800"/>
          </a:xfrm>
          <a:solidFill>
            <a:schemeClr val="accent1"/>
          </a:solidFill>
          <a:ln/>
        </p:spPr>
        <p:txBody>
          <a:bodyPr anchorCtr="0">
            <a:normAutofit fontScale="90000"/>
          </a:bodyPr>
          <a:lstStyle/>
          <a:p>
            <a:r>
              <a:rPr lang="en-US" sz="4000"/>
              <a:t>Complexity Analysis of BSN Method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92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92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92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92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926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926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926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926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6"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Shah, 2015</a:t>
            </a:r>
            <a:endParaRPr lang="en-US"/>
          </a:p>
        </p:txBody>
      </p:sp>
      <p:sp>
        <p:nvSpPr>
          <p:cNvPr id="6" name="Slide Number Placeholder 5"/>
          <p:cNvSpPr>
            <a:spLocks noGrp="1"/>
          </p:cNvSpPr>
          <p:nvPr>
            <p:ph type="sldNum" sz="quarter" idx="12"/>
          </p:nvPr>
        </p:nvSpPr>
        <p:spPr/>
        <p:txBody>
          <a:bodyPr/>
          <a:lstStyle/>
          <a:p>
            <a:fld id="{C31F5719-CDF9-47C6-BAFB-BA13C558D006}" type="slidenum">
              <a:rPr lang="en-US"/>
              <a:pPr/>
              <a:t>17</a:t>
            </a:fld>
            <a:endParaRPr lang="en-US"/>
          </a:p>
        </p:txBody>
      </p:sp>
      <p:sp>
        <p:nvSpPr>
          <p:cNvPr id="907266" name="Rectangle 2"/>
          <p:cNvSpPr>
            <a:spLocks noGrp="1" noChangeArrowheads="1"/>
          </p:cNvSpPr>
          <p:nvPr>
            <p:ph type="title"/>
          </p:nvPr>
        </p:nvSpPr>
        <p:spPr>
          <a:xfrm>
            <a:off x="0" y="0"/>
            <a:ext cx="9144000" cy="685800"/>
          </a:xfrm>
          <a:solidFill>
            <a:schemeClr val="accent1"/>
          </a:solidFill>
          <a:ln/>
        </p:spPr>
        <p:txBody>
          <a:bodyPr anchorCtr="0">
            <a:normAutofit fontScale="90000"/>
          </a:bodyPr>
          <a:lstStyle/>
          <a:p>
            <a:r>
              <a:rPr lang="en-US" sz="4000"/>
              <a:t>BSN Method: Equational Theory</a:t>
            </a:r>
          </a:p>
        </p:txBody>
      </p:sp>
      <p:sp>
        <p:nvSpPr>
          <p:cNvPr id="907267" name="Text Box 3"/>
          <p:cNvSpPr txBox="1">
            <a:spLocks noChangeArrowheads="1"/>
          </p:cNvSpPr>
          <p:nvPr/>
        </p:nvSpPr>
        <p:spPr bwMode="auto">
          <a:xfrm>
            <a:off x="304800" y="1219200"/>
            <a:ext cx="8610600" cy="3198813"/>
          </a:xfrm>
          <a:prstGeom prst="rect">
            <a:avLst/>
          </a:prstGeom>
          <a:noFill/>
          <a:ln w="9525">
            <a:noFill/>
            <a:miter lim="800000"/>
            <a:headEnd/>
            <a:tailEnd/>
          </a:ln>
          <a:effectLst/>
        </p:spPr>
        <p:txBody>
          <a:bodyPr>
            <a:spAutoFit/>
          </a:bodyPr>
          <a:lstStyle/>
          <a:p>
            <a:r>
              <a:rPr lang="en-US" sz="2800"/>
              <a:t>To specify the inferences we need equational Theory.</a:t>
            </a:r>
          </a:p>
          <a:p>
            <a:endParaRPr lang="en-US" sz="2800"/>
          </a:p>
          <a:p>
            <a:pPr>
              <a:buClr>
                <a:schemeClr val="tx2"/>
              </a:buClr>
              <a:buFont typeface="Wingdings" pitchFamily="2" charset="2"/>
              <a:buChar char="§"/>
            </a:pPr>
            <a:r>
              <a:rPr lang="en-US" sz="2400"/>
              <a:t> Logic is NOT based on string equivalence.</a:t>
            </a:r>
          </a:p>
          <a:p>
            <a:pPr>
              <a:buClr>
                <a:schemeClr val="tx2"/>
              </a:buClr>
              <a:buFont typeface="Wingdings" pitchFamily="2" charset="2"/>
              <a:buChar char="§"/>
            </a:pPr>
            <a:endParaRPr lang="en-US" sz="2400"/>
          </a:p>
          <a:p>
            <a:pPr>
              <a:buClr>
                <a:schemeClr val="tx2"/>
              </a:buClr>
              <a:buFont typeface="Wingdings" pitchFamily="2" charset="2"/>
              <a:buChar char="§"/>
            </a:pPr>
            <a:r>
              <a:rPr lang="en-US" sz="2400"/>
              <a:t> Logic based on domain equivalence. </a:t>
            </a:r>
          </a:p>
          <a:p>
            <a:pPr>
              <a:buClr>
                <a:schemeClr val="tx2"/>
              </a:buClr>
              <a:buFont typeface="Wingdings" pitchFamily="2" charset="2"/>
              <a:buChar char="§"/>
            </a:pPr>
            <a:endParaRPr lang="en-US" sz="2400"/>
          </a:p>
          <a:p>
            <a:pPr>
              <a:buClr>
                <a:schemeClr val="tx2"/>
              </a:buClr>
              <a:buFont typeface="Wingdings" pitchFamily="2" charset="2"/>
              <a:buChar char="§"/>
            </a:pPr>
            <a:r>
              <a:rPr lang="en-US" sz="2400"/>
              <a:t> Requires declarative rule language.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7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7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7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7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Shah, 2015</a:t>
            </a:r>
            <a:endParaRPr lang="en-US"/>
          </a:p>
        </p:txBody>
      </p:sp>
      <p:sp>
        <p:nvSpPr>
          <p:cNvPr id="6" name="Slide Number Placeholder 5"/>
          <p:cNvSpPr>
            <a:spLocks noGrp="1"/>
          </p:cNvSpPr>
          <p:nvPr>
            <p:ph type="sldNum" sz="quarter" idx="12"/>
          </p:nvPr>
        </p:nvSpPr>
        <p:spPr/>
        <p:txBody>
          <a:bodyPr/>
          <a:lstStyle/>
          <a:p>
            <a:fld id="{A8F9C4AC-7892-4812-9DF6-8B4A072ACEAB}" type="slidenum">
              <a:rPr lang="en-US"/>
              <a:pPr/>
              <a:t>2</a:t>
            </a:fld>
            <a:endParaRPr lang="en-US"/>
          </a:p>
        </p:txBody>
      </p:sp>
      <p:sp>
        <p:nvSpPr>
          <p:cNvPr id="924674" name="Rectangle 2"/>
          <p:cNvSpPr>
            <a:spLocks noGrp="1" noChangeArrowheads="1"/>
          </p:cNvSpPr>
          <p:nvPr>
            <p:ph type="title"/>
          </p:nvPr>
        </p:nvSpPr>
        <p:spPr>
          <a:xfrm>
            <a:off x="0" y="0"/>
            <a:ext cx="9144000" cy="685800"/>
          </a:xfrm>
          <a:solidFill>
            <a:schemeClr val="accent1"/>
          </a:solidFill>
        </p:spPr>
        <p:txBody>
          <a:bodyPr>
            <a:normAutofit fontScale="90000"/>
          </a:bodyPr>
          <a:lstStyle/>
          <a:p>
            <a:r>
              <a:rPr lang="en-US" altLang="zh-CN" sz="4000">
                <a:ea typeface="宋体" pitchFamily="2" charset="-122"/>
              </a:rPr>
              <a:t>Why data duplicated?</a:t>
            </a:r>
          </a:p>
        </p:txBody>
      </p:sp>
      <p:sp>
        <p:nvSpPr>
          <p:cNvPr id="924677" name="Text Box 5"/>
          <p:cNvSpPr txBox="1">
            <a:spLocks noChangeArrowheads="1"/>
          </p:cNvSpPr>
          <p:nvPr/>
        </p:nvSpPr>
        <p:spPr bwMode="auto">
          <a:xfrm>
            <a:off x="304800" y="838200"/>
            <a:ext cx="8610600" cy="3441700"/>
          </a:xfrm>
          <a:prstGeom prst="rect">
            <a:avLst/>
          </a:prstGeom>
          <a:noFill/>
          <a:ln w="9525">
            <a:noFill/>
            <a:miter lim="800000"/>
            <a:headEnd/>
            <a:tailEnd/>
          </a:ln>
          <a:effectLst/>
        </p:spPr>
        <p:txBody>
          <a:bodyPr>
            <a:spAutoFit/>
          </a:bodyPr>
          <a:lstStyle/>
          <a:p>
            <a:r>
              <a:rPr lang="en-US" sz="2400"/>
              <a:t>A data warehouse is created from heterogeneous sources, with heterogeneous databases (different schema/representation) of the same entity.</a:t>
            </a:r>
            <a:endParaRPr lang="en-US"/>
          </a:p>
          <a:p>
            <a:endParaRPr lang="en-US"/>
          </a:p>
          <a:p>
            <a:r>
              <a:rPr lang="en-US" sz="2400"/>
              <a:t>The data coming from outside the organization owning the DWH, can have even lower quality data i.e. different representation for same entity, transcription or typographical errors.</a:t>
            </a:r>
            <a:endParaRPr lang="en-US"/>
          </a:p>
          <a:p>
            <a:endParaRPr lang="en-US"/>
          </a:p>
          <a:p>
            <a:pPr lvl="1">
              <a:buClr>
                <a:schemeClr val="tx2"/>
              </a:buClr>
              <a:buFont typeface="Wingdings" pitchFamily="2" charset="2"/>
              <a:buNone/>
            </a:pPr>
            <a:r>
              <a:rPr lang="en-US" sz="1600"/>
              <a:t> </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6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46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7"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Shah, 2015</a:t>
            </a:r>
            <a:endParaRPr lang="en-US"/>
          </a:p>
        </p:txBody>
      </p:sp>
      <p:sp>
        <p:nvSpPr>
          <p:cNvPr id="6" name="Slide Number Placeholder 5"/>
          <p:cNvSpPr>
            <a:spLocks noGrp="1"/>
          </p:cNvSpPr>
          <p:nvPr>
            <p:ph type="sldNum" sz="quarter" idx="12"/>
          </p:nvPr>
        </p:nvSpPr>
        <p:spPr/>
        <p:txBody>
          <a:bodyPr/>
          <a:lstStyle/>
          <a:p>
            <a:fld id="{3B1A99F6-FFF2-4724-81D6-115CBD3B90DE}" type="slidenum">
              <a:rPr lang="en-US"/>
              <a:pPr/>
              <a:t>3</a:t>
            </a:fld>
            <a:endParaRPr lang="en-US"/>
          </a:p>
        </p:txBody>
      </p:sp>
      <p:sp>
        <p:nvSpPr>
          <p:cNvPr id="734210" name="Rectangle 2"/>
          <p:cNvSpPr>
            <a:spLocks noGrp="1" noChangeArrowheads="1"/>
          </p:cNvSpPr>
          <p:nvPr>
            <p:ph type="title"/>
          </p:nvPr>
        </p:nvSpPr>
        <p:spPr>
          <a:xfrm>
            <a:off x="0" y="0"/>
            <a:ext cx="9144000" cy="685800"/>
          </a:xfrm>
          <a:solidFill>
            <a:schemeClr val="accent1"/>
          </a:solidFill>
        </p:spPr>
        <p:txBody>
          <a:bodyPr>
            <a:normAutofit fontScale="90000"/>
          </a:bodyPr>
          <a:lstStyle/>
          <a:p>
            <a:r>
              <a:rPr lang="en-US" altLang="zh-CN" sz="4000">
                <a:ea typeface="宋体" pitchFamily="2" charset="-122"/>
              </a:rPr>
              <a:t>Problems due to data duplication</a:t>
            </a:r>
          </a:p>
        </p:txBody>
      </p:sp>
      <p:sp>
        <p:nvSpPr>
          <p:cNvPr id="734213" name="Text Box 5"/>
          <p:cNvSpPr txBox="1">
            <a:spLocks noChangeArrowheads="1"/>
          </p:cNvSpPr>
          <p:nvPr/>
        </p:nvSpPr>
        <p:spPr bwMode="auto">
          <a:xfrm>
            <a:off x="304800" y="838200"/>
            <a:ext cx="8610600" cy="2865438"/>
          </a:xfrm>
          <a:prstGeom prst="rect">
            <a:avLst/>
          </a:prstGeom>
          <a:noFill/>
          <a:ln w="9525">
            <a:noFill/>
            <a:miter lim="800000"/>
            <a:headEnd/>
            <a:tailEnd/>
          </a:ln>
          <a:effectLst/>
        </p:spPr>
        <p:txBody>
          <a:bodyPr>
            <a:spAutoFit/>
          </a:bodyPr>
          <a:lstStyle/>
          <a:p>
            <a:endParaRPr lang="en-US"/>
          </a:p>
          <a:p>
            <a:pPr lvl="1">
              <a:buClr>
                <a:schemeClr val="tx2"/>
              </a:buClr>
              <a:buFont typeface="Wingdings" pitchFamily="2" charset="2"/>
              <a:buNone/>
            </a:pPr>
            <a:r>
              <a:rPr lang="en-US" sz="1600"/>
              <a:t> </a:t>
            </a:r>
          </a:p>
          <a:p>
            <a:r>
              <a:rPr lang="en-US" sz="2400"/>
              <a:t>Data duplication, can result in costly errors, such as:</a:t>
            </a:r>
          </a:p>
          <a:p>
            <a:pPr lvl="1">
              <a:buClr>
                <a:schemeClr val="tx2"/>
              </a:buClr>
              <a:buFont typeface="Wingdings" pitchFamily="2" charset="2"/>
              <a:buChar char="§"/>
            </a:pPr>
            <a:r>
              <a:rPr lang="en-US" sz="2400"/>
              <a:t> </a:t>
            </a:r>
            <a:r>
              <a:rPr lang="en-US" sz="2000"/>
              <a:t>False frequency distributions. </a:t>
            </a:r>
          </a:p>
          <a:p>
            <a:pPr lvl="1">
              <a:buClr>
                <a:schemeClr val="tx2"/>
              </a:buClr>
              <a:buFont typeface="Wingdings" pitchFamily="2" charset="2"/>
              <a:buChar char="§"/>
            </a:pPr>
            <a:endParaRPr lang="en-US" sz="2000"/>
          </a:p>
          <a:p>
            <a:pPr lvl="1">
              <a:buClr>
                <a:schemeClr val="tx2"/>
              </a:buClr>
              <a:buFont typeface="Wingdings" pitchFamily="2" charset="2"/>
              <a:buChar char="§"/>
            </a:pPr>
            <a:r>
              <a:rPr lang="en-US" sz="2000"/>
              <a:t> Incorrect aggregates due to double counting.</a:t>
            </a:r>
          </a:p>
          <a:p>
            <a:pPr lvl="1">
              <a:buClr>
                <a:schemeClr val="tx2"/>
              </a:buClr>
              <a:buFont typeface="Wingdings" pitchFamily="2" charset="2"/>
              <a:buChar char="§"/>
            </a:pPr>
            <a:endParaRPr lang="en-US" sz="2000"/>
          </a:p>
          <a:p>
            <a:pPr lvl="1">
              <a:buClr>
                <a:schemeClr val="tx2"/>
              </a:buClr>
              <a:buFont typeface="Wingdings" pitchFamily="2" charset="2"/>
              <a:buChar char="§"/>
            </a:pPr>
            <a:r>
              <a:rPr lang="en-US" sz="2000"/>
              <a:t> Difficulty with catching fabricated identities by credit card companies.</a:t>
            </a:r>
          </a:p>
          <a:p>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421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421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42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ooter Placeholder 4"/>
          <p:cNvSpPr>
            <a:spLocks noGrp="1"/>
          </p:cNvSpPr>
          <p:nvPr>
            <p:ph type="ftr" sz="quarter" idx="11"/>
          </p:nvPr>
        </p:nvSpPr>
        <p:spPr/>
        <p:txBody>
          <a:bodyPr/>
          <a:lstStyle/>
          <a:p>
            <a:r>
              <a:rPr lang="en-US" smtClean="0"/>
              <a:t>Shah, 2015</a:t>
            </a:r>
            <a:endParaRPr lang="en-US"/>
          </a:p>
        </p:txBody>
      </p:sp>
      <p:sp>
        <p:nvSpPr>
          <p:cNvPr id="59" name="Slide Number Placeholder 5"/>
          <p:cNvSpPr>
            <a:spLocks noGrp="1"/>
          </p:cNvSpPr>
          <p:nvPr>
            <p:ph type="sldNum" sz="quarter" idx="12"/>
          </p:nvPr>
        </p:nvSpPr>
        <p:spPr/>
        <p:txBody>
          <a:bodyPr/>
          <a:lstStyle/>
          <a:p>
            <a:fld id="{5849191F-95D3-497E-AD59-103EB520C37A}" type="slidenum">
              <a:rPr lang="en-US"/>
              <a:pPr/>
              <a:t>4</a:t>
            </a:fld>
            <a:endParaRPr lang="en-US"/>
          </a:p>
        </p:txBody>
      </p:sp>
      <p:sp>
        <p:nvSpPr>
          <p:cNvPr id="909317" name="Text Box 5"/>
          <p:cNvSpPr txBox="1">
            <a:spLocks noChangeArrowheads="1"/>
          </p:cNvSpPr>
          <p:nvPr/>
        </p:nvSpPr>
        <p:spPr bwMode="auto">
          <a:xfrm>
            <a:off x="1524000" y="5456238"/>
            <a:ext cx="6481763" cy="1096962"/>
          </a:xfrm>
          <a:prstGeom prst="rect">
            <a:avLst/>
          </a:prstGeom>
          <a:noFill/>
          <a:ln w="9525">
            <a:noFill/>
            <a:miter lim="800000"/>
            <a:headEnd/>
            <a:tailEnd/>
          </a:ln>
          <a:effectLst/>
        </p:spPr>
        <p:txBody>
          <a:bodyPr wrap="none">
            <a:spAutoFit/>
          </a:bodyPr>
          <a:lstStyle/>
          <a:p>
            <a:r>
              <a:rPr lang="en-US" sz="2200">
                <a:solidFill>
                  <a:srgbClr val="FFFF00"/>
                </a:solidFill>
                <a:effectLst>
                  <a:outerShdw blurRad="38100" dist="38100" dir="2700000" algn="tl">
                    <a:srgbClr val="000000"/>
                  </a:outerShdw>
                </a:effectLst>
              </a:rPr>
              <a:t>Unable to determine customer relationships (CRM)</a:t>
            </a:r>
          </a:p>
          <a:p>
            <a:endParaRPr lang="en-US" sz="2200">
              <a:solidFill>
                <a:srgbClr val="FFFF00"/>
              </a:solidFill>
              <a:effectLst>
                <a:outerShdw blurRad="38100" dist="38100" dir="2700000" algn="tl">
                  <a:srgbClr val="000000"/>
                </a:outerShdw>
              </a:effectLst>
            </a:endParaRPr>
          </a:p>
          <a:p>
            <a:r>
              <a:rPr lang="en-US" sz="2200">
                <a:solidFill>
                  <a:srgbClr val="FFFF00"/>
                </a:solidFill>
                <a:effectLst>
                  <a:outerShdw blurRad="38100" dist="38100" dir="2700000" algn="tl">
                    <a:srgbClr val="000000"/>
                  </a:outerShdw>
                </a:effectLst>
              </a:rPr>
              <a:t>Unable to analyze employee benefits trends</a:t>
            </a:r>
            <a:endParaRPr lang="en-US" sz="2200" i="1">
              <a:solidFill>
                <a:srgbClr val="FFFF00"/>
              </a:solidFill>
              <a:effectLst>
                <a:outerShdw blurRad="38100" dist="38100" dir="2700000" algn="tl">
                  <a:srgbClr val="000000"/>
                </a:outerShdw>
              </a:effectLst>
            </a:endParaRPr>
          </a:p>
        </p:txBody>
      </p:sp>
      <p:graphicFrame>
        <p:nvGraphicFramePr>
          <p:cNvPr id="909559" name="Group 247"/>
          <p:cNvGraphicFramePr>
            <a:graphicFrameLocks noGrp="1"/>
          </p:cNvGraphicFramePr>
          <p:nvPr/>
        </p:nvGraphicFramePr>
        <p:xfrm>
          <a:off x="1600200" y="2027238"/>
          <a:ext cx="5327650" cy="1417320"/>
        </p:xfrm>
        <a:graphic>
          <a:graphicData uri="http://schemas.openxmlformats.org/drawingml/2006/table">
            <a:tbl>
              <a:tblPr/>
              <a:tblGrid>
                <a:gridCol w="1874838"/>
                <a:gridCol w="1874837"/>
                <a:gridCol w="1577975"/>
              </a:tblGrid>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00"/>
                          </a:solidFill>
                          <a:effectLst/>
                          <a:latin typeface="Times New Roman" pitchFamily="18" charset="0"/>
                          <a:cs typeface="Times New Roman" pitchFamily="18" charset="0"/>
                        </a:rPr>
                        <a:t>Name</a:t>
                      </a:r>
                      <a:endParaRPr kumimoji="0" lang="en-US" sz="2800" b="1"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00"/>
                          </a:solidFill>
                          <a:effectLst/>
                          <a:latin typeface="Times New Roman" pitchFamily="18" charset="0"/>
                          <a:cs typeface="Times New Roman" pitchFamily="18" charset="0"/>
                        </a:rPr>
                        <a:t>Phone Number</a:t>
                      </a:r>
                      <a:endParaRPr kumimoji="0" lang="en-US" sz="2800" b="1"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00"/>
                          </a:solidFill>
                          <a:effectLst/>
                          <a:latin typeface="Times New Roman" pitchFamily="18" charset="0"/>
                          <a:cs typeface="Times New Roman" pitchFamily="18" charset="0"/>
                        </a:rPr>
                        <a:t>Cust. No.</a:t>
                      </a:r>
                      <a:endParaRPr kumimoji="0" lang="en-US" sz="2800" b="1"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FFFF00"/>
                          </a:solidFill>
                          <a:effectLst/>
                          <a:latin typeface="Times New Roman" pitchFamily="18" charset="0"/>
                          <a:cs typeface="Times New Roman" pitchFamily="18" charset="0"/>
                        </a:rPr>
                        <a:t>M. Ismail Siddiqi</a:t>
                      </a:r>
                      <a:endParaRPr kumimoji="0" lang="en-US" sz="28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FFFF00"/>
                          </a:solidFill>
                          <a:effectLst/>
                          <a:latin typeface="Times New Roman" pitchFamily="18" charset="0"/>
                          <a:cs typeface="Times New Roman" pitchFamily="18" charset="0"/>
                        </a:rPr>
                        <a:t>021.666.1244</a:t>
                      </a:r>
                      <a:endParaRPr kumimoji="0" lang="en-US" sz="28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FFFF00"/>
                          </a:solidFill>
                          <a:effectLst/>
                          <a:latin typeface="Times New Roman" pitchFamily="18" charset="0"/>
                          <a:cs typeface="Times New Roman" pitchFamily="18" charset="0"/>
                        </a:rPr>
                        <a:t>780701</a:t>
                      </a:r>
                      <a:endParaRPr kumimoji="0" lang="en-US" sz="28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FFFF00"/>
                          </a:solidFill>
                          <a:effectLst/>
                          <a:latin typeface="Times New Roman" pitchFamily="18" charset="0"/>
                          <a:cs typeface="Times New Roman" pitchFamily="18" charset="0"/>
                        </a:rPr>
                        <a:t>M. Ismail Siddiqi</a:t>
                      </a:r>
                      <a:endParaRPr kumimoji="0" lang="en-US" sz="28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FFFF00"/>
                          </a:solidFill>
                          <a:effectLst/>
                          <a:latin typeface="Times New Roman" pitchFamily="18" charset="0"/>
                          <a:cs typeface="Times New Roman" pitchFamily="18" charset="0"/>
                        </a:rPr>
                        <a:t>021.666.1244</a:t>
                      </a:r>
                      <a:endParaRPr kumimoji="0" lang="en-US" sz="28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FFFF00"/>
                          </a:solidFill>
                          <a:effectLst/>
                          <a:latin typeface="Times New Roman" pitchFamily="18" charset="0"/>
                          <a:cs typeface="Times New Roman" pitchFamily="18" charset="0"/>
                        </a:rPr>
                        <a:t>780203</a:t>
                      </a:r>
                      <a:endParaRPr kumimoji="0" lang="en-US" sz="28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FFFF00"/>
                          </a:solidFill>
                          <a:effectLst/>
                          <a:latin typeface="Times New Roman" pitchFamily="18" charset="0"/>
                          <a:cs typeface="Times New Roman" pitchFamily="18" charset="0"/>
                        </a:rPr>
                        <a:t>M. Ismail Siddiqi</a:t>
                      </a:r>
                      <a:endParaRPr kumimoji="0" lang="en-US" sz="28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FFFF00"/>
                          </a:solidFill>
                          <a:effectLst/>
                          <a:latin typeface="Times New Roman" pitchFamily="18" charset="0"/>
                          <a:cs typeface="Times New Roman" pitchFamily="18" charset="0"/>
                        </a:rPr>
                        <a:t>021.666.1244</a:t>
                      </a:r>
                      <a:endParaRPr kumimoji="0" lang="en-US" sz="28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FFFF00"/>
                          </a:solidFill>
                          <a:effectLst/>
                          <a:latin typeface="Times New Roman" pitchFamily="18" charset="0"/>
                          <a:cs typeface="Times New Roman" pitchFamily="18" charset="0"/>
                        </a:rPr>
                        <a:t>780009</a:t>
                      </a:r>
                      <a:endParaRPr kumimoji="0" lang="en-US" sz="28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09572" name="Group 260"/>
          <p:cNvGraphicFramePr>
            <a:graphicFrameLocks noGrp="1"/>
          </p:cNvGraphicFramePr>
          <p:nvPr/>
        </p:nvGraphicFramePr>
        <p:xfrm>
          <a:off x="1524000" y="4008438"/>
          <a:ext cx="6781800" cy="1295400"/>
        </p:xfrm>
        <a:graphic>
          <a:graphicData uri="http://schemas.openxmlformats.org/drawingml/2006/table">
            <a:tbl>
              <a:tblPr/>
              <a:tblGrid>
                <a:gridCol w="1827213"/>
                <a:gridCol w="1574800"/>
                <a:gridCol w="1576387"/>
                <a:gridCol w="1803400"/>
              </a:tblGrid>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00"/>
                          </a:solidFill>
                          <a:effectLst/>
                          <a:latin typeface="Times New Roman" pitchFamily="18" charset="0"/>
                          <a:cs typeface="Times New Roman" pitchFamily="18" charset="0"/>
                        </a:rPr>
                        <a:t>Bonus Date</a:t>
                      </a:r>
                      <a:endParaRPr kumimoji="0" lang="en-US" sz="2400" b="1"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00"/>
                          </a:solidFill>
                          <a:effectLst/>
                          <a:latin typeface="Times New Roman" pitchFamily="18" charset="0"/>
                          <a:cs typeface="Times New Roman" pitchFamily="18" charset="0"/>
                        </a:rPr>
                        <a:t>Name</a:t>
                      </a:r>
                      <a:endParaRPr kumimoji="0" lang="en-US" sz="2400" b="1"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00"/>
                          </a:solidFill>
                          <a:effectLst/>
                          <a:latin typeface="Times New Roman" pitchFamily="18" charset="0"/>
                          <a:cs typeface="Times New Roman" pitchFamily="18" charset="0"/>
                        </a:rPr>
                        <a:t>Department</a:t>
                      </a:r>
                      <a:endParaRPr kumimoji="0" lang="en-US" sz="2400" b="1"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00"/>
                          </a:solidFill>
                          <a:effectLst/>
                          <a:latin typeface="Times New Roman" pitchFamily="18" charset="0"/>
                          <a:cs typeface="Times New Roman" pitchFamily="18" charset="0"/>
                        </a:rPr>
                        <a:t>Emp. No.</a:t>
                      </a:r>
                      <a:endParaRPr kumimoji="0" lang="en-US" sz="2400" b="1"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smtClean="0">
                          <a:ln>
                            <a:noFill/>
                          </a:ln>
                          <a:solidFill>
                            <a:srgbClr val="FFFF00"/>
                          </a:solidFill>
                          <a:effectLst/>
                          <a:latin typeface="Times New Roman" pitchFamily="18" charset="0"/>
                          <a:cs typeface="Times New Roman" pitchFamily="18" charset="0"/>
                        </a:rPr>
                        <a:t>Jan. 2000</a:t>
                      </a:r>
                      <a:endParaRPr kumimoji="0" lang="en-US" sz="24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smtClean="0">
                          <a:ln>
                            <a:noFill/>
                          </a:ln>
                          <a:solidFill>
                            <a:srgbClr val="FFFF00"/>
                          </a:solidFill>
                          <a:effectLst/>
                          <a:latin typeface="Times New Roman" pitchFamily="18" charset="0"/>
                          <a:cs typeface="Times New Roman" pitchFamily="18" charset="0"/>
                        </a:rPr>
                        <a:t>Khan Muhammad</a:t>
                      </a:r>
                      <a:endParaRPr kumimoji="0" lang="en-US" sz="24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smtClean="0">
                          <a:ln>
                            <a:noFill/>
                          </a:ln>
                          <a:solidFill>
                            <a:srgbClr val="FFFF00"/>
                          </a:solidFill>
                          <a:effectLst/>
                          <a:latin typeface="Times New Roman" pitchFamily="18" charset="0"/>
                          <a:cs typeface="Times New Roman" pitchFamily="18" charset="0"/>
                        </a:rPr>
                        <a:t>213 (MKT)</a:t>
                      </a:r>
                      <a:endParaRPr kumimoji="0" lang="en-US" sz="24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smtClean="0">
                          <a:ln>
                            <a:noFill/>
                          </a:ln>
                          <a:solidFill>
                            <a:srgbClr val="FFFF00"/>
                          </a:solidFill>
                          <a:effectLst/>
                          <a:latin typeface="Times New Roman" pitchFamily="18" charset="0"/>
                          <a:cs typeface="Times New Roman" pitchFamily="18" charset="0"/>
                        </a:rPr>
                        <a:t>5353536</a:t>
                      </a:r>
                      <a:endParaRPr kumimoji="0" lang="en-US" sz="24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smtClean="0">
                          <a:ln>
                            <a:noFill/>
                          </a:ln>
                          <a:solidFill>
                            <a:srgbClr val="FFFF00"/>
                          </a:solidFill>
                          <a:effectLst/>
                          <a:latin typeface="Times New Roman" pitchFamily="18" charset="0"/>
                          <a:cs typeface="Times New Roman" pitchFamily="18" charset="0"/>
                        </a:rPr>
                        <a:t>Dec. 2001</a:t>
                      </a:r>
                      <a:endParaRPr kumimoji="0" lang="en-US" sz="24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smtClean="0">
                          <a:ln>
                            <a:noFill/>
                          </a:ln>
                          <a:solidFill>
                            <a:srgbClr val="FFFF00"/>
                          </a:solidFill>
                          <a:effectLst/>
                          <a:latin typeface="Times New Roman" pitchFamily="18" charset="0"/>
                          <a:cs typeface="Times New Roman" pitchFamily="18" charset="0"/>
                        </a:rPr>
                        <a:t>Khan Muhammad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smtClean="0">
                          <a:ln>
                            <a:noFill/>
                          </a:ln>
                          <a:solidFill>
                            <a:srgbClr val="FFFF00"/>
                          </a:solidFill>
                          <a:effectLst/>
                          <a:latin typeface="Times New Roman" pitchFamily="18" charset="0"/>
                          <a:cs typeface="Times New Roman" pitchFamily="18" charset="0"/>
                        </a:rPr>
                        <a:t>567 (SLS)</a:t>
                      </a:r>
                      <a:endParaRPr kumimoji="0" lang="en-US" sz="24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smtClean="0">
                          <a:ln>
                            <a:noFill/>
                          </a:ln>
                          <a:solidFill>
                            <a:srgbClr val="FFFF00"/>
                          </a:solidFill>
                          <a:effectLst/>
                          <a:latin typeface="Times New Roman" pitchFamily="18" charset="0"/>
                          <a:cs typeface="Times New Roman" pitchFamily="18" charset="0"/>
                        </a:rPr>
                        <a:t>4577833</a:t>
                      </a:r>
                      <a:endParaRPr kumimoji="0" lang="en-US" sz="24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smtClean="0">
                          <a:ln>
                            <a:noFill/>
                          </a:ln>
                          <a:solidFill>
                            <a:srgbClr val="FFFF00"/>
                          </a:solidFill>
                          <a:effectLst/>
                          <a:latin typeface="Times New Roman" pitchFamily="18" charset="0"/>
                          <a:cs typeface="Times New Roman" pitchFamily="18" charset="0"/>
                        </a:rPr>
                        <a:t>Mar. 2002</a:t>
                      </a:r>
                      <a:endParaRPr kumimoji="0" lang="en-US" sz="24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smtClean="0">
                          <a:ln>
                            <a:noFill/>
                          </a:ln>
                          <a:solidFill>
                            <a:srgbClr val="FFFF00"/>
                          </a:solidFill>
                          <a:effectLst/>
                          <a:latin typeface="Times New Roman" pitchFamily="18" charset="0"/>
                          <a:cs typeface="Times New Roman" pitchFamily="18" charset="0"/>
                        </a:rPr>
                        <a:t>Khan Muhammad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smtClean="0">
                          <a:ln>
                            <a:noFill/>
                          </a:ln>
                          <a:solidFill>
                            <a:srgbClr val="FFFF00"/>
                          </a:solidFill>
                          <a:effectLst/>
                          <a:latin typeface="Times New Roman" pitchFamily="18" charset="0"/>
                          <a:cs typeface="Times New Roman" pitchFamily="18" charset="0"/>
                        </a:rPr>
                        <a:t>349 (HR)</a:t>
                      </a:r>
                      <a:endParaRPr kumimoji="0" lang="en-US" sz="24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smtClean="0">
                          <a:ln>
                            <a:noFill/>
                          </a:ln>
                          <a:solidFill>
                            <a:srgbClr val="FFFF00"/>
                          </a:solidFill>
                          <a:effectLst/>
                          <a:latin typeface="Times New Roman" pitchFamily="18" charset="0"/>
                          <a:cs typeface="Times New Roman" pitchFamily="18" charset="0"/>
                        </a:rPr>
                        <a:t>3457642</a:t>
                      </a:r>
                      <a:endParaRPr kumimoji="0" lang="en-US" sz="2400" b="0" i="0" u="none" strike="noStrike" cap="none" normalizeH="0" baseline="0" smtClean="0">
                        <a:ln>
                          <a:noFill/>
                        </a:ln>
                        <a:solidFill>
                          <a:srgbClr val="FFFF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09500" name="Rectangle 188"/>
          <p:cNvSpPr>
            <a:spLocks noChangeArrowheads="1"/>
          </p:cNvSpPr>
          <p:nvPr/>
        </p:nvSpPr>
        <p:spPr bwMode="auto">
          <a:xfrm>
            <a:off x="1219200" y="4206875"/>
            <a:ext cx="184150" cy="366713"/>
          </a:xfrm>
          <a:prstGeom prst="rect">
            <a:avLst/>
          </a:prstGeom>
          <a:noFill/>
          <a:ln w="9525">
            <a:noFill/>
            <a:miter lim="800000"/>
            <a:headEnd/>
            <a:tailEnd/>
          </a:ln>
          <a:effectLst/>
        </p:spPr>
        <p:txBody>
          <a:bodyPr wrap="none" anchor="ctr">
            <a:spAutoFit/>
          </a:bodyPr>
          <a:lstStyle/>
          <a:p>
            <a:pPr eaLnBrk="1" hangingPunct="1"/>
            <a:endParaRPr lang="en-US"/>
          </a:p>
        </p:txBody>
      </p:sp>
      <p:sp>
        <p:nvSpPr>
          <p:cNvPr id="909564" name="Text Box 252"/>
          <p:cNvSpPr txBox="1">
            <a:spLocks noChangeArrowheads="1"/>
          </p:cNvSpPr>
          <p:nvPr/>
        </p:nvSpPr>
        <p:spPr bwMode="auto">
          <a:xfrm>
            <a:off x="1524000" y="811213"/>
            <a:ext cx="4767263" cy="457200"/>
          </a:xfrm>
          <a:prstGeom prst="rect">
            <a:avLst/>
          </a:prstGeom>
          <a:noFill/>
          <a:ln w="9525">
            <a:noFill/>
            <a:miter lim="800000"/>
            <a:headEnd/>
            <a:tailEnd/>
          </a:ln>
          <a:effectLst/>
        </p:spPr>
        <p:txBody>
          <a:bodyPr wrap="none">
            <a:spAutoFit/>
          </a:bodyPr>
          <a:lstStyle/>
          <a:p>
            <a:pPr>
              <a:buFontTx/>
              <a:buChar char="•"/>
            </a:pPr>
            <a:r>
              <a:rPr lang="en-US" sz="2400"/>
              <a:t> Duplicate Identification Numbers</a:t>
            </a:r>
          </a:p>
        </p:txBody>
      </p:sp>
      <p:sp>
        <p:nvSpPr>
          <p:cNvPr id="909565" name="Text Box 253"/>
          <p:cNvSpPr txBox="1">
            <a:spLocks noChangeArrowheads="1"/>
          </p:cNvSpPr>
          <p:nvPr/>
        </p:nvSpPr>
        <p:spPr bwMode="auto">
          <a:xfrm>
            <a:off x="1600200" y="1570038"/>
            <a:ext cx="3359150" cy="366712"/>
          </a:xfrm>
          <a:prstGeom prst="rect">
            <a:avLst/>
          </a:prstGeom>
          <a:noFill/>
          <a:ln w="9525">
            <a:noFill/>
            <a:miter lim="800000"/>
            <a:headEnd/>
            <a:tailEnd/>
          </a:ln>
          <a:effectLst/>
        </p:spPr>
        <p:txBody>
          <a:bodyPr wrap="none">
            <a:spAutoFit/>
          </a:bodyPr>
          <a:lstStyle/>
          <a:p>
            <a:pPr marL="342900" indent="-342900">
              <a:buFontTx/>
              <a:buChar char="•"/>
            </a:pPr>
            <a:r>
              <a:rPr lang="en-US"/>
              <a:t>Multiple Customer Numbers</a:t>
            </a:r>
          </a:p>
        </p:txBody>
      </p:sp>
      <p:sp>
        <p:nvSpPr>
          <p:cNvPr id="909567" name="Text Box 255"/>
          <p:cNvSpPr txBox="1">
            <a:spLocks noChangeArrowheads="1"/>
          </p:cNvSpPr>
          <p:nvPr/>
        </p:nvSpPr>
        <p:spPr bwMode="auto">
          <a:xfrm>
            <a:off x="1524000" y="3551238"/>
            <a:ext cx="3384550" cy="366712"/>
          </a:xfrm>
          <a:prstGeom prst="rect">
            <a:avLst/>
          </a:prstGeom>
          <a:noFill/>
          <a:ln w="9525">
            <a:noFill/>
            <a:miter lim="800000"/>
            <a:headEnd/>
            <a:tailEnd/>
          </a:ln>
          <a:effectLst/>
        </p:spPr>
        <p:txBody>
          <a:bodyPr wrap="none">
            <a:spAutoFit/>
          </a:bodyPr>
          <a:lstStyle/>
          <a:p>
            <a:pPr marL="342900" indent="-342900">
              <a:buFontTx/>
              <a:buChar char="•"/>
            </a:pPr>
            <a:r>
              <a:rPr lang="en-US"/>
              <a:t>Multiple Employee Numbers</a:t>
            </a:r>
          </a:p>
        </p:txBody>
      </p:sp>
      <p:sp>
        <p:nvSpPr>
          <p:cNvPr id="909574" name="Rectangle 262"/>
          <p:cNvSpPr>
            <a:spLocks noGrp="1" noChangeArrowheads="1"/>
          </p:cNvSpPr>
          <p:nvPr>
            <p:ph type="title"/>
          </p:nvPr>
        </p:nvSpPr>
        <p:spPr>
          <a:xfrm>
            <a:off x="0" y="0"/>
            <a:ext cx="9144000" cy="685800"/>
          </a:xfrm>
          <a:solidFill>
            <a:schemeClr val="accent1"/>
          </a:solidFill>
          <a:ln/>
        </p:spPr>
        <p:txBody>
          <a:bodyPr lIns="93589" tIns="46795" rIns="93589" bIns="46795" anchor="b" anchorCtr="0">
            <a:normAutofit fontScale="90000"/>
          </a:bodyPr>
          <a:lstStyle/>
          <a:p>
            <a:pPr defTabSz="930275"/>
            <a:r>
              <a:rPr lang="en-US"/>
              <a:t>Data Duplication: Non-Unique PK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5"/>
          <p:cNvSpPr>
            <a:spLocks noGrp="1"/>
          </p:cNvSpPr>
          <p:nvPr>
            <p:ph type="ftr" sz="quarter" idx="11"/>
          </p:nvPr>
        </p:nvSpPr>
        <p:spPr/>
        <p:txBody>
          <a:bodyPr/>
          <a:lstStyle/>
          <a:p>
            <a:r>
              <a:rPr lang="en-US" smtClean="0"/>
              <a:t>Shah, 2015</a:t>
            </a:r>
            <a:endParaRPr lang="en-US"/>
          </a:p>
        </p:txBody>
      </p:sp>
      <p:sp>
        <p:nvSpPr>
          <p:cNvPr id="21" name="Slide Number Placeholder 6"/>
          <p:cNvSpPr>
            <a:spLocks noGrp="1"/>
          </p:cNvSpPr>
          <p:nvPr>
            <p:ph type="sldNum" sz="quarter" idx="12"/>
          </p:nvPr>
        </p:nvSpPr>
        <p:spPr/>
        <p:txBody>
          <a:bodyPr/>
          <a:lstStyle/>
          <a:p>
            <a:fld id="{03E92591-7BC9-4837-973E-817C2E65DA81}" type="slidenum">
              <a:rPr lang="en-US"/>
              <a:pPr/>
              <a:t>5</a:t>
            </a:fld>
            <a:endParaRPr lang="en-US"/>
          </a:p>
        </p:txBody>
      </p:sp>
      <p:sp>
        <p:nvSpPr>
          <p:cNvPr id="707586" name="Rectangle 2"/>
          <p:cNvSpPr>
            <a:spLocks noGrp="1" noChangeArrowheads="1"/>
          </p:cNvSpPr>
          <p:nvPr>
            <p:ph type="title"/>
          </p:nvPr>
        </p:nvSpPr>
        <p:spPr>
          <a:xfrm>
            <a:off x="0" y="0"/>
            <a:ext cx="9144000" cy="685800"/>
          </a:xfrm>
          <a:solidFill>
            <a:schemeClr val="accent1"/>
          </a:solidFill>
          <a:ln/>
        </p:spPr>
        <p:txBody>
          <a:bodyPr lIns="93589" tIns="46795" rIns="93589" bIns="46795" anchor="b" anchorCtr="0">
            <a:normAutofit fontScale="90000"/>
          </a:bodyPr>
          <a:lstStyle/>
          <a:p>
            <a:pPr defTabSz="930275"/>
            <a:r>
              <a:rPr lang="en-US"/>
              <a:t>Data Duplication: House Holding</a:t>
            </a:r>
          </a:p>
        </p:txBody>
      </p:sp>
      <p:sp>
        <p:nvSpPr>
          <p:cNvPr id="707587" name="Rectangle 3"/>
          <p:cNvSpPr>
            <a:spLocks noGrp="1" noChangeArrowheads="1"/>
          </p:cNvSpPr>
          <p:nvPr>
            <p:ph type="body" sz="half" idx="1"/>
          </p:nvPr>
        </p:nvSpPr>
        <p:spPr>
          <a:xfrm>
            <a:off x="533400" y="914400"/>
            <a:ext cx="7853363" cy="1066800"/>
          </a:xfrm>
        </p:spPr>
        <p:txBody>
          <a:bodyPr>
            <a:normAutofit fontScale="25000" lnSpcReduction="20000"/>
          </a:bodyPr>
          <a:lstStyle/>
          <a:p>
            <a:pPr lvl="1">
              <a:tabLst>
                <a:tab pos="55563" algn="l"/>
              </a:tabLst>
            </a:pPr>
            <a:r>
              <a:rPr lang="en-US" sz="2400"/>
              <a:t>Group together all records that belong to the same household.</a:t>
            </a:r>
            <a:endParaRPr lang="en-US" sz="1000" i="1"/>
          </a:p>
          <a:p>
            <a:pPr marL="55563" indent="0">
              <a:buFont typeface="Wingdings" pitchFamily="2" charset="2"/>
              <a:buNone/>
              <a:tabLst>
                <a:tab pos="55563" algn="l"/>
              </a:tabLst>
            </a:pPr>
            <a:endParaRPr lang="en-US" sz="4000" i="1">
              <a:solidFill>
                <a:srgbClr val="FAFD00"/>
              </a:solidFill>
            </a:endParaRPr>
          </a:p>
          <a:p>
            <a:pPr marL="55563" indent="0">
              <a:buFont typeface="Wingdings" pitchFamily="2" charset="2"/>
              <a:buNone/>
              <a:tabLst>
                <a:tab pos="55563" algn="l"/>
              </a:tabLst>
            </a:pPr>
            <a:endParaRPr lang="en-US" sz="4000" i="1">
              <a:solidFill>
                <a:srgbClr val="FAFD00"/>
              </a:solidFill>
            </a:endParaRPr>
          </a:p>
          <a:p>
            <a:pPr marL="55563" indent="0">
              <a:buFont typeface="Wingdings" pitchFamily="2" charset="2"/>
              <a:buNone/>
              <a:tabLst>
                <a:tab pos="55563" algn="l"/>
              </a:tabLst>
            </a:pPr>
            <a:endParaRPr lang="en-US" i="1"/>
          </a:p>
          <a:p>
            <a:pPr marL="55563" indent="0">
              <a:buFont typeface="Wingdings" pitchFamily="2" charset="2"/>
              <a:buNone/>
              <a:tabLst>
                <a:tab pos="55563" algn="l"/>
              </a:tabLst>
            </a:pPr>
            <a:endParaRPr lang="en-US" i="1" u="sng"/>
          </a:p>
          <a:p>
            <a:pPr marL="55563" indent="0">
              <a:buFont typeface="Wingdings" pitchFamily="2" charset="2"/>
              <a:buNone/>
              <a:tabLst>
                <a:tab pos="55563" algn="l"/>
              </a:tabLst>
            </a:pPr>
            <a:endParaRPr lang="en-US" i="1"/>
          </a:p>
          <a:p>
            <a:pPr marL="55563" indent="0">
              <a:buFont typeface="Wingdings" pitchFamily="2" charset="2"/>
              <a:buNone/>
              <a:tabLst>
                <a:tab pos="55563" algn="l"/>
              </a:tabLst>
            </a:pPr>
            <a:r>
              <a:rPr lang="en-US" i="1">
                <a:solidFill>
                  <a:srgbClr val="FFFF00"/>
                </a:solidFill>
              </a:rPr>
              <a:t>Why bother ?</a:t>
            </a:r>
          </a:p>
        </p:txBody>
      </p:sp>
      <p:sp>
        <p:nvSpPr>
          <p:cNvPr id="707590" name="Rectangle 6"/>
          <p:cNvSpPr>
            <a:spLocks noChangeArrowheads="1"/>
          </p:cNvSpPr>
          <p:nvPr/>
        </p:nvSpPr>
        <p:spPr bwMode="auto">
          <a:xfrm>
            <a:off x="1524000" y="1981200"/>
            <a:ext cx="1066800" cy="533400"/>
          </a:xfrm>
          <a:prstGeom prst="rect">
            <a:avLst/>
          </a:prstGeom>
          <a:noFill/>
          <a:ln w="9525">
            <a:solidFill>
              <a:schemeClr val="hlink"/>
            </a:solidFill>
            <a:miter lim="800000"/>
            <a:headEnd/>
            <a:tailEnd/>
          </a:ln>
          <a:effectLst/>
        </p:spPr>
        <p:txBody>
          <a:bodyPr wrap="none" anchor="ctr"/>
          <a:lstStyle/>
          <a:p>
            <a:pPr algn="ctr" eaLnBrk="1" hangingPunct="1"/>
            <a:r>
              <a:rPr lang="en-US" sz="2400" b="1">
                <a:cs typeface="Arial" charset="0"/>
              </a:rPr>
              <a:t>………</a:t>
            </a:r>
          </a:p>
        </p:txBody>
      </p:sp>
      <p:sp>
        <p:nvSpPr>
          <p:cNvPr id="707591" name="Rectangle 7"/>
          <p:cNvSpPr>
            <a:spLocks noChangeArrowheads="1"/>
          </p:cNvSpPr>
          <p:nvPr/>
        </p:nvSpPr>
        <p:spPr bwMode="auto">
          <a:xfrm>
            <a:off x="2590800" y="1981200"/>
            <a:ext cx="1828800" cy="533400"/>
          </a:xfrm>
          <a:prstGeom prst="rect">
            <a:avLst/>
          </a:prstGeom>
          <a:noFill/>
          <a:ln w="9525">
            <a:solidFill>
              <a:schemeClr val="hlink"/>
            </a:solidFill>
            <a:miter lim="800000"/>
            <a:headEnd/>
            <a:tailEnd/>
          </a:ln>
          <a:effectLst/>
        </p:spPr>
        <p:txBody>
          <a:bodyPr wrap="none" anchor="ctr"/>
          <a:lstStyle/>
          <a:p>
            <a:pPr eaLnBrk="1" hangingPunct="1"/>
            <a:r>
              <a:rPr lang="en-US" sz="1600">
                <a:cs typeface="Arial" charset="0"/>
              </a:rPr>
              <a:t>S. Ahad</a:t>
            </a:r>
            <a:r>
              <a:rPr lang="en-US">
                <a:cs typeface="Arial" charset="0"/>
              </a:rPr>
              <a:t> </a:t>
            </a:r>
          </a:p>
        </p:txBody>
      </p:sp>
      <p:sp>
        <p:nvSpPr>
          <p:cNvPr id="707592" name="Rectangle 8"/>
          <p:cNvSpPr>
            <a:spLocks noChangeArrowheads="1"/>
          </p:cNvSpPr>
          <p:nvPr/>
        </p:nvSpPr>
        <p:spPr bwMode="auto">
          <a:xfrm>
            <a:off x="4419600" y="1981200"/>
            <a:ext cx="3657600" cy="533400"/>
          </a:xfrm>
          <a:prstGeom prst="rect">
            <a:avLst/>
          </a:prstGeom>
          <a:noFill/>
          <a:ln w="9525">
            <a:solidFill>
              <a:schemeClr val="hlink"/>
            </a:solidFill>
            <a:miter lim="800000"/>
            <a:headEnd/>
            <a:tailEnd/>
          </a:ln>
          <a:effectLst/>
        </p:spPr>
        <p:txBody>
          <a:bodyPr wrap="none" anchor="ctr"/>
          <a:lstStyle/>
          <a:p>
            <a:pPr eaLnBrk="1" hangingPunct="1"/>
            <a:r>
              <a:rPr lang="en-US" sz="1600">
                <a:cs typeface="Arial" charset="0"/>
              </a:rPr>
              <a:t>440, Munir Road, Lahore</a:t>
            </a:r>
          </a:p>
        </p:txBody>
      </p:sp>
      <p:sp>
        <p:nvSpPr>
          <p:cNvPr id="707594" name="Rectangle 10"/>
          <p:cNvSpPr>
            <a:spLocks noChangeArrowheads="1"/>
          </p:cNvSpPr>
          <p:nvPr/>
        </p:nvSpPr>
        <p:spPr bwMode="auto">
          <a:xfrm>
            <a:off x="1524000" y="2514600"/>
            <a:ext cx="1066800" cy="533400"/>
          </a:xfrm>
          <a:prstGeom prst="rect">
            <a:avLst/>
          </a:prstGeom>
          <a:noFill/>
          <a:ln w="9525">
            <a:solidFill>
              <a:schemeClr val="hlink"/>
            </a:solidFill>
            <a:miter lim="800000"/>
            <a:headEnd/>
            <a:tailEnd/>
          </a:ln>
          <a:effectLst/>
        </p:spPr>
        <p:txBody>
          <a:bodyPr wrap="none" anchor="ctr"/>
          <a:lstStyle/>
          <a:p>
            <a:pPr algn="ctr" eaLnBrk="1" hangingPunct="1"/>
            <a:r>
              <a:rPr lang="en-US" sz="2400" b="1">
                <a:cs typeface="Arial" charset="0"/>
              </a:rPr>
              <a:t>………</a:t>
            </a:r>
          </a:p>
        </p:txBody>
      </p:sp>
      <p:sp>
        <p:nvSpPr>
          <p:cNvPr id="707595" name="Rectangle 11"/>
          <p:cNvSpPr>
            <a:spLocks noChangeArrowheads="1"/>
          </p:cNvSpPr>
          <p:nvPr/>
        </p:nvSpPr>
        <p:spPr bwMode="auto">
          <a:xfrm>
            <a:off x="2590800" y="2514600"/>
            <a:ext cx="1828800" cy="533400"/>
          </a:xfrm>
          <a:prstGeom prst="rect">
            <a:avLst/>
          </a:prstGeom>
          <a:noFill/>
          <a:ln w="9525">
            <a:solidFill>
              <a:schemeClr val="hlink"/>
            </a:solidFill>
            <a:miter lim="800000"/>
            <a:headEnd/>
            <a:tailEnd/>
          </a:ln>
          <a:effectLst/>
        </p:spPr>
        <p:txBody>
          <a:bodyPr wrap="none" anchor="ctr"/>
          <a:lstStyle/>
          <a:p>
            <a:pPr eaLnBrk="1" hangingPunct="1"/>
            <a:r>
              <a:rPr lang="en-US" b="1">
                <a:cs typeface="Arial" charset="0"/>
              </a:rPr>
              <a:t>………….…</a:t>
            </a:r>
          </a:p>
        </p:txBody>
      </p:sp>
      <p:sp>
        <p:nvSpPr>
          <p:cNvPr id="707596" name="Rectangle 12"/>
          <p:cNvSpPr>
            <a:spLocks noChangeArrowheads="1"/>
          </p:cNvSpPr>
          <p:nvPr/>
        </p:nvSpPr>
        <p:spPr bwMode="auto">
          <a:xfrm>
            <a:off x="4419600" y="2514600"/>
            <a:ext cx="3657600" cy="533400"/>
          </a:xfrm>
          <a:prstGeom prst="rect">
            <a:avLst/>
          </a:prstGeom>
          <a:noFill/>
          <a:ln w="9525">
            <a:solidFill>
              <a:schemeClr val="hlink"/>
            </a:solidFill>
            <a:miter lim="800000"/>
            <a:headEnd/>
            <a:tailEnd/>
          </a:ln>
          <a:effectLst/>
        </p:spPr>
        <p:txBody>
          <a:bodyPr wrap="none" anchor="ctr"/>
          <a:lstStyle/>
          <a:p>
            <a:pPr eaLnBrk="1" hangingPunct="1"/>
            <a:r>
              <a:rPr lang="en-US" b="1">
                <a:cs typeface="Arial" charset="0"/>
              </a:rPr>
              <a:t>………………………………</a:t>
            </a:r>
          </a:p>
        </p:txBody>
      </p:sp>
      <p:sp>
        <p:nvSpPr>
          <p:cNvPr id="707598" name="Rectangle 14"/>
          <p:cNvSpPr>
            <a:spLocks noChangeArrowheads="1"/>
          </p:cNvSpPr>
          <p:nvPr/>
        </p:nvSpPr>
        <p:spPr bwMode="auto">
          <a:xfrm>
            <a:off x="1524000" y="3048000"/>
            <a:ext cx="1066800" cy="533400"/>
          </a:xfrm>
          <a:prstGeom prst="rect">
            <a:avLst/>
          </a:prstGeom>
          <a:noFill/>
          <a:ln w="9525">
            <a:solidFill>
              <a:schemeClr val="hlink"/>
            </a:solidFill>
            <a:miter lim="800000"/>
            <a:headEnd/>
            <a:tailEnd/>
          </a:ln>
          <a:effectLst/>
        </p:spPr>
        <p:txBody>
          <a:bodyPr wrap="none" anchor="ctr"/>
          <a:lstStyle/>
          <a:p>
            <a:pPr algn="ctr" eaLnBrk="1" hangingPunct="1"/>
            <a:r>
              <a:rPr lang="en-US" sz="2400" b="1">
                <a:cs typeface="Arial" charset="0"/>
              </a:rPr>
              <a:t>………</a:t>
            </a:r>
          </a:p>
        </p:txBody>
      </p:sp>
      <p:sp>
        <p:nvSpPr>
          <p:cNvPr id="707599" name="Rectangle 15"/>
          <p:cNvSpPr>
            <a:spLocks noChangeArrowheads="1"/>
          </p:cNvSpPr>
          <p:nvPr/>
        </p:nvSpPr>
        <p:spPr bwMode="auto">
          <a:xfrm>
            <a:off x="2590800" y="3048000"/>
            <a:ext cx="1828800" cy="533400"/>
          </a:xfrm>
          <a:prstGeom prst="rect">
            <a:avLst/>
          </a:prstGeom>
          <a:noFill/>
          <a:ln w="9525">
            <a:solidFill>
              <a:schemeClr val="hlink"/>
            </a:solidFill>
            <a:miter lim="800000"/>
            <a:headEnd/>
            <a:tailEnd/>
          </a:ln>
          <a:effectLst/>
        </p:spPr>
        <p:txBody>
          <a:bodyPr wrap="none" anchor="ctr"/>
          <a:lstStyle/>
          <a:p>
            <a:pPr eaLnBrk="1" hangingPunct="1"/>
            <a:r>
              <a:rPr lang="en-US" sz="1600">
                <a:cs typeface="Arial" charset="0"/>
              </a:rPr>
              <a:t>Shiekh Ahad </a:t>
            </a:r>
          </a:p>
        </p:txBody>
      </p:sp>
      <p:sp>
        <p:nvSpPr>
          <p:cNvPr id="707600" name="Rectangle 16"/>
          <p:cNvSpPr>
            <a:spLocks noChangeArrowheads="1"/>
          </p:cNvSpPr>
          <p:nvPr/>
        </p:nvSpPr>
        <p:spPr bwMode="auto">
          <a:xfrm>
            <a:off x="4419600" y="3048000"/>
            <a:ext cx="3657600" cy="533400"/>
          </a:xfrm>
          <a:prstGeom prst="rect">
            <a:avLst/>
          </a:prstGeom>
          <a:noFill/>
          <a:ln w="9525">
            <a:solidFill>
              <a:schemeClr val="hlink"/>
            </a:solidFill>
            <a:miter lim="800000"/>
            <a:headEnd/>
            <a:tailEnd/>
          </a:ln>
          <a:effectLst/>
        </p:spPr>
        <p:txBody>
          <a:bodyPr wrap="none" anchor="ctr"/>
          <a:lstStyle/>
          <a:p>
            <a:pPr eaLnBrk="1" hangingPunct="1"/>
            <a:r>
              <a:rPr lang="en-US">
                <a:cs typeface="Arial" charset="0"/>
              </a:rPr>
              <a:t>No. 440, Munir Rd, Lhr</a:t>
            </a:r>
          </a:p>
        </p:txBody>
      </p:sp>
      <p:sp>
        <p:nvSpPr>
          <p:cNvPr id="707602" name="Rectangle 18"/>
          <p:cNvSpPr>
            <a:spLocks noChangeArrowheads="1"/>
          </p:cNvSpPr>
          <p:nvPr/>
        </p:nvSpPr>
        <p:spPr bwMode="auto">
          <a:xfrm>
            <a:off x="1524000" y="4114800"/>
            <a:ext cx="1066800" cy="533400"/>
          </a:xfrm>
          <a:prstGeom prst="rect">
            <a:avLst/>
          </a:prstGeom>
          <a:noFill/>
          <a:ln w="9525">
            <a:solidFill>
              <a:schemeClr val="hlink"/>
            </a:solidFill>
            <a:miter lim="800000"/>
            <a:headEnd/>
            <a:tailEnd/>
          </a:ln>
          <a:effectLst/>
        </p:spPr>
        <p:txBody>
          <a:bodyPr wrap="none" anchor="ctr"/>
          <a:lstStyle/>
          <a:p>
            <a:pPr algn="ctr" eaLnBrk="1" hangingPunct="1"/>
            <a:r>
              <a:rPr lang="en-US" sz="2400" b="1">
                <a:cs typeface="Arial" charset="0"/>
              </a:rPr>
              <a:t>………</a:t>
            </a:r>
          </a:p>
        </p:txBody>
      </p:sp>
      <p:sp>
        <p:nvSpPr>
          <p:cNvPr id="707603" name="Rectangle 19"/>
          <p:cNvSpPr>
            <a:spLocks noChangeArrowheads="1"/>
          </p:cNvSpPr>
          <p:nvPr/>
        </p:nvSpPr>
        <p:spPr bwMode="auto">
          <a:xfrm>
            <a:off x="2590800" y="4114800"/>
            <a:ext cx="1828800" cy="533400"/>
          </a:xfrm>
          <a:prstGeom prst="rect">
            <a:avLst/>
          </a:prstGeom>
          <a:noFill/>
          <a:ln w="9525">
            <a:solidFill>
              <a:schemeClr val="hlink"/>
            </a:solidFill>
            <a:miter lim="800000"/>
            <a:headEnd/>
            <a:tailEnd/>
          </a:ln>
          <a:effectLst/>
        </p:spPr>
        <p:txBody>
          <a:bodyPr wrap="none" anchor="ctr"/>
          <a:lstStyle/>
          <a:p>
            <a:pPr eaLnBrk="1" hangingPunct="1"/>
            <a:r>
              <a:rPr lang="en-US"/>
              <a:t>Shiekh </a:t>
            </a:r>
            <a:r>
              <a:rPr lang="en-US" sz="1600">
                <a:cs typeface="Arial" charset="0"/>
              </a:rPr>
              <a:t>Ahed </a:t>
            </a:r>
          </a:p>
        </p:txBody>
      </p:sp>
      <p:sp>
        <p:nvSpPr>
          <p:cNvPr id="707604" name="Rectangle 20"/>
          <p:cNvSpPr>
            <a:spLocks noChangeArrowheads="1"/>
          </p:cNvSpPr>
          <p:nvPr/>
        </p:nvSpPr>
        <p:spPr bwMode="auto">
          <a:xfrm>
            <a:off x="4419600" y="4114800"/>
            <a:ext cx="3657600" cy="533400"/>
          </a:xfrm>
          <a:prstGeom prst="rect">
            <a:avLst/>
          </a:prstGeom>
          <a:noFill/>
          <a:ln w="9525">
            <a:solidFill>
              <a:schemeClr val="hlink"/>
            </a:solidFill>
            <a:miter lim="800000"/>
            <a:headEnd/>
            <a:tailEnd/>
          </a:ln>
          <a:effectLst/>
        </p:spPr>
        <p:txBody>
          <a:bodyPr wrap="none" anchor="ctr"/>
          <a:lstStyle/>
          <a:p>
            <a:pPr eaLnBrk="1" hangingPunct="1"/>
            <a:r>
              <a:rPr lang="en-US" sz="1600">
                <a:cs typeface="Arial" charset="0"/>
              </a:rPr>
              <a:t>House # 440, Munir Road, Lahore</a:t>
            </a:r>
          </a:p>
        </p:txBody>
      </p:sp>
      <p:sp>
        <p:nvSpPr>
          <p:cNvPr id="707606" name="Rectangle 22"/>
          <p:cNvSpPr>
            <a:spLocks noChangeArrowheads="1"/>
          </p:cNvSpPr>
          <p:nvPr/>
        </p:nvSpPr>
        <p:spPr bwMode="auto">
          <a:xfrm>
            <a:off x="1524000" y="3581400"/>
            <a:ext cx="1066800" cy="533400"/>
          </a:xfrm>
          <a:prstGeom prst="rect">
            <a:avLst/>
          </a:prstGeom>
          <a:noFill/>
          <a:ln w="9525">
            <a:solidFill>
              <a:schemeClr val="hlink"/>
            </a:solidFill>
            <a:miter lim="800000"/>
            <a:headEnd/>
            <a:tailEnd/>
          </a:ln>
          <a:effectLst/>
        </p:spPr>
        <p:txBody>
          <a:bodyPr wrap="none" anchor="ctr"/>
          <a:lstStyle/>
          <a:p>
            <a:pPr algn="ctr" eaLnBrk="1" hangingPunct="1"/>
            <a:r>
              <a:rPr lang="en-US" sz="2400" b="1">
                <a:cs typeface="Arial" charset="0"/>
              </a:rPr>
              <a:t>………</a:t>
            </a:r>
          </a:p>
        </p:txBody>
      </p:sp>
      <p:sp>
        <p:nvSpPr>
          <p:cNvPr id="707607" name="Rectangle 23"/>
          <p:cNvSpPr>
            <a:spLocks noChangeArrowheads="1"/>
          </p:cNvSpPr>
          <p:nvPr/>
        </p:nvSpPr>
        <p:spPr bwMode="auto">
          <a:xfrm>
            <a:off x="2590800" y="3581400"/>
            <a:ext cx="1828800" cy="533400"/>
          </a:xfrm>
          <a:prstGeom prst="rect">
            <a:avLst/>
          </a:prstGeom>
          <a:noFill/>
          <a:ln w="9525">
            <a:solidFill>
              <a:schemeClr val="hlink"/>
            </a:solidFill>
            <a:miter lim="800000"/>
            <a:headEnd/>
            <a:tailEnd/>
          </a:ln>
          <a:effectLst/>
        </p:spPr>
        <p:txBody>
          <a:bodyPr wrap="none" anchor="ctr"/>
          <a:lstStyle/>
          <a:p>
            <a:pPr eaLnBrk="1" hangingPunct="1"/>
            <a:r>
              <a:rPr lang="en-US" b="1">
                <a:cs typeface="Arial" charset="0"/>
              </a:rPr>
              <a:t>………….…</a:t>
            </a:r>
          </a:p>
        </p:txBody>
      </p:sp>
      <p:sp>
        <p:nvSpPr>
          <p:cNvPr id="707608" name="Rectangle 24"/>
          <p:cNvSpPr>
            <a:spLocks noChangeArrowheads="1"/>
          </p:cNvSpPr>
          <p:nvPr/>
        </p:nvSpPr>
        <p:spPr bwMode="auto">
          <a:xfrm>
            <a:off x="4419600" y="3581400"/>
            <a:ext cx="3657600" cy="533400"/>
          </a:xfrm>
          <a:prstGeom prst="rect">
            <a:avLst/>
          </a:prstGeom>
          <a:noFill/>
          <a:ln w="9525">
            <a:solidFill>
              <a:schemeClr val="hlink"/>
            </a:solidFill>
            <a:miter lim="800000"/>
            <a:headEnd/>
            <a:tailEnd/>
          </a:ln>
          <a:effectLst/>
        </p:spPr>
        <p:txBody>
          <a:bodyPr wrap="none" anchor="ctr"/>
          <a:lstStyle/>
          <a:p>
            <a:pPr eaLnBrk="1" hangingPunct="1"/>
            <a:r>
              <a:rPr lang="en-US" b="1">
                <a:cs typeface="Arial"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5"/>
          <p:cNvSpPr>
            <a:spLocks noGrp="1"/>
          </p:cNvSpPr>
          <p:nvPr>
            <p:ph type="ftr" sz="quarter" idx="11"/>
          </p:nvPr>
        </p:nvSpPr>
        <p:spPr/>
        <p:txBody>
          <a:bodyPr/>
          <a:lstStyle/>
          <a:p>
            <a:r>
              <a:rPr lang="en-US" smtClean="0"/>
              <a:t>Shah, 2015</a:t>
            </a:r>
            <a:endParaRPr lang="en-US"/>
          </a:p>
        </p:txBody>
      </p:sp>
      <p:sp>
        <p:nvSpPr>
          <p:cNvPr id="18" name="Slide Number Placeholder 6"/>
          <p:cNvSpPr>
            <a:spLocks noGrp="1"/>
          </p:cNvSpPr>
          <p:nvPr>
            <p:ph type="sldNum" sz="quarter" idx="12"/>
          </p:nvPr>
        </p:nvSpPr>
        <p:spPr/>
        <p:txBody>
          <a:bodyPr/>
          <a:lstStyle/>
          <a:p>
            <a:fld id="{989FD97D-C125-4498-809D-4424EE297B9D}" type="slidenum">
              <a:rPr lang="en-US"/>
              <a:pPr/>
              <a:t>6</a:t>
            </a:fld>
            <a:endParaRPr lang="en-US"/>
          </a:p>
        </p:txBody>
      </p:sp>
      <p:sp>
        <p:nvSpPr>
          <p:cNvPr id="708611" name="Rectangle 3"/>
          <p:cNvSpPr>
            <a:spLocks noGrp="1" noChangeArrowheads="1"/>
          </p:cNvSpPr>
          <p:nvPr>
            <p:ph type="body" sz="half" idx="1"/>
          </p:nvPr>
        </p:nvSpPr>
        <p:spPr>
          <a:xfrm>
            <a:off x="457200" y="1143000"/>
            <a:ext cx="7843838" cy="4497388"/>
          </a:xfrm>
        </p:spPr>
        <p:txBody>
          <a:bodyPr/>
          <a:lstStyle/>
          <a:p>
            <a:pPr marL="55563" indent="0">
              <a:tabLst>
                <a:tab pos="55563" algn="l"/>
              </a:tabLst>
            </a:pPr>
            <a:r>
              <a:rPr lang="en-US" sz="2400"/>
              <a:t> Identify multiple records in each household which represent the same individual</a:t>
            </a:r>
            <a:endParaRPr lang="en-US" sz="2800"/>
          </a:p>
          <a:p>
            <a:pPr marL="55563" indent="0">
              <a:buFont typeface="Wingdings" pitchFamily="2" charset="2"/>
              <a:buNone/>
              <a:tabLst>
                <a:tab pos="55563" algn="l"/>
              </a:tabLst>
            </a:pPr>
            <a:endParaRPr lang="en-US" sz="1000" i="1"/>
          </a:p>
          <a:p>
            <a:pPr marL="55563" indent="0">
              <a:buFont typeface="Wingdings" pitchFamily="2" charset="2"/>
              <a:buNone/>
              <a:tabLst>
                <a:tab pos="55563" algn="l"/>
              </a:tabLst>
            </a:pPr>
            <a:endParaRPr lang="en-US" sz="3600" i="1">
              <a:solidFill>
                <a:srgbClr val="FAFD00"/>
              </a:solidFill>
            </a:endParaRPr>
          </a:p>
          <a:p>
            <a:pPr marL="55563" indent="0">
              <a:buFont typeface="Wingdings" pitchFamily="2" charset="2"/>
              <a:buNone/>
              <a:tabLst>
                <a:tab pos="55563" algn="l"/>
              </a:tabLst>
            </a:pPr>
            <a:endParaRPr lang="en-US" sz="3600" i="1">
              <a:solidFill>
                <a:srgbClr val="FAFD00"/>
              </a:solidFill>
            </a:endParaRPr>
          </a:p>
          <a:p>
            <a:pPr marL="55563" indent="0">
              <a:buFont typeface="Wingdings" pitchFamily="2" charset="2"/>
              <a:buNone/>
              <a:tabLst>
                <a:tab pos="55563" algn="l"/>
              </a:tabLst>
            </a:pPr>
            <a:endParaRPr lang="en-US" sz="2800" i="1"/>
          </a:p>
          <a:p>
            <a:pPr marL="55563" indent="0">
              <a:buFont typeface="Wingdings" pitchFamily="2" charset="2"/>
              <a:buNone/>
              <a:tabLst>
                <a:tab pos="55563" algn="l"/>
              </a:tabLst>
            </a:pPr>
            <a:endParaRPr lang="en-US" sz="2800" i="1" u="sng"/>
          </a:p>
          <a:p>
            <a:pPr marL="55563" indent="0">
              <a:buFont typeface="Wingdings" pitchFamily="2" charset="2"/>
              <a:buNone/>
              <a:tabLst>
                <a:tab pos="55563" algn="l"/>
              </a:tabLst>
            </a:pPr>
            <a:r>
              <a:rPr lang="en-US" sz="2800"/>
              <a:t>Address field is standardized. </a:t>
            </a:r>
          </a:p>
          <a:p>
            <a:pPr marL="55563" indent="0">
              <a:buFont typeface="Wingdings" pitchFamily="2" charset="2"/>
              <a:buNone/>
              <a:tabLst>
                <a:tab pos="55563" algn="l"/>
              </a:tabLst>
            </a:pPr>
            <a:r>
              <a:rPr lang="en-US" sz="2800"/>
              <a:t>By coincidence ??</a:t>
            </a:r>
            <a:r>
              <a:rPr lang="en-US" sz="2800" i="1" u="sng"/>
              <a:t> </a:t>
            </a:r>
          </a:p>
          <a:p>
            <a:pPr marL="55563" indent="0">
              <a:buFont typeface="Wingdings" pitchFamily="2" charset="2"/>
              <a:buNone/>
              <a:tabLst>
                <a:tab pos="55563" algn="l"/>
              </a:tabLst>
            </a:pPr>
            <a:endParaRPr lang="en-US" sz="2800" i="1"/>
          </a:p>
        </p:txBody>
      </p:sp>
      <p:grpSp>
        <p:nvGrpSpPr>
          <p:cNvPr id="2" name="Group 4"/>
          <p:cNvGrpSpPr>
            <a:grpSpLocks/>
          </p:cNvGrpSpPr>
          <p:nvPr/>
        </p:nvGrpSpPr>
        <p:grpSpPr bwMode="auto">
          <a:xfrm>
            <a:off x="1295400" y="2209800"/>
            <a:ext cx="6324600" cy="533400"/>
            <a:chOff x="816" y="1728"/>
            <a:chExt cx="3984" cy="336"/>
          </a:xfrm>
        </p:grpSpPr>
        <p:sp>
          <p:nvSpPr>
            <p:cNvPr id="708613" name="Rectangle 5"/>
            <p:cNvSpPr>
              <a:spLocks noChangeArrowheads="1"/>
            </p:cNvSpPr>
            <p:nvPr/>
          </p:nvSpPr>
          <p:spPr bwMode="auto">
            <a:xfrm>
              <a:off x="816" y="1728"/>
              <a:ext cx="672" cy="336"/>
            </a:xfrm>
            <a:prstGeom prst="rect">
              <a:avLst/>
            </a:prstGeom>
            <a:noFill/>
            <a:ln w="9525">
              <a:solidFill>
                <a:schemeClr val="hlink"/>
              </a:solidFill>
              <a:miter lim="800000"/>
              <a:headEnd/>
              <a:tailEnd/>
            </a:ln>
            <a:effectLst/>
          </p:spPr>
          <p:txBody>
            <a:bodyPr wrap="none" anchor="ctr"/>
            <a:lstStyle/>
            <a:p>
              <a:pPr algn="ctr" eaLnBrk="1" hangingPunct="1"/>
              <a:r>
                <a:rPr lang="en-US" sz="2400" b="1">
                  <a:cs typeface="Arial" charset="0"/>
                </a:rPr>
                <a:t>………</a:t>
              </a:r>
            </a:p>
          </p:txBody>
        </p:sp>
        <p:sp>
          <p:nvSpPr>
            <p:cNvPr id="708614" name="Rectangle 6"/>
            <p:cNvSpPr>
              <a:spLocks noChangeArrowheads="1"/>
            </p:cNvSpPr>
            <p:nvPr/>
          </p:nvSpPr>
          <p:spPr bwMode="auto">
            <a:xfrm>
              <a:off x="1488" y="1728"/>
              <a:ext cx="1008" cy="336"/>
            </a:xfrm>
            <a:prstGeom prst="rect">
              <a:avLst/>
            </a:prstGeom>
            <a:noFill/>
            <a:ln w="9525">
              <a:solidFill>
                <a:schemeClr val="hlink"/>
              </a:solidFill>
              <a:miter lim="800000"/>
              <a:headEnd/>
              <a:tailEnd/>
            </a:ln>
            <a:effectLst/>
          </p:spPr>
          <p:txBody>
            <a:bodyPr wrap="none" anchor="ctr"/>
            <a:lstStyle/>
            <a:p>
              <a:pPr eaLnBrk="1" hangingPunct="1"/>
              <a:r>
                <a:rPr lang="en-US" sz="1600">
                  <a:cs typeface="Arial" charset="0"/>
                </a:rPr>
                <a:t>M. Ahad</a:t>
              </a:r>
              <a:r>
                <a:rPr lang="en-US">
                  <a:cs typeface="Arial" charset="0"/>
                </a:rPr>
                <a:t> </a:t>
              </a:r>
            </a:p>
          </p:txBody>
        </p:sp>
        <p:sp>
          <p:nvSpPr>
            <p:cNvPr id="708615" name="Rectangle 7"/>
            <p:cNvSpPr>
              <a:spLocks noChangeArrowheads="1"/>
            </p:cNvSpPr>
            <p:nvPr/>
          </p:nvSpPr>
          <p:spPr bwMode="auto">
            <a:xfrm>
              <a:off x="2496" y="1728"/>
              <a:ext cx="2304" cy="336"/>
            </a:xfrm>
            <a:prstGeom prst="rect">
              <a:avLst/>
            </a:prstGeom>
            <a:noFill/>
            <a:ln w="9525">
              <a:solidFill>
                <a:schemeClr val="hlink"/>
              </a:solidFill>
              <a:miter lim="800000"/>
              <a:headEnd/>
              <a:tailEnd/>
            </a:ln>
            <a:effectLst/>
          </p:spPr>
          <p:txBody>
            <a:bodyPr wrap="none" anchor="ctr"/>
            <a:lstStyle/>
            <a:p>
              <a:pPr eaLnBrk="1" hangingPunct="1"/>
              <a:r>
                <a:rPr lang="en-US"/>
                <a:t>440, Munir Road, Lahore</a:t>
              </a:r>
            </a:p>
          </p:txBody>
        </p:sp>
      </p:grpSp>
      <p:grpSp>
        <p:nvGrpSpPr>
          <p:cNvPr id="3" name="Group 8"/>
          <p:cNvGrpSpPr>
            <a:grpSpLocks/>
          </p:cNvGrpSpPr>
          <p:nvPr/>
        </p:nvGrpSpPr>
        <p:grpSpPr bwMode="auto">
          <a:xfrm>
            <a:off x="1295400" y="2743200"/>
            <a:ext cx="6324600" cy="533400"/>
            <a:chOff x="816" y="1728"/>
            <a:chExt cx="3984" cy="336"/>
          </a:xfrm>
        </p:grpSpPr>
        <p:sp>
          <p:nvSpPr>
            <p:cNvPr id="708617" name="Rectangle 9"/>
            <p:cNvSpPr>
              <a:spLocks noChangeArrowheads="1"/>
            </p:cNvSpPr>
            <p:nvPr/>
          </p:nvSpPr>
          <p:spPr bwMode="auto">
            <a:xfrm>
              <a:off x="816" y="1728"/>
              <a:ext cx="672" cy="336"/>
            </a:xfrm>
            <a:prstGeom prst="rect">
              <a:avLst/>
            </a:prstGeom>
            <a:noFill/>
            <a:ln w="9525">
              <a:solidFill>
                <a:schemeClr val="hlink"/>
              </a:solidFill>
              <a:miter lim="800000"/>
              <a:headEnd/>
              <a:tailEnd/>
            </a:ln>
            <a:effectLst/>
          </p:spPr>
          <p:txBody>
            <a:bodyPr wrap="none" anchor="ctr"/>
            <a:lstStyle/>
            <a:p>
              <a:pPr algn="ctr" eaLnBrk="1" hangingPunct="1"/>
              <a:r>
                <a:rPr lang="en-US" sz="2400" b="1">
                  <a:cs typeface="Arial" charset="0"/>
                </a:rPr>
                <a:t>………</a:t>
              </a:r>
            </a:p>
          </p:txBody>
        </p:sp>
        <p:sp>
          <p:nvSpPr>
            <p:cNvPr id="708618" name="Rectangle 10"/>
            <p:cNvSpPr>
              <a:spLocks noChangeArrowheads="1"/>
            </p:cNvSpPr>
            <p:nvPr/>
          </p:nvSpPr>
          <p:spPr bwMode="auto">
            <a:xfrm>
              <a:off x="1488" y="1728"/>
              <a:ext cx="1008" cy="336"/>
            </a:xfrm>
            <a:prstGeom prst="rect">
              <a:avLst/>
            </a:prstGeom>
            <a:noFill/>
            <a:ln w="9525">
              <a:solidFill>
                <a:schemeClr val="hlink"/>
              </a:solidFill>
              <a:miter lim="800000"/>
              <a:headEnd/>
              <a:tailEnd/>
            </a:ln>
            <a:effectLst/>
          </p:spPr>
          <p:txBody>
            <a:bodyPr wrap="none" anchor="ctr"/>
            <a:lstStyle/>
            <a:p>
              <a:pPr eaLnBrk="1" hangingPunct="1"/>
              <a:r>
                <a:rPr lang="en-US" b="1">
                  <a:cs typeface="Arial" charset="0"/>
                </a:rPr>
                <a:t>………….…</a:t>
              </a:r>
            </a:p>
          </p:txBody>
        </p:sp>
        <p:sp>
          <p:nvSpPr>
            <p:cNvPr id="708619" name="Rectangle 11"/>
            <p:cNvSpPr>
              <a:spLocks noChangeArrowheads="1"/>
            </p:cNvSpPr>
            <p:nvPr/>
          </p:nvSpPr>
          <p:spPr bwMode="auto">
            <a:xfrm>
              <a:off x="2496" y="1728"/>
              <a:ext cx="2304" cy="336"/>
            </a:xfrm>
            <a:prstGeom prst="rect">
              <a:avLst/>
            </a:prstGeom>
            <a:noFill/>
            <a:ln w="9525">
              <a:solidFill>
                <a:schemeClr val="hlink"/>
              </a:solidFill>
              <a:miter lim="800000"/>
              <a:headEnd/>
              <a:tailEnd/>
            </a:ln>
            <a:effectLst/>
          </p:spPr>
          <p:txBody>
            <a:bodyPr wrap="none" anchor="ctr"/>
            <a:lstStyle/>
            <a:p>
              <a:pPr eaLnBrk="1" hangingPunct="1"/>
              <a:r>
                <a:rPr lang="en-US" b="1">
                  <a:cs typeface="Arial" charset="0"/>
                </a:rPr>
                <a:t>………………………………</a:t>
              </a:r>
            </a:p>
          </p:txBody>
        </p:sp>
      </p:grpSp>
      <p:grpSp>
        <p:nvGrpSpPr>
          <p:cNvPr id="4" name="Group 12"/>
          <p:cNvGrpSpPr>
            <a:grpSpLocks/>
          </p:cNvGrpSpPr>
          <p:nvPr/>
        </p:nvGrpSpPr>
        <p:grpSpPr bwMode="auto">
          <a:xfrm>
            <a:off x="1295400" y="3276600"/>
            <a:ext cx="6324600" cy="533400"/>
            <a:chOff x="816" y="1728"/>
            <a:chExt cx="3984" cy="336"/>
          </a:xfrm>
        </p:grpSpPr>
        <p:sp>
          <p:nvSpPr>
            <p:cNvPr id="708621" name="Rectangle 13"/>
            <p:cNvSpPr>
              <a:spLocks noChangeArrowheads="1"/>
            </p:cNvSpPr>
            <p:nvPr/>
          </p:nvSpPr>
          <p:spPr bwMode="auto">
            <a:xfrm>
              <a:off x="816" y="1728"/>
              <a:ext cx="672" cy="336"/>
            </a:xfrm>
            <a:prstGeom prst="rect">
              <a:avLst/>
            </a:prstGeom>
            <a:noFill/>
            <a:ln w="9525">
              <a:solidFill>
                <a:schemeClr val="hlink"/>
              </a:solidFill>
              <a:miter lim="800000"/>
              <a:headEnd/>
              <a:tailEnd/>
            </a:ln>
            <a:effectLst/>
          </p:spPr>
          <p:txBody>
            <a:bodyPr wrap="none" anchor="ctr"/>
            <a:lstStyle/>
            <a:p>
              <a:pPr algn="ctr" eaLnBrk="1" hangingPunct="1"/>
              <a:r>
                <a:rPr lang="en-US" sz="2400" b="1">
                  <a:cs typeface="Arial" charset="0"/>
                </a:rPr>
                <a:t>………</a:t>
              </a:r>
            </a:p>
          </p:txBody>
        </p:sp>
        <p:sp>
          <p:nvSpPr>
            <p:cNvPr id="708622" name="Rectangle 14"/>
            <p:cNvSpPr>
              <a:spLocks noChangeArrowheads="1"/>
            </p:cNvSpPr>
            <p:nvPr/>
          </p:nvSpPr>
          <p:spPr bwMode="auto">
            <a:xfrm>
              <a:off x="1488" y="1728"/>
              <a:ext cx="1008" cy="336"/>
            </a:xfrm>
            <a:prstGeom prst="rect">
              <a:avLst/>
            </a:prstGeom>
            <a:noFill/>
            <a:ln w="9525">
              <a:solidFill>
                <a:schemeClr val="hlink"/>
              </a:solidFill>
              <a:miter lim="800000"/>
              <a:headEnd/>
              <a:tailEnd/>
            </a:ln>
            <a:effectLst/>
          </p:spPr>
          <p:txBody>
            <a:bodyPr wrap="none" anchor="ctr"/>
            <a:lstStyle/>
            <a:p>
              <a:pPr eaLnBrk="1" hangingPunct="1"/>
              <a:r>
                <a:rPr lang="en-US" sz="1600">
                  <a:cs typeface="Arial" charset="0"/>
                </a:rPr>
                <a:t>Maj Ahad </a:t>
              </a:r>
            </a:p>
          </p:txBody>
        </p:sp>
        <p:sp>
          <p:nvSpPr>
            <p:cNvPr id="708623" name="Rectangle 15"/>
            <p:cNvSpPr>
              <a:spLocks noChangeArrowheads="1"/>
            </p:cNvSpPr>
            <p:nvPr/>
          </p:nvSpPr>
          <p:spPr bwMode="auto">
            <a:xfrm>
              <a:off x="2496" y="1728"/>
              <a:ext cx="2304" cy="336"/>
            </a:xfrm>
            <a:prstGeom prst="rect">
              <a:avLst/>
            </a:prstGeom>
            <a:noFill/>
            <a:ln w="9525">
              <a:solidFill>
                <a:schemeClr val="hlink"/>
              </a:solidFill>
              <a:miter lim="800000"/>
              <a:headEnd/>
              <a:tailEnd/>
            </a:ln>
            <a:effectLst/>
          </p:spPr>
          <p:txBody>
            <a:bodyPr wrap="none" anchor="ctr"/>
            <a:lstStyle/>
            <a:p>
              <a:pPr eaLnBrk="1" hangingPunct="1"/>
              <a:r>
                <a:rPr lang="en-US"/>
                <a:t>440, Munir Road, Lahore</a:t>
              </a:r>
            </a:p>
          </p:txBody>
        </p:sp>
      </p:grpSp>
      <p:sp>
        <p:nvSpPr>
          <p:cNvPr id="708629" name="Rectangle 21"/>
          <p:cNvSpPr>
            <a:spLocks noGrp="1" noChangeArrowheads="1"/>
          </p:cNvSpPr>
          <p:nvPr>
            <p:ph type="title"/>
          </p:nvPr>
        </p:nvSpPr>
        <p:spPr>
          <a:xfrm>
            <a:off x="0" y="0"/>
            <a:ext cx="9144000" cy="685800"/>
          </a:xfrm>
          <a:solidFill>
            <a:schemeClr val="accent1"/>
          </a:solidFill>
          <a:ln/>
        </p:spPr>
        <p:txBody>
          <a:bodyPr lIns="93589" tIns="46795" rIns="93589" bIns="46795" anchor="b" anchorCtr="0">
            <a:normAutofit fontScale="90000"/>
          </a:bodyPr>
          <a:lstStyle/>
          <a:p>
            <a:pPr defTabSz="930275"/>
            <a:r>
              <a:rPr lang="en-US"/>
              <a:t>Data Duplication: Individualization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Shah, 2015</a:t>
            </a:r>
            <a:endParaRPr lang="en-US"/>
          </a:p>
        </p:txBody>
      </p:sp>
      <p:sp>
        <p:nvSpPr>
          <p:cNvPr id="6" name="Slide Number Placeholder 5"/>
          <p:cNvSpPr>
            <a:spLocks noGrp="1"/>
          </p:cNvSpPr>
          <p:nvPr>
            <p:ph type="sldNum" sz="quarter" idx="12"/>
          </p:nvPr>
        </p:nvSpPr>
        <p:spPr/>
        <p:txBody>
          <a:bodyPr/>
          <a:lstStyle/>
          <a:p>
            <a:fld id="{C353B1EB-3E77-4C12-AC5D-2AF84243FE02}" type="slidenum">
              <a:rPr lang="en-US"/>
              <a:pPr/>
              <a:t>7</a:t>
            </a:fld>
            <a:endParaRPr lang="en-US"/>
          </a:p>
        </p:txBody>
      </p:sp>
      <p:sp>
        <p:nvSpPr>
          <p:cNvPr id="711682" name="Rectangle 2"/>
          <p:cNvSpPr>
            <a:spLocks noGrp="1" noChangeArrowheads="1"/>
          </p:cNvSpPr>
          <p:nvPr>
            <p:ph type="title"/>
          </p:nvPr>
        </p:nvSpPr>
        <p:spPr>
          <a:xfrm>
            <a:off x="0" y="0"/>
            <a:ext cx="9144000" cy="685800"/>
          </a:xfrm>
          <a:solidFill>
            <a:schemeClr val="accent1"/>
          </a:solidFill>
        </p:spPr>
        <p:txBody>
          <a:bodyPr>
            <a:normAutofit fontScale="90000"/>
          </a:bodyPr>
          <a:lstStyle/>
          <a:p>
            <a:r>
              <a:rPr lang="en-US" altLang="zh-CN" sz="4000">
                <a:ea typeface="宋体" pitchFamily="2" charset="-122"/>
              </a:rPr>
              <a:t>Formal definition &amp; Nomenclature </a:t>
            </a:r>
          </a:p>
        </p:txBody>
      </p:sp>
      <p:sp>
        <p:nvSpPr>
          <p:cNvPr id="711683" name="Rectangle 3"/>
          <p:cNvSpPr>
            <a:spLocks noGrp="1" noChangeArrowheads="1"/>
          </p:cNvSpPr>
          <p:nvPr>
            <p:ph type="body" idx="1"/>
          </p:nvPr>
        </p:nvSpPr>
        <p:spPr>
          <a:xfrm>
            <a:off x="609600" y="762000"/>
            <a:ext cx="8229600" cy="5105400"/>
          </a:xfrm>
        </p:spPr>
        <p:txBody>
          <a:bodyPr>
            <a:normAutofit lnSpcReduction="10000"/>
          </a:bodyPr>
          <a:lstStyle/>
          <a:p>
            <a:r>
              <a:rPr lang="en-US" altLang="zh-CN" sz="2800">
                <a:ea typeface="宋体" pitchFamily="2" charset="-122"/>
              </a:rPr>
              <a:t>Problem statement: </a:t>
            </a:r>
          </a:p>
          <a:p>
            <a:pPr lvl="1"/>
            <a:r>
              <a:rPr lang="en-US" altLang="zh-CN" sz="2400">
                <a:ea typeface="宋体" pitchFamily="2" charset="-122"/>
              </a:rPr>
              <a:t>“Given two databases, identify the potentially matched records </a:t>
            </a:r>
            <a:r>
              <a:rPr lang="en-US" altLang="zh-CN" sz="2400">
                <a:solidFill>
                  <a:srgbClr val="FFFF00"/>
                </a:solidFill>
                <a:ea typeface="宋体" pitchFamily="2" charset="-122"/>
              </a:rPr>
              <a:t>Efficiently</a:t>
            </a:r>
            <a:r>
              <a:rPr lang="en-US" altLang="zh-CN" sz="2400">
                <a:ea typeface="宋体" pitchFamily="2" charset="-122"/>
              </a:rPr>
              <a:t> and </a:t>
            </a:r>
            <a:r>
              <a:rPr lang="en-US" altLang="zh-CN" sz="2400">
                <a:solidFill>
                  <a:srgbClr val="FFFF00"/>
                </a:solidFill>
                <a:ea typeface="宋体" pitchFamily="2" charset="-122"/>
              </a:rPr>
              <a:t>Effectively</a:t>
            </a:r>
            <a:r>
              <a:rPr lang="en-US" altLang="zh-CN" sz="2400">
                <a:ea typeface="宋体" pitchFamily="2" charset="-122"/>
              </a:rPr>
              <a:t>”</a:t>
            </a:r>
          </a:p>
          <a:p>
            <a:pPr>
              <a:buFont typeface="Wingdings" pitchFamily="2" charset="2"/>
              <a:buNone/>
            </a:pPr>
            <a:endParaRPr lang="en-US" altLang="zh-CN" sz="2000">
              <a:ea typeface="宋体" pitchFamily="2" charset="-122"/>
            </a:endParaRPr>
          </a:p>
          <a:p>
            <a:r>
              <a:rPr lang="en-US" altLang="zh-CN" sz="2800">
                <a:ea typeface="宋体" pitchFamily="2" charset="-122"/>
              </a:rPr>
              <a:t>Many names, such as:   </a:t>
            </a:r>
          </a:p>
          <a:p>
            <a:pPr lvl="1"/>
            <a:r>
              <a:rPr lang="en-US" altLang="zh-CN" sz="2400">
                <a:ea typeface="宋体" pitchFamily="2" charset="-122"/>
              </a:rPr>
              <a:t>Record linkage</a:t>
            </a:r>
          </a:p>
          <a:p>
            <a:pPr lvl="1"/>
            <a:r>
              <a:rPr lang="en-US" altLang="zh-CN" sz="2400">
                <a:ea typeface="宋体" pitchFamily="2" charset="-122"/>
              </a:rPr>
              <a:t>Merge/purge </a:t>
            </a:r>
          </a:p>
          <a:p>
            <a:pPr lvl="1"/>
            <a:r>
              <a:rPr lang="en-US" altLang="zh-CN" sz="2400">
                <a:ea typeface="宋体" pitchFamily="2" charset="-122"/>
              </a:rPr>
              <a:t>Entity reconciliation </a:t>
            </a:r>
          </a:p>
          <a:p>
            <a:pPr lvl="1"/>
            <a:r>
              <a:rPr lang="en-US" altLang="zh-CN" sz="2400">
                <a:ea typeface="宋体" pitchFamily="2" charset="-122"/>
              </a:rPr>
              <a:t>List washing and data cleansing.</a:t>
            </a:r>
          </a:p>
          <a:p>
            <a:pPr lvl="1"/>
            <a:endParaRPr lang="en-US" altLang="zh-CN" sz="2400">
              <a:ea typeface="宋体" pitchFamily="2" charset="-122"/>
            </a:endParaRPr>
          </a:p>
          <a:p>
            <a:r>
              <a:rPr lang="en-US" altLang="zh-CN" sz="2800">
                <a:ea typeface="宋体" pitchFamily="2" charset="-122"/>
              </a:rPr>
              <a:t>Current market and tools heavily centered towards customer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1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16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16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16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16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16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168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1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Shah, 2015</a:t>
            </a:r>
            <a:endParaRPr lang="en-US"/>
          </a:p>
        </p:txBody>
      </p:sp>
      <p:sp>
        <p:nvSpPr>
          <p:cNvPr id="6" name="Slide Number Placeholder 5"/>
          <p:cNvSpPr>
            <a:spLocks noGrp="1"/>
          </p:cNvSpPr>
          <p:nvPr>
            <p:ph type="sldNum" sz="quarter" idx="12"/>
          </p:nvPr>
        </p:nvSpPr>
        <p:spPr/>
        <p:txBody>
          <a:bodyPr/>
          <a:lstStyle/>
          <a:p>
            <a:fld id="{DDA06A66-5876-48ED-B6D4-56F8392C0730}" type="slidenum">
              <a:rPr lang="en-US"/>
              <a:pPr/>
              <a:t>8</a:t>
            </a:fld>
            <a:endParaRPr lang="en-US"/>
          </a:p>
        </p:txBody>
      </p:sp>
      <p:sp>
        <p:nvSpPr>
          <p:cNvPr id="913410" name="Rectangle 2"/>
          <p:cNvSpPr>
            <a:spLocks noGrp="1" noChangeArrowheads="1"/>
          </p:cNvSpPr>
          <p:nvPr>
            <p:ph type="title"/>
          </p:nvPr>
        </p:nvSpPr>
        <p:spPr>
          <a:xfrm>
            <a:off x="0" y="0"/>
            <a:ext cx="9144000" cy="685800"/>
          </a:xfrm>
          <a:solidFill>
            <a:schemeClr val="accent1"/>
          </a:solidFill>
        </p:spPr>
        <p:txBody>
          <a:bodyPr>
            <a:normAutofit fontScale="90000"/>
          </a:bodyPr>
          <a:lstStyle/>
          <a:p>
            <a:r>
              <a:rPr lang="en-US" altLang="zh-CN" sz="4000">
                <a:ea typeface="宋体" pitchFamily="2" charset="-122"/>
              </a:rPr>
              <a:t>Need &amp; Tool Support</a:t>
            </a:r>
          </a:p>
        </p:txBody>
      </p:sp>
      <p:sp>
        <p:nvSpPr>
          <p:cNvPr id="913411" name="Text Box 3"/>
          <p:cNvSpPr txBox="1">
            <a:spLocks noChangeArrowheads="1"/>
          </p:cNvSpPr>
          <p:nvPr/>
        </p:nvSpPr>
        <p:spPr bwMode="auto">
          <a:xfrm>
            <a:off x="381000" y="990600"/>
            <a:ext cx="8382000" cy="4838700"/>
          </a:xfrm>
          <a:prstGeom prst="rect">
            <a:avLst/>
          </a:prstGeom>
          <a:noFill/>
          <a:ln w="9525">
            <a:noFill/>
            <a:miter lim="800000"/>
            <a:headEnd/>
            <a:tailEnd/>
          </a:ln>
          <a:effectLst/>
        </p:spPr>
        <p:txBody>
          <a:bodyPr>
            <a:spAutoFit/>
          </a:bodyPr>
          <a:lstStyle/>
          <a:p>
            <a:pPr>
              <a:buClr>
                <a:schemeClr val="tx2"/>
              </a:buClr>
              <a:buFont typeface="Wingdings" pitchFamily="2" charset="2"/>
              <a:buChar char="§"/>
            </a:pPr>
            <a:r>
              <a:rPr lang="en-US" sz="2400"/>
              <a:t> Logical solution to dirty data is to clean it in some way.</a:t>
            </a:r>
          </a:p>
          <a:p>
            <a:pPr>
              <a:buClr>
                <a:schemeClr val="tx2"/>
              </a:buClr>
              <a:buFont typeface="Wingdings" pitchFamily="2" charset="2"/>
              <a:buChar char="§"/>
            </a:pPr>
            <a:endParaRPr lang="en-US" sz="2400"/>
          </a:p>
          <a:p>
            <a:pPr>
              <a:buClr>
                <a:schemeClr val="tx2"/>
              </a:buClr>
              <a:buFont typeface="Wingdings" pitchFamily="2" charset="2"/>
              <a:buChar char="§"/>
            </a:pPr>
            <a:r>
              <a:rPr lang="en-US" sz="2400"/>
              <a:t> Doing it manually is very slow and prone to errors.</a:t>
            </a:r>
          </a:p>
          <a:p>
            <a:pPr>
              <a:buClr>
                <a:schemeClr val="tx2"/>
              </a:buClr>
              <a:buFont typeface="Wingdings" pitchFamily="2" charset="2"/>
              <a:buChar char="§"/>
            </a:pPr>
            <a:endParaRPr lang="en-US" sz="2400"/>
          </a:p>
          <a:p>
            <a:pPr>
              <a:buClr>
                <a:schemeClr val="tx2"/>
              </a:buClr>
              <a:buFont typeface="Wingdings" pitchFamily="2" charset="2"/>
              <a:buChar char="§"/>
            </a:pPr>
            <a:r>
              <a:rPr lang="en-US" sz="2400"/>
              <a:t> Tools are required to do it “cost” effectively to achieve reasonable quality.</a:t>
            </a:r>
          </a:p>
          <a:p>
            <a:pPr>
              <a:buClr>
                <a:schemeClr val="tx2"/>
              </a:buClr>
              <a:buFont typeface="Wingdings" pitchFamily="2" charset="2"/>
              <a:buChar char="§"/>
            </a:pPr>
            <a:endParaRPr lang="en-US" sz="2400"/>
          </a:p>
          <a:p>
            <a:pPr>
              <a:buClr>
                <a:schemeClr val="tx2"/>
              </a:buClr>
              <a:buFont typeface="Wingdings" pitchFamily="2" charset="2"/>
              <a:buChar char="§"/>
            </a:pPr>
            <a:r>
              <a:rPr lang="en-US" sz="2400"/>
              <a:t> Tools are there, some for specific fields, others for specific cleaning phase.</a:t>
            </a:r>
          </a:p>
          <a:p>
            <a:pPr>
              <a:buClr>
                <a:schemeClr val="tx2"/>
              </a:buClr>
              <a:buFont typeface="Wingdings" pitchFamily="2" charset="2"/>
              <a:buChar char="§"/>
            </a:pPr>
            <a:endParaRPr lang="en-US" sz="2400"/>
          </a:p>
          <a:p>
            <a:pPr>
              <a:buClr>
                <a:schemeClr val="tx2"/>
              </a:buClr>
              <a:buFont typeface="Wingdings" pitchFamily="2" charset="2"/>
              <a:buChar char="§"/>
            </a:pPr>
            <a:r>
              <a:rPr lang="en-US" sz="2400"/>
              <a:t> Since application specific, so work very well, but need support from other tools for broad spectrum of cleaning problems.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Shah, 2015</a:t>
            </a:r>
            <a:endParaRPr lang="en-US"/>
          </a:p>
        </p:txBody>
      </p:sp>
      <p:sp>
        <p:nvSpPr>
          <p:cNvPr id="6" name="Slide Number Placeholder 5"/>
          <p:cNvSpPr>
            <a:spLocks noGrp="1"/>
          </p:cNvSpPr>
          <p:nvPr>
            <p:ph type="sldNum" sz="quarter" idx="12"/>
          </p:nvPr>
        </p:nvSpPr>
        <p:spPr/>
        <p:txBody>
          <a:bodyPr/>
          <a:lstStyle/>
          <a:p>
            <a:fld id="{D6AE3F9B-AADF-4D43-86A7-C618EB52B474}" type="slidenum">
              <a:rPr lang="en-US"/>
              <a:pPr/>
              <a:t>9</a:t>
            </a:fld>
            <a:endParaRPr lang="en-US"/>
          </a:p>
        </p:txBody>
      </p:sp>
      <p:sp>
        <p:nvSpPr>
          <p:cNvPr id="917506" name="Rectangle 2"/>
          <p:cNvSpPr>
            <a:spLocks noGrp="1" noChangeArrowheads="1"/>
          </p:cNvSpPr>
          <p:nvPr>
            <p:ph type="title"/>
          </p:nvPr>
        </p:nvSpPr>
        <p:spPr>
          <a:xfrm>
            <a:off x="0" y="0"/>
            <a:ext cx="9144000" cy="685800"/>
          </a:xfrm>
          <a:solidFill>
            <a:schemeClr val="accent1"/>
          </a:solidFill>
        </p:spPr>
        <p:txBody>
          <a:bodyPr/>
          <a:lstStyle/>
          <a:p>
            <a:r>
              <a:rPr lang="en-US" sz="3200"/>
              <a:t>Overview of the Basic Concept</a:t>
            </a:r>
          </a:p>
        </p:txBody>
      </p:sp>
      <p:sp>
        <p:nvSpPr>
          <p:cNvPr id="917507" name="Rectangle 3"/>
          <p:cNvSpPr>
            <a:spLocks noGrp="1" noChangeArrowheads="1"/>
          </p:cNvSpPr>
          <p:nvPr>
            <p:ph type="body" idx="1"/>
          </p:nvPr>
        </p:nvSpPr>
        <p:spPr>
          <a:xfrm>
            <a:off x="381000" y="990600"/>
            <a:ext cx="8534400" cy="5334000"/>
          </a:xfrm>
        </p:spPr>
        <p:txBody>
          <a:bodyPr/>
          <a:lstStyle/>
          <a:p>
            <a:r>
              <a:rPr lang="en-US" sz="2400"/>
              <a:t>In its simplest form, there is an identifying attribute (or combination) per record for identification.</a:t>
            </a:r>
          </a:p>
          <a:p>
            <a:endParaRPr lang="en-US" sz="1400"/>
          </a:p>
          <a:p>
            <a:r>
              <a:rPr lang="en-US" sz="2400"/>
              <a:t>Records can be from single source or multiple sources sharing same PK or other common unique attributes.</a:t>
            </a:r>
          </a:p>
          <a:p>
            <a:endParaRPr lang="en-US" sz="1600"/>
          </a:p>
          <a:p>
            <a:r>
              <a:rPr lang="en-US" sz="2400"/>
              <a:t>Sorting performed on identifying attributes and neighboring records checked.</a:t>
            </a:r>
          </a:p>
          <a:p>
            <a:endParaRPr lang="en-US" sz="1600"/>
          </a:p>
          <a:p>
            <a:r>
              <a:rPr lang="en-US" sz="2400">
                <a:solidFill>
                  <a:srgbClr val="FFFF00"/>
                </a:solidFill>
              </a:rPr>
              <a:t>What if no common attributes or dirty data?</a:t>
            </a:r>
          </a:p>
          <a:p>
            <a:endParaRPr lang="en-US" sz="1600">
              <a:solidFill>
                <a:srgbClr val="FFFF00"/>
              </a:solidFill>
            </a:endParaRPr>
          </a:p>
          <a:p>
            <a:r>
              <a:rPr lang="en-US" sz="2400"/>
              <a:t>The degree of similarity measured numerically, different attributes may contribute differently.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7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7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750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750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7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0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TotalTime>
  <Words>1315</Words>
  <Application>Microsoft Office PowerPoint</Application>
  <PresentationFormat>On-screen Show (4:3)</PresentationFormat>
  <Paragraphs>327</Paragraphs>
  <Slides>17</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Bitmap Image</vt:lpstr>
      <vt:lpstr>Data Warehousing </vt:lpstr>
      <vt:lpstr>Why data duplicated?</vt:lpstr>
      <vt:lpstr>Problems due to data duplication</vt:lpstr>
      <vt:lpstr>Data Duplication: Non-Unique PK</vt:lpstr>
      <vt:lpstr>Data Duplication: House Holding</vt:lpstr>
      <vt:lpstr>Data Duplication: Individualization</vt:lpstr>
      <vt:lpstr>Formal definition &amp; Nomenclature </vt:lpstr>
      <vt:lpstr>Need &amp; Tool Support</vt:lpstr>
      <vt:lpstr>Overview of the Basic Concept</vt:lpstr>
      <vt:lpstr>Basic Sorted Neighborhood (BSN) Method</vt:lpstr>
      <vt:lpstr>BSN Method : Sliding Window</vt:lpstr>
      <vt:lpstr>BSN Method: Selection of Keys</vt:lpstr>
      <vt:lpstr>BSN Method: Problem with keys</vt:lpstr>
      <vt:lpstr>BSN Method: Problem with keys (e.g.)</vt:lpstr>
      <vt:lpstr>BSN Method: Matching Candidates</vt:lpstr>
      <vt:lpstr>Complexity Analysis of BSN Method </vt:lpstr>
      <vt:lpstr>BSN Method: Equational Theory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dc:title>
  <dc:creator>Arif Shah</dc:creator>
  <cp:lastModifiedBy>Arif Shah</cp:lastModifiedBy>
  <cp:revision>1</cp:revision>
  <dcterms:created xsi:type="dcterms:W3CDTF">2015-05-21T03:55:01Z</dcterms:created>
  <dcterms:modified xsi:type="dcterms:W3CDTF">2015-05-21T03:56:45Z</dcterms:modified>
</cp:coreProperties>
</file>