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83B88-3FA8-4770-903E-EEBD9C5EBF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B5647-1DB0-47CA-B130-DB30A2A926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9C65D-C407-436D-93B5-BD7DE1A29B67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A185E-DED9-4252-AFA9-1E77291F6506}" type="slidenum">
              <a:rPr lang="en-US"/>
              <a:pPr/>
              <a:t>10</a:t>
            </a:fld>
            <a:endParaRPr lang="en-US"/>
          </a:p>
        </p:txBody>
      </p:sp>
      <p:sp>
        <p:nvSpPr>
          <p:cNvPr id="245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26" tIns="45714" rIns="91426" bIns="45714"/>
          <a:lstStyle/>
          <a:p>
            <a:pPr defTabSz="754063"/>
            <a:endParaRPr lang="en-US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DB7F2-23FF-4100-8EE2-680CD3F79260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defTabSz="75406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9F6E5-2D7A-4F10-AF89-1EF41E051E3C}" type="slidenum">
              <a:rPr lang="en-US"/>
              <a:pPr/>
              <a:t>12</a:t>
            </a:fld>
            <a:endParaRPr lang="en-US"/>
          </a:p>
        </p:txBody>
      </p:sp>
      <p:sp>
        <p:nvSpPr>
          <p:cNvPr id="2478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defTabSz="754063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EECD9-CA32-419B-A4D3-FD4428B564FA}" type="slidenum">
              <a:rPr lang="en-US"/>
              <a:pPr/>
              <a:t>13</a:t>
            </a:fld>
            <a:endParaRPr lang="en-US"/>
          </a:p>
        </p:txBody>
      </p:sp>
      <p:sp>
        <p:nvSpPr>
          <p:cNvPr id="2529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5293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7613" cy="182563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da-D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762AB-590C-42C0-B158-189C41853DE6}" type="slidenum">
              <a:rPr lang="en-US"/>
              <a:pPr/>
              <a:t>14</a:t>
            </a:fld>
            <a:endParaRPr lang="en-US"/>
          </a:p>
        </p:txBody>
      </p:sp>
      <p:sp>
        <p:nvSpPr>
          <p:cNvPr id="2549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5497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7613" cy="182563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da-D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74D3A-BC7D-4188-941C-7CCDC3E6ECFC}" type="slidenum">
              <a:rPr lang="en-US"/>
              <a:pPr/>
              <a:t>15</a:t>
            </a:fld>
            <a:endParaRPr lang="en-US"/>
          </a:p>
        </p:txBody>
      </p:sp>
      <p:sp>
        <p:nvSpPr>
          <p:cNvPr id="3379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solidFill>
            <a:srgbClr val="FFFFFF"/>
          </a:solidFill>
          <a:ln/>
        </p:spPr>
      </p:sp>
      <p:sp>
        <p:nvSpPr>
          <p:cNvPr id="33792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7613" cy="182563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A0F74-3204-48DF-8C87-00B9992F8E44}" type="slidenum">
              <a:rPr lang="en-US"/>
              <a:pPr/>
              <a:t>16</a:t>
            </a:fld>
            <a:endParaRPr lang="en-US"/>
          </a:p>
        </p:txBody>
      </p:sp>
      <p:sp>
        <p:nvSpPr>
          <p:cNvPr id="367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solidFill>
            <a:srgbClr val="FFFFFF"/>
          </a:solidFill>
          <a:ln/>
        </p:spPr>
      </p:sp>
      <p:sp>
        <p:nvSpPr>
          <p:cNvPr id="36761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7613" cy="182563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en-US"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2EC94-CB84-4D18-9694-2986AE7AA74A}" type="slidenum">
              <a:rPr lang="en-US"/>
              <a:pPr/>
              <a:t>17</a:t>
            </a:fld>
            <a:endParaRPr lang="en-US"/>
          </a:p>
        </p:txBody>
      </p:sp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1539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7613" cy="182563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da-D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1D302-5A00-4798-81D8-6B41A98C5D34}" type="slidenum">
              <a:rPr lang="en-US"/>
              <a:pPr/>
              <a:t>18</a:t>
            </a:fld>
            <a:endParaRPr lang="en-US"/>
          </a:p>
        </p:txBody>
      </p:sp>
      <p:sp>
        <p:nvSpPr>
          <p:cNvPr id="2979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930" tIns="44965" rIns="89930" bIns="44965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9C265-858F-452E-B899-7F70E86D929F}" type="slidenum">
              <a:rPr lang="en-US"/>
              <a:pPr/>
              <a:t>19</a:t>
            </a:fld>
            <a:endParaRPr lang="en-US"/>
          </a:p>
        </p:txBody>
      </p:sp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solidFill>
            <a:srgbClr val="FFFFFF"/>
          </a:solidFill>
          <a:ln/>
        </p:spPr>
      </p:sp>
      <p:sp>
        <p:nvSpPr>
          <p:cNvPr id="31949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7613" cy="182563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CFA3D-F633-4D38-9FC7-57A14EEE24AA}" type="slidenum">
              <a:rPr lang="en-US"/>
              <a:pPr/>
              <a:t>2</a:t>
            </a:fld>
            <a:endParaRPr lang="en-US"/>
          </a:p>
        </p:txBody>
      </p:sp>
      <p:sp>
        <p:nvSpPr>
          <p:cNvPr id="339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4127E-2772-4212-A48A-49FCB02DBC3E}" type="slidenum">
              <a:rPr lang="en-US"/>
              <a:pPr/>
              <a:t>20</a:t>
            </a:fld>
            <a:endParaRPr lang="en-US"/>
          </a:p>
        </p:txBody>
      </p:sp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solidFill>
            <a:srgbClr val="FFFFFF"/>
          </a:solidFill>
          <a:ln/>
        </p:spPr>
      </p:sp>
      <p:sp>
        <p:nvSpPr>
          <p:cNvPr id="32153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7613" cy="182563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77248-B7AF-4F7E-B442-D85FD0910825}" type="slidenum">
              <a:rPr lang="en-US"/>
              <a:pPr/>
              <a:t>21</a:t>
            </a:fld>
            <a:endParaRPr lang="en-US"/>
          </a:p>
        </p:txBody>
      </p:sp>
      <p:sp>
        <p:nvSpPr>
          <p:cNvPr id="289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solidFill>
            <a:srgbClr val="FFFFFF"/>
          </a:solidFill>
          <a:ln/>
        </p:spPr>
      </p:sp>
      <p:sp>
        <p:nvSpPr>
          <p:cNvPr id="28979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7613" cy="182563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E09E7-1A9C-45F2-BF3A-337B729AFD53}" type="slidenum">
              <a:rPr lang="en-US"/>
              <a:pPr/>
              <a:t>22</a:t>
            </a:fld>
            <a:endParaRPr lang="en-US"/>
          </a:p>
        </p:txBody>
      </p:sp>
      <p:sp>
        <p:nvSpPr>
          <p:cNvPr id="342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A1D7A-E09C-4136-A6E8-7CC696DC9F95}" type="slidenum">
              <a:rPr lang="en-US"/>
              <a:pPr/>
              <a:t>23</a:t>
            </a:fld>
            <a:endParaRPr lang="en-US"/>
          </a:p>
        </p:txBody>
      </p:sp>
      <p:sp>
        <p:nvSpPr>
          <p:cNvPr id="3020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930" tIns="44965" rIns="89930" bIns="44965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5239C-682E-4D91-ACED-04137F73F3A6}" type="slidenum">
              <a:rPr lang="en-US"/>
              <a:pPr/>
              <a:t>24</a:t>
            </a:fld>
            <a:endParaRPr lang="en-US"/>
          </a:p>
        </p:txBody>
      </p:sp>
      <p:sp>
        <p:nvSpPr>
          <p:cNvPr id="3041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930" tIns="44965" rIns="89930" bIns="44965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C1BDA-3A78-410F-948E-457EEE1E5C6A}" type="slidenum">
              <a:rPr lang="en-US"/>
              <a:pPr/>
              <a:t>25</a:t>
            </a:fld>
            <a:endParaRPr lang="en-US"/>
          </a:p>
        </p:txBody>
      </p:sp>
      <p:sp>
        <p:nvSpPr>
          <p:cNvPr id="3061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930" tIns="44965" rIns="89930" bIns="44965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0CD3E-C5D0-4BC0-95E3-3530226973EF}" type="slidenum">
              <a:rPr lang="en-US"/>
              <a:pPr/>
              <a:t>26</a:t>
            </a:fld>
            <a:endParaRPr lang="en-US"/>
          </a:p>
        </p:txBody>
      </p:sp>
      <p:sp>
        <p:nvSpPr>
          <p:cNvPr id="3102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930" tIns="44965" rIns="89930" bIns="44965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543F4-82EB-4D1C-9866-062BD5CF7476}" type="slidenum">
              <a:rPr lang="en-US"/>
              <a:pPr/>
              <a:t>3</a:t>
            </a:fld>
            <a:endParaRPr lang="en-US"/>
          </a:p>
        </p:txBody>
      </p:sp>
      <p:sp>
        <p:nvSpPr>
          <p:cNvPr id="359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the complexity of the queries increases, involve table joins, requires aggregates the processing time also increases correspondingly. So the problem is one of knowledge and time.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C2C48-871C-498C-8ED7-52311AEB0114}" type="slidenum">
              <a:rPr lang="en-US"/>
              <a:pPr/>
              <a:t>4</a:t>
            </a:fld>
            <a:endParaRPr lang="en-US"/>
          </a:p>
        </p:txBody>
      </p:sp>
      <p:sp>
        <p:nvSpPr>
          <p:cNvPr id="353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A76B9-0CD8-4D21-9BE3-9E8BA4B7856D}" type="slidenum">
              <a:rPr lang="en-US"/>
              <a:pPr/>
              <a:t>5</a:t>
            </a:fld>
            <a:endParaRPr lang="en-US"/>
          </a:p>
        </p:txBody>
      </p:sp>
      <p:sp>
        <p:nvSpPr>
          <p:cNvPr id="295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157D5-A239-4138-A18E-89E1848D5E63}" type="slidenum">
              <a:rPr lang="en-US"/>
              <a:pPr/>
              <a:t>6</a:t>
            </a:fld>
            <a:endParaRPr lang="en-US"/>
          </a:p>
        </p:txBody>
      </p:sp>
      <p:sp>
        <p:nvSpPr>
          <p:cNvPr id="365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point of using an index is to increase the speed and efficiency of searches of the database. Without some sort of index, a user’s query must sequentially scan the database, finding the records matching the parameters in the WHERE clause.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EB9C7-8028-4526-ACB7-1F117773B373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defTabSz="75406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D0E77-5B54-464C-A3C7-B507FB1B12FB}" type="slidenum">
              <a:rPr lang="en-US"/>
              <a:pPr/>
              <a:t>8</a:t>
            </a:fld>
            <a:endParaRPr lang="en-US"/>
          </a:p>
        </p:txBody>
      </p:sp>
      <p:sp>
        <p:nvSpPr>
          <p:cNvPr id="2416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defTabSz="75406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AFA33-C686-4B2E-B83D-10C48D0325AE}" type="slidenum">
              <a:rPr lang="en-US"/>
              <a:pPr/>
              <a:t>9</a:t>
            </a:fld>
            <a:endParaRPr lang="en-US"/>
          </a:p>
        </p:txBody>
      </p:sp>
      <p:sp>
        <p:nvSpPr>
          <p:cNvPr id="2396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376238" lvl="1" defTabSz="75406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BBD7-AA3C-4C09-B043-F3A3F3D7F206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D18-B719-43D7-8F74-93B2A47EF87A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6D60-FA24-48F9-8CB4-4504CA0E5999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6059EB45-8F13-4687-B3DF-873A4C0782B1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A242242E-BED7-4BE5-AC9B-ED69D1BD8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66D6E3A2-4743-4B6F-A744-78472D9B7F28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0103B5C1-FBCB-4FC4-8272-37D106B52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54DA-FE7A-4C25-BB02-C3D8FC4470A8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837-B6B3-4CBB-B8C7-913C5C2D8589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AE86-5FEA-4B91-9646-D60431D2A81A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4308-F68F-4E18-B743-558C28E5C163}" type="datetime1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DB9-4D69-4862-9817-1FC2A03A138D}" type="datetime1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2454-913F-41AA-AD0D-577F74982022}" type="datetime1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71B-F2BA-4BDE-8122-C242BE9928EB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525F-4D78-4D8D-BEF1-22FB59BF6436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74CB-3A7A-446D-A9C4-8EA7D831DF32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03F2-05DA-4E34-99E2-8E6AE8AA42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090A8960-DB92-4A0C-993B-7412037913DF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 fontScale="55000" lnSpcReduction="20000"/>
          </a:bodyPr>
          <a:lstStyle/>
          <a:p>
            <a:pPr defTabSz="930275">
              <a:lnSpc>
                <a:spcPct val="80000"/>
              </a:lnSpc>
            </a:pPr>
            <a:endParaRPr lang="en-US" sz="2800" u="sng" dirty="0"/>
          </a:p>
          <a:p>
            <a:pPr defTabSz="930275">
              <a:lnSpc>
                <a:spcPct val="80000"/>
              </a:lnSpc>
            </a:pPr>
            <a:r>
              <a:rPr lang="en-US" sz="2800" dirty="0"/>
              <a:t> Need for Speed:</a:t>
            </a:r>
          </a:p>
          <a:p>
            <a:pPr defTabSz="930275">
              <a:lnSpc>
                <a:spcPct val="80000"/>
              </a:lnSpc>
            </a:pPr>
            <a:r>
              <a:rPr lang="en-US" sz="2800" dirty="0"/>
              <a:t>Conventional Indexing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BD1D-8099-4AA8-9B44-BD4091AED0A8}" type="slidenum">
              <a:rPr lang="en-US"/>
              <a:pPr/>
              <a:t>10</a:t>
            </a:fld>
            <a:endParaRPr lang="en-US"/>
          </a:p>
        </p:txBody>
      </p:sp>
      <p:sp>
        <p:nvSpPr>
          <p:cNvPr id="244764" name="Text Box 28"/>
          <p:cNvSpPr txBox="1">
            <a:spLocks noChangeArrowheads="1"/>
          </p:cNvSpPr>
          <p:nvPr/>
        </p:nvSpPr>
        <p:spPr bwMode="auto">
          <a:xfrm>
            <a:off x="2632075" y="838200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Sparse Index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352800" y="1524000"/>
            <a:ext cx="914400" cy="1219200"/>
            <a:chOff x="1872" y="912"/>
            <a:chExt cx="576" cy="768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44767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244768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69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70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30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44772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50</a:t>
                </a:r>
              </a:p>
            </p:txBody>
          </p:sp>
          <p:sp>
            <p:nvSpPr>
              <p:cNvPr id="244773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74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75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70</a:t>
                </a:r>
              </a:p>
            </p:txBody>
          </p:sp>
        </p:grp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352800" y="2895600"/>
            <a:ext cx="914400" cy="1219200"/>
            <a:chOff x="1872" y="912"/>
            <a:chExt cx="576" cy="768"/>
          </a:xfrm>
        </p:grpSpPr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44778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90</a:t>
                </a:r>
              </a:p>
            </p:txBody>
          </p:sp>
          <p:sp>
            <p:nvSpPr>
              <p:cNvPr id="244779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80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81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44783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130</a:t>
                </a:r>
              </a:p>
            </p:txBody>
          </p:sp>
          <p:sp>
            <p:nvSpPr>
              <p:cNvPr id="244784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85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86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150</a:t>
                </a:r>
              </a:p>
            </p:txBody>
          </p:sp>
        </p:grp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3352800" y="4343400"/>
            <a:ext cx="914400" cy="1219200"/>
            <a:chOff x="1872" y="912"/>
            <a:chExt cx="576" cy="768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44789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170</a:t>
                </a:r>
              </a:p>
            </p:txBody>
          </p:sp>
          <p:sp>
            <p:nvSpPr>
              <p:cNvPr id="244790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91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92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190</a:t>
                </a:r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44794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210</a:t>
                </a:r>
              </a:p>
            </p:txBody>
          </p:sp>
          <p:sp>
            <p:nvSpPr>
              <p:cNvPr id="244795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96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97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230</a:t>
                </a:r>
              </a:p>
            </p:txBody>
          </p:sp>
        </p:grp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4038600" y="800100"/>
            <a:ext cx="3886200" cy="5600700"/>
            <a:chOff x="2544" y="504"/>
            <a:chExt cx="2448" cy="3528"/>
          </a:xfrm>
        </p:grpSpPr>
        <p:sp>
          <p:nvSpPr>
            <p:cNvPr id="244738" name="Text Box 2"/>
            <p:cNvSpPr txBox="1">
              <a:spLocks noChangeArrowheads="1"/>
            </p:cNvSpPr>
            <p:nvPr/>
          </p:nvSpPr>
          <p:spPr bwMode="auto">
            <a:xfrm>
              <a:off x="3942" y="504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Data File</a:t>
              </a:r>
            </a:p>
          </p:txBody>
        </p:sp>
        <p:grpSp>
          <p:nvGrpSpPr>
            <p:cNvPr id="12" name="Group 75"/>
            <p:cNvGrpSpPr>
              <a:grpSpLocks/>
            </p:cNvGrpSpPr>
            <p:nvPr/>
          </p:nvGrpSpPr>
          <p:grpSpPr bwMode="auto">
            <a:xfrm>
              <a:off x="2544" y="912"/>
              <a:ext cx="2448" cy="3120"/>
              <a:chOff x="2544" y="912"/>
              <a:chExt cx="2448" cy="3120"/>
            </a:xfrm>
          </p:grpSpPr>
          <p:grpSp>
            <p:nvGrpSpPr>
              <p:cNvPr id="13" name="Group 3"/>
              <p:cNvGrpSpPr>
                <a:grpSpLocks/>
              </p:cNvGrpSpPr>
              <p:nvPr/>
            </p:nvGrpSpPr>
            <p:grpSpPr bwMode="auto">
              <a:xfrm>
                <a:off x="3696" y="912"/>
                <a:ext cx="1296" cy="384"/>
                <a:chOff x="3792" y="1152"/>
                <a:chExt cx="1296" cy="384"/>
              </a:xfrm>
            </p:grpSpPr>
            <p:sp>
              <p:nvSpPr>
                <p:cNvPr id="244740" name="Rectangle 4"/>
                <p:cNvSpPr>
                  <a:spLocks noChangeArrowheads="1"/>
                </p:cNvSpPr>
                <p:nvPr/>
              </p:nvSpPr>
              <p:spPr bwMode="auto">
                <a:xfrm>
                  <a:off x="3792" y="1344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20</a:t>
                  </a:r>
                  <a:endParaRPr lang="en-US" sz="3600">
                    <a:latin typeface="Tahoma" pitchFamily="34" charset="0"/>
                  </a:endParaRPr>
                </a:p>
              </p:txBody>
            </p:sp>
            <p:sp>
              <p:nvSpPr>
                <p:cNvPr id="244741" name="Rectangle 5"/>
                <p:cNvSpPr>
                  <a:spLocks noChangeArrowheads="1"/>
                </p:cNvSpPr>
                <p:nvPr/>
              </p:nvSpPr>
              <p:spPr bwMode="auto">
                <a:xfrm>
                  <a:off x="3792" y="1152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10</a:t>
                  </a:r>
                </a:p>
              </p:txBody>
            </p:sp>
            <p:sp>
              <p:nvSpPr>
                <p:cNvPr id="244742" name="Rectangle 6"/>
                <p:cNvSpPr>
                  <a:spLocks noChangeArrowheads="1"/>
                </p:cNvSpPr>
                <p:nvPr/>
              </p:nvSpPr>
              <p:spPr bwMode="auto">
                <a:xfrm>
                  <a:off x="4080" y="1152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4743" name="Rectangle 7"/>
                <p:cNvSpPr>
                  <a:spLocks noChangeArrowheads="1"/>
                </p:cNvSpPr>
                <p:nvPr/>
              </p:nvSpPr>
              <p:spPr bwMode="auto">
                <a:xfrm>
                  <a:off x="4080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8"/>
              <p:cNvGrpSpPr>
                <a:grpSpLocks/>
              </p:cNvGrpSpPr>
              <p:nvPr/>
            </p:nvGrpSpPr>
            <p:grpSpPr bwMode="auto">
              <a:xfrm>
                <a:off x="3696" y="1440"/>
                <a:ext cx="1296" cy="384"/>
                <a:chOff x="3792" y="1152"/>
                <a:chExt cx="1296" cy="384"/>
              </a:xfrm>
            </p:grpSpPr>
            <p:sp>
              <p:nvSpPr>
                <p:cNvPr id="244745" name="Rectangle 9"/>
                <p:cNvSpPr>
                  <a:spLocks noChangeArrowheads="1"/>
                </p:cNvSpPr>
                <p:nvPr/>
              </p:nvSpPr>
              <p:spPr bwMode="auto">
                <a:xfrm>
                  <a:off x="3792" y="1344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40</a:t>
                  </a:r>
                  <a:endParaRPr lang="en-US" sz="3600">
                    <a:latin typeface="Tahoma" pitchFamily="34" charset="0"/>
                  </a:endParaRPr>
                </a:p>
              </p:txBody>
            </p:sp>
            <p:sp>
              <p:nvSpPr>
                <p:cNvPr id="244746" name="Rectangle 10"/>
                <p:cNvSpPr>
                  <a:spLocks noChangeArrowheads="1"/>
                </p:cNvSpPr>
                <p:nvPr/>
              </p:nvSpPr>
              <p:spPr bwMode="auto">
                <a:xfrm>
                  <a:off x="3792" y="1152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30</a:t>
                  </a:r>
                </a:p>
              </p:txBody>
            </p:sp>
            <p:sp>
              <p:nvSpPr>
                <p:cNvPr id="244747" name="Rectangle 11"/>
                <p:cNvSpPr>
                  <a:spLocks noChangeArrowheads="1"/>
                </p:cNvSpPr>
                <p:nvPr/>
              </p:nvSpPr>
              <p:spPr bwMode="auto">
                <a:xfrm>
                  <a:off x="4080" y="1152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4748" name="Rectangle 12"/>
                <p:cNvSpPr>
                  <a:spLocks noChangeArrowheads="1"/>
                </p:cNvSpPr>
                <p:nvPr/>
              </p:nvSpPr>
              <p:spPr bwMode="auto">
                <a:xfrm>
                  <a:off x="4080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3"/>
              <p:cNvGrpSpPr>
                <a:grpSpLocks/>
              </p:cNvGrpSpPr>
              <p:nvPr/>
            </p:nvGrpSpPr>
            <p:grpSpPr bwMode="auto">
              <a:xfrm>
                <a:off x="3696" y="1968"/>
                <a:ext cx="1296" cy="384"/>
                <a:chOff x="3792" y="1152"/>
                <a:chExt cx="1296" cy="384"/>
              </a:xfrm>
            </p:grpSpPr>
            <p:sp>
              <p:nvSpPr>
                <p:cNvPr id="244750" name="Rectangle 14"/>
                <p:cNvSpPr>
                  <a:spLocks noChangeArrowheads="1"/>
                </p:cNvSpPr>
                <p:nvPr/>
              </p:nvSpPr>
              <p:spPr bwMode="auto">
                <a:xfrm>
                  <a:off x="3792" y="1344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60</a:t>
                  </a:r>
                  <a:endParaRPr lang="en-US" sz="3600">
                    <a:latin typeface="Tahoma" pitchFamily="34" charset="0"/>
                  </a:endParaRPr>
                </a:p>
              </p:txBody>
            </p:sp>
            <p:sp>
              <p:nvSpPr>
                <p:cNvPr id="244751" name="Rectangle 15"/>
                <p:cNvSpPr>
                  <a:spLocks noChangeArrowheads="1"/>
                </p:cNvSpPr>
                <p:nvPr/>
              </p:nvSpPr>
              <p:spPr bwMode="auto">
                <a:xfrm>
                  <a:off x="3792" y="1152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50</a:t>
                  </a:r>
                </a:p>
              </p:txBody>
            </p:sp>
            <p:sp>
              <p:nvSpPr>
                <p:cNvPr id="244752" name="Rectangle 16"/>
                <p:cNvSpPr>
                  <a:spLocks noChangeArrowheads="1"/>
                </p:cNvSpPr>
                <p:nvPr/>
              </p:nvSpPr>
              <p:spPr bwMode="auto">
                <a:xfrm>
                  <a:off x="4080" y="1152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4753" name="Rectangle 17"/>
                <p:cNvSpPr>
                  <a:spLocks noChangeArrowheads="1"/>
                </p:cNvSpPr>
                <p:nvPr/>
              </p:nvSpPr>
              <p:spPr bwMode="auto">
                <a:xfrm>
                  <a:off x="4080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8"/>
              <p:cNvGrpSpPr>
                <a:grpSpLocks/>
              </p:cNvGrpSpPr>
              <p:nvPr/>
            </p:nvGrpSpPr>
            <p:grpSpPr bwMode="auto">
              <a:xfrm>
                <a:off x="3696" y="2496"/>
                <a:ext cx="1296" cy="384"/>
                <a:chOff x="3792" y="1152"/>
                <a:chExt cx="1296" cy="384"/>
              </a:xfrm>
            </p:grpSpPr>
            <p:sp>
              <p:nvSpPr>
                <p:cNvPr id="244755" name="Rectangle 19"/>
                <p:cNvSpPr>
                  <a:spLocks noChangeArrowheads="1"/>
                </p:cNvSpPr>
                <p:nvPr/>
              </p:nvSpPr>
              <p:spPr bwMode="auto">
                <a:xfrm>
                  <a:off x="3792" y="1344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80</a:t>
                  </a:r>
                  <a:endParaRPr lang="en-US" sz="3600">
                    <a:latin typeface="Tahoma" pitchFamily="34" charset="0"/>
                  </a:endParaRPr>
                </a:p>
              </p:txBody>
            </p:sp>
            <p:sp>
              <p:nvSpPr>
                <p:cNvPr id="244756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2" y="1152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70</a:t>
                  </a:r>
                </a:p>
              </p:txBody>
            </p:sp>
            <p:sp>
              <p:nvSpPr>
                <p:cNvPr id="244757" name="Rectangle 21"/>
                <p:cNvSpPr>
                  <a:spLocks noChangeArrowheads="1"/>
                </p:cNvSpPr>
                <p:nvPr/>
              </p:nvSpPr>
              <p:spPr bwMode="auto">
                <a:xfrm>
                  <a:off x="4080" y="1152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4758" name="Rectangle 22"/>
                <p:cNvSpPr>
                  <a:spLocks noChangeArrowheads="1"/>
                </p:cNvSpPr>
                <p:nvPr/>
              </p:nvSpPr>
              <p:spPr bwMode="auto">
                <a:xfrm>
                  <a:off x="4080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3"/>
              <p:cNvGrpSpPr>
                <a:grpSpLocks/>
              </p:cNvGrpSpPr>
              <p:nvPr/>
            </p:nvGrpSpPr>
            <p:grpSpPr bwMode="auto">
              <a:xfrm>
                <a:off x="3696" y="2976"/>
                <a:ext cx="1296" cy="384"/>
                <a:chOff x="3792" y="1152"/>
                <a:chExt cx="1296" cy="384"/>
              </a:xfrm>
            </p:grpSpPr>
            <p:sp>
              <p:nvSpPr>
                <p:cNvPr id="244760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2" y="1344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100</a:t>
                  </a:r>
                  <a:endParaRPr lang="en-US" sz="3600">
                    <a:latin typeface="Tahoma" pitchFamily="34" charset="0"/>
                  </a:endParaRPr>
                </a:p>
              </p:txBody>
            </p:sp>
            <p:sp>
              <p:nvSpPr>
                <p:cNvPr id="244761" name="Rectangle 25"/>
                <p:cNvSpPr>
                  <a:spLocks noChangeArrowheads="1"/>
                </p:cNvSpPr>
                <p:nvPr/>
              </p:nvSpPr>
              <p:spPr bwMode="auto">
                <a:xfrm>
                  <a:off x="3792" y="1152"/>
                  <a:ext cx="28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>
                      <a:latin typeface="Tahoma" pitchFamily="34" charset="0"/>
                    </a:rPr>
                    <a:t>90</a:t>
                  </a:r>
                </a:p>
              </p:txBody>
            </p:sp>
            <p:sp>
              <p:nvSpPr>
                <p:cNvPr id="244762" name="Rectangle 26"/>
                <p:cNvSpPr>
                  <a:spLocks noChangeArrowheads="1"/>
                </p:cNvSpPr>
                <p:nvPr/>
              </p:nvSpPr>
              <p:spPr bwMode="auto">
                <a:xfrm>
                  <a:off x="4080" y="1152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47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080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4798" name="Line 62"/>
              <p:cNvSpPr>
                <a:spLocks noChangeShapeType="1"/>
              </p:cNvSpPr>
              <p:nvPr/>
            </p:nvSpPr>
            <p:spPr bwMode="auto">
              <a:xfrm>
                <a:off x="2544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99" name="Line 63"/>
              <p:cNvSpPr>
                <a:spLocks noChangeShapeType="1"/>
              </p:cNvSpPr>
              <p:nvPr/>
            </p:nvSpPr>
            <p:spPr bwMode="auto">
              <a:xfrm>
                <a:off x="2592" y="1248"/>
                <a:ext cx="105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800" name="Line 64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110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801" name="Line 65"/>
              <p:cNvSpPr>
                <a:spLocks noChangeShapeType="1"/>
              </p:cNvSpPr>
              <p:nvPr/>
            </p:nvSpPr>
            <p:spPr bwMode="auto">
              <a:xfrm>
                <a:off x="2544" y="1632"/>
                <a:ext cx="1104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802" name="Line 66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1056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803" name="Line 67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110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804" name="Line 68"/>
              <p:cNvSpPr>
                <a:spLocks noChangeShapeType="1"/>
              </p:cNvSpPr>
              <p:nvPr/>
            </p:nvSpPr>
            <p:spPr bwMode="auto">
              <a:xfrm>
                <a:off x="2640" y="2496"/>
                <a:ext cx="864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805" name="Line 69"/>
              <p:cNvSpPr>
                <a:spLocks noChangeShapeType="1"/>
              </p:cNvSpPr>
              <p:nvPr/>
            </p:nvSpPr>
            <p:spPr bwMode="auto">
              <a:xfrm>
                <a:off x="2640" y="3408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806" name="Line 70"/>
              <p:cNvSpPr>
                <a:spLocks noChangeShapeType="1"/>
              </p:cNvSpPr>
              <p:nvPr/>
            </p:nvSpPr>
            <p:spPr bwMode="auto">
              <a:xfrm>
                <a:off x="2592" y="3072"/>
                <a:ext cx="576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807" name="Line 71"/>
              <p:cNvSpPr>
                <a:spLocks noChangeShapeType="1"/>
              </p:cNvSpPr>
              <p:nvPr/>
            </p:nvSpPr>
            <p:spPr bwMode="auto">
              <a:xfrm>
                <a:off x="2640" y="2832"/>
                <a:ext cx="768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4808" name="Rectangle 72"/>
          <p:cNvSpPr>
            <a:spLocks noChangeArrowheads="1"/>
          </p:cNvSpPr>
          <p:nvPr/>
        </p:nvSpPr>
        <p:spPr bwMode="auto">
          <a:xfrm>
            <a:off x="381000" y="1676400"/>
            <a:ext cx="2590800" cy="3597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Normally keeps only one key per data block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Some keys in the data file will not have an entry in the index file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809" name="Text Box 73"/>
          <p:cNvSpPr txBox="1">
            <a:spLocks noChangeArrowheads="1"/>
          </p:cNvSpPr>
          <p:nvPr/>
        </p:nvSpPr>
        <p:spPr bwMode="auto">
          <a:xfrm>
            <a:off x="609600" y="60960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44810" name="Rectangle 74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/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Sparse Index: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F0B8-3C9B-42E8-BCA8-6D765986DD24}" type="slidenum">
              <a:rPr lang="en-US"/>
              <a:pPr/>
              <a:t>11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Sparse Index: Adv &amp; Dis Adv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334000"/>
          </a:xfrm>
        </p:spPr>
        <p:txBody>
          <a:bodyPr/>
          <a:lstStyle/>
          <a:p>
            <a:pPr lvl="1"/>
            <a:endParaRPr lang="en-US" sz="1000"/>
          </a:p>
          <a:p>
            <a:r>
              <a:rPr lang="en-US"/>
              <a:t>Advantage:</a:t>
            </a:r>
          </a:p>
          <a:p>
            <a:pPr lvl="1"/>
            <a:r>
              <a:rPr lang="en-US"/>
              <a:t>A sparse index uses less space at the expense of somewhat more time to find a record given its key</a:t>
            </a:r>
          </a:p>
          <a:p>
            <a:pPr lvl="1"/>
            <a:endParaRPr lang="en-US"/>
          </a:p>
          <a:p>
            <a:pPr lvl="1"/>
            <a:r>
              <a:rPr lang="en-US"/>
              <a:t>Support multi-level indexing structure</a:t>
            </a:r>
            <a:endParaRPr lang="en-US" sz="1400"/>
          </a:p>
          <a:p>
            <a:pPr lvl="1"/>
            <a:endParaRPr lang="en-US" sz="1400"/>
          </a:p>
          <a:p>
            <a:r>
              <a:rPr lang="en-US"/>
              <a:t>Disadvantage:</a:t>
            </a:r>
          </a:p>
          <a:p>
            <a:pPr lvl="1"/>
            <a:r>
              <a:rPr lang="en-US"/>
              <a:t>Locating a record given a key has different performance for different key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FA3D-E697-42AB-A8DF-4CB0D045FADD}" type="slidenum">
              <a:rPr lang="en-US"/>
              <a:pPr/>
              <a:t>12</a:t>
            </a:fld>
            <a:endParaRPr lang="en-US"/>
          </a:p>
        </p:txBody>
      </p:sp>
      <p:sp>
        <p:nvSpPr>
          <p:cNvPr id="246812" name="Text Box 28"/>
          <p:cNvSpPr txBox="1">
            <a:spLocks noChangeArrowheads="1"/>
          </p:cNvSpPr>
          <p:nvPr/>
        </p:nvSpPr>
        <p:spPr bwMode="auto">
          <a:xfrm>
            <a:off x="842963" y="838200"/>
            <a:ext cx="239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Sparse 2nd level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295400" y="1524000"/>
            <a:ext cx="914400" cy="1219200"/>
            <a:chOff x="1872" y="912"/>
            <a:chExt cx="576" cy="768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46858" name="Rectangle 74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246859" name="Rectangle 75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60" name="Rectangle 76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61" name="Rectangle 77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90</a:t>
                </a:r>
              </a:p>
            </p:txBody>
          </p:sp>
        </p:grpSp>
        <p:grpSp>
          <p:nvGrpSpPr>
            <p:cNvPr id="4" name="Group 78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46863" name="Rectangle 7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170</a:t>
                </a:r>
              </a:p>
            </p:txBody>
          </p:sp>
          <p:sp>
            <p:nvSpPr>
              <p:cNvPr id="246864" name="Rectangle 8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65" name="Rectangle 8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66" name="Rectangle 8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250</a:t>
                </a:r>
              </a:p>
            </p:txBody>
          </p:sp>
        </p:grpSp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1295400" y="3048000"/>
            <a:ext cx="914400" cy="1219200"/>
            <a:chOff x="1872" y="912"/>
            <a:chExt cx="576" cy="768"/>
          </a:xfrm>
        </p:grpSpPr>
        <p:grpSp>
          <p:nvGrpSpPr>
            <p:cNvPr id="6" name="Group 84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46869" name="Rectangle 8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330</a:t>
                </a:r>
              </a:p>
            </p:txBody>
          </p:sp>
          <p:sp>
            <p:nvSpPr>
              <p:cNvPr id="246870" name="Rectangle 8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71" name="Rectangle 8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72" name="Rectangle 8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410</a:t>
                </a:r>
              </a:p>
            </p:txBody>
          </p:sp>
        </p:grpSp>
        <p:grpSp>
          <p:nvGrpSpPr>
            <p:cNvPr id="7" name="Group 89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46874" name="Rectangle 9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490</a:t>
                </a:r>
              </a:p>
            </p:txBody>
          </p:sp>
          <p:sp>
            <p:nvSpPr>
              <p:cNvPr id="246875" name="Rectangle 9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76" name="Rectangle 9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77" name="Rectangle 9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570</a:t>
                </a:r>
              </a:p>
            </p:txBody>
          </p:sp>
        </p:grp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4378325" y="800100"/>
            <a:ext cx="3886200" cy="5448300"/>
            <a:chOff x="2758" y="504"/>
            <a:chExt cx="2448" cy="3432"/>
          </a:xfrm>
        </p:grpSpPr>
        <p:sp>
          <p:nvSpPr>
            <p:cNvPr id="246786" name="Text Box 2"/>
            <p:cNvSpPr txBox="1">
              <a:spLocks noChangeArrowheads="1"/>
            </p:cNvSpPr>
            <p:nvPr/>
          </p:nvSpPr>
          <p:spPr bwMode="auto">
            <a:xfrm>
              <a:off x="4156" y="504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Data File</a:t>
              </a:r>
            </a:p>
          </p:txBody>
        </p:sp>
        <p:sp>
          <p:nvSpPr>
            <p:cNvPr id="246788" name="Rectangle 4"/>
            <p:cNvSpPr>
              <a:spLocks noChangeArrowheads="1"/>
            </p:cNvSpPr>
            <p:nvPr/>
          </p:nvSpPr>
          <p:spPr bwMode="auto">
            <a:xfrm>
              <a:off x="3910" y="110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20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6789" name="Rectangle 5"/>
            <p:cNvSpPr>
              <a:spLocks noChangeArrowheads="1"/>
            </p:cNvSpPr>
            <p:nvPr/>
          </p:nvSpPr>
          <p:spPr bwMode="auto">
            <a:xfrm>
              <a:off x="3910" y="912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10</a:t>
              </a:r>
            </a:p>
          </p:txBody>
        </p:sp>
        <p:sp>
          <p:nvSpPr>
            <p:cNvPr id="246790" name="Rectangle 6"/>
            <p:cNvSpPr>
              <a:spLocks noChangeArrowheads="1"/>
            </p:cNvSpPr>
            <p:nvPr/>
          </p:nvSpPr>
          <p:spPr bwMode="auto">
            <a:xfrm>
              <a:off x="4198" y="91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1" name="Rectangle 7"/>
            <p:cNvSpPr>
              <a:spLocks noChangeArrowheads="1"/>
            </p:cNvSpPr>
            <p:nvPr/>
          </p:nvSpPr>
          <p:spPr bwMode="auto">
            <a:xfrm>
              <a:off x="4198" y="1104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3" name="Rectangle 9"/>
            <p:cNvSpPr>
              <a:spLocks noChangeArrowheads="1"/>
            </p:cNvSpPr>
            <p:nvPr/>
          </p:nvSpPr>
          <p:spPr bwMode="auto">
            <a:xfrm>
              <a:off x="3910" y="1632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40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6794" name="Rectangle 10"/>
            <p:cNvSpPr>
              <a:spLocks noChangeArrowheads="1"/>
            </p:cNvSpPr>
            <p:nvPr/>
          </p:nvSpPr>
          <p:spPr bwMode="auto">
            <a:xfrm>
              <a:off x="3910" y="1440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30</a:t>
              </a:r>
            </a:p>
          </p:txBody>
        </p:sp>
        <p:sp>
          <p:nvSpPr>
            <p:cNvPr id="246795" name="Rectangle 11"/>
            <p:cNvSpPr>
              <a:spLocks noChangeArrowheads="1"/>
            </p:cNvSpPr>
            <p:nvPr/>
          </p:nvSpPr>
          <p:spPr bwMode="auto">
            <a:xfrm>
              <a:off x="4198" y="144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4198" y="163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8" name="Rectangle 14"/>
            <p:cNvSpPr>
              <a:spLocks noChangeArrowheads="1"/>
            </p:cNvSpPr>
            <p:nvPr/>
          </p:nvSpPr>
          <p:spPr bwMode="auto">
            <a:xfrm>
              <a:off x="3910" y="2160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60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6799" name="Rectangle 15"/>
            <p:cNvSpPr>
              <a:spLocks noChangeArrowheads="1"/>
            </p:cNvSpPr>
            <p:nvPr/>
          </p:nvSpPr>
          <p:spPr bwMode="auto">
            <a:xfrm>
              <a:off x="3910" y="196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50</a:t>
              </a:r>
            </a:p>
          </p:txBody>
        </p:sp>
        <p:sp>
          <p:nvSpPr>
            <p:cNvPr id="246800" name="Rectangle 16"/>
            <p:cNvSpPr>
              <a:spLocks noChangeArrowheads="1"/>
            </p:cNvSpPr>
            <p:nvPr/>
          </p:nvSpPr>
          <p:spPr bwMode="auto">
            <a:xfrm>
              <a:off x="4198" y="196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1" name="Rectangle 17"/>
            <p:cNvSpPr>
              <a:spLocks noChangeArrowheads="1"/>
            </p:cNvSpPr>
            <p:nvPr/>
          </p:nvSpPr>
          <p:spPr bwMode="auto">
            <a:xfrm>
              <a:off x="4198" y="216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3" name="Rectangle 19"/>
            <p:cNvSpPr>
              <a:spLocks noChangeArrowheads="1"/>
            </p:cNvSpPr>
            <p:nvPr/>
          </p:nvSpPr>
          <p:spPr bwMode="auto">
            <a:xfrm>
              <a:off x="3910" y="268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80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6804" name="Rectangle 20"/>
            <p:cNvSpPr>
              <a:spLocks noChangeArrowheads="1"/>
            </p:cNvSpPr>
            <p:nvPr/>
          </p:nvSpPr>
          <p:spPr bwMode="auto">
            <a:xfrm>
              <a:off x="3910" y="249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70</a:t>
              </a:r>
            </a:p>
          </p:txBody>
        </p:sp>
        <p:sp>
          <p:nvSpPr>
            <p:cNvPr id="246805" name="Rectangle 21"/>
            <p:cNvSpPr>
              <a:spLocks noChangeArrowheads="1"/>
            </p:cNvSpPr>
            <p:nvPr/>
          </p:nvSpPr>
          <p:spPr bwMode="auto">
            <a:xfrm>
              <a:off x="4198" y="249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6" name="Rectangle 22"/>
            <p:cNvSpPr>
              <a:spLocks noChangeArrowheads="1"/>
            </p:cNvSpPr>
            <p:nvPr/>
          </p:nvSpPr>
          <p:spPr bwMode="auto">
            <a:xfrm>
              <a:off x="4198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8" name="Rectangle 24"/>
            <p:cNvSpPr>
              <a:spLocks noChangeArrowheads="1"/>
            </p:cNvSpPr>
            <p:nvPr/>
          </p:nvSpPr>
          <p:spPr bwMode="auto">
            <a:xfrm>
              <a:off x="3910" y="316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100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3910" y="297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90</a:t>
              </a:r>
            </a:p>
          </p:txBody>
        </p:sp>
        <p:sp>
          <p:nvSpPr>
            <p:cNvPr id="246810" name="Rectangle 26"/>
            <p:cNvSpPr>
              <a:spLocks noChangeArrowheads="1"/>
            </p:cNvSpPr>
            <p:nvPr/>
          </p:nvSpPr>
          <p:spPr bwMode="auto">
            <a:xfrm>
              <a:off x="4198" y="29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11" name="Rectangle 27"/>
            <p:cNvSpPr>
              <a:spLocks noChangeArrowheads="1"/>
            </p:cNvSpPr>
            <p:nvPr/>
          </p:nvSpPr>
          <p:spPr bwMode="auto">
            <a:xfrm>
              <a:off x="4198" y="316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46" name="Line 62"/>
            <p:cNvSpPr>
              <a:spLocks noChangeShapeType="1"/>
            </p:cNvSpPr>
            <p:nvPr/>
          </p:nvSpPr>
          <p:spPr bwMode="auto">
            <a:xfrm>
              <a:off x="2758" y="1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47" name="Line 63"/>
            <p:cNvSpPr>
              <a:spLocks noChangeShapeType="1"/>
            </p:cNvSpPr>
            <p:nvPr/>
          </p:nvSpPr>
          <p:spPr bwMode="auto">
            <a:xfrm>
              <a:off x="2806" y="124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48" name="Line 64"/>
            <p:cNvSpPr>
              <a:spLocks noChangeShapeType="1"/>
            </p:cNvSpPr>
            <p:nvPr/>
          </p:nvSpPr>
          <p:spPr bwMode="auto">
            <a:xfrm>
              <a:off x="2806" y="1440"/>
              <a:ext cx="110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49" name="Line 65"/>
            <p:cNvSpPr>
              <a:spLocks noChangeShapeType="1"/>
            </p:cNvSpPr>
            <p:nvPr/>
          </p:nvSpPr>
          <p:spPr bwMode="auto">
            <a:xfrm>
              <a:off x="2758" y="1632"/>
              <a:ext cx="110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50" name="Line 66"/>
            <p:cNvSpPr>
              <a:spLocks noChangeShapeType="1"/>
            </p:cNvSpPr>
            <p:nvPr/>
          </p:nvSpPr>
          <p:spPr bwMode="auto">
            <a:xfrm>
              <a:off x="2806" y="2160"/>
              <a:ext cx="105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51" name="Line 67"/>
            <p:cNvSpPr>
              <a:spLocks noChangeShapeType="1"/>
            </p:cNvSpPr>
            <p:nvPr/>
          </p:nvSpPr>
          <p:spPr bwMode="auto">
            <a:xfrm>
              <a:off x="2758" y="1920"/>
              <a:ext cx="110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52" name="Line 68"/>
            <p:cNvSpPr>
              <a:spLocks noChangeShapeType="1"/>
            </p:cNvSpPr>
            <p:nvPr/>
          </p:nvSpPr>
          <p:spPr bwMode="auto">
            <a:xfrm>
              <a:off x="2854" y="2496"/>
              <a:ext cx="86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55" name="Line 71"/>
            <p:cNvSpPr>
              <a:spLocks noChangeShapeType="1"/>
            </p:cNvSpPr>
            <p:nvPr/>
          </p:nvSpPr>
          <p:spPr bwMode="auto">
            <a:xfrm>
              <a:off x="2854" y="2832"/>
              <a:ext cx="69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53" name="Line 69"/>
            <p:cNvSpPr>
              <a:spLocks noChangeShapeType="1"/>
            </p:cNvSpPr>
            <p:nvPr/>
          </p:nvSpPr>
          <p:spPr bwMode="auto">
            <a:xfrm>
              <a:off x="2854" y="3408"/>
              <a:ext cx="31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54" name="Line 70"/>
            <p:cNvSpPr>
              <a:spLocks noChangeShapeType="1"/>
            </p:cNvSpPr>
            <p:nvPr/>
          </p:nvSpPr>
          <p:spPr bwMode="auto">
            <a:xfrm>
              <a:off x="2806" y="3072"/>
              <a:ext cx="5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6"/>
          <p:cNvGrpSpPr>
            <a:grpSpLocks/>
          </p:cNvGrpSpPr>
          <p:nvPr/>
        </p:nvGrpSpPr>
        <p:grpSpPr bwMode="auto">
          <a:xfrm>
            <a:off x="1981200" y="1524000"/>
            <a:ext cx="2625725" cy="4343400"/>
            <a:chOff x="1248" y="960"/>
            <a:chExt cx="1654" cy="2736"/>
          </a:xfrm>
        </p:grpSpPr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326" y="960"/>
              <a:ext cx="576" cy="768"/>
              <a:chOff x="1872" y="912"/>
              <a:chExt cx="576" cy="768"/>
            </a:xfrm>
          </p:grpSpPr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1872" y="912"/>
                <a:ext cx="576" cy="384"/>
                <a:chOff x="1872" y="912"/>
                <a:chExt cx="576" cy="384"/>
              </a:xfrm>
            </p:grpSpPr>
            <p:sp>
              <p:nvSpPr>
                <p:cNvPr id="246815" name="Rectangle 31"/>
                <p:cNvSpPr>
                  <a:spLocks noChangeArrowheads="1"/>
                </p:cNvSpPr>
                <p:nvPr/>
              </p:nvSpPr>
              <p:spPr bwMode="auto">
                <a:xfrm>
                  <a:off x="1872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10</a:t>
                  </a:r>
                </a:p>
              </p:txBody>
            </p:sp>
            <p:sp>
              <p:nvSpPr>
                <p:cNvPr id="246816" name="Rectangle 32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17" name="Rectangle 33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18" name="Rectangle 34"/>
                <p:cNvSpPr>
                  <a:spLocks noChangeArrowheads="1"/>
                </p:cNvSpPr>
                <p:nvPr/>
              </p:nvSpPr>
              <p:spPr bwMode="auto">
                <a:xfrm>
                  <a:off x="1872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30</a:t>
                  </a:r>
                </a:p>
              </p:txBody>
            </p: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>
                <a:off x="1872" y="1296"/>
                <a:ext cx="576" cy="384"/>
                <a:chOff x="1872" y="912"/>
                <a:chExt cx="576" cy="384"/>
              </a:xfrm>
            </p:grpSpPr>
            <p:sp>
              <p:nvSpPr>
                <p:cNvPr id="246820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2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50</a:t>
                  </a:r>
                </a:p>
              </p:txBody>
            </p:sp>
            <p:sp>
              <p:nvSpPr>
                <p:cNvPr id="246821" name="Rectangle 37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22" name="Rectangle 38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23" name="Rectangle 39"/>
                <p:cNvSpPr>
                  <a:spLocks noChangeArrowheads="1"/>
                </p:cNvSpPr>
                <p:nvPr/>
              </p:nvSpPr>
              <p:spPr bwMode="auto">
                <a:xfrm>
                  <a:off x="1872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70</a:t>
                  </a:r>
                </a:p>
              </p:txBody>
            </p:sp>
          </p:grp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2326" y="1824"/>
              <a:ext cx="576" cy="768"/>
              <a:chOff x="1872" y="912"/>
              <a:chExt cx="576" cy="768"/>
            </a:xfrm>
          </p:grpSpPr>
          <p:grpSp>
            <p:nvGrpSpPr>
              <p:cNvPr id="14" name="Group 41"/>
              <p:cNvGrpSpPr>
                <a:grpSpLocks/>
              </p:cNvGrpSpPr>
              <p:nvPr/>
            </p:nvGrpSpPr>
            <p:grpSpPr bwMode="auto">
              <a:xfrm>
                <a:off x="1872" y="912"/>
                <a:ext cx="576" cy="384"/>
                <a:chOff x="1872" y="912"/>
                <a:chExt cx="576" cy="384"/>
              </a:xfrm>
            </p:grpSpPr>
            <p:sp>
              <p:nvSpPr>
                <p:cNvPr id="2468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2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90</a:t>
                  </a:r>
                </a:p>
              </p:txBody>
            </p:sp>
            <p:sp>
              <p:nvSpPr>
                <p:cNvPr id="246827" name="Rectangle 43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28" name="Rectangle 44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29" name="Rectangle 45"/>
                <p:cNvSpPr>
                  <a:spLocks noChangeArrowheads="1"/>
                </p:cNvSpPr>
                <p:nvPr/>
              </p:nvSpPr>
              <p:spPr bwMode="auto">
                <a:xfrm>
                  <a:off x="1872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15" name="Group 46"/>
              <p:cNvGrpSpPr>
                <a:grpSpLocks/>
              </p:cNvGrpSpPr>
              <p:nvPr/>
            </p:nvGrpSpPr>
            <p:grpSpPr bwMode="auto">
              <a:xfrm>
                <a:off x="1872" y="1296"/>
                <a:ext cx="576" cy="384"/>
                <a:chOff x="1872" y="912"/>
                <a:chExt cx="576" cy="384"/>
              </a:xfrm>
            </p:grpSpPr>
            <p:sp>
              <p:nvSpPr>
                <p:cNvPr id="2468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872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130</a:t>
                  </a:r>
                </a:p>
              </p:txBody>
            </p:sp>
            <p:sp>
              <p:nvSpPr>
                <p:cNvPr id="246832" name="Rectangle 48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33" name="Rectangle 49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34" name="Rectangle 50"/>
                <p:cNvSpPr>
                  <a:spLocks noChangeArrowheads="1"/>
                </p:cNvSpPr>
                <p:nvPr/>
              </p:nvSpPr>
              <p:spPr bwMode="auto">
                <a:xfrm>
                  <a:off x="1872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150</a:t>
                  </a:r>
                </a:p>
              </p:txBody>
            </p:sp>
          </p:grp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2326" y="2736"/>
              <a:ext cx="576" cy="768"/>
              <a:chOff x="1872" y="912"/>
              <a:chExt cx="576" cy="768"/>
            </a:xfrm>
          </p:grpSpPr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1872" y="912"/>
                <a:ext cx="576" cy="384"/>
                <a:chOff x="1872" y="912"/>
                <a:chExt cx="576" cy="384"/>
              </a:xfrm>
            </p:grpSpPr>
            <p:sp>
              <p:nvSpPr>
                <p:cNvPr id="246837" name="Rectangle 53"/>
                <p:cNvSpPr>
                  <a:spLocks noChangeArrowheads="1"/>
                </p:cNvSpPr>
                <p:nvPr/>
              </p:nvSpPr>
              <p:spPr bwMode="auto">
                <a:xfrm>
                  <a:off x="1872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170</a:t>
                  </a:r>
                </a:p>
              </p:txBody>
            </p:sp>
            <p:sp>
              <p:nvSpPr>
                <p:cNvPr id="246838" name="Rectangle 54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39" name="Rectangle 55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40" name="Rectangle 56"/>
                <p:cNvSpPr>
                  <a:spLocks noChangeArrowheads="1"/>
                </p:cNvSpPr>
                <p:nvPr/>
              </p:nvSpPr>
              <p:spPr bwMode="auto">
                <a:xfrm>
                  <a:off x="1872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190</a:t>
                  </a:r>
                </a:p>
              </p:txBody>
            </p:sp>
          </p:grpSp>
          <p:grpSp>
            <p:nvGrpSpPr>
              <p:cNvPr id="18" name="Group 57"/>
              <p:cNvGrpSpPr>
                <a:grpSpLocks/>
              </p:cNvGrpSpPr>
              <p:nvPr/>
            </p:nvGrpSpPr>
            <p:grpSpPr bwMode="auto">
              <a:xfrm>
                <a:off x="1872" y="1296"/>
                <a:ext cx="576" cy="384"/>
                <a:chOff x="1872" y="912"/>
                <a:chExt cx="576" cy="384"/>
              </a:xfrm>
            </p:grpSpPr>
            <p:sp>
              <p:nvSpPr>
                <p:cNvPr id="246842" name="Rectangle 58"/>
                <p:cNvSpPr>
                  <a:spLocks noChangeArrowheads="1"/>
                </p:cNvSpPr>
                <p:nvPr/>
              </p:nvSpPr>
              <p:spPr bwMode="auto">
                <a:xfrm>
                  <a:off x="1872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210</a:t>
                  </a:r>
                </a:p>
              </p:txBody>
            </p:sp>
            <p:sp>
              <p:nvSpPr>
                <p:cNvPr id="246843" name="Rectangle 59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44" name="Rectangle 60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45" name="Rectangle 61"/>
                <p:cNvSpPr>
                  <a:spLocks noChangeArrowheads="1"/>
                </p:cNvSpPr>
                <p:nvPr/>
              </p:nvSpPr>
              <p:spPr bwMode="auto">
                <a:xfrm>
                  <a:off x="1872" y="1104"/>
                  <a:ext cx="288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>
                      <a:latin typeface="Tahoma" pitchFamily="34" charset="0"/>
                    </a:rPr>
                    <a:t>230</a:t>
                  </a:r>
                </a:p>
              </p:txBody>
            </p:sp>
          </p:grpSp>
        </p:grpSp>
        <p:sp>
          <p:nvSpPr>
            <p:cNvPr id="246878" name="Line 94"/>
            <p:cNvSpPr>
              <a:spLocks noChangeShapeType="1"/>
            </p:cNvSpPr>
            <p:nvPr/>
          </p:nvSpPr>
          <p:spPr bwMode="auto">
            <a:xfrm>
              <a:off x="1248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79" name="Line 95"/>
            <p:cNvSpPr>
              <a:spLocks noChangeShapeType="1"/>
            </p:cNvSpPr>
            <p:nvPr/>
          </p:nvSpPr>
          <p:spPr bwMode="auto">
            <a:xfrm>
              <a:off x="1296" y="1248"/>
              <a:ext cx="96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0" name="Line 96"/>
            <p:cNvSpPr>
              <a:spLocks noChangeShapeType="1"/>
            </p:cNvSpPr>
            <p:nvPr/>
          </p:nvSpPr>
          <p:spPr bwMode="auto">
            <a:xfrm>
              <a:off x="1296" y="1440"/>
              <a:ext cx="1008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1" name="Line 97"/>
            <p:cNvSpPr>
              <a:spLocks noChangeShapeType="1"/>
            </p:cNvSpPr>
            <p:nvPr/>
          </p:nvSpPr>
          <p:spPr bwMode="auto">
            <a:xfrm>
              <a:off x="1296" y="1632"/>
              <a:ext cx="912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2" name="Line 98"/>
            <p:cNvSpPr>
              <a:spLocks noChangeShapeType="1"/>
            </p:cNvSpPr>
            <p:nvPr/>
          </p:nvSpPr>
          <p:spPr bwMode="auto">
            <a:xfrm>
              <a:off x="1296" y="2016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3" name="Line 99"/>
            <p:cNvSpPr>
              <a:spLocks noChangeShapeType="1"/>
            </p:cNvSpPr>
            <p:nvPr/>
          </p:nvSpPr>
          <p:spPr bwMode="auto">
            <a:xfrm>
              <a:off x="1296" y="2208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4" name="Line 100"/>
            <p:cNvSpPr>
              <a:spLocks noChangeShapeType="1"/>
            </p:cNvSpPr>
            <p:nvPr/>
          </p:nvSpPr>
          <p:spPr bwMode="auto">
            <a:xfrm>
              <a:off x="1296" y="2400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5" name="Line 101"/>
            <p:cNvSpPr>
              <a:spLocks noChangeShapeType="1"/>
            </p:cNvSpPr>
            <p:nvPr/>
          </p:nvSpPr>
          <p:spPr bwMode="auto">
            <a:xfrm>
              <a:off x="1296" y="2592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86" name="Rectangle 10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/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Sparse Index: Multi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F73-D290-40E1-952B-4D16E47FC717}" type="slidenum">
              <a:rPr lang="en-US"/>
              <a:pPr/>
              <a:t>13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160" tIns="46080" rIns="92160" bIns="46080" anchorCtr="0"/>
          <a:lstStyle/>
          <a:p>
            <a:pPr defTabSz="457200">
              <a:buSzPct val="99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/>
              <a:t>B-tree Indexing: Concept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257800"/>
          </a:xfrm>
          <a:ln/>
        </p:spPr>
        <p:txBody>
          <a:bodyPr lIns="92160" tIns="46080" rIns="92160" bIns="46080"/>
          <a:lstStyle/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Can be seen as a general form of multi-level indexes.</a:t>
            </a:r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900"/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900"/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Generalize usual (binary) search trees (BST). </a:t>
            </a:r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i="1">
              <a:solidFill>
                <a:schemeClr val="folHlink"/>
              </a:solidFill>
            </a:endParaRPr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Allow efficient and fast exploration at the expense of using slightly more space.</a:t>
            </a:r>
            <a:endParaRPr lang="en-GB" sz="1200"/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Popular variant: B</a:t>
            </a:r>
            <a:r>
              <a:rPr lang="en-GB" sz="2800" b="1" baseline="33000"/>
              <a:t>+</a:t>
            </a:r>
            <a:r>
              <a:rPr lang="en-GB" sz="2800"/>
              <a:t>-tree</a:t>
            </a:r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/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Support more efficiently queries like:</a:t>
            </a:r>
            <a:br>
              <a:rPr lang="en-GB" sz="2400"/>
            </a:br>
            <a:r>
              <a:rPr lang="en-GB" sz="2400">
                <a:solidFill>
                  <a:schemeClr val="hlink"/>
                </a:solidFill>
              </a:rPr>
              <a:t>SELECT *  FROM R WHERE a = 11</a:t>
            </a:r>
            <a:br>
              <a:rPr lang="en-GB" sz="2400">
                <a:solidFill>
                  <a:schemeClr val="hlink"/>
                </a:solidFill>
              </a:rPr>
            </a:br>
            <a:endParaRPr lang="en-GB" sz="2400">
              <a:solidFill>
                <a:schemeClr val="hlink"/>
              </a:solidFill>
            </a:endParaRPr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chemeClr val="hlink"/>
                </a:solidFill>
              </a:rPr>
              <a:t>SELECT *  FROM R WHERE 0&lt;= b and b&lt;42</a:t>
            </a:r>
          </a:p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C7D-7228-415B-AD1D-BF2B4E696C18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48100" y="1295400"/>
            <a:ext cx="1209675" cy="682625"/>
            <a:chOff x="2463" y="1403"/>
            <a:chExt cx="762" cy="430"/>
          </a:xfrm>
        </p:grpSpPr>
        <p:sp>
          <p:nvSpPr>
            <p:cNvPr id="253957" name="AutoShape 5"/>
            <p:cNvSpPr>
              <a:spLocks noChangeArrowheads="1"/>
            </p:cNvSpPr>
            <p:nvPr/>
          </p:nvSpPr>
          <p:spPr bwMode="auto">
            <a:xfrm rot="16200000">
              <a:off x="2667" y="1238"/>
              <a:ext cx="353" cy="762"/>
            </a:xfrm>
            <a:prstGeom prst="roundRect">
              <a:avLst>
                <a:gd name="adj" fmla="val 282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58" name="Text Box 6"/>
            <p:cNvSpPr txBox="1">
              <a:spLocks noChangeArrowheads="1"/>
            </p:cNvSpPr>
            <p:nvPr/>
          </p:nvSpPr>
          <p:spPr bwMode="auto">
            <a:xfrm rot="16200000">
              <a:off x="2627" y="1473"/>
              <a:ext cx="430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160" tIns="46080" rIns="92160" bIns="46080" anchor="ctr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chemeClr val="bg2"/>
                  </a:solidFill>
                  <a:latin typeface="Tahoma" pitchFamily="34" charset="0"/>
                </a:rPr>
                <a:t>200</a:t>
              </a: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1760538" y="1670050"/>
            <a:ext cx="5729287" cy="1219200"/>
            <a:chOff x="1109" y="912"/>
            <a:chExt cx="3609" cy="768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820" y="1242"/>
              <a:ext cx="898" cy="431"/>
              <a:chOff x="3859" y="1969"/>
              <a:chExt cx="898" cy="431"/>
            </a:xfrm>
          </p:grpSpPr>
          <p:sp>
            <p:nvSpPr>
              <p:cNvPr id="253960" name="AutoShape 8"/>
              <p:cNvSpPr>
                <a:spLocks noChangeArrowheads="1"/>
              </p:cNvSpPr>
              <p:nvPr/>
            </p:nvSpPr>
            <p:spPr bwMode="auto">
              <a:xfrm rot="16200000">
                <a:off x="4131" y="1738"/>
                <a:ext cx="353" cy="898"/>
              </a:xfrm>
              <a:prstGeom prst="roundRect">
                <a:avLst>
                  <a:gd name="adj" fmla="val 282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61" name="Text Box 9"/>
              <p:cNvSpPr txBox="1">
                <a:spLocks noChangeArrowheads="1"/>
              </p:cNvSpPr>
              <p:nvPr/>
            </p:nvSpPr>
            <p:spPr bwMode="auto">
              <a:xfrm rot="16200000">
                <a:off x="4090" y="1811"/>
                <a:ext cx="43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160" tIns="46080" rIns="92160" bIns="46080" anchor="ctr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220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250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280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109" y="1249"/>
              <a:ext cx="834" cy="431"/>
              <a:chOff x="1148" y="1976"/>
              <a:chExt cx="834" cy="431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auto">
              <a:xfrm rot="16200000">
                <a:off x="1388" y="1777"/>
                <a:ext cx="353" cy="834"/>
              </a:xfrm>
              <a:prstGeom prst="roundRect">
                <a:avLst>
                  <a:gd name="adj" fmla="val 282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64" name="Text Box 12"/>
              <p:cNvSpPr txBox="1">
                <a:spLocks noChangeArrowheads="1"/>
              </p:cNvSpPr>
              <p:nvPr/>
            </p:nvSpPr>
            <p:spPr bwMode="auto">
              <a:xfrm rot="16200000">
                <a:off x="1348" y="2048"/>
                <a:ext cx="4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160" tIns="46080" rIns="92160" bIns="46080" anchor="ctr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130</a:t>
                </a:r>
              </a:p>
            </p:txBody>
          </p:sp>
        </p:grpSp>
        <p:sp>
          <p:nvSpPr>
            <p:cNvPr id="254026" name="Freeform 74"/>
            <p:cNvSpPr>
              <a:spLocks/>
            </p:cNvSpPr>
            <p:nvPr/>
          </p:nvSpPr>
          <p:spPr bwMode="auto">
            <a:xfrm>
              <a:off x="1584" y="912"/>
              <a:ext cx="960" cy="384"/>
            </a:xfrm>
            <a:custGeom>
              <a:avLst/>
              <a:gdLst/>
              <a:ahLst/>
              <a:cxnLst>
                <a:cxn ang="0">
                  <a:pos x="960" y="0"/>
                </a:cxn>
                <a:cxn ang="0">
                  <a:pos x="960" y="240"/>
                </a:cxn>
                <a:cxn ang="0">
                  <a:pos x="0" y="240"/>
                </a:cxn>
                <a:cxn ang="0">
                  <a:pos x="0" y="384"/>
                </a:cxn>
              </a:cxnLst>
              <a:rect l="0" t="0" r="r" b="b"/>
              <a:pathLst>
                <a:path w="960" h="384">
                  <a:moveTo>
                    <a:pt x="960" y="0"/>
                  </a:moveTo>
                  <a:lnTo>
                    <a:pt x="960" y="240"/>
                  </a:lnTo>
                  <a:lnTo>
                    <a:pt x="0" y="240"/>
                  </a:lnTo>
                  <a:lnTo>
                    <a:pt x="0" y="38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27" name="Freeform 75"/>
            <p:cNvSpPr>
              <a:spLocks/>
            </p:cNvSpPr>
            <p:nvPr/>
          </p:nvSpPr>
          <p:spPr bwMode="auto">
            <a:xfrm flipH="1">
              <a:off x="3024" y="912"/>
              <a:ext cx="960" cy="384"/>
            </a:xfrm>
            <a:custGeom>
              <a:avLst/>
              <a:gdLst/>
              <a:ahLst/>
              <a:cxnLst>
                <a:cxn ang="0">
                  <a:pos x="960" y="0"/>
                </a:cxn>
                <a:cxn ang="0">
                  <a:pos x="960" y="240"/>
                </a:cxn>
                <a:cxn ang="0">
                  <a:pos x="0" y="240"/>
                </a:cxn>
                <a:cxn ang="0">
                  <a:pos x="0" y="384"/>
                </a:cxn>
              </a:cxnLst>
              <a:rect l="0" t="0" r="r" b="b"/>
              <a:pathLst>
                <a:path w="960" h="384">
                  <a:moveTo>
                    <a:pt x="960" y="0"/>
                  </a:moveTo>
                  <a:lnTo>
                    <a:pt x="960" y="240"/>
                  </a:lnTo>
                  <a:lnTo>
                    <a:pt x="0" y="240"/>
                  </a:lnTo>
                  <a:lnTo>
                    <a:pt x="0" y="38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429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160" tIns="46080" rIns="92160" bIns="46080" anchor="ctr">
            <a:spAutoFit/>
          </a:bodyPr>
          <a:lstStyle/>
          <a:p>
            <a:pPr algn="ctr">
              <a:buSzPct val="10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B-tree Indexing: Example</a:t>
            </a:r>
            <a:r>
              <a:rPr lang="en-GB" sz="3600">
                <a:solidFill>
                  <a:schemeClr val="tx2"/>
                </a:solidFill>
                <a:latin typeface="Tahoma" pitchFamily="34" charset="0"/>
              </a:rPr>
              <a:t>	</a:t>
            </a:r>
          </a:p>
        </p:txBody>
      </p:sp>
      <p:sp>
        <p:nvSpPr>
          <p:cNvPr id="254006" name="Text Box 54"/>
          <p:cNvSpPr txBox="1">
            <a:spLocks noChangeArrowheads="1"/>
          </p:cNvSpPr>
          <p:nvPr/>
        </p:nvSpPr>
        <p:spPr bwMode="auto">
          <a:xfrm>
            <a:off x="762000" y="5761038"/>
            <a:ext cx="75326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hlink"/>
                </a:solidFill>
                <a:latin typeface="Tahoma" pitchFamily="34" charset="0"/>
              </a:rPr>
              <a:t>Each node stored in one disk block</a:t>
            </a:r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560388" y="3938588"/>
            <a:ext cx="7446962" cy="1624012"/>
            <a:chOff x="353" y="2341"/>
            <a:chExt cx="4691" cy="1023"/>
          </a:xfrm>
        </p:grpSpPr>
        <p:sp>
          <p:nvSpPr>
            <p:cNvPr id="253991" name="Line 39"/>
            <p:cNvSpPr>
              <a:spLocks noChangeShapeType="1"/>
            </p:cNvSpPr>
            <p:nvPr/>
          </p:nvSpPr>
          <p:spPr bwMode="auto">
            <a:xfrm>
              <a:off x="353" y="2341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92" name="Line 40"/>
            <p:cNvSpPr>
              <a:spLocks noChangeShapeType="1"/>
            </p:cNvSpPr>
            <p:nvPr/>
          </p:nvSpPr>
          <p:spPr bwMode="auto">
            <a:xfrm>
              <a:off x="613" y="2346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93" name="Line 41"/>
            <p:cNvSpPr>
              <a:spLocks noChangeShapeType="1"/>
            </p:cNvSpPr>
            <p:nvPr/>
          </p:nvSpPr>
          <p:spPr bwMode="auto">
            <a:xfrm>
              <a:off x="840" y="2364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94" name="Line 42"/>
            <p:cNvSpPr>
              <a:spLocks noChangeShapeType="1"/>
            </p:cNvSpPr>
            <p:nvPr/>
          </p:nvSpPr>
          <p:spPr bwMode="auto">
            <a:xfrm>
              <a:off x="1385" y="2382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95" name="Line 43"/>
            <p:cNvSpPr>
              <a:spLocks noChangeShapeType="1"/>
            </p:cNvSpPr>
            <p:nvPr/>
          </p:nvSpPr>
          <p:spPr bwMode="auto">
            <a:xfrm>
              <a:off x="2094" y="2401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96" name="Line 44"/>
            <p:cNvSpPr>
              <a:spLocks noChangeShapeType="1"/>
            </p:cNvSpPr>
            <p:nvPr/>
          </p:nvSpPr>
          <p:spPr bwMode="auto">
            <a:xfrm>
              <a:off x="1654" y="2378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97" name="Line 45"/>
            <p:cNvSpPr>
              <a:spLocks noChangeShapeType="1"/>
            </p:cNvSpPr>
            <p:nvPr/>
          </p:nvSpPr>
          <p:spPr bwMode="auto">
            <a:xfrm>
              <a:off x="2317" y="2406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98" name="Line 46"/>
            <p:cNvSpPr>
              <a:spLocks noChangeShapeType="1"/>
            </p:cNvSpPr>
            <p:nvPr/>
          </p:nvSpPr>
          <p:spPr bwMode="auto">
            <a:xfrm>
              <a:off x="2522" y="2402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99" name="Line 47"/>
            <p:cNvSpPr>
              <a:spLocks noChangeShapeType="1"/>
            </p:cNvSpPr>
            <p:nvPr/>
          </p:nvSpPr>
          <p:spPr bwMode="auto">
            <a:xfrm>
              <a:off x="3113" y="2402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0" name="Line 48"/>
            <p:cNvSpPr>
              <a:spLocks noChangeShapeType="1"/>
            </p:cNvSpPr>
            <p:nvPr/>
          </p:nvSpPr>
          <p:spPr bwMode="auto">
            <a:xfrm>
              <a:off x="3355" y="2407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2" name="Line 50"/>
            <p:cNvSpPr>
              <a:spLocks noChangeShapeType="1"/>
            </p:cNvSpPr>
            <p:nvPr/>
          </p:nvSpPr>
          <p:spPr bwMode="auto">
            <a:xfrm>
              <a:off x="4128" y="2435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3" name="Line 51"/>
            <p:cNvSpPr>
              <a:spLocks noChangeShapeType="1"/>
            </p:cNvSpPr>
            <p:nvPr/>
          </p:nvSpPr>
          <p:spPr bwMode="auto">
            <a:xfrm>
              <a:off x="4361" y="2441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4" name="Line 52"/>
            <p:cNvSpPr>
              <a:spLocks noChangeShapeType="1"/>
            </p:cNvSpPr>
            <p:nvPr/>
          </p:nvSpPr>
          <p:spPr bwMode="auto">
            <a:xfrm>
              <a:off x="4830" y="2391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5" name="Line 53"/>
            <p:cNvSpPr>
              <a:spLocks noChangeShapeType="1"/>
            </p:cNvSpPr>
            <p:nvPr/>
          </p:nvSpPr>
          <p:spPr bwMode="auto">
            <a:xfrm>
              <a:off x="5044" y="2387"/>
              <a:ext cx="0" cy="30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12" name="Rectangle 60"/>
            <p:cNvSpPr>
              <a:spLocks noChangeArrowheads="1"/>
            </p:cNvSpPr>
            <p:nvPr/>
          </p:nvSpPr>
          <p:spPr bwMode="auto">
            <a:xfrm>
              <a:off x="3648" y="2832"/>
              <a:ext cx="9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013" name="Rectangle 61"/>
            <p:cNvSpPr>
              <a:spLocks noChangeArrowheads="1"/>
            </p:cNvSpPr>
            <p:nvPr/>
          </p:nvSpPr>
          <p:spPr bwMode="auto">
            <a:xfrm>
              <a:off x="3744" y="2832"/>
              <a:ext cx="9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014" name="Rectangle 62"/>
            <p:cNvSpPr>
              <a:spLocks noChangeArrowheads="1"/>
            </p:cNvSpPr>
            <p:nvPr/>
          </p:nvSpPr>
          <p:spPr bwMode="auto">
            <a:xfrm>
              <a:off x="3840" y="2832"/>
              <a:ext cx="9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015" name="Rectangle 63"/>
            <p:cNvSpPr>
              <a:spLocks noChangeArrowheads="1"/>
            </p:cNvSpPr>
            <p:nvPr/>
          </p:nvSpPr>
          <p:spPr bwMode="auto">
            <a:xfrm>
              <a:off x="3936" y="2832"/>
              <a:ext cx="9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016" name="Rectangle 64"/>
            <p:cNvSpPr>
              <a:spLocks noChangeArrowheads="1"/>
            </p:cNvSpPr>
            <p:nvPr/>
          </p:nvSpPr>
          <p:spPr bwMode="auto">
            <a:xfrm>
              <a:off x="4032" y="2832"/>
              <a:ext cx="9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017" name="Rectangle 65"/>
            <p:cNvSpPr>
              <a:spLocks noChangeArrowheads="1"/>
            </p:cNvSpPr>
            <p:nvPr/>
          </p:nvSpPr>
          <p:spPr bwMode="auto">
            <a:xfrm>
              <a:off x="4128" y="2832"/>
              <a:ext cx="9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021" name="Text Box 69"/>
            <p:cNvSpPr txBox="1">
              <a:spLocks noChangeArrowheads="1"/>
            </p:cNvSpPr>
            <p:nvPr/>
          </p:nvSpPr>
          <p:spPr bwMode="auto">
            <a:xfrm rot="16200000">
              <a:off x="3234" y="2958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RID list</a:t>
              </a:r>
            </a:p>
          </p:txBody>
        </p:sp>
        <p:sp>
          <p:nvSpPr>
            <p:cNvPr id="254022" name="Freeform 70"/>
            <p:cNvSpPr>
              <a:spLocks/>
            </p:cNvSpPr>
            <p:nvPr/>
          </p:nvSpPr>
          <p:spPr bwMode="auto">
            <a:xfrm>
              <a:off x="3696" y="2400"/>
              <a:ext cx="216" cy="43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2" y="192"/>
                </a:cxn>
                <a:cxn ang="0">
                  <a:pos x="48" y="240"/>
                </a:cxn>
                <a:cxn ang="0">
                  <a:pos x="0" y="384"/>
                </a:cxn>
              </a:cxnLst>
              <a:rect l="0" t="0" r="r" b="b"/>
              <a:pathLst>
                <a:path w="216" h="384">
                  <a:moveTo>
                    <a:pt x="192" y="0"/>
                  </a:moveTo>
                  <a:cubicBezTo>
                    <a:pt x="204" y="76"/>
                    <a:pt x="216" y="152"/>
                    <a:pt x="192" y="192"/>
                  </a:cubicBezTo>
                  <a:cubicBezTo>
                    <a:pt x="168" y="232"/>
                    <a:pt x="80" y="208"/>
                    <a:pt x="48" y="240"/>
                  </a:cubicBezTo>
                  <a:cubicBezTo>
                    <a:pt x="16" y="272"/>
                    <a:pt x="8" y="328"/>
                    <a:pt x="0" y="38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304800" y="2584450"/>
            <a:ext cx="8089900" cy="1546225"/>
            <a:chOff x="223" y="1488"/>
            <a:chExt cx="5096" cy="974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23" y="2019"/>
              <a:ext cx="770" cy="431"/>
              <a:chOff x="262" y="2746"/>
              <a:chExt cx="770" cy="431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auto">
              <a:xfrm rot="16200000">
                <a:off x="470" y="2578"/>
                <a:ext cx="353" cy="770"/>
              </a:xfrm>
              <a:prstGeom prst="roundRect">
                <a:avLst>
                  <a:gd name="adj" fmla="val 282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69" name="Text Box 17"/>
              <p:cNvSpPr txBox="1">
                <a:spLocks noChangeArrowheads="1"/>
              </p:cNvSpPr>
              <p:nvPr/>
            </p:nvSpPr>
            <p:spPr bwMode="auto">
              <a:xfrm rot="16200000">
                <a:off x="428" y="2588"/>
                <a:ext cx="43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160" tIns="46080" rIns="92160" bIns="46080" anchor="ctr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9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20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100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1210" y="2030"/>
              <a:ext cx="634" cy="431"/>
              <a:chOff x="1249" y="2757"/>
              <a:chExt cx="634" cy="431"/>
            </a:xfrm>
          </p:grpSpPr>
          <p:sp>
            <p:nvSpPr>
              <p:cNvPr id="253971" name="AutoShape 19"/>
              <p:cNvSpPr>
                <a:spLocks noChangeArrowheads="1"/>
              </p:cNvSpPr>
              <p:nvPr/>
            </p:nvSpPr>
            <p:spPr bwMode="auto">
              <a:xfrm rot="16200000">
                <a:off x="1389" y="2659"/>
                <a:ext cx="353" cy="634"/>
              </a:xfrm>
              <a:prstGeom prst="roundRect">
                <a:avLst>
                  <a:gd name="adj" fmla="val 282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72" name="Text Box 20"/>
              <p:cNvSpPr txBox="1">
                <a:spLocks noChangeArrowheads="1"/>
              </p:cNvSpPr>
              <p:nvPr/>
            </p:nvSpPr>
            <p:spPr bwMode="auto">
              <a:xfrm rot="16200000">
                <a:off x="1349" y="2714"/>
                <a:ext cx="431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160" tIns="46080" rIns="92160" bIns="46080" anchor="ctr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140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145</a:t>
                </a:r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1938" y="2029"/>
              <a:ext cx="748" cy="431"/>
              <a:chOff x="1977" y="2756"/>
              <a:chExt cx="748" cy="431"/>
            </a:xfrm>
          </p:grpSpPr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auto">
              <a:xfrm rot="16200000">
                <a:off x="2176" y="2630"/>
                <a:ext cx="353" cy="688"/>
              </a:xfrm>
              <a:prstGeom prst="roundRect">
                <a:avLst>
                  <a:gd name="adj" fmla="val 282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75" name="Text Box 23"/>
              <p:cNvSpPr txBox="1">
                <a:spLocks noChangeArrowheads="1"/>
              </p:cNvSpPr>
              <p:nvPr/>
            </p:nvSpPr>
            <p:spPr bwMode="auto">
              <a:xfrm rot="16200000">
                <a:off x="2135" y="2598"/>
                <a:ext cx="43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160" tIns="46080" rIns="92160" bIns="46080" anchor="ctr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200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210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215</a:t>
                </a:r>
              </a:p>
            </p:txBody>
          </p: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867" y="2026"/>
              <a:ext cx="761" cy="431"/>
              <a:chOff x="2906" y="2753"/>
              <a:chExt cx="761" cy="431"/>
            </a:xfrm>
          </p:grpSpPr>
          <p:sp>
            <p:nvSpPr>
              <p:cNvPr id="253977" name="AutoShape 25"/>
              <p:cNvSpPr>
                <a:spLocks noChangeArrowheads="1"/>
              </p:cNvSpPr>
              <p:nvPr/>
            </p:nvSpPr>
            <p:spPr bwMode="auto">
              <a:xfrm rot="16200000">
                <a:off x="3110" y="2590"/>
                <a:ext cx="353" cy="761"/>
              </a:xfrm>
              <a:prstGeom prst="roundRect">
                <a:avLst>
                  <a:gd name="adj" fmla="val 282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78" name="Text Box 26"/>
              <p:cNvSpPr txBox="1">
                <a:spLocks noChangeArrowheads="1"/>
              </p:cNvSpPr>
              <p:nvPr/>
            </p:nvSpPr>
            <p:spPr bwMode="auto">
              <a:xfrm rot="16200000">
                <a:off x="3069" y="2710"/>
                <a:ext cx="431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160" tIns="46080" rIns="92160" bIns="46080" anchor="ctr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220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230</a:t>
                </a: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3748" y="2031"/>
              <a:ext cx="748" cy="431"/>
              <a:chOff x="3787" y="2758"/>
              <a:chExt cx="748" cy="431"/>
            </a:xfrm>
          </p:grpSpPr>
          <p:sp>
            <p:nvSpPr>
              <p:cNvPr id="253980" name="AutoShape 28"/>
              <p:cNvSpPr>
                <a:spLocks noChangeArrowheads="1"/>
              </p:cNvSpPr>
              <p:nvPr/>
            </p:nvSpPr>
            <p:spPr bwMode="auto">
              <a:xfrm rot="16200000">
                <a:off x="3986" y="2649"/>
                <a:ext cx="353" cy="652"/>
              </a:xfrm>
              <a:prstGeom prst="roundRect">
                <a:avLst>
                  <a:gd name="adj" fmla="val 282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81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3945" y="2600"/>
                <a:ext cx="43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160" tIns="46080" rIns="92160" bIns="46080" anchor="ctr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250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256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279</a:t>
                </a: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576" y="2001"/>
              <a:ext cx="743" cy="431"/>
              <a:chOff x="4615" y="2728"/>
              <a:chExt cx="743" cy="431"/>
            </a:xfrm>
          </p:grpSpPr>
          <p:sp>
            <p:nvSpPr>
              <p:cNvPr id="253983" name="AutoShape 31"/>
              <p:cNvSpPr>
                <a:spLocks noChangeArrowheads="1"/>
              </p:cNvSpPr>
              <p:nvPr/>
            </p:nvSpPr>
            <p:spPr bwMode="auto">
              <a:xfrm rot="16200000">
                <a:off x="4810" y="2598"/>
                <a:ext cx="353" cy="743"/>
              </a:xfrm>
              <a:prstGeom prst="roundRect">
                <a:avLst>
                  <a:gd name="adj" fmla="val 282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84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771" y="2685"/>
                <a:ext cx="431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160" tIns="46080" rIns="92160" bIns="46080" anchor="ctr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280</a:t>
                </a: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chemeClr val="bg2"/>
                    </a:solidFill>
                    <a:latin typeface="Tahoma" pitchFamily="34" charset="0"/>
                  </a:rPr>
                  <a:t>300</a:t>
                </a:r>
              </a:p>
            </p:txBody>
          </p:sp>
        </p:grpSp>
        <p:sp>
          <p:nvSpPr>
            <p:cNvPr id="254007" name="Line 55"/>
            <p:cNvSpPr>
              <a:spLocks noChangeShapeType="1"/>
            </p:cNvSpPr>
            <p:nvPr/>
          </p:nvSpPr>
          <p:spPr bwMode="auto">
            <a:xfrm>
              <a:off x="984" y="2246"/>
              <a:ext cx="215" cy="4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8" name="Line 56"/>
            <p:cNvSpPr>
              <a:spLocks noChangeShapeType="1"/>
            </p:cNvSpPr>
            <p:nvPr/>
          </p:nvSpPr>
          <p:spPr bwMode="auto">
            <a:xfrm flipV="1">
              <a:off x="1819" y="2242"/>
              <a:ext cx="165" cy="1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9" name="Line 57"/>
            <p:cNvSpPr>
              <a:spLocks noChangeShapeType="1"/>
            </p:cNvSpPr>
            <p:nvPr/>
          </p:nvSpPr>
          <p:spPr bwMode="auto">
            <a:xfrm>
              <a:off x="2673" y="2236"/>
              <a:ext cx="216" cy="4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10" name="Line 58"/>
            <p:cNvSpPr>
              <a:spLocks noChangeShapeType="1"/>
            </p:cNvSpPr>
            <p:nvPr/>
          </p:nvSpPr>
          <p:spPr bwMode="auto">
            <a:xfrm>
              <a:off x="3604" y="2243"/>
              <a:ext cx="216" cy="4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11" name="Line 59"/>
            <p:cNvSpPr>
              <a:spLocks noChangeShapeType="1"/>
            </p:cNvSpPr>
            <p:nvPr/>
          </p:nvSpPr>
          <p:spPr bwMode="auto">
            <a:xfrm flipV="1">
              <a:off x="4450" y="2242"/>
              <a:ext cx="149" cy="9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24" name="Freeform 72"/>
            <p:cNvSpPr>
              <a:spLocks/>
            </p:cNvSpPr>
            <p:nvPr/>
          </p:nvSpPr>
          <p:spPr bwMode="auto">
            <a:xfrm>
              <a:off x="624" y="1488"/>
              <a:ext cx="672" cy="576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672" y="288"/>
                </a:cxn>
                <a:cxn ang="0">
                  <a:pos x="0" y="288"/>
                </a:cxn>
                <a:cxn ang="0">
                  <a:pos x="0" y="576"/>
                </a:cxn>
              </a:cxnLst>
              <a:rect l="0" t="0" r="r" b="b"/>
              <a:pathLst>
                <a:path w="672" h="576">
                  <a:moveTo>
                    <a:pt x="672" y="0"/>
                  </a:moveTo>
                  <a:lnTo>
                    <a:pt x="672" y="288"/>
                  </a:lnTo>
                  <a:lnTo>
                    <a:pt x="0" y="288"/>
                  </a:ln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25" name="Line 73"/>
            <p:cNvSpPr>
              <a:spLocks noChangeShapeType="1"/>
            </p:cNvSpPr>
            <p:nvPr/>
          </p:nvSpPr>
          <p:spPr bwMode="auto">
            <a:xfrm>
              <a:off x="1669" y="149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30" name="Freeform 78"/>
            <p:cNvSpPr>
              <a:spLocks/>
            </p:cNvSpPr>
            <p:nvPr/>
          </p:nvSpPr>
          <p:spPr bwMode="auto">
            <a:xfrm>
              <a:off x="2304" y="1488"/>
              <a:ext cx="1584" cy="576"/>
            </a:xfrm>
            <a:custGeom>
              <a:avLst/>
              <a:gdLst/>
              <a:ahLst/>
              <a:cxnLst>
                <a:cxn ang="0">
                  <a:pos x="1584" y="0"/>
                </a:cxn>
                <a:cxn ang="0">
                  <a:pos x="1584" y="192"/>
                </a:cxn>
                <a:cxn ang="0">
                  <a:pos x="0" y="192"/>
                </a:cxn>
                <a:cxn ang="0">
                  <a:pos x="0" y="576"/>
                </a:cxn>
              </a:cxnLst>
              <a:rect l="0" t="0" r="r" b="b"/>
              <a:pathLst>
                <a:path w="1584" h="576">
                  <a:moveTo>
                    <a:pt x="1584" y="0"/>
                  </a:moveTo>
                  <a:lnTo>
                    <a:pt x="1584" y="192"/>
                  </a:lnTo>
                  <a:lnTo>
                    <a:pt x="0" y="192"/>
                  </a:ln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32" name="Freeform 80"/>
            <p:cNvSpPr>
              <a:spLocks/>
            </p:cNvSpPr>
            <p:nvPr/>
          </p:nvSpPr>
          <p:spPr bwMode="auto">
            <a:xfrm>
              <a:off x="3168" y="1488"/>
              <a:ext cx="1008" cy="576"/>
            </a:xfrm>
            <a:custGeom>
              <a:avLst/>
              <a:gdLst/>
              <a:ahLst/>
              <a:cxnLst>
                <a:cxn ang="0">
                  <a:pos x="1008" y="0"/>
                </a:cxn>
                <a:cxn ang="0">
                  <a:pos x="1008" y="288"/>
                </a:cxn>
                <a:cxn ang="0">
                  <a:pos x="0" y="288"/>
                </a:cxn>
                <a:cxn ang="0">
                  <a:pos x="0" y="576"/>
                </a:cxn>
              </a:cxnLst>
              <a:rect l="0" t="0" r="r" b="b"/>
              <a:pathLst>
                <a:path w="1008" h="576">
                  <a:moveTo>
                    <a:pt x="1008" y="0"/>
                  </a:moveTo>
                  <a:lnTo>
                    <a:pt x="1008" y="288"/>
                  </a:lnTo>
                  <a:lnTo>
                    <a:pt x="0" y="288"/>
                  </a:ln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33" name="Freeform 81"/>
            <p:cNvSpPr>
              <a:spLocks/>
            </p:cNvSpPr>
            <p:nvPr/>
          </p:nvSpPr>
          <p:spPr bwMode="auto">
            <a:xfrm>
              <a:off x="4128" y="1488"/>
              <a:ext cx="240" cy="576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240" y="384"/>
                </a:cxn>
                <a:cxn ang="0">
                  <a:pos x="0" y="384"/>
                </a:cxn>
                <a:cxn ang="0">
                  <a:pos x="0" y="576"/>
                </a:cxn>
              </a:cxnLst>
              <a:rect l="0" t="0" r="r" b="b"/>
              <a:pathLst>
                <a:path w="240" h="576">
                  <a:moveTo>
                    <a:pt x="240" y="0"/>
                  </a:moveTo>
                  <a:lnTo>
                    <a:pt x="240" y="384"/>
                  </a:lnTo>
                  <a:lnTo>
                    <a:pt x="0" y="384"/>
                  </a:ln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34" name="Freeform 82"/>
            <p:cNvSpPr>
              <a:spLocks/>
            </p:cNvSpPr>
            <p:nvPr/>
          </p:nvSpPr>
          <p:spPr bwMode="auto">
            <a:xfrm>
              <a:off x="4656" y="1488"/>
              <a:ext cx="28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88" y="384"/>
                </a:cxn>
                <a:cxn ang="0">
                  <a:pos x="288" y="576"/>
                </a:cxn>
              </a:cxnLst>
              <a:rect l="0" t="0" r="r" b="b"/>
              <a:pathLst>
                <a:path w="288" h="576">
                  <a:moveTo>
                    <a:pt x="0" y="0"/>
                  </a:moveTo>
                  <a:lnTo>
                    <a:pt x="0" y="384"/>
                  </a:lnTo>
                  <a:lnTo>
                    <a:pt x="288" y="384"/>
                  </a:lnTo>
                  <a:lnTo>
                    <a:pt x="288" y="57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4038" name="Text Box 86"/>
          <p:cNvSpPr txBox="1">
            <a:spLocks noChangeArrowheads="1"/>
          </p:cNvSpPr>
          <p:nvPr/>
        </p:nvSpPr>
        <p:spPr bwMode="auto">
          <a:xfrm>
            <a:off x="2895600" y="612775"/>
            <a:ext cx="333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Looking for Empno 250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BDCE-3A15-46DA-895E-25A4CC6C85A6}" type="slidenum">
              <a:rPr lang="en-US"/>
              <a:pPr/>
              <a:t>15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160" tIns="46080" rIns="92160" bIns="46080" anchor="ctr">
            <a:normAutofit fontScale="90000"/>
          </a:bodyPr>
          <a:lstStyle/>
          <a:p>
            <a:pPr marL="0" indent="0" algn="ctr" defTabSz="457200">
              <a:spcBef>
                <a:spcPct val="0"/>
              </a:spcBef>
              <a:buClrTx/>
              <a:buSzPct val="81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chemeClr val="tx2"/>
                </a:solidFill>
              </a:rPr>
              <a:t>B-tree Indexing: Limitations</a:t>
            </a: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83920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If a table is large and there are fewer unique  values.</a:t>
            </a:r>
            <a:endParaRPr lang="en-US" sz="3200"/>
          </a:p>
          <a:p>
            <a:pPr marL="342900" indent="-342900">
              <a:buClr>
                <a:schemeClr val="tx2"/>
              </a:buClr>
              <a:buFont typeface="Wingdings" pitchFamily="2" charset="2"/>
              <a:buNone/>
            </a:pPr>
            <a:r>
              <a:rPr lang="en-US" sz="3200"/>
              <a:t> 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Capitalization is not programmatically enforced (meaning case-sensitivity </a:t>
            </a:r>
            <a:r>
              <a:rPr lang="en-US" sz="2800" u="sng"/>
              <a:t>does</a:t>
            </a:r>
            <a:r>
              <a:rPr lang="en-US" sz="2800"/>
              <a:t> matter and “FLASHMAN" is different from “Flashman").</a:t>
            </a:r>
            <a:endParaRPr lang="en-US" sz="3200"/>
          </a:p>
          <a:p>
            <a:pPr marL="342900" indent="-342900">
              <a:buClr>
                <a:schemeClr val="tx2"/>
              </a:buClr>
              <a:buFont typeface="Wingdings" pitchFamily="2" charset="2"/>
              <a:buNone/>
            </a:pPr>
            <a:r>
              <a:rPr lang="en-US" sz="3200"/>
              <a:t> 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Outcome varies with inter-character spaces.</a:t>
            </a:r>
            <a:endParaRPr lang="en-US" sz="3200"/>
          </a:p>
          <a:p>
            <a:pPr marL="342900" indent="-342900">
              <a:buClr>
                <a:schemeClr val="tx2"/>
              </a:buClr>
              <a:buFont typeface="Wingdings" pitchFamily="2" charset="2"/>
              <a:buNone/>
            </a:pPr>
            <a:r>
              <a:rPr lang="en-US" sz="3200"/>
              <a:t> 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A noun spelled differently will result in different results. 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solidFill>
                  <a:schemeClr val="hlink"/>
                </a:solidFill>
              </a:rPr>
              <a:t>Insertion can be very expensive.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3717925" y="5370513"/>
            <a:ext cx="285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Nothing will go to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5506-860C-46C4-A449-A2394A3E69DC}" type="slidenum">
              <a:rPr lang="en-US"/>
              <a:pPr/>
              <a:t>16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160" tIns="46080" rIns="92160" bIns="46080" anchorCtr="0">
            <a:normAutofit fontScale="90000"/>
          </a:bodyPr>
          <a:lstStyle/>
          <a:p>
            <a:pPr defTabSz="457200">
              <a:buSzPct val="81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/>
              <a:t>B-tree Indexing: Limitations Example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382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Given that MOHAMMED is the most common first name in Pakistan, a 5-million row Customers table would produce many screens of matching rows for MOHAMMED AHMAD, yet would skip potential matching values such as the following: </a:t>
            </a:r>
          </a:p>
        </p:txBody>
      </p:sp>
      <p:graphicFrame>
        <p:nvGraphicFramePr>
          <p:cNvPr id="366703" name="Group 111"/>
          <p:cNvGraphicFramePr>
            <a:graphicFrameLocks noGrp="1"/>
          </p:cNvGraphicFramePr>
          <p:nvPr>
            <p:ph idx="1"/>
          </p:nvPr>
        </p:nvGraphicFramePr>
        <p:xfrm>
          <a:off x="381000" y="2286000"/>
          <a:ext cx="8226425" cy="2377440"/>
        </p:xfrm>
        <a:graphic>
          <a:graphicData uri="http://schemas.openxmlformats.org/drawingml/2006/table">
            <a:tbl>
              <a:tblPr/>
              <a:tblGrid>
                <a:gridCol w="3810000"/>
                <a:gridCol w="4416425"/>
              </a:tblGrid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 MISSED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REASON MISSED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Mohammed Ahmad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Case sensitive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MOHAMMED AHMED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AHMED versus AHMAD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MOHAMMED  AHMAD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 space between names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MOHAMMED AHMAD DR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 after AHMAD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MOHAMMAD AHMAD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Alternative spelling of MOHAMMAD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A02F-2604-42BD-AE76-15603D811014}" type="slidenum">
              <a:rPr lang="en-US"/>
              <a:pPr/>
              <a:t>17</a:t>
            </a:fld>
            <a:endParaRPr lang="en-US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Hash Based Indexing</a:t>
            </a:r>
          </a:p>
        </p:txBody>
      </p:sp>
      <p:sp>
        <p:nvSpPr>
          <p:cNvPr id="3143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497388"/>
          </a:xfrm>
          <a:noFill/>
          <a:ln/>
        </p:spPr>
        <p:txBody>
          <a:bodyPr/>
          <a:lstStyle/>
          <a:p>
            <a:pPr marL="341313" indent="-341313" defTabSz="457200"/>
            <a:r>
              <a:rPr lang="da-DK" sz="2800"/>
              <a:t>You may recall that in internal memory, hashing can be used to quickly locate a specific key.</a:t>
            </a:r>
          </a:p>
          <a:p>
            <a:pPr marL="341313" indent="-341313" defTabSz="457200"/>
            <a:endParaRPr lang="da-DK" sz="2000"/>
          </a:p>
          <a:p>
            <a:pPr marL="341313" indent="-341313" defTabSz="457200"/>
            <a:r>
              <a:rPr lang="da-DK" sz="2800"/>
              <a:t>The same technique can be used on external memory.</a:t>
            </a:r>
          </a:p>
          <a:p>
            <a:pPr marL="341313" indent="-341313" defTabSz="457200"/>
            <a:endParaRPr lang="da-DK" sz="2000"/>
          </a:p>
          <a:p>
            <a:pPr marL="341313" indent="-341313" defTabSz="457200"/>
            <a:r>
              <a:rPr lang="da-DK" sz="2800"/>
              <a:t>However, advantage over search trees is smaller in external search than internal. </a:t>
            </a:r>
            <a:r>
              <a:rPr lang="da-DK" sz="2800" b="1"/>
              <a:t>WHY?</a:t>
            </a:r>
          </a:p>
          <a:p>
            <a:pPr marL="341313" indent="-341313" defTabSz="457200"/>
            <a:endParaRPr lang="da-DK" sz="2000" b="1"/>
          </a:p>
          <a:p>
            <a:pPr marL="341313" indent="-341313" defTabSz="457200"/>
            <a:r>
              <a:rPr lang="da-DK" sz="2800"/>
              <a:t>Because part of search tree can  be brought into the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4D5D-AFA1-4DC4-9484-6858B9D077CF}" type="slidenum">
              <a:rPr lang="en-US"/>
              <a:pPr/>
              <a:t>18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Hash Based Indexing: Concept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0" indent="0" defTabSz="930275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In contrast to B-tree indexing, hash based indexes do not (typically) keep index values in sorted order.</a:t>
            </a:r>
          </a:p>
          <a:p>
            <a:pPr marL="0" indent="0" defTabSz="930275"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  <a:p>
            <a:pPr marL="0" indent="0" defTabSz="930275">
              <a:lnSpc>
                <a:spcPct val="80000"/>
              </a:lnSpc>
            </a:pPr>
            <a:r>
              <a:rPr lang="en-US" sz="2400"/>
              <a:t> Index entry is found by hashing on index value requiring exact match.</a:t>
            </a:r>
          </a:p>
          <a:p>
            <a:pPr marL="0" indent="0" defTabSz="930275">
              <a:lnSpc>
                <a:spcPct val="80000"/>
              </a:lnSpc>
            </a:pPr>
            <a:endParaRPr lang="en-US" sz="2400"/>
          </a:p>
          <a:p>
            <a:pPr marL="0" indent="0" defTabSz="930275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hlink"/>
                </a:solidFill>
              </a:rPr>
              <a:t>SELECT * FROM Customers WHERE AccttNo= 110240</a:t>
            </a:r>
          </a:p>
          <a:p>
            <a:pPr marL="0" indent="0" defTabSz="930275">
              <a:lnSpc>
                <a:spcPct val="80000"/>
              </a:lnSpc>
            </a:pPr>
            <a:endParaRPr lang="en-US" sz="2400">
              <a:solidFill>
                <a:schemeClr val="hlink"/>
              </a:solidFill>
            </a:endParaRPr>
          </a:p>
          <a:p>
            <a:pPr marL="0" indent="0" defTabSz="930275">
              <a:lnSpc>
                <a:spcPct val="80000"/>
              </a:lnSpc>
            </a:pPr>
            <a:endParaRPr lang="en-US" sz="1200"/>
          </a:p>
          <a:p>
            <a:pPr marL="0" indent="0" defTabSz="930275">
              <a:lnSpc>
                <a:spcPct val="80000"/>
              </a:lnSpc>
            </a:pPr>
            <a:r>
              <a:rPr lang="en-US" sz="2400"/>
              <a:t> Index entries kept in hash organized tables rather than B-tree structures.</a:t>
            </a:r>
          </a:p>
          <a:p>
            <a:pPr marL="0" indent="0" defTabSz="930275">
              <a:lnSpc>
                <a:spcPct val="80000"/>
              </a:lnSpc>
            </a:pPr>
            <a:endParaRPr lang="en-US" sz="1400"/>
          </a:p>
          <a:p>
            <a:pPr marL="0" indent="0" defTabSz="930275">
              <a:lnSpc>
                <a:spcPct val="80000"/>
              </a:lnSpc>
            </a:pPr>
            <a:r>
              <a:rPr lang="en-US" sz="2400"/>
              <a:t> Index entry contains ROWID values for each row corresponding to the index value.</a:t>
            </a:r>
          </a:p>
          <a:p>
            <a:pPr marL="0" indent="0" defTabSz="930275">
              <a:lnSpc>
                <a:spcPct val="80000"/>
              </a:lnSpc>
            </a:pPr>
            <a:endParaRPr lang="en-US" sz="2400"/>
          </a:p>
          <a:p>
            <a:pPr marL="0" indent="0" defTabSz="930275">
              <a:lnSpc>
                <a:spcPct val="80000"/>
              </a:lnSpc>
            </a:pPr>
            <a:r>
              <a:rPr lang="en-US" sz="2400"/>
              <a:t> Remember few numbers in real-life to be useful for hashing.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ADEE-DD3A-4262-8490-9FD1A31053BB}" type="slidenum">
              <a:rPr lang="en-US"/>
              <a:pPr/>
              <a:t>19</a:t>
            </a:fld>
            <a:endParaRPr lang="en-US"/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6523038" y="3460750"/>
            <a:ext cx="322262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10000"/>
              </a:lnSpc>
              <a:spcBef>
                <a:spcPts val="2138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latin typeface="Tahoma" pitchFamily="34" charset="0"/>
              </a:rPr>
              <a:t>.</a:t>
            </a:r>
          </a:p>
          <a:p>
            <a:pPr algn="ctr">
              <a:lnSpc>
                <a:spcPct val="0"/>
              </a:lnSpc>
              <a:spcBef>
                <a:spcPts val="2138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latin typeface="Tahoma" pitchFamily="34" charset="0"/>
              </a:rPr>
              <a:t>.</a:t>
            </a:r>
          </a:p>
          <a:p>
            <a:pPr algn="ctr">
              <a:lnSpc>
                <a:spcPct val="0"/>
              </a:lnSpc>
              <a:spcBef>
                <a:spcPts val="2138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latin typeface="Tahoma" pitchFamily="34" charset="0"/>
              </a:rPr>
              <a:t>.</a:t>
            </a: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>
            <a:off x="5913438" y="1390650"/>
            <a:ext cx="0" cy="266700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1" name="Line 7"/>
          <p:cNvSpPr>
            <a:spLocks noChangeShapeType="1"/>
          </p:cNvSpPr>
          <p:nvPr/>
        </p:nvSpPr>
        <p:spPr bwMode="auto">
          <a:xfrm>
            <a:off x="7437438" y="1390650"/>
            <a:ext cx="0" cy="266700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5913438" y="2000250"/>
            <a:ext cx="152400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3" name="Line 9"/>
          <p:cNvSpPr>
            <a:spLocks noChangeShapeType="1"/>
          </p:cNvSpPr>
          <p:nvPr/>
        </p:nvSpPr>
        <p:spPr bwMode="auto">
          <a:xfrm>
            <a:off x="5913438" y="2762250"/>
            <a:ext cx="152400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6088063" y="2036763"/>
            <a:ext cx="1174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spcBef>
                <a:spcPts val="1425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ahoma" pitchFamily="34" charset="0"/>
              </a:rPr>
              <a:t>records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6523038" y="1303338"/>
            <a:ext cx="322262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lnSpc>
                <a:spcPct val="10000"/>
              </a:lnSpc>
              <a:spcBef>
                <a:spcPts val="2138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latin typeface="Tahoma" pitchFamily="34" charset="0"/>
              </a:rPr>
              <a:t>.</a:t>
            </a:r>
          </a:p>
          <a:p>
            <a:pPr algn="ctr">
              <a:lnSpc>
                <a:spcPct val="0"/>
              </a:lnSpc>
              <a:spcBef>
                <a:spcPts val="2138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latin typeface="Tahoma" pitchFamily="34" charset="0"/>
              </a:rPr>
              <a:t>.</a:t>
            </a:r>
          </a:p>
          <a:p>
            <a:pPr algn="ctr">
              <a:lnSpc>
                <a:spcPct val="0"/>
              </a:lnSpc>
              <a:spcBef>
                <a:spcPts val="2138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600">
              <a:latin typeface="Tahoma" pitchFamily="34" charset="0"/>
            </a:endParaRP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1279525" y="2149475"/>
            <a:ext cx="2616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buSzPct val="99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latin typeface="Tahoma" pitchFamily="34" charset="0"/>
              </a:rPr>
              <a:t>key </a:t>
            </a:r>
            <a:r>
              <a:rPr lang="en-GB" sz="3200">
                <a:latin typeface="Symbol" pitchFamily="18" charset="2"/>
              </a:rPr>
              <a:t>®</a:t>
            </a:r>
            <a:r>
              <a:rPr lang="en-GB" sz="3200">
                <a:latin typeface="Tahoma" pitchFamily="34" charset="0"/>
              </a:rPr>
              <a:t> h(key)</a:t>
            </a: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7556500" y="2190750"/>
            <a:ext cx="13192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folHlink"/>
                </a:solidFill>
                <a:latin typeface="Tahoma" pitchFamily="34" charset="0"/>
              </a:rPr>
              <a:t>disk block</a:t>
            </a:r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228600" y="4191000"/>
            <a:ext cx="63134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750"/>
              </a:spcBef>
              <a:buClr>
                <a:srgbClr val="000000"/>
              </a:buClr>
              <a:buSzPct val="92000"/>
              <a:buFont typeface="StarBat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b="1">
                <a:solidFill>
                  <a:schemeClr val="folHlink"/>
                </a:solidFill>
                <a:latin typeface="Tahoma" pitchFamily="34" charset="0"/>
              </a:rPr>
              <a:t>	</a:t>
            </a:r>
            <a:r>
              <a:rPr lang="en-GB" sz="2600" b="1" i="1" u="sng">
                <a:solidFill>
                  <a:schemeClr val="hlink"/>
                </a:solidFill>
                <a:latin typeface="Tahoma" pitchFamily="34" charset="0"/>
              </a:rPr>
              <a:t>Note on terminology:</a:t>
            </a:r>
            <a:r>
              <a:rPr lang="en-GB" sz="2600">
                <a:solidFill>
                  <a:schemeClr val="hlink"/>
                </a:solidFill>
                <a:latin typeface="Tahoma" pitchFamily="34" charset="0"/>
              </a:rPr>
              <a:t/>
            </a:r>
            <a:br>
              <a:rPr lang="en-GB" sz="2600">
                <a:solidFill>
                  <a:schemeClr val="hlink"/>
                </a:solidFill>
                <a:latin typeface="Tahoma" pitchFamily="34" charset="0"/>
              </a:rPr>
            </a:br>
            <a:r>
              <a:rPr lang="en-GB" sz="2600">
                <a:solidFill>
                  <a:schemeClr val="folHlink"/>
                </a:solidFill>
                <a:latin typeface="Tahoma" pitchFamily="34" charset="0"/>
              </a:rPr>
              <a:t>The word "indexing" is often used synonymously with "B-tree indexing".</a:t>
            </a:r>
          </a:p>
        </p:txBody>
      </p:sp>
      <p:sp>
        <p:nvSpPr>
          <p:cNvPr id="318480" name="AutoShape 16"/>
          <p:cNvSpPr>
            <a:spLocks noChangeArrowheads="1"/>
          </p:cNvSpPr>
          <p:nvPr/>
        </p:nvSpPr>
        <p:spPr bwMode="auto">
          <a:xfrm>
            <a:off x="339725" y="4181475"/>
            <a:ext cx="5802313" cy="1463675"/>
          </a:xfrm>
          <a:prstGeom prst="roundRect">
            <a:avLst>
              <a:gd name="adj" fmla="val 1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82" name="Rectangle 18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 defTabSz="457200" eaLnBrk="1" hangingPunct="1">
              <a:buSzPct val="81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Hashing as Primary Index</a:t>
            </a:r>
          </a:p>
        </p:txBody>
      </p:sp>
      <p:sp>
        <p:nvSpPr>
          <p:cNvPr id="318483" name="Freeform 19"/>
          <p:cNvSpPr>
            <a:spLocks/>
          </p:cNvSpPr>
          <p:nvPr/>
        </p:nvSpPr>
        <p:spPr bwMode="auto">
          <a:xfrm>
            <a:off x="3962400" y="2209800"/>
            <a:ext cx="1828800" cy="4318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76" y="240"/>
              </a:cxn>
              <a:cxn ang="0">
                <a:pos x="432" y="48"/>
              </a:cxn>
              <a:cxn ang="0">
                <a:pos x="1248" y="0"/>
              </a:cxn>
            </a:cxnLst>
            <a:rect l="0" t="0" r="r" b="b"/>
            <a:pathLst>
              <a:path w="1248" h="272">
                <a:moveTo>
                  <a:pt x="0" y="240"/>
                </a:moveTo>
                <a:cubicBezTo>
                  <a:pt x="252" y="256"/>
                  <a:pt x="504" y="272"/>
                  <a:pt x="576" y="240"/>
                </a:cubicBezTo>
                <a:cubicBezTo>
                  <a:pt x="648" y="208"/>
                  <a:pt x="320" y="88"/>
                  <a:pt x="432" y="48"/>
                </a:cubicBezTo>
                <a:cubicBezTo>
                  <a:pt x="544" y="8"/>
                  <a:pt x="896" y="4"/>
                  <a:pt x="124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FF6-AE9C-41CC-ADAC-20E70333F945}" type="slidenum">
              <a:rPr lang="en-US"/>
              <a:pPr/>
              <a:t>2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Need For Indexing: Speed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304800" y="685800"/>
            <a:ext cx="86106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Consider searching your hard disk using the Windows SEARCH command.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</a:t>
            </a:r>
            <a:r>
              <a:rPr lang="en-US" sz="2000"/>
              <a:t>Search goes into directory hierarchies.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Takes about a minute, and there are only a few thousand files.</a:t>
            </a:r>
          </a:p>
          <a:p>
            <a:endParaRPr lang="en-US" sz="2000"/>
          </a:p>
          <a:p>
            <a:r>
              <a:rPr lang="en-US" sz="2400"/>
              <a:t>Assume a fast processor and (even more importantly) a fast hard disk.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</a:t>
            </a:r>
            <a:r>
              <a:rPr lang="en-US" sz="2000"/>
              <a:t>Assume file size to be 5 KB.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 Assume hard disk scan rate of a million files per second.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 Resulting in scan rate of 5 GB per second.</a:t>
            </a:r>
          </a:p>
          <a:p>
            <a:endParaRPr lang="en-US" sz="2000"/>
          </a:p>
          <a:p>
            <a:r>
              <a:rPr lang="en-US" sz="2400"/>
              <a:t>Largest search engine indexes more than 8 billion pages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At above scan rate 1,600 seconds required to scan ALL pages.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This is just for one user!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No one is going to wait for 26 minutes, not even 26 seconds.</a:t>
            </a:r>
          </a:p>
          <a:p>
            <a:endParaRPr lang="en-US" sz="2000"/>
          </a:p>
          <a:p>
            <a:pPr algn="ctr"/>
            <a:r>
              <a:rPr lang="en-US" sz="2400">
                <a:solidFill>
                  <a:schemeClr val="hlink"/>
                </a:solidFill>
              </a:rPr>
              <a:t>Hence, a sequential scan is simply not feasible.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9D11-A765-4ED8-9F2B-05E5EF433DEC}" type="slidenum">
              <a:rPr lang="en-US"/>
              <a:pPr/>
              <a:t>20</a:t>
            </a:fld>
            <a:endParaRPr lang="en-US"/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847725" y="2452688"/>
            <a:ext cx="26162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buSzPct val="99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latin typeface="Tahoma" pitchFamily="34" charset="0"/>
              </a:rPr>
              <a:t>key </a:t>
            </a:r>
            <a:r>
              <a:rPr lang="en-GB" sz="3200">
                <a:latin typeface="Symbol" pitchFamily="18" charset="2"/>
              </a:rPr>
              <a:t>®</a:t>
            </a:r>
            <a:r>
              <a:rPr lang="en-GB" sz="3200">
                <a:latin typeface="Tahoma" pitchFamily="34" charset="0"/>
              </a:rPr>
              <a:t> h(key)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5370513" y="3800475"/>
            <a:ext cx="947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spcBef>
                <a:spcPts val="1425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hlink"/>
                </a:solidFill>
                <a:latin typeface="Tahoma" pitchFamily="34" charset="0"/>
              </a:rPr>
              <a:t>Index</a:t>
            </a:r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>
            <a:off x="5370513" y="1897063"/>
            <a:ext cx="0" cy="167640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1" name="Line 9"/>
          <p:cNvSpPr>
            <a:spLocks noChangeShapeType="1"/>
          </p:cNvSpPr>
          <p:nvPr/>
        </p:nvSpPr>
        <p:spPr bwMode="auto">
          <a:xfrm>
            <a:off x="6284913" y="1897063"/>
            <a:ext cx="0" cy="167640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2" name="Line 10"/>
          <p:cNvSpPr>
            <a:spLocks noChangeShapeType="1"/>
          </p:cNvSpPr>
          <p:nvPr/>
        </p:nvSpPr>
        <p:spPr bwMode="auto">
          <a:xfrm>
            <a:off x="7046913" y="1897063"/>
            <a:ext cx="0" cy="167640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>
            <a:off x="8037513" y="1897063"/>
            <a:ext cx="0" cy="167640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>
            <a:off x="7046913" y="2201863"/>
            <a:ext cx="99060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7046913" y="2659063"/>
            <a:ext cx="99060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7024688" y="2239963"/>
            <a:ext cx="103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spcBef>
                <a:spcPts val="1425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ahoma" pitchFamily="34" charset="0"/>
              </a:rPr>
              <a:t>record</a:t>
            </a:r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5370513" y="2049463"/>
            <a:ext cx="914400" cy="0"/>
          </a:xfrm>
          <a:prstGeom prst="line">
            <a:avLst/>
          </a:prstGeom>
          <a:noFill/>
          <a:ln w="27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8" name="Line 16"/>
          <p:cNvSpPr>
            <a:spLocks noChangeShapeType="1"/>
          </p:cNvSpPr>
          <p:nvPr/>
        </p:nvSpPr>
        <p:spPr bwMode="auto">
          <a:xfrm>
            <a:off x="5370513" y="3116263"/>
            <a:ext cx="914400" cy="0"/>
          </a:xfrm>
          <a:prstGeom prst="line">
            <a:avLst/>
          </a:prstGeom>
          <a:noFill/>
          <a:ln w="273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9" name="Line 17"/>
          <p:cNvSpPr>
            <a:spLocks noChangeShapeType="1"/>
          </p:cNvSpPr>
          <p:nvPr/>
        </p:nvSpPr>
        <p:spPr bwMode="auto">
          <a:xfrm>
            <a:off x="5370513" y="2887663"/>
            <a:ext cx="91440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0" name="Line 18"/>
          <p:cNvSpPr>
            <a:spLocks noChangeShapeType="1"/>
          </p:cNvSpPr>
          <p:nvPr/>
        </p:nvSpPr>
        <p:spPr bwMode="auto">
          <a:xfrm>
            <a:off x="5370513" y="2582863"/>
            <a:ext cx="91440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1" name="Line 19"/>
          <p:cNvSpPr>
            <a:spLocks noChangeShapeType="1"/>
          </p:cNvSpPr>
          <p:nvPr/>
        </p:nvSpPr>
        <p:spPr bwMode="auto">
          <a:xfrm>
            <a:off x="5370513" y="2278063"/>
            <a:ext cx="91440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2" name="Text Box 20"/>
          <p:cNvSpPr txBox="1">
            <a:spLocks noChangeArrowheads="1"/>
          </p:cNvSpPr>
          <p:nvPr/>
        </p:nvSpPr>
        <p:spPr bwMode="auto">
          <a:xfrm>
            <a:off x="5373688" y="2219325"/>
            <a:ext cx="57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ctr">
              <a:spcBef>
                <a:spcPts val="1188"/>
              </a:spcBef>
              <a:buSzPct val="99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ahoma" pitchFamily="34" charset="0"/>
              </a:rPr>
              <a:t>key</a:t>
            </a:r>
          </a:p>
        </p:txBody>
      </p: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0" y="4419600"/>
            <a:ext cx="91440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latin typeface="Tahoma" pitchFamily="34" charset="0"/>
              </a:rPr>
              <a:t>Can always be transformed to a secondary index using indirection, as above.</a:t>
            </a:r>
          </a:p>
          <a:p>
            <a:pPr algn="ctr"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800">
              <a:latin typeface="Tahoma" pitchFamily="34" charset="0"/>
            </a:endParaRPr>
          </a:p>
          <a:p>
            <a:pPr algn="ctr"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latin typeface="Tahoma" pitchFamily="34" charset="0"/>
              </a:rPr>
              <a:t>Indexing the Index</a:t>
            </a:r>
          </a:p>
        </p:txBody>
      </p:sp>
      <p:sp>
        <p:nvSpPr>
          <p:cNvPr id="320536" name="AutoShape 24"/>
          <p:cNvSpPr>
            <a:spLocks noChangeArrowheads="1"/>
          </p:cNvSpPr>
          <p:nvPr/>
        </p:nvSpPr>
        <p:spPr bwMode="auto">
          <a:xfrm>
            <a:off x="427038" y="4603750"/>
            <a:ext cx="7581900" cy="1598613"/>
          </a:xfrm>
          <a:prstGeom prst="roundRect">
            <a:avLst>
              <a:gd name="adj" fmla="val 9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538" name="Rectangle 26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 defTabSz="457200" eaLnBrk="1" hangingPunct="1">
              <a:buSzPct val="81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Hashing as Secondary Index</a:t>
            </a:r>
          </a:p>
        </p:txBody>
      </p:sp>
      <p:sp>
        <p:nvSpPr>
          <p:cNvPr id="320540" name="Freeform 28"/>
          <p:cNvSpPr>
            <a:spLocks/>
          </p:cNvSpPr>
          <p:nvPr/>
        </p:nvSpPr>
        <p:spPr bwMode="auto">
          <a:xfrm>
            <a:off x="3505200" y="2438400"/>
            <a:ext cx="1828800" cy="4318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76" y="240"/>
              </a:cxn>
              <a:cxn ang="0">
                <a:pos x="432" y="48"/>
              </a:cxn>
              <a:cxn ang="0">
                <a:pos x="1248" y="0"/>
              </a:cxn>
            </a:cxnLst>
            <a:rect l="0" t="0" r="r" b="b"/>
            <a:pathLst>
              <a:path w="1248" h="272">
                <a:moveTo>
                  <a:pt x="0" y="240"/>
                </a:moveTo>
                <a:cubicBezTo>
                  <a:pt x="252" y="256"/>
                  <a:pt x="504" y="272"/>
                  <a:pt x="576" y="240"/>
                </a:cubicBezTo>
                <a:cubicBezTo>
                  <a:pt x="648" y="208"/>
                  <a:pt x="320" y="88"/>
                  <a:pt x="432" y="48"/>
                </a:cubicBezTo>
                <a:cubicBezTo>
                  <a:pt x="544" y="8"/>
                  <a:pt x="896" y="4"/>
                  <a:pt x="124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41" name="Line 29"/>
          <p:cNvSpPr>
            <a:spLocks noChangeShapeType="1"/>
          </p:cNvSpPr>
          <p:nvPr/>
        </p:nvSpPr>
        <p:spPr bwMode="auto">
          <a:xfrm>
            <a:off x="60960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D3-8019-4145-9173-34391ABC2B9D}" type="slidenum">
              <a:rPr lang="en-US"/>
              <a:pPr/>
              <a:t>21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body"/>
          </p:nvPr>
        </p:nvSpPr>
        <p:spPr>
          <a:xfrm>
            <a:off x="304800" y="1295400"/>
            <a:ext cx="8543925" cy="4113213"/>
          </a:xfrm>
          <a:ln/>
        </p:spPr>
        <p:txBody>
          <a:bodyPr lIns="92160" tIns="46080" rIns="92160" bIns="46080" anchor="t" anchorCtr="0"/>
          <a:lstStyle/>
          <a:p>
            <a:pPr marL="341313" indent="-341313" algn="l" defTabSz="4572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</a:rPr>
              <a:t>Indexing (using B-trees) good for range searches, e.g.:</a:t>
            </a:r>
            <a:br>
              <a:rPr lang="en-GB" sz="3200">
                <a:solidFill>
                  <a:schemeClr val="tx1"/>
                </a:solidFill>
              </a:rPr>
            </a:br>
            <a:r>
              <a:rPr lang="en-GB" sz="3200">
                <a:solidFill>
                  <a:schemeClr val="hlink"/>
                </a:solidFill>
              </a:rPr>
              <a:t>SELECT * FROM R WHERE A &gt; 5</a:t>
            </a:r>
          </a:p>
          <a:p>
            <a:pPr marL="341313" indent="-341313" algn="l" defTabSz="4572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>
              <a:solidFill>
                <a:schemeClr val="hlink"/>
              </a:solidFill>
            </a:endParaRPr>
          </a:p>
          <a:p>
            <a:pPr marL="341313" indent="-341313" algn="l" defTabSz="4572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chemeClr val="tx1"/>
                </a:solidFill>
              </a:rPr>
              <a:t>Hashing good for match based searches, e.g.:</a:t>
            </a:r>
            <a:br>
              <a:rPr lang="en-GB" sz="3200">
                <a:solidFill>
                  <a:schemeClr val="tx1"/>
                </a:solidFill>
              </a:rPr>
            </a:br>
            <a:r>
              <a:rPr lang="en-GB" sz="3200">
                <a:solidFill>
                  <a:schemeClr val="hlink"/>
                </a:solidFill>
              </a:rPr>
              <a:t>SELECT * FROM R WHERE A = 5</a:t>
            </a:r>
          </a:p>
          <a:p>
            <a:pPr marL="341313" indent="-341313" algn="l" defTabSz="4572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>
              <a:solidFill>
                <a:schemeClr val="hlink"/>
              </a:solidFill>
            </a:endParaRPr>
          </a:p>
          <a:p>
            <a:pPr marL="341313" indent="-341313" algn="l" defTabSz="4572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>
              <a:solidFill>
                <a:srgbClr val="FF0000"/>
              </a:solidFill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160" tIns="46080" rIns="92160" bIns="46080" anchor="ctr">
            <a:normAutofit fontScale="90000"/>
          </a:bodyPr>
          <a:lstStyle/>
          <a:p>
            <a:pPr marL="0" indent="0" algn="ctr" defTabSz="457200">
              <a:spcBef>
                <a:spcPct val="0"/>
              </a:spcBef>
              <a:buClrTx/>
              <a:buSzPct val="81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chemeClr val="tx2"/>
                </a:solidFill>
              </a:rPr>
              <a:t>B-tree vs. Hash 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5271-648B-4040-9B24-815339305469}" type="slidenum">
              <a:rPr lang="en-US"/>
              <a:pPr/>
              <a:t>22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Primary Key vs. Primary Index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2209800" y="838200"/>
            <a:ext cx="4724400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 u="sng">
                <a:solidFill>
                  <a:schemeClr val="hlink"/>
                </a:solidFill>
                <a:latin typeface="Courier New" pitchFamily="49" charset="0"/>
              </a:rPr>
              <a:t>Relation Students</a:t>
            </a:r>
          </a:p>
          <a:p>
            <a:pPr eaLnBrk="1" hangingPunct="1"/>
            <a:endParaRPr lang="en-US" sz="2400" b="1" u="sng">
              <a:latin typeface="Courier New" pitchFamily="49" charset="0"/>
            </a:endParaRPr>
          </a:p>
          <a:p>
            <a:pPr eaLnBrk="1" hangingPunct="1"/>
            <a:r>
              <a:rPr lang="en-US" sz="2400" b="1">
                <a:latin typeface="Courier New" pitchFamily="49" charset="0"/>
              </a:rPr>
              <a:t>   </a:t>
            </a:r>
            <a:r>
              <a:rPr lang="en-US" sz="2400" b="1" u="sng">
                <a:latin typeface="Courier New" pitchFamily="49" charset="0"/>
              </a:rPr>
              <a:t>Name</a:t>
            </a:r>
            <a:r>
              <a:rPr lang="en-US" sz="2400" b="1">
                <a:latin typeface="Courier New" pitchFamily="49" charset="0"/>
              </a:rPr>
              <a:t>     </a:t>
            </a:r>
            <a:r>
              <a:rPr lang="en-US" sz="2400" b="1" u="sng">
                <a:latin typeface="Courier New" pitchFamily="49" charset="0"/>
              </a:rPr>
              <a:t>ID</a:t>
            </a: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 u="sng">
                <a:latin typeface="Courier New" pitchFamily="49" charset="0"/>
              </a:rPr>
              <a:t>dept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AHMAD    123   CS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Akram    567   EE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Numan    999   CS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457200" y="3579813"/>
            <a:ext cx="86868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Primary Key &amp; Primary Index: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PK is ALWAYS unique.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PI can be unique, but does not have to be.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In DSS environment, very few queries are PK based.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 flipV="1">
            <a:off x="2971800" y="1905000"/>
            <a:ext cx="1447800" cy="2438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 flipV="1">
            <a:off x="4343400" y="1981200"/>
            <a:ext cx="1752600" cy="304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 build="p" bldLvl="2"/>
      <p:bldP spid="340998" grpId="0" animBg="1"/>
      <p:bldP spid="3409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E1E-64B0-4BD4-92A2-05F305D4DE1F}" type="slidenum">
              <a:rPr lang="en-US"/>
              <a:pPr/>
              <a:t>23</a:t>
            </a:fld>
            <a:endParaRPr 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15400" cy="4800600"/>
          </a:xfrm>
        </p:spPr>
        <p:txBody>
          <a:bodyPr/>
          <a:lstStyle/>
          <a:p>
            <a:pPr marL="290513" indent="-290513" defTabSz="930275"/>
            <a:r>
              <a:rPr lang="en-US"/>
              <a:t>Primary index selection criteria:</a:t>
            </a:r>
          </a:p>
          <a:p>
            <a:pPr marL="290513" indent="-290513" defTabSz="930275"/>
            <a:endParaRPr lang="en-US" sz="2000"/>
          </a:p>
          <a:p>
            <a:pPr marL="696913" lvl="1" indent="-233363" defTabSz="930275"/>
            <a:r>
              <a:rPr lang="en-US"/>
              <a:t>Common join and retrieval key.</a:t>
            </a:r>
          </a:p>
          <a:p>
            <a:pPr marL="696913" lvl="1" indent="-233363" defTabSz="930275"/>
            <a:endParaRPr lang="en-US" sz="2000"/>
          </a:p>
          <a:p>
            <a:pPr marL="696913" lvl="1" indent="-233363" defTabSz="930275"/>
            <a:r>
              <a:rPr lang="en-US"/>
              <a:t>Can be unique UPI or non-unique NUPI.</a:t>
            </a:r>
          </a:p>
          <a:p>
            <a:pPr marL="696913" lvl="1" indent="-233363" defTabSz="930275"/>
            <a:endParaRPr lang="en-US" sz="2400"/>
          </a:p>
          <a:p>
            <a:pPr marL="696913" lvl="1" indent="-233363" defTabSz="930275"/>
            <a:r>
              <a:rPr lang="en-US">
                <a:solidFill>
                  <a:schemeClr val="hlink"/>
                </a:solidFill>
              </a:rPr>
              <a:t>Limits on NUPI.</a:t>
            </a:r>
          </a:p>
          <a:p>
            <a:pPr marL="696913" lvl="1" indent="-233363" defTabSz="930275"/>
            <a:endParaRPr lang="en-US" sz="2400">
              <a:solidFill>
                <a:schemeClr val="hlink"/>
              </a:solidFill>
            </a:endParaRPr>
          </a:p>
          <a:p>
            <a:pPr marL="696913" lvl="1" indent="-233363" defTabSz="930275"/>
            <a:r>
              <a:rPr lang="en-US"/>
              <a:t> Only one primary index per table (for hash-based file system).</a:t>
            </a:r>
            <a:endParaRPr lang="en-US" sz="2000"/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Primary Indexing: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3686-3E06-4FB3-8845-E63180E4B0A8}" type="slidenum">
              <a:rPr lang="en-US"/>
              <a:pPr/>
              <a:t>24</a:t>
            </a:fld>
            <a:endParaRPr lang="en-US"/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Primary Indexing Criteria: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276600"/>
            <a:ext cx="9144000" cy="914400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2800">
                <a:solidFill>
                  <a:schemeClr val="hlink"/>
                </a:solidFill>
              </a:rPr>
              <a:t>What should be the primary index of the call table for a large telecom company?</a:t>
            </a:r>
          </a:p>
          <a:p>
            <a:pPr lvl="1" algn="ctr">
              <a:buFont typeface="Wingdings" pitchFamily="2" charset="2"/>
              <a:buNone/>
            </a:pPr>
            <a:endParaRPr lang="en-US" sz="1800">
              <a:solidFill>
                <a:schemeClr val="hlink"/>
              </a:solidFill>
              <a:latin typeface="Courier New" pitchFamily="49" charset="0"/>
            </a:endParaRPr>
          </a:p>
          <a:p>
            <a:pPr lvl="1" algn="ctr">
              <a:buFont typeface="Wingdings" pitchFamily="2" charset="2"/>
              <a:buNone/>
            </a:pPr>
            <a:endParaRPr lang="en-US" sz="3200">
              <a:solidFill>
                <a:schemeClr val="hlink"/>
              </a:solidFill>
            </a:endParaRPr>
          </a:p>
          <a:p>
            <a:pPr lvl="1" algn="ctr">
              <a:buFont typeface="Wingdings" pitchFamily="2" charset="2"/>
              <a:buNone/>
            </a:pPr>
            <a:endParaRPr lang="en-US" sz="3200">
              <a:solidFill>
                <a:schemeClr val="hlink"/>
              </a:solidFill>
            </a:endParaRPr>
          </a:p>
        </p:txBody>
      </p:sp>
      <p:graphicFrame>
        <p:nvGraphicFramePr>
          <p:cNvPr id="303213" name="Group 109"/>
          <p:cNvGraphicFramePr>
            <a:graphicFrameLocks noGrp="1"/>
          </p:cNvGraphicFramePr>
          <p:nvPr>
            <p:ph sz="half" idx="2"/>
          </p:nvPr>
        </p:nvGraphicFramePr>
        <p:xfrm>
          <a:off x="2057400" y="1219200"/>
          <a:ext cx="4419600" cy="1850390"/>
        </p:xfrm>
        <a:graphic>
          <a:graphicData uri="http://schemas.openxmlformats.org/drawingml/2006/table">
            <a:tbl>
              <a:tblPr/>
              <a:tblGrid>
                <a:gridCol w="1447800"/>
                <a:gridCol w="2971800"/>
              </a:tblGrid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call_id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decimal (15,0) NOT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caller_no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decimal (10,0) NOT NULL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call_duration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decimal (15,2) NOT NULL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call_dt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NOT NULL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called_no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decimal (15,0) NOT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3209" name="Text Box 105"/>
          <p:cNvSpPr txBox="1">
            <a:spLocks noChangeArrowheads="1"/>
          </p:cNvSpPr>
          <p:nvPr/>
        </p:nvSpPr>
        <p:spPr bwMode="auto">
          <a:xfrm>
            <a:off x="1949450" y="812800"/>
            <a:ext cx="1330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Call Table</a:t>
            </a:r>
          </a:p>
        </p:txBody>
      </p:sp>
      <p:sp>
        <p:nvSpPr>
          <p:cNvPr id="303210" name="Text Box 106"/>
          <p:cNvSpPr txBox="1">
            <a:spLocks noChangeArrowheads="1"/>
          </p:cNvSpPr>
          <p:nvPr/>
        </p:nvSpPr>
        <p:spPr bwMode="auto">
          <a:xfrm>
            <a:off x="2971800" y="4495800"/>
            <a:ext cx="321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simple answer!!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959C-DF66-468A-9519-5D591CEE7C41}" type="slidenum">
              <a:rPr lang="en-US"/>
              <a:pPr/>
              <a:t>25</a:t>
            </a:fld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6425" cy="4497388"/>
          </a:xfrm>
        </p:spPr>
        <p:txBody>
          <a:bodyPr/>
          <a:lstStyle/>
          <a:p>
            <a:pPr marL="290513" indent="-290513" defTabSz="930275"/>
            <a:r>
              <a:rPr lang="en-US" sz="2800"/>
              <a:t>Almost all joins and retrievals will occur through the caller _no foreign key.</a:t>
            </a:r>
          </a:p>
          <a:p>
            <a:pPr marL="696913" lvl="1" indent="-233363" defTabSz="930275"/>
            <a:r>
              <a:rPr lang="en-US" sz="2400"/>
              <a:t> Use caller_no as a NUPI.</a:t>
            </a:r>
          </a:p>
          <a:p>
            <a:pPr marL="696913" lvl="1" indent="-233363" defTabSz="930275">
              <a:buClr>
                <a:schemeClr val="tx2"/>
              </a:buClr>
              <a:buSzPct val="115000"/>
            </a:pPr>
            <a:endParaRPr lang="en-US"/>
          </a:p>
          <a:p>
            <a:pPr marL="290513" indent="-290513" defTabSz="930275"/>
            <a:r>
              <a:rPr lang="en-US" sz="2800"/>
              <a:t>In case of non uniform distribution on caller_no or </a:t>
            </a:r>
          </a:p>
          <a:p>
            <a:pPr marL="290513" indent="-290513" defTabSz="930275"/>
            <a:r>
              <a:rPr lang="en-US" sz="2800"/>
              <a:t>if phone number have very large number of outgoing calls (e.g., an institutional number could easily have several thousand calls).</a:t>
            </a:r>
          </a:p>
          <a:p>
            <a:pPr marL="696913" lvl="1" indent="-233363" defTabSz="930275"/>
            <a:r>
              <a:rPr lang="en-US" sz="2400"/>
              <a:t>Use call_id as UPI for good data distribution.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Primary Indexing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1977-6D4F-4E4B-AB1C-6FAEE1799971}" type="slidenum">
              <a:rPr lang="en-US"/>
              <a:pPr/>
              <a:t>26</a:t>
            </a:fld>
            <a:endParaRPr 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6425" cy="4497388"/>
          </a:xfrm>
        </p:spPr>
        <p:txBody>
          <a:bodyPr/>
          <a:lstStyle/>
          <a:p>
            <a:pPr marL="290513" indent="-290513" defTabSz="930275">
              <a:buFont typeface="Wingdings" pitchFamily="2" charset="2"/>
              <a:buNone/>
            </a:pPr>
            <a:r>
              <a:rPr lang="en-US" sz="2800"/>
              <a:t>	For a hash-based file system, primary index is free!</a:t>
            </a:r>
          </a:p>
          <a:p>
            <a:pPr marL="696913" lvl="1" indent="-233363" defTabSz="930275">
              <a:buClr>
                <a:schemeClr val="tx2"/>
              </a:buClr>
            </a:pPr>
            <a:r>
              <a:rPr lang="en-US" sz="2400"/>
              <a:t>No storage cost.</a:t>
            </a:r>
          </a:p>
          <a:p>
            <a:pPr marL="696913" lvl="1" indent="-233363" defTabSz="930275">
              <a:buClr>
                <a:schemeClr val="tx2"/>
              </a:buClr>
            </a:pPr>
            <a:r>
              <a:rPr lang="en-US" sz="2400"/>
              <a:t>No index build required.</a:t>
            </a:r>
          </a:p>
          <a:p>
            <a:pPr marL="696913" lvl="1" indent="-233363" defTabSz="930275"/>
            <a:endParaRPr lang="en-US" sz="2400"/>
          </a:p>
          <a:p>
            <a:pPr marL="290513" indent="-290513" defTabSz="930275">
              <a:buFont typeface="Wingdings" pitchFamily="2" charset="2"/>
              <a:buNone/>
            </a:pPr>
            <a:r>
              <a:rPr lang="en-US" sz="2800"/>
              <a:t>	OLTP databases use a page-based file system and therefore do not deliver this performance advantage.</a:t>
            </a:r>
          </a:p>
        </p:txBody>
      </p:sp>
      <p:sp>
        <p:nvSpPr>
          <p:cNvPr id="3092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Primary Indexing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AEF-0114-4C81-8B68-B765622E5B66}" type="slidenum">
              <a:rPr lang="en-US"/>
              <a:pPr/>
              <a:t>3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Need For Indexing: Query Complexity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How many customers do I have in Karachi?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How many customers in Karachi made calls during April?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How many customers in Karachi made calls to Multan during April?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How many customers in Karachi made calls to Multan during April using a particular calling package?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F22-CECF-4C45-A1FC-3ADF725B7D63}" type="slidenum">
              <a:rPr lang="en-US"/>
              <a:pPr/>
              <a:t>4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Need For Indexing: I/O Bottleneck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534400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Throwing hardware just speeds up the CPU intensive tasks.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The problem is of I/O, which does not scales up easily.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Putting the entire table in RAM is very very expensive.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solidFill>
                  <a:schemeClr val="hlink"/>
                </a:solidFill>
              </a:rPr>
              <a:t> Therefore, index!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37C1-EBD8-4960-A57B-0095370F1E45}" type="slidenum">
              <a:rPr lang="en-US"/>
              <a:pPr/>
              <a:t>5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Indexing Concept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Purely physical concept, nothing to do with logical model.</a:t>
            </a:r>
          </a:p>
          <a:p>
            <a:endParaRPr lang="en-US" sz="1400"/>
          </a:p>
          <a:p>
            <a:r>
              <a:rPr lang="en-US" sz="2400"/>
              <a:t>Invisible to the end user (programmer), optimizer chooses it, effects only the speed, not the answer.</a:t>
            </a:r>
          </a:p>
          <a:p>
            <a:endParaRPr lang="en-US" sz="1400"/>
          </a:p>
          <a:p>
            <a:r>
              <a:rPr lang="en-US" sz="2400"/>
              <a:t>With the library analogy, the time complexity to find a book? The average time taken</a:t>
            </a:r>
          </a:p>
          <a:p>
            <a:endParaRPr lang="en-US" sz="1400"/>
          </a:p>
          <a:p>
            <a:r>
              <a:rPr lang="en-US" sz="2400"/>
              <a:t>Using a card catalog organized in many different ways i.e. author, topic, title etc and is sorted.</a:t>
            </a:r>
          </a:p>
          <a:p>
            <a:endParaRPr lang="en-US" sz="1400"/>
          </a:p>
          <a:p>
            <a:r>
              <a:rPr lang="en-US" sz="2400"/>
              <a:t>A little bit of extra time to first check the catalog, but it “gives” a pointer to the shelf and the row where book is located.</a:t>
            </a:r>
          </a:p>
          <a:p>
            <a:endParaRPr lang="en-US" sz="1400"/>
          </a:p>
          <a:p>
            <a:r>
              <a:rPr lang="en-US" sz="2400"/>
              <a:t>The catalog has no data about the book, just an efficient way of searching.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842E-FB38-44D3-909B-8654976476D6}" type="slidenum">
              <a:rPr lang="en-US"/>
              <a:pPr/>
              <a:t>6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Indexing Goal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533400" y="2514600"/>
            <a:ext cx="7848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800">
                <a:solidFill>
                  <a:schemeClr val="hlink"/>
                </a:solidFill>
              </a:rPr>
              <a:t>Look at as few blocks as possible to find the matching record(s)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727-9C89-421B-99C3-422F52160851}" type="slidenum">
              <a:rPr lang="en-US"/>
              <a:pPr/>
              <a:t>7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en-US"/>
              <a:t>Conventional indexing Techniques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6425" cy="3276600"/>
          </a:xfrm>
        </p:spPr>
        <p:txBody>
          <a:bodyPr/>
          <a:lstStyle/>
          <a:p>
            <a:r>
              <a:rPr lang="en-US" sz="3600"/>
              <a:t>Dense</a:t>
            </a:r>
          </a:p>
          <a:p>
            <a:r>
              <a:rPr lang="en-US" sz="3600"/>
              <a:t>Sparse</a:t>
            </a:r>
          </a:p>
          <a:p>
            <a:r>
              <a:rPr lang="en-US" sz="3600"/>
              <a:t>Multi-level (or B-Tree)</a:t>
            </a:r>
          </a:p>
          <a:p>
            <a:pPr lvl="1"/>
            <a:endParaRPr lang="en-US" sz="3200"/>
          </a:p>
          <a:p>
            <a:r>
              <a:rPr lang="en-US" sz="3600"/>
              <a:t> Primary Index vs. Secondary 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BE8C-1B2F-4F5C-8F9C-B83A89AAAFCA}" type="slidenum">
              <a:rPr lang="en-US"/>
              <a:pPr/>
              <a:t>8</a:t>
            </a:fld>
            <a:endParaRPr lang="en-US"/>
          </a:p>
        </p:txBody>
      </p:sp>
      <p:sp>
        <p:nvSpPr>
          <p:cNvPr id="240668" name="Text Box 28"/>
          <p:cNvSpPr txBox="1">
            <a:spLocks noChangeArrowheads="1"/>
          </p:cNvSpPr>
          <p:nvPr/>
        </p:nvSpPr>
        <p:spPr bwMode="auto">
          <a:xfrm>
            <a:off x="2667000" y="838200"/>
            <a:ext cx="187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Dense Index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352800" y="1524000"/>
            <a:ext cx="914400" cy="1219200"/>
            <a:chOff x="1872" y="912"/>
            <a:chExt cx="576" cy="768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40671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240672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3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4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20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40676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30</a:t>
                </a:r>
              </a:p>
            </p:txBody>
          </p:sp>
          <p:sp>
            <p:nvSpPr>
              <p:cNvPr id="240677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8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9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40</a:t>
                </a:r>
              </a:p>
            </p:txBody>
          </p:sp>
        </p:grp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352800" y="2895600"/>
            <a:ext cx="914400" cy="1219200"/>
            <a:chOff x="1872" y="912"/>
            <a:chExt cx="576" cy="768"/>
          </a:xfrm>
        </p:grpSpPr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40682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50</a:t>
                </a:r>
              </a:p>
            </p:txBody>
          </p:sp>
          <p:sp>
            <p:nvSpPr>
              <p:cNvPr id="240683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84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85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60</a:t>
                </a:r>
              </a:p>
            </p:txBody>
          </p: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40687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70</a:t>
                </a:r>
              </a:p>
            </p:txBody>
          </p:sp>
          <p:sp>
            <p:nvSpPr>
              <p:cNvPr id="240688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89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90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80</a:t>
                </a:r>
              </a:p>
            </p:txBody>
          </p:sp>
        </p:grp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3352800" y="4343400"/>
            <a:ext cx="914400" cy="1219200"/>
            <a:chOff x="1872" y="912"/>
            <a:chExt cx="576" cy="768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40693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90</a:t>
                </a:r>
              </a:p>
            </p:txBody>
          </p:sp>
          <p:sp>
            <p:nvSpPr>
              <p:cNvPr id="240694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95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96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100</a:t>
                </a:r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40698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110</a:t>
                </a:r>
              </a:p>
            </p:txBody>
          </p:sp>
          <p:sp>
            <p:nvSpPr>
              <p:cNvPr id="240699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700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701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Tahoma" pitchFamily="34" charset="0"/>
                  </a:rPr>
                  <a:t>120</a:t>
                </a:r>
              </a:p>
            </p:txBody>
          </p:sp>
        </p:grp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4038600" y="838200"/>
            <a:ext cx="3886200" cy="5029200"/>
            <a:chOff x="2544" y="528"/>
            <a:chExt cx="2448" cy="3168"/>
          </a:xfrm>
        </p:grpSpPr>
        <p:sp>
          <p:nvSpPr>
            <p:cNvPr id="240642" name="Text Box 2"/>
            <p:cNvSpPr txBox="1">
              <a:spLocks noChangeArrowheads="1"/>
            </p:cNvSpPr>
            <p:nvPr/>
          </p:nvSpPr>
          <p:spPr bwMode="auto">
            <a:xfrm>
              <a:off x="3940" y="528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Data File</a:t>
              </a:r>
            </a:p>
          </p:txBody>
        </p:sp>
        <p:grpSp>
          <p:nvGrpSpPr>
            <p:cNvPr id="12" name="Group 3"/>
            <p:cNvGrpSpPr>
              <a:grpSpLocks/>
            </p:cNvGrpSpPr>
            <p:nvPr/>
          </p:nvGrpSpPr>
          <p:grpSpPr bwMode="auto">
            <a:xfrm>
              <a:off x="3696" y="912"/>
              <a:ext cx="1296" cy="384"/>
              <a:chOff x="3792" y="1152"/>
              <a:chExt cx="1296" cy="384"/>
            </a:xfrm>
          </p:grpSpPr>
          <p:sp>
            <p:nvSpPr>
              <p:cNvPr id="240644" name="Rectangle 4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20</a:t>
                </a:r>
                <a:endParaRPr lang="en-US" sz="3600">
                  <a:latin typeface="Tahoma" pitchFamily="34" charset="0"/>
                </a:endParaRPr>
              </a:p>
            </p:txBody>
          </p:sp>
          <p:sp>
            <p:nvSpPr>
              <p:cNvPr id="240645" name="Rectangle 5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240646" name="Rectangle 6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47" name="Rectangle 7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3696" y="1440"/>
              <a:ext cx="1296" cy="384"/>
              <a:chOff x="3792" y="1152"/>
              <a:chExt cx="1296" cy="384"/>
            </a:xfrm>
          </p:grpSpPr>
          <p:sp>
            <p:nvSpPr>
              <p:cNvPr id="240649" name="Rectangle 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40</a:t>
                </a:r>
                <a:endParaRPr lang="en-US" sz="3600">
                  <a:latin typeface="Tahoma" pitchFamily="34" charset="0"/>
                </a:endParaRPr>
              </a:p>
            </p:txBody>
          </p:sp>
          <p:sp>
            <p:nvSpPr>
              <p:cNvPr id="240650" name="Rectangle 10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30</a:t>
                </a:r>
              </a:p>
            </p:txBody>
          </p:sp>
          <p:sp>
            <p:nvSpPr>
              <p:cNvPr id="240651" name="Rectangle 11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52" name="Rectangle 1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696" y="1968"/>
              <a:ext cx="1296" cy="384"/>
              <a:chOff x="3792" y="1152"/>
              <a:chExt cx="1296" cy="384"/>
            </a:xfrm>
          </p:grpSpPr>
          <p:sp>
            <p:nvSpPr>
              <p:cNvPr id="240654" name="Rectangle 14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60</a:t>
                </a:r>
                <a:endParaRPr lang="en-US" sz="3600">
                  <a:latin typeface="Tahoma" pitchFamily="34" charset="0"/>
                </a:endParaRPr>
              </a:p>
            </p:txBody>
          </p:sp>
          <p:sp>
            <p:nvSpPr>
              <p:cNvPr id="240655" name="Rectangle 15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50</a:t>
                </a:r>
              </a:p>
            </p:txBody>
          </p:sp>
          <p:sp>
            <p:nvSpPr>
              <p:cNvPr id="240656" name="Rectangle 16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57" name="Rectangle 17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3696" y="2496"/>
              <a:ext cx="1296" cy="384"/>
              <a:chOff x="3792" y="1152"/>
              <a:chExt cx="1296" cy="384"/>
            </a:xfrm>
          </p:grpSpPr>
          <p:sp>
            <p:nvSpPr>
              <p:cNvPr id="240659" name="Rectangle 1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80</a:t>
                </a:r>
                <a:endParaRPr lang="en-US" sz="3600">
                  <a:latin typeface="Tahoma" pitchFamily="34" charset="0"/>
                </a:endParaRPr>
              </a:p>
            </p:txBody>
          </p:sp>
          <p:sp>
            <p:nvSpPr>
              <p:cNvPr id="240660" name="Rectangle 20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70</a:t>
                </a:r>
              </a:p>
            </p:txBody>
          </p:sp>
          <p:sp>
            <p:nvSpPr>
              <p:cNvPr id="240661" name="Rectangle 21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2" name="Rectangle 2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3696" y="2976"/>
              <a:ext cx="1296" cy="384"/>
              <a:chOff x="3792" y="1152"/>
              <a:chExt cx="1296" cy="384"/>
            </a:xfrm>
          </p:grpSpPr>
          <p:sp>
            <p:nvSpPr>
              <p:cNvPr id="240664" name="Rectangle 24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100</a:t>
                </a:r>
                <a:endParaRPr lang="en-US" sz="3600">
                  <a:latin typeface="Tahoma" pitchFamily="34" charset="0"/>
                </a:endParaRPr>
              </a:p>
            </p:txBody>
          </p:sp>
          <p:sp>
            <p:nvSpPr>
              <p:cNvPr id="240665" name="Rectangle 25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ahoma" pitchFamily="34" charset="0"/>
                  </a:rPr>
                  <a:t>90</a:t>
                </a:r>
              </a:p>
            </p:txBody>
          </p:sp>
          <p:sp>
            <p:nvSpPr>
              <p:cNvPr id="240666" name="Rectangle 26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7" name="Rectangle 27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100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0702" name="Line 62"/>
            <p:cNvSpPr>
              <a:spLocks noChangeShapeType="1"/>
            </p:cNvSpPr>
            <p:nvPr/>
          </p:nvSpPr>
          <p:spPr bwMode="auto">
            <a:xfrm>
              <a:off x="2544" y="1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03" name="Line 63"/>
            <p:cNvSpPr>
              <a:spLocks noChangeShapeType="1"/>
            </p:cNvSpPr>
            <p:nvPr/>
          </p:nvSpPr>
          <p:spPr bwMode="auto">
            <a:xfrm>
              <a:off x="2592" y="12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04" name="Line 64"/>
            <p:cNvSpPr>
              <a:spLocks noChangeShapeType="1"/>
            </p:cNvSpPr>
            <p:nvPr/>
          </p:nvSpPr>
          <p:spPr bwMode="auto">
            <a:xfrm>
              <a:off x="2592" y="1440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05" name="Line 65"/>
            <p:cNvSpPr>
              <a:spLocks noChangeShapeType="1"/>
            </p:cNvSpPr>
            <p:nvPr/>
          </p:nvSpPr>
          <p:spPr bwMode="auto">
            <a:xfrm>
              <a:off x="2640" y="3264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06" name="Line 66"/>
            <p:cNvSpPr>
              <a:spLocks noChangeShapeType="1"/>
            </p:cNvSpPr>
            <p:nvPr/>
          </p:nvSpPr>
          <p:spPr bwMode="auto">
            <a:xfrm>
              <a:off x="2592" y="2304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07" name="Line 67"/>
            <p:cNvSpPr>
              <a:spLocks noChangeShapeType="1"/>
            </p:cNvSpPr>
            <p:nvPr/>
          </p:nvSpPr>
          <p:spPr bwMode="auto">
            <a:xfrm>
              <a:off x="2592" y="211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08" name="Line 68"/>
            <p:cNvSpPr>
              <a:spLocks noChangeShapeType="1"/>
            </p:cNvSpPr>
            <p:nvPr/>
          </p:nvSpPr>
          <p:spPr bwMode="auto">
            <a:xfrm>
              <a:off x="2592" y="1920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09" name="Line 69"/>
            <p:cNvSpPr>
              <a:spLocks noChangeShapeType="1"/>
            </p:cNvSpPr>
            <p:nvPr/>
          </p:nvSpPr>
          <p:spPr bwMode="auto">
            <a:xfrm>
              <a:off x="2592" y="2496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10" name="Line 70"/>
            <p:cNvSpPr>
              <a:spLocks noChangeShapeType="1"/>
            </p:cNvSpPr>
            <p:nvPr/>
          </p:nvSpPr>
          <p:spPr bwMode="auto">
            <a:xfrm>
              <a:off x="2592" y="2832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11" name="Line 71"/>
            <p:cNvSpPr>
              <a:spLocks noChangeShapeType="1"/>
            </p:cNvSpPr>
            <p:nvPr/>
          </p:nvSpPr>
          <p:spPr bwMode="auto">
            <a:xfrm>
              <a:off x="2592" y="3024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12" name="Line 72"/>
            <p:cNvSpPr>
              <a:spLocks noChangeShapeType="1"/>
            </p:cNvSpPr>
            <p:nvPr/>
          </p:nvSpPr>
          <p:spPr bwMode="auto">
            <a:xfrm>
              <a:off x="2592" y="3408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13" name="Line 73"/>
            <p:cNvSpPr>
              <a:spLocks noChangeShapeType="1"/>
            </p:cNvSpPr>
            <p:nvPr/>
          </p:nvSpPr>
          <p:spPr bwMode="auto">
            <a:xfrm>
              <a:off x="2592" y="163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714" name="Text Box 74"/>
          <p:cNvSpPr txBox="1">
            <a:spLocks noChangeArrowheads="1"/>
          </p:cNvSpPr>
          <p:nvPr/>
        </p:nvSpPr>
        <p:spPr bwMode="auto">
          <a:xfrm>
            <a:off x="228600" y="1447800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Tahoma" pitchFamily="34" charset="0"/>
              </a:rPr>
              <a:t>Every key in the data file is represented in the index file</a:t>
            </a:r>
          </a:p>
        </p:txBody>
      </p:sp>
      <p:sp>
        <p:nvSpPr>
          <p:cNvPr id="240716" name="Rectangle 76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/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Dense Index: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38A-2F83-47C8-8A62-B5A8C8B92244}" type="slidenum">
              <a:rPr lang="en-US"/>
              <a:pPr/>
              <a:t>9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Dense Index: Adv &amp; Dis Adv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4497388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en-US" sz="1600"/>
          </a:p>
          <a:p>
            <a:r>
              <a:rPr lang="en-US"/>
              <a:t>Advantage:</a:t>
            </a:r>
          </a:p>
          <a:p>
            <a:pPr lvl="1"/>
            <a:r>
              <a:rPr lang="en-US"/>
              <a:t>A dense index, if fits in the memory, is very efficient in locating a record given a key</a:t>
            </a:r>
          </a:p>
          <a:p>
            <a:pPr lvl="1"/>
            <a:endParaRPr lang="en-US" sz="1600"/>
          </a:p>
          <a:p>
            <a:r>
              <a:rPr lang="en-US"/>
              <a:t>Disadvantage:</a:t>
            </a:r>
          </a:p>
          <a:p>
            <a:pPr lvl="1"/>
            <a:r>
              <a:rPr lang="en-US"/>
              <a:t>A dense index, if too big and doesn’t fit into the memory, will be expensive when used to find a record given its key</a:t>
            </a:r>
            <a:r>
              <a:rPr lang="en-US" sz="2000"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1522</Words>
  <Application>Microsoft Office PowerPoint</Application>
  <PresentationFormat>On-screen Show (4:3)</PresentationFormat>
  <Paragraphs>396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Warehousing </vt:lpstr>
      <vt:lpstr>Need For Indexing: Speed</vt:lpstr>
      <vt:lpstr>Need For Indexing: Query Complexity</vt:lpstr>
      <vt:lpstr>Need For Indexing: I/O Bottleneck</vt:lpstr>
      <vt:lpstr>Indexing Concept</vt:lpstr>
      <vt:lpstr>Indexing Goal</vt:lpstr>
      <vt:lpstr>Conventional indexing Techniques</vt:lpstr>
      <vt:lpstr>Slide 8</vt:lpstr>
      <vt:lpstr>Dense Index: Adv &amp; Dis Adv</vt:lpstr>
      <vt:lpstr>Slide 10</vt:lpstr>
      <vt:lpstr>Sparse Index: Adv &amp; Dis Adv</vt:lpstr>
      <vt:lpstr>Slide 12</vt:lpstr>
      <vt:lpstr>B-tree Indexing: Concept</vt:lpstr>
      <vt:lpstr>Slide 14</vt:lpstr>
      <vt:lpstr>B-tree Indexing: Limitations</vt:lpstr>
      <vt:lpstr>B-tree Indexing: Limitations Example</vt:lpstr>
      <vt:lpstr>Hash Based Indexing</vt:lpstr>
      <vt:lpstr>Hash Based Indexing: Concept</vt:lpstr>
      <vt:lpstr>Slide 19</vt:lpstr>
      <vt:lpstr>Slide 20</vt:lpstr>
      <vt:lpstr>B-tree vs. Hash Indexes</vt:lpstr>
      <vt:lpstr>Primary Key vs. Primary Index</vt:lpstr>
      <vt:lpstr>Primary Indexing: Criterion</vt:lpstr>
      <vt:lpstr>Primary Indexing Criteria: Example</vt:lpstr>
      <vt:lpstr>Primary Indexing</vt:lpstr>
      <vt:lpstr>Primary Indexing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2</cp:revision>
  <dcterms:created xsi:type="dcterms:W3CDTF">2015-05-22T04:00:44Z</dcterms:created>
  <dcterms:modified xsi:type="dcterms:W3CDTF">2015-05-22T04:03:04Z</dcterms:modified>
</cp:coreProperties>
</file>