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C0CC-7AF9-47A9-8A2F-86066C6AB1C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D57D6-AC82-4DD4-A779-80EC404753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5F8BE-6FF3-4A32-89D5-6F264B06DB8A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93D41-F683-476E-BBE9-4A809EC40CC1}" type="slidenum">
              <a:rPr lang="en-US"/>
              <a:pPr/>
              <a:t>11</a:t>
            </a:fld>
            <a:endParaRPr 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1DD8A-0B8F-4B88-BCB2-79D5C7F4C79D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53B7-C6EF-4C66-9A65-FF4B40092C97}" type="slidenum">
              <a:rPr lang="en-US"/>
              <a:pPr/>
              <a:t>13</a:t>
            </a:fld>
            <a:endParaRPr lang="en-US"/>
          </a:p>
        </p:txBody>
      </p:sp>
      <p:sp>
        <p:nvSpPr>
          <p:cNvPr id="26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64417-DAA6-4E68-A8FE-55B835639CAE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CE0C2-1C40-4E38-8A50-75B883920093}" type="slidenum">
              <a:rPr lang="en-US"/>
              <a:pPr/>
              <a:t>15</a:t>
            </a:fld>
            <a:endParaRPr lang="en-US"/>
          </a:p>
        </p:txBody>
      </p:sp>
      <p:sp>
        <p:nvSpPr>
          <p:cNvPr id="23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4569A-6083-4686-98B9-525E5220CBC9}" type="slidenum">
              <a:rPr lang="en-US"/>
              <a:pPr/>
              <a:t>16</a:t>
            </a:fld>
            <a:endParaRPr lang="en-US"/>
          </a:p>
        </p:txBody>
      </p:sp>
      <p:sp>
        <p:nvSpPr>
          <p:cNvPr id="312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0C186-68B0-4449-9E63-6B97A0B5002A}" type="slidenum">
              <a:rPr lang="en-US"/>
              <a:pPr/>
              <a:t>17</a:t>
            </a:fld>
            <a:endParaRPr lang="en-US"/>
          </a:p>
        </p:txBody>
      </p:sp>
      <p:sp>
        <p:nvSpPr>
          <p:cNvPr id="269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90F7F-BD5F-49A5-B9A3-1C5643FC9580}" type="slidenum">
              <a:rPr lang="en-US"/>
              <a:pPr/>
              <a:t>3</a:t>
            </a:fld>
            <a:endParaRPr lang="en-US"/>
          </a:p>
        </p:txBody>
      </p:sp>
      <p:sp>
        <p:nvSpPr>
          <p:cNvPr id="199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6031A-6FBA-451B-82E1-0B39B48053B8}" type="slidenum">
              <a:rPr lang="en-US"/>
              <a:pPr/>
              <a:t>4</a:t>
            </a:fld>
            <a:endParaRPr lang="en-US"/>
          </a:p>
        </p:txBody>
      </p:sp>
      <p:sp>
        <p:nvSpPr>
          <p:cNvPr id="314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817F8-1D4A-403F-9A2D-3148DA52D9F4}" type="slidenum">
              <a:rPr lang="en-US"/>
              <a:pPr/>
              <a:t>5</a:t>
            </a:fld>
            <a:endParaRPr 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3A54B-A9AF-41EB-837E-02140DE6E3EF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D55AC-13EF-42E3-9857-BAEB9FBC6926}" type="slidenum">
              <a:rPr lang="en-US"/>
              <a:pPr/>
              <a:t>7</a:t>
            </a:fld>
            <a:endParaRPr lang="en-US"/>
          </a:p>
        </p:txBody>
      </p:sp>
      <p:sp>
        <p:nvSpPr>
          <p:cNvPr id="304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85512-0C33-4FEB-87C8-1494C6A402DE}" type="slidenum">
              <a:rPr lang="en-US"/>
              <a:pPr/>
              <a:t>8</a:t>
            </a:fld>
            <a:endParaRPr lang="en-US"/>
          </a:p>
        </p:txBody>
      </p:sp>
      <p:sp>
        <p:nvSpPr>
          <p:cNvPr id="306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29E7B-A26F-4029-96F5-6F7626A08C3E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45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55461-332D-4839-8E71-36DC71C14608}" type="slidenum">
              <a:rPr lang="en-US"/>
              <a:pPr/>
              <a:t>10</a:t>
            </a:fld>
            <a:endParaRPr lang="en-US"/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45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10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BD5F-16B8-437C-B6C8-AA0D0E375ED4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C7C2-60D6-42D4-813B-5F770568ACBA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7193-0F6C-440E-A080-30DF30378319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A8DCF4D3-8A83-410D-BF8D-566ED4877AAD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EAE5304-23E5-42AD-B811-6C0D01FCBB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273050"/>
            <a:ext cx="8226425" cy="5822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57C51625-0032-46A1-A016-B3752E8FAC4E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56A9C412-2161-46DB-96C2-5C9E4CA18D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4975-3323-457D-8547-056A6DFE0C9F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45F-AC57-42C4-B039-158672E3DB5F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7F6-39C2-4A00-97F7-27DBE9859E0C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BD58-47AA-4094-A109-C6487C2C612A}" type="datetime1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D5E0-EA82-490E-ACA0-021B59651151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BF4C-2A60-4819-A5DB-B72BB389F6F3}" type="datetime1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87E1-972A-4EB2-B99A-0B2C9CF69469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3AF-C55D-4361-8FBB-A81C9CF156B0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2839-C8CD-425F-ACB2-B438D1B0F638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4557-1EA9-4F32-92B8-69D3631836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C44F6B76-024D-4C8C-9104-570EEF63B255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 fontScale="90000"/>
          </a:bodyPr>
          <a:lstStyle/>
          <a:p>
            <a:pPr defTabSz="930275"/>
            <a:r>
              <a:rPr lang="en-US" sz="6000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85800"/>
          </a:xfrm>
        </p:spPr>
        <p:txBody>
          <a:bodyPr>
            <a:normAutofit fontScale="77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4000" u="sng">
                <a:solidFill>
                  <a:srgbClr val="FF0000"/>
                </a:solidFill>
              </a:rPr>
              <a:t>Lecture-1</a:t>
            </a:r>
          </a:p>
          <a:p>
            <a:pPr defTabSz="930275">
              <a:lnSpc>
                <a:spcPct val="80000"/>
              </a:lnSpc>
            </a:pPr>
            <a:r>
              <a:rPr lang="en-US"/>
              <a:t>Introduction and Background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390525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/>
              <a:t>Muhammad </a:t>
            </a:r>
            <a:r>
              <a:rPr lang="en-US" sz="2400" b="1" dirty="0" err="1" smtClean="0"/>
              <a:t>Arif</a:t>
            </a:r>
            <a:r>
              <a:rPr lang="en-US" sz="2400" b="1" dirty="0" smtClean="0"/>
              <a:t> Shah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72C8-9F43-4A9A-B80D-D88BD9CCAACE}" type="slidenum">
              <a:rPr lang="en-US"/>
              <a:pPr/>
              <a:t>10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Semester Project (Cont…)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19800"/>
          </a:xfrm>
          <a:noFill/>
          <a:ln/>
        </p:spPr>
        <p:txBody>
          <a:bodyPr lIns="92075" tIns="46038" rIns="92075" bIns="46038"/>
          <a:lstStyle/>
          <a:p>
            <a:pPr marL="609600" indent="-609600"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The project report to include, but is not limited to, the following as documentation:</a:t>
            </a:r>
            <a:endParaRPr lang="en-US" altLang="ja-JP" sz="2000">
              <a:ea typeface="ＭＳ Ｐゴシック" charset="-128"/>
            </a:endParaRP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Narrative description of business and tables of appropriate data.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Descriptions of decisions to be supported by information produced by system.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Summary narrative of results produced.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Structure charts, dataflow diagrams and/or other diagrams to document the structure of the system.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Listings of computer models/programs utilized.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Reports displaying results.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Recommended decision from results. </a:t>
            </a:r>
          </a:p>
          <a:p>
            <a:pPr marL="1371600" lvl="2" indent="-457200"/>
            <a:r>
              <a:rPr lang="en-US" altLang="ja-JP">
                <a:ea typeface="ＭＳ Ｐゴシック" charset="-128"/>
              </a:rPr>
              <a:t>User instructions.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8AAC-A401-461C-908F-CFE70F86E795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90513" indent="-290513" defTabSz="930275">
              <a:lnSpc>
                <a:spcPct val="90000"/>
              </a:lnSpc>
            </a:pPr>
            <a:r>
              <a:rPr lang="en-US" sz="2800"/>
              <a:t>Develop an understanding of underlying RDBMS concepts. </a:t>
            </a:r>
          </a:p>
          <a:p>
            <a:pPr marL="290513" indent="-290513" defTabSz="930275">
              <a:lnSpc>
                <a:spcPct val="90000"/>
              </a:lnSpc>
            </a:pPr>
            <a:endParaRPr lang="en-US" sz="1400"/>
          </a:p>
          <a:p>
            <a:pPr marL="290513" indent="-290513" defTabSz="930275">
              <a:lnSpc>
                <a:spcPct val="90000"/>
              </a:lnSpc>
            </a:pPr>
            <a:r>
              <a:rPr lang="en-US" sz="2800"/>
              <a:t>Apply these concepts to VLDB DSS environments and understand where and why they break down?</a:t>
            </a:r>
            <a:endParaRPr lang="en-US" sz="1400"/>
          </a:p>
          <a:p>
            <a:pPr marL="290513" indent="-290513" defTabSz="930275">
              <a:lnSpc>
                <a:spcPct val="90000"/>
              </a:lnSpc>
            </a:pPr>
            <a:endParaRPr lang="en-US" sz="1400"/>
          </a:p>
          <a:p>
            <a:pPr marL="290513" indent="-290513" defTabSz="930275">
              <a:lnSpc>
                <a:spcPct val="90000"/>
              </a:lnSpc>
            </a:pPr>
            <a:r>
              <a:rPr lang="en-US" sz="2800"/>
              <a:t>Expose the differences between RDBMS and Data Warehouse in the context of VLDB.</a:t>
            </a:r>
            <a:endParaRPr lang="en-US" sz="1200"/>
          </a:p>
          <a:p>
            <a:pPr marL="290513" indent="-290513" defTabSz="930275">
              <a:lnSpc>
                <a:spcPct val="90000"/>
              </a:lnSpc>
            </a:pPr>
            <a:endParaRPr lang="en-US" sz="1200"/>
          </a:p>
          <a:p>
            <a:pPr marL="290513" indent="-290513" defTabSz="930275">
              <a:lnSpc>
                <a:spcPct val="90000"/>
              </a:lnSpc>
            </a:pPr>
            <a:r>
              <a:rPr lang="en-US" sz="2800"/>
              <a:t>Provide the basics of DSS tools such as OLAP, Data Mining and demonstrate their application.</a:t>
            </a:r>
          </a:p>
          <a:p>
            <a:pPr marL="290513" indent="-290513" defTabSz="930275">
              <a:lnSpc>
                <a:spcPct val="90000"/>
              </a:lnSpc>
            </a:pPr>
            <a:endParaRPr lang="en-US" sz="1800"/>
          </a:p>
          <a:p>
            <a:pPr marL="290513" indent="-290513" defTabSz="930275">
              <a:lnSpc>
                <a:spcPct val="90000"/>
              </a:lnSpc>
            </a:pPr>
            <a:r>
              <a:rPr lang="en-US" sz="2800"/>
              <a:t>Demonstrate the application of DSS concepts and limitations of the OLTP concepts through lab exercises.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Approach of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3405-4A58-4088-ACD4-F6E9B7E48F0B}" type="slidenum">
              <a:rPr lang="en-US"/>
              <a:pPr/>
              <a:t>12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90513" indent="-290513" defTabSz="930275"/>
            <a:r>
              <a:rPr lang="en-US"/>
              <a:t> The world is changing (actually changed), either change or be left behind.</a:t>
            </a:r>
          </a:p>
          <a:p>
            <a:pPr marL="290513" indent="-290513" defTabSz="930275"/>
            <a:endParaRPr lang="en-US" sz="2000"/>
          </a:p>
          <a:p>
            <a:pPr marL="290513" indent="-290513" defTabSz="930275"/>
            <a:r>
              <a:rPr lang="en-US"/>
              <a:t> Missing the opportunities or going in the wrong direction has prevented us from growing.</a:t>
            </a:r>
          </a:p>
          <a:p>
            <a:pPr marL="290513" indent="-290513" defTabSz="930275"/>
            <a:endParaRPr lang="en-US" sz="2000"/>
          </a:p>
          <a:p>
            <a:pPr marL="290513" indent="-290513" defTabSz="930275"/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What is the right direction?</a:t>
            </a:r>
          </a:p>
          <a:p>
            <a:pPr marL="290513" indent="-290513" defTabSz="930275"/>
            <a:r>
              <a:rPr lang="en-US"/>
              <a:t> Harnessing the data, in a knowledge driven economy.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Why this course?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03D-E655-42FB-9875-8F2311656504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 need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800">
                <a:solidFill>
                  <a:schemeClr val="hlink"/>
                </a:solidFill>
              </a:rPr>
              <a:t>Knowledge is power, Intelligence is absolute power!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0" y="1752600"/>
            <a:ext cx="912018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800"/>
              <a:t>“Drowning in data and starving for information”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C2DB-9490-4695-B2DF-7E3168013958}" type="slidenum">
              <a:rPr lang="en-US"/>
              <a:pPr/>
              <a:t>14</a:t>
            </a:fld>
            <a:endParaRPr lang="en-US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 need</a:t>
            </a: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1752600" y="2514600"/>
            <a:ext cx="5562600" cy="3581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2819400" y="4648200"/>
            <a:ext cx="3429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2286000" y="53340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3657600" y="3581400"/>
            <a:ext cx="1752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4038600" y="55626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3657600" y="480060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INFORMATION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3581400" y="38862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KNOWLEDGE</a:t>
            </a:r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4438650" y="3124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502150" y="3362325"/>
            <a:ext cx="17463" cy="2124075"/>
            <a:chOff x="2836" y="2118"/>
            <a:chExt cx="11" cy="1338"/>
          </a:xfrm>
        </p:grpSpPr>
        <p:sp>
          <p:nvSpPr>
            <p:cNvPr id="221201" name="Line 17"/>
            <p:cNvSpPr>
              <a:spLocks noChangeShapeType="1"/>
            </p:cNvSpPr>
            <p:nvPr/>
          </p:nvSpPr>
          <p:spPr bwMode="auto">
            <a:xfrm flipV="1">
              <a:off x="2836" y="3174"/>
              <a:ext cx="0" cy="2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02" name="Line 18"/>
            <p:cNvSpPr>
              <a:spLocks noChangeShapeType="1"/>
            </p:cNvSpPr>
            <p:nvPr/>
          </p:nvSpPr>
          <p:spPr bwMode="auto">
            <a:xfrm flipV="1">
              <a:off x="2845" y="2730"/>
              <a:ext cx="0" cy="2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03" name="Line 19"/>
            <p:cNvSpPr>
              <a:spLocks noChangeShapeType="1"/>
            </p:cNvSpPr>
            <p:nvPr/>
          </p:nvSpPr>
          <p:spPr bwMode="auto">
            <a:xfrm flipV="1">
              <a:off x="2847" y="2118"/>
              <a:ext cx="0" cy="2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1205" name="AutoShape 21"/>
          <p:cNvSpPr>
            <a:spLocks noChangeArrowheads="1"/>
          </p:cNvSpPr>
          <p:nvPr/>
        </p:nvSpPr>
        <p:spPr bwMode="auto">
          <a:xfrm>
            <a:off x="3963988" y="1439863"/>
            <a:ext cx="1141412" cy="1046162"/>
          </a:xfrm>
          <a:prstGeom prst="star16">
            <a:avLst>
              <a:gd name="adj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FF00"/>
                </a:solidFill>
              </a:rPr>
              <a:t>POWER</a:t>
            </a:r>
          </a:p>
        </p:txBody>
      </p:sp>
      <p:sp>
        <p:nvSpPr>
          <p:cNvPr id="221206" name="Rectangle 22"/>
          <p:cNvSpPr>
            <a:spLocks noChangeArrowheads="1"/>
          </p:cNvSpPr>
          <p:nvPr/>
        </p:nvSpPr>
        <p:spPr bwMode="auto">
          <a:xfrm>
            <a:off x="3954463" y="3146425"/>
            <a:ext cx="13033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</a:rPr>
              <a:t>INTELLIGENCE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4343400" y="685800"/>
            <a:ext cx="5238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5" grpId="0" animBg="1"/>
      <p:bldP spid="2212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C36F-A935-4FE4-A3EC-C945183C9977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1789113" y="1628775"/>
            <a:ext cx="557371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1960</a:t>
            </a:r>
          </a:p>
          <a:p>
            <a:r>
              <a:rPr lang="en-US" sz="2000"/>
              <a:t>Master Files &amp; Reports</a:t>
            </a:r>
          </a:p>
          <a:p>
            <a:endParaRPr lang="en-US" sz="1600"/>
          </a:p>
          <a:p>
            <a:r>
              <a:rPr lang="en-US" sz="2000">
                <a:solidFill>
                  <a:schemeClr val="hlink"/>
                </a:solidFill>
              </a:rPr>
              <a:t>1965</a:t>
            </a:r>
          </a:p>
          <a:p>
            <a:r>
              <a:rPr lang="en-US" sz="2000"/>
              <a:t>Lots of Master files!</a:t>
            </a:r>
          </a:p>
          <a:p>
            <a:endParaRPr lang="en-US" sz="1600"/>
          </a:p>
          <a:p>
            <a:r>
              <a:rPr lang="en-US" sz="2000">
                <a:solidFill>
                  <a:schemeClr val="hlink"/>
                </a:solidFill>
              </a:rPr>
              <a:t>1970</a:t>
            </a:r>
          </a:p>
          <a:p>
            <a:r>
              <a:rPr lang="en-US" sz="2000"/>
              <a:t>Direct Access Memory &amp; DBMS</a:t>
            </a:r>
          </a:p>
          <a:p>
            <a:endParaRPr lang="en-US" sz="1600"/>
          </a:p>
          <a:p>
            <a:r>
              <a:rPr lang="en-US" sz="2000">
                <a:solidFill>
                  <a:schemeClr val="hlink"/>
                </a:solidFill>
              </a:rPr>
              <a:t>1975</a:t>
            </a:r>
          </a:p>
          <a:p>
            <a:r>
              <a:rPr lang="en-US" sz="2000"/>
              <a:t>Online high performance transaction processing</a:t>
            </a:r>
          </a:p>
          <a:p>
            <a:endParaRPr lang="en-US" sz="1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905000" y="1882775"/>
            <a:ext cx="5181600" cy="533400"/>
            <a:chOff x="1200" y="624"/>
            <a:chExt cx="3264" cy="336"/>
          </a:xfrm>
        </p:grpSpPr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3888" y="624"/>
              <a:ext cx="240" cy="192"/>
              <a:chOff x="3888" y="624"/>
              <a:chExt cx="240" cy="192"/>
            </a:xfrm>
          </p:grpSpPr>
          <p:sp>
            <p:nvSpPr>
              <p:cNvPr id="232469" name="AutoShape 21"/>
              <p:cNvSpPr>
                <a:spLocks noChangeArrowheads="1"/>
              </p:cNvSpPr>
              <p:nvPr/>
            </p:nvSpPr>
            <p:spPr bwMode="auto">
              <a:xfrm>
                <a:off x="3888" y="624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0" name="AutoShape 22"/>
              <p:cNvSpPr>
                <a:spLocks noChangeArrowheads="1"/>
              </p:cNvSpPr>
              <p:nvPr/>
            </p:nvSpPr>
            <p:spPr bwMode="auto">
              <a:xfrm>
                <a:off x="3936" y="624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1200" y="96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981200" y="2644775"/>
            <a:ext cx="5867400" cy="609600"/>
            <a:chOff x="1248" y="1104"/>
            <a:chExt cx="3696" cy="384"/>
          </a:xfrm>
        </p:grpSpPr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3744" y="1104"/>
              <a:ext cx="1200" cy="240"/>
              <a:chOff x="3744" y="1104"/>
              <a:chExt cx="1200" cy="240"/>
            </a:xfrm>
          </p:grpSpPr>
          <p:sp>
            <p:nvSpPr>
              <p:cNvPr id="232471" name="AutoShape 23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2" name="AutoShape 24"/>
              <p:cNvSpPr>
                <a:spLocks noChangeArrowheads="1"/>
              </p:cNvSpPr>
              <p:nvPr/>
            </p:nvSpPr>
            <p:spPr bwMode="auto">
              <a:xfrm>
                <a:off x="3888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3" name="AutoShape 25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4" name="AutoShape 26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5" name="AutoShape 27"/>
              <p:cNvSpPr>
                <a:spLocks noChangeArrowheads="1"/>
              </p:cNvSpPr>
              <p:nvPr/>
            </p:nvSpPr>
            <p:spPr bwMode="auto">
              <a:xfrm>
                <a:off x="4272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6" name="AutoShape 28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7" name="AutoShape 29"/>
              <p:cNvSpPr>
                <a:spLocks noChangeArrowheads="1"/>
              </p:cNvSpPr>
              <p:nvPr/>
            </p:nvSpPr>
            <p:spPr bwMode="auto">
              <a:xfrm>
                <a:off x="4176" y="1104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8" name="AutoShape 30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9" name="AutoShape 31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80" name="AutoShape 32"/>
              <p:cNvSpPr>
                <a:spLocks noChangeArrowheads="1"/>
              </p:cNvSpPr>
              <p:nvPr/>
            </p:nvSpPr>
            <p:spPr bwMode="auto">
              <a:xfrm>
                <a:off x="4704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81" name="AutoShape 33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82" name="AutoShape 34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flowChartMagnetic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248" y="14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981200" y="3406775"/>
            <a:ext cx="5257800" cy="762000"/>
            <a:chOff x="1248" y="1584"/>
            <a:chExt cx="3312" cy="480"/>
          </a:xfrm>
        </p:grpSpPr>
        <p:sp>
          <p:nvSpPr>
            <p:cNvPr id="232495" name="AutoShape 47"/>
            <p:cNvSpPr>
              <a:spLocks noChangeArrowheads="1"/>
            </p:cNvSpPr>
            <p:nvPr/>
          </p:nvSpPr>
          <p:spPr bwMode="auto">
            <a:xfrm>
              <a:off x="4224" y="1584"/>
              <a:ext cx="336" cy="432"/>
            </a:xfrm>
            <a:prstGeom prst="can">
              <a:avLst>
                <a:gd name="adj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248" y="206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2057400" y="4092575"/>
            <a:ext cx="6203950" cy="914400"/>
            <a:chOff x="1296" y="2016"/>
            <a:chExt cx="3908" cy="576"/>
          </a:xfrm>
        </p:grpSpPr>
        <p:sp>
          <p:nvSpPr>
            <p:cNvPr id="232489" name="Text Box 41"/>
            <p:cNvSpPr txBox="1">
              <a:spLocks noChangeArrowheads="1"/>
            </p:cNvSpPr>
            <p:nvPr/>
          </p:nvSpPr>
          <p:spPr bwMode="auto">
            <a:xfrm>
              <a:off x="4656" y="2016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5400">
                  <a:sym typeface="Webdings" pitchFamily="18" charset="2"/>
                </a:rPr>
                <a:t></a:t>
              </a: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296" y="25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5CF9-2DB5-4518-A589-6B880C3E5148}" type="slidenum">
              <a:rPr lang="en-US"/>
              <a:pPr/>
              <a:t>16</a:t>
            </a:fld>
            <a:endParaRPr lang="en-US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981200" y="1355725"/>
            <a:ext cx="4383088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  <a:p>
            <a:endParaRPr lang="en-US" sz="1400"/>
          </a:p>
          <a:p>
            <a:r>
              <a:rPr lang="en-US" sz="2000">
                <a:solidFill>
                  <a:schemeClr val="hlink"/>
                </a:solidFill>
              </a:rPr>
              <a:t>1980 </a:t>
            </a:r>
          </a:p>
          <a:p>
            <a:r>
              <a:rPr lang="en-US" sz="2000"/>
              <a:t>PCs and 4GL Technology (MIS/DSS)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2000">
                <a:solidFill>
                  <a:schemeClr val="hlink"/>
                </a:solidFill>
              </a:rPr>
              <a:t>1985 &amp; 1990 </a:t>
            </a:r>
          </a:p>
          <a:p>
            <a:r>
              <a:rPr lang="en-US" sz="2000"/>
              <a:t>Extract programs, extract processing,</a:t>
            </a:r>
          </a:p>
          <a:p>
            <a:r>
              <a:rPr lang="en-US" sz="2000"/>
              <a:t> </a:t>
            </a:r>
            <a:r>
              <a:rPr lang="en-US"/>
              <a:t>The legacy system’s web</a:t>
            </a:r>
            <a:endParaRPr lang="en-US" sz="2000"/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6978650" y="2528888"/>
            <a:ext cx="793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800">
                <a:sym typeface="Webdings" pitchFamily="18" charset="2"/>
              </a:rPr>
              <a:t>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52600" y="1905000"/>
            <a:ext cx="5491163" cy="762000"/>
            <a:chOff x="1296" y="2592"/>
            <a:chExt cx="3459" cy="480"/>
          </a:xfrm>
        </p:grpSpPr>
        <p:sp>
          <p:nvSpPr>
            <p:cNvPr id="311328" name="Text Box 32"/>
            <p:cNvSpPr txBox="1">
              <a:spLocks noChangeArrowheads="1"/>
            </p:cNvSpPr>
            <p:nvPr/>
          </p:nvSpPr>
          <p:spPr bwMode="auto">
            <a:xfrm>
              <a:off x="4368" y="2592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600">
                  <a:sym typeface="Wingdings" pitchFamily="2" charset="2"/>
                </a:rPr>
                <a:t></a:t>
              </a:r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>
              <a:off x="1296" y="307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52600" y="3276600"/>
            <a:ext cx="6172200" cy="914400"/>
            <a:chOff x="1296" y="3120"/>
            <a:chExt cx="3888" cy="576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4416" y="3120"/>
              <a:ext cx="768" cy="576"/>
              <a:chOff x="4416" y="3120"/>
              <a:chExt cx="768" cy="576"/>
            </a:xfrm>
          </p:grpSpPr>
          <p:sp>
            <p:nvSpPr>
              <p:cNvPr id="311332" name="AutoShape 36"/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192" cy="240"/>
              </a:xfrm>
              <a:prstGeom prst="can">
                <a:avLst>
                  <a:gd name="adj" fmla="val 31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333" name="AutoShape 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336" cy="432"/>
              </a:xfrm>
              <a:prstGeom prst="can">
                <a:avLst>
                  <a:gd name="adj" fmla="val 321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334" name="AutoShape 38"/>
              <p:cNvSpPr>
                <a:spLocks noChangeArrowheads="1"/>
              </p:cNvSpPr>
              <p:nvPr/>
            </p:nvSpPr>
            <p:spPr bwMode="auto">
              <a:xfrm>
                <a:off x="4992" y="3456"/>
                <a:ext cx="192" cy="240"/>
              </a:xfrm>
              <a:prstGeom prst="can">
                <a:avLst>
                  <a:gd name="adj" fmla="val 31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335" name="Line 39"/>
              <p:cNvSpPr>
                <a:spLocks noChangeShapeType="1"/>
              </p:cNvSpPr>
              <p:nvPr/>
            </p:nvSpPr>
            <p:spPr bwMode="auto">
              <a:xfrm flipV="1">
                <a:off x="4752" y="32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6" name="Line 40"/>
              <p:cNvSpPr>
                <a:spLocks noChangeShapeType="1"/>
              </p:cNvSpPr>
              <p:nvPr/>
            </p:nvSpPr>
            <p:spPr bwMode="auto">
              <a:xfrm>
                <a:off x="4752" y="3360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>
              <a:off x="1296" y="364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CE1-30D9-49A7-8657-E801DF079CA2}" type="slidenum">
              <a:rPr lang="en-US"/>
              <a:pPr/>
              <a:t>17</a:t>
            </a:fld>
            <a:endParaRPr lang="en-US"/>
          </a:p>
        </p:txBody>
      </p:sp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overview: Crisis of Credibility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057400" y="381000"/>
            <a:ext cx="4883150" cy="5730875"/>
            <a:chOff x="1296" y="240"/>
            <a:chExt cx="3076" cy="3610"/>
          </a:xfrm>
        </p:grpSpPr>
        <p:sp>
          <p:nvSpPr>
            <p:cNvPr id="268346" name="Line 58"/>
            <p:cNvSpPr>
              <a:spLocks noChangeShapeType="1"/>
            </p:cNvSpPr>
            <p:nvPr/>
          </p:nvSpPr>
          <p:spPr bwMode="auto">
            <a:xfrm>
              <a:off x="2832" y="2400"/>
              <a:ext cx="1296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 flipH="1">
              <a:off x="1392" y="2448"/>
              <a:ext cx="1344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1296" y="240"/>
              <a:ext cx="3076" cy="3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7000">
                  <a:sym typeface="Webdings" pitchFamily="18" charset="2"/>
                </a:rPr>
                <a:t></a:t>
              </a:r>
            </a:p>
          </p:txBody>
        </p:sp>
      </p:grpSp>
      <p:sp>
        <p:nvSpPr>
          <p:cNvPr id="268330" name="AutoShape 42"/>
          <p:cNvSpPr>
            <a:spLocks noChangeArrowheads="1"/>
          </p:cNvSpPr>
          <p:nvPr/>
        </p:nvSpPr>
        <p:spPr bwMode="auto">
          <a:xfrm>
            <a:off x="4267200" y="137160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31" name="AutoShape 43"/>
          <p:cNvSpPr>
            <a:spLocks noChangeArrowheads="1"/>
          </p:cNvSpPr>
          <p:nvPr/>
        </p:nvSpPr>
        <p:spPr bwMode="auto">
          <a:xfrm>
            <a:off x="1981200" y="2895600"/>
            <a:ext cx="457200" cy="533400"/>
          </a:xfrm>
          <a:prstGeom prst="can">
            <a:avLst>
              <a:gd name="adj" fmla="val 291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32" name="AutoShape 44"/>
          <p:cNvSpPr>
            <a:spLocks noChangeArrowheads="1"/>
          </p:cNvSpPr>
          <p:nvPr/>
        </p:nvSpPr>
        <p:spPr bwMode="auto">
          <a:xfrm>
            <a:off x="5562600" y="3124200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33" name="AutoShape 45"/>
          <p:cNvSpPr>
            <a:spLocks noChangeArrowheads="1"/>
          </p:cNvSpPr>
          <p:nvPr/>
        </p:nvSpPr>
        <p:spPr bwMode="auto">
          <a:xfrm>
            <a:off x="2667000" y="5715000"/>
            <a:ext cx="304800" cy="304800"/>
          </a:xfrm>
          <a:prstGeom prst="ca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34" name="AutoShape 46"/>
          <p:cNvSpPr>
            <a:spLocks noChangeArrowheads="1"/>
          </p:cNvSpPr>
          <p:nvPr/>
        </p:nvSpPr>
        <p:spPr bwMode="auto">
          <a:xfrm>
            <a:off x="3048000" y="5715000"/>
            <a:ext cx="304800" cy="381000"/>
          </a:xfrm>
          <a:prstGeom prst="can">
            <a:avLst>
              <a:gd name="adj" fmla="val 3125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35" name="Text Box 47"/>
          <p:cNvSpPr txBox="1">
            <a:spLocks noChangeArrowheads="1"/>
          </p:cNvSpPr>
          <p:nvPr/>
        </p:nvSpPr>
        <p:spPr bwMode="auto">
          <a:xfrm>
            <a:off x="4876800" y="4768850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</a:t>
            </a:r>
          </a:p>
        </p:txBody>
      </p:sp>
      <p:sp>
        <p:nvSpPr>
          <p:cNvPr id="268336" name="Rectangle 48"/>
          <p:cNvSpPr>
            <a:spLocks noChangeArrowheads="1"/>
          </p:cNvSpPr>
          <p:nvPr/>
        </p:nvSpPr>
        <p:spPr bwMode="auto">
          <a:xfrm>
            <a:off x="2743200" y="3244850"/>
            <a:ext cx="1098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ebdings" pitchFamily="18" charset="2"/>
              </a:rPr>
              <a:t></a:t>
            </a:r>
          </a:p>
        </p:txBody>
      </p:sp>
      <p:sp>
        <p:nvSpPr>
          <p:cNvPr id="268337" name="Rectangle 49"/>
          <p:cNvSpPr>
            <a:spLocks noChangeArrowheads="1"/>
          </p:cNvSpPr>
          <p:nvPr/>
        </p:nvSpPr>
        <p:spPr bwMode="auto">
          <a:xfrm>
            <a:off x="5562600" y="5562600"/>
            <a:ext cx="592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sym typeface="Wingdings" pitchFamily="2" charset="2"/>
              </a:rPr>
              <a:t></a:t>
            </a:r>
          </a:p>
        </p:txBody>
      </p:sp>
      <p:sp>
        <p:nvSpPr>
          <p:cNvPr id="268338" name="Rectangle 50"/>
          <p:cNvSpPr>
            <a:spLocks noChangeArrowheads="1"/>
          </p:cNvSpPr>
          <p:nvPr/>
        </p:nvSpPr>
        <p:spPr bwMode="auto">
          <a:xfrm>
            <a:off x="6629400" y="2667000"/>
            <a:ext cx="592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sym typeface="Wingdings" pitchFamily="2" charset="2"/>
              </a:rPr>
              <a:t></a:t>
            </a:r>
          </a:p>
        </p:txBody>
      </p:sp>
      <p:sp>
        <p:nvSpPr>
          <p:cNvPr id="268340" name="Text Box 52"/>
          <p:cNvSpPr txBox="1">
            <a:spLocks noChangeArrowheads="1"/>
          </p:cNvSpPr>
          <p:nvPr/>
        </p:nvSpPr>
        <p:spPr bwMode="auto">
          <a:xfrm>
            <a:off x="3048000" y="2133600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</a:t>
            </a:r>
          </a:p>
        </p:txBody>
      </p:sp>
      <p:sp>
        <p:nvSpPr>
          <p:cNvPr id="268341" name="Rectangle 53"/>
          <p:cNvSpPr>
            <a:spLocks noChangeArrowheads="1"/>
          </p:cNvSpPr>
          <p:nvPr/>
        </p:nvSpPr>
        <p:spPr bwMode="auto">
          <a:xfrm>
            <a:off x="3886200" y="2178050"/>
            <a:ext cx="1098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ebdings" pitchFamily="18" charset="2"/>
              </a:rPr>
              <a:t></a:t>
            </a:r>
          </a:p>
        </p:txBody>
      </p:sp>
      <p:sp>
        <p:nvSpPr>
          <p:cNvPr id="268342" name="AutoShape 54"/>
          <p:cNvSpPr>
            <a:spLocks noChangeArrowheads="1"/>
          </p:cNvSpPr>
          <p:nvPr/>
        </p:nvSpPr>
        <p:spPr bwMode="auto">
          <a:xfrm>
            <a:off x="3429000" y="4724400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43" name="AutoShape 55"/>
          <p:cNvSpPr>
            <a:spLocks noChangeArrowheads="1"/>
          </p:cNvSpPr>
          <p:nvPr/>
        </p:nvSpPr>
        <p:spPr bwMode="auto">
          <a:xfrm>
            <a:off x="4267200" y="373380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349" name="Text Box 61"/>
          <p:cNvSpPr txBox="1">
            <a:spLocks noChangeArrowheads="1"/>
          </p:cNvSpPr>
          <p:nvPr/>
        </p:nvSpPr>
        <p:spPr bwMode="auto">
          <a:xfrm>
            <a:off x="0" y="7985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financial health of our company?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14400" y="4267200"/>
            <a:ext cx="914400" cy="533400"/>
            <a:chOff x="576" y="2688"/>
            <a:chExt cx="576" cy="336"/>
          </a:xfrm>
        </p:grpSpPr>
        <p:sp>
          <p:nvSpPr>
            <p:cNvPr id="268350" name="AutoShape 62"/>
            <p:cNvSpPr>
              <a:spLocks noChangeArrowheads="1"/>
            </p:cNvSpPr>
            <p:nvPr/>
          </p:nvSpPr>
          <p:spPr bwMode="auto">
            <a:xfrm flipH="1">
              <a:off x="576" y="2688"/>
              <a:ext cx="576" cy="336"/>
            </a:xfrm>
            <a:prstGeom prst="wedgeRectCallout">
              <a:avLst>
                <a:gd name="adj1" fmla="val -77083"/>
                <a:gd name="adj2" fmla="val 6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51" name="Text Box 63"/>
            <p:cNvSpPr txBox="1">
              <a:spLocks noChangeArrowheads="1"/>
            </p:cNvSpPr>
            <p:nvPr/>
          </p:nvSpPr>
          <p:spPr bwMode="auto">
            <a:xfrm>
              <a:off x="624" y="2736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-10%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737350" y="4572000"/>
            <a:ext cx="958850" cy="533400"/>
            <a:chOff x="4244" y="2880"/>
            <a:chExt cx="604" cy="336"/>
          </a:xfrm>
        </p:grpSpPr>
        <p:sp>
          <p:nvSpPr>
            <p:cNvPr id="268353" name="AutoShape 65"/>
            <p:cNvSpPr>
              <a:spLocks noChangeArrowheads="1"/>
            </p:cNvSpPr>
            <p:nvPr/>
          </p:nvSpPr>
          <p:spPr bwMode="auto">
            <a:xfrm>
              <a:off x="4272" y="2880"/>
              <a:ext cx="576" cy="336"/>
            </a:xfrm>
            <a:prstGeom prst="wedgeRectCallout">
              <a:avLst>
                <a:gd name="adj1" fmla="val -70139"/>
                <a:gd name="adj2" fmla="val -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54" name="Text Box 66"/>
            <p:cNvSpPr txBox="1">
              <a:spLocks noChangeArrowheads="1"/>
            </p:cNvSpPr>
            <p:nvPr/>
          </p:nvSpPr>
          <p:spPr bwMode="auto">
            <a:xfrm flipH="1">
              <a:off x="4244" y="2937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+10%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7315200" y="1524000"/>
            <a:ext cx="1301750" cy="1585913"/>
            <a:chOff x="4608" y="960"/>
            <a:chExt cx="820" cy="999"/>
          </a:xfrm>
        </p:grpSpPr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4608" y="1056"/>
              <a:ext cx="820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8800">
                  <a:sym typeface="Webdings" pitchFamily="18" charset="2"/>
                </a:rPr>
                <a:t></a:t>
              </a:r>
            </a:p>
          </p:txBody>
        </p:sp>
        <p:sp>
          <p:nvSpPr>
            <p:cNvPr id="268358" name="Text Box 70"/>
            <p:cNvSpPr txBox="1">
              <a:spLocks noChangeArrowheads="1"/>
            </p:cNvSpPr>
            <p:nvPr/>
          </p:nvSpPr>
          <p:spPr bwMode="auto">
            <a:xfrm>
              <a:off x="4752" y="960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/>
                <a:t>??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2286000" y="3048000"/>
            <a:ext cx="4572000" cy="1981200"/>
            <a:chOff x="1440" y="1920"/>
            <a:chExt cx="2880" cy="1248"/>
          </a:xfrm>
        </p:grpSpPr>
        <p:sp>
          <p:nvSpPr>
            <p:cNvPr id="268361" name="Freeform 73"/>
            <p:cNvSpPr>
              <a:spLocks/>
            </p:cNvSpPr>
            <p:nvPr/>
          </p:nvSpPr>
          <p:spPr bwMode="auto">
            <a:xfrm>
              <a:off x="1440" y="2160"/>
              <a:ext cx="2208" cy="960"/>
            </a:xfrm>
            <a:custGeom>
              <a:avLst/>
              <a:gdLst/>
              <a:ahLst/>
              <a:cxnLst>
                <a:cxn ang="0">
                  <a:pos x="2208" y="0"/>
                </a:cxn>
                <a:cxn ang="0">
                  <a:pos x="1440" y="288"/>
                </a:cxn>
                <a:cxn ang="0">
                  <a:pos x="816" y="960"/>
                </a:cxn>
                <a:cxn ang="0">
                  <a:pos x="720" y="384"/>
                </a:cxn>
                <a:cxn ang="0">
                  <a:pos x="672" y="480"/>
                </a:cxn>
                <a:cxn ang="0">
                  <a:pos x="0" y="720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lnTo>
                    <a:pt x="1440" y="288"/>
                  </a:lnTo>
                  <a:lnTo>
                    <a:pt x="816" y="960"/>
                  </a:lnTo>
                  <a:lnTo>
                    <a:pt x="720" y="384"/>
                  </a:lnTo>
                  <a:lnTo>
                    <a:pt x="672" y="480"/>
                  </a:lnTo>
                  <a:lnTo>
                    <a:pt x="0" y="720"/>
                  </a:ln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62" name="Line 74"/>
            <p:cNvSpPr>
              <a:spLocks noChangeShapeType="1"/>
            </p:cNvSpPr>
            <p:nvPr/>
          </p:nvSpPr>
          <p:spPr bwMode="auto">
            <a:xfrm flipH="1" flipV="1">
              <a:off x="2832" y="2496"/>
              <a:ext cx="528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64" name="Line 76"/>
            <p:cNvSpPr>
              <a:spLocks noChangeShapeType="1"/>
            </p:cNvSpPr>
            <p:nvPr/>
          </p:nvSpPr>
          <p:spPr bwMode="auto">
            <a:xfrm flipV="1">
              <a:off x="3648" y="1920"/>
              <a:ext cx="672" cy="24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66" name="Freeform 78"/>
          <p:cNvSpPr>
            <a:spLocks/>
          </p:cNvSpPr>
          <p:nvPr/>
        </p:nvSpPr>
        <p:spPr bwMode="auto">
          <a:xfrm>
            <a:off x="2286000" y="1676400"/>
            <a:ext cx="4267200" cy="41910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768" y="576"/>
              </a:cxn>
              <a:cxn ang="0">
                <a:pos x="0" y="960"/>
              </a:cxn>
              <a:cxn ang="0">
                <a:pos x="240" y="1200"/>
              </a:cxn>
              <a:cxn ang="0">
                <a:pos x="528" y="2064"/>
              </a:cxn>
              <a:cxn ang="0">
                <a:pos x="624" y="2352"/>
              </a:cxn>
              <a:cxn ang="0">
                <a:pos x="384" y="2640"/>
              </a:cxn>
              <a:cxn ang="0">
                <a:pos x="816" y="2112"/>
              </a:cxn>
              <a:cxn ang="0">
                <a:pos x="1776" y="2112"/>
              </a:cxn>
              <a:cxn ang="0">
                <a:pos x="2016" y="2208"/>
              </a:cxn>
              <a:cxn ang="0">
                <a:pos x="2304" y="2640"/>
              </a:cxn>
              <a:cxn ang="0">
                <a:pos x="2160" y="2400"/>
              </a:cxn>
              <a:cxn ang="0">
                <a:pos x="2400" y="1632"/>
              </a:cxn>
              <a:cxn ang="0">
                <a:pos x="2688" y="1728"/>
              </a:cxn>
            </a:cxnLst>
            <a:rect l="0" t="0" r="r" b="b"/>
            <a:pathLst>
              <a:path w="2688" h="2640">
                <a:moveTo>
                  <a:pt x="1392" y="0"/>
                </a:moveTo>
                <a:lnTo>
                  <a:pt x="768" y="576"/>
                </a:lnTo>
                <a:lnTo>
                  <a:pt x="0" y="960"/>
                </a:lnTo>
                <a:lnTo>
                  <a:pt x="240" y="1200"/>
                </a:lnTo>
                <a:lnTo>
                  <a:pt x="528" y="2064"/>
                </a:lnTo>
                <a:lnTo>
                  <a:pt x="624" y="2352"/>
                </a:lnTo>
                <a:lnTo>
                  <a:pt x="384" y="2640"/>
                </a:lnTo>
                <a:lnTo>
                  <a:pt x="816" y="2112"/>
                </a:lnTo>
                <a:lnTo>
                  <a:pt x="1776" y="2112"/>
                </a:lnTo>
                <a:lnTo>
                  <a:pt x="2016" y="2208"/>
                </a:lnTo>
                <a:lnTo>
                  <a:pt x="2304" y="2640"/>
                </a:lnTo>
                <a:lnTo>
                  <a:pt x="2160" y="2400"/>
                </a:lnTo>
                <a:lnTo>
                  <a:pt x="2400" y="1632"/>
                </a:lnTo>
                <a:lnTo>
                  <a:pt x="2688" y="172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49" grpId="0"/>
      <p:bldP spid="268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3BC-34DB-4422-B93E-0F847E87249B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800"/>
              <a:t>Introduction and 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FAAB-4425-4326-9551-98C5C7145957}" type="slidenum">
              <a:rPr lang="en-US"/>
              <a:pPr/>
              <a:t>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Reference Books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038600"/>
          </a:xfrm>
        </p:spPr>
        <p:txBody>
          <a:bodyPr/>
          <a:lstStyle/>
          <a:p>
            <a:pPr marL="914400" lvl="1" indent="-457200"/>
            <a:r>
              <a:rPr lang="en-US"/>
              <a:t>W. H. Inmon, </a:t>
            </a:r>
            <a:r>
              <a:rPr lang="en-US" b="1">
                <a:solidFill>
                  <a:srgbClr val="FFFF00"/>
                </a:solidFill>
              </a:rPr>
              <a:t>Building the Data Warehouse</a:t>
            </a:r>
            <a:r>
              <a:rPr lang="en-US" b="1"/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b="1"/>
              <a:t>	(Second Edition), </a:t>
            </a:r>
            <a:r>
              <a:rPr lang="en-US"/>
              <a:t>John Wiley &amp; Sons Inc., NY.</a:t>
            </a:r>
            <a:endParaRPr lang="en-US" sz="1400"/>
          </a:p>
          <a:p>
            <a:pPr marL="914400" lvl="1" indent="-457200"/>
            <a:endParaRPr lang="en-US" sz="1400"/>
          </a:p>
          <a:p>
            <a:pPr marL="914400" lvl="1" indent="-457200"/>
            <a:r>
              <a:rPr lang="en-US"/>
              <a:t>A. Abdullah, “</a:t>
            </a:r>
            <a:r>
              <a:rPr lang="en-US" b="1">
                <a:solidFill>
                  <a:srgbClr val="FFFF00"/>
                </a:solidFill>
              </a:rPr>
              <a:t>Data Warehousing for beginners: Concepts &amp; Issues</a:t>
            </a:r>
            <a:r>
              <a:rPr lang="en-US"/>
              <a:t>” </a:t>
            </a:r>
            <a:r>
              <a:rPr lang="en-US" b="1"/>
              <a:t>(First Edition).</a:t>
            </a:r>
            <a:r>
              <a:rPr lang="en-US" sz="2400"/>
              <a:t> </a:t>
            </a:r>
          </a:p>
          <a:p>
            <a:pPr marL="914400" lvl="1" indent="-457200"/>
            <a:endParaRPr lang="en-US" sz="1400"/>
          </a:p>
          <a:p>
            <a:pPr marL="914400" lvl="1" indent="-457200"/>
            <a:r>
              <a:rPr lang="en-US"/>
              <a:t>Paulraj Ponniah, </a:t>
            </a:r>
            <a:r>
              <a:rPr lang="en-US" b="1">
                <a:solidFill>
                  <a:srgbClr val="FFFF00"/>
                </a:solidFill>
              </a:rPr>
              <a:t>Data Warehousing Fundamentals</a:t>
            </a:r>
            <a:r>
              <a:rPr lang="en-US" b="1"/>
              <a:t>,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/>
              <a:t>	John Wiley &amp; Sons Inc., 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D04C-C1D4-4A3D-BADF-3D2740FBA742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Additional Material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7543800" cy="2209800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endParaRPr lang="en-US" sz="1400"/>
          </a:p>
          <a:p>
            <a:pPr marL="914400" lvl="1" indent="-457200"/>
            <a:r>
              <a:rPr lang="en-US"/>
              <a:t>Research Papers</a:t>
            </a:r>
          </a:p>
          <a:p>
            <a:pPr marL="914400" lvl="1" indent="-457200"/>
            <a:endParaRPr lang="en-US" sz="1400"/>
          </a:p>
          <a:p>
            <a:pPr marL="914400" lvl="1" indent="-457200"/>
            <a:r>
              <a:rPr lang="en-US"/>
              <a:t>Magazine Articles</a:t>
            </a:r>
          </a:p>
          <a:p>
            <a:pPr marL="914400" lvl="1" indent="-4572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3C0D-91E0-4D3B-8E0C-2BA0A387EAFC}" type="slidenum">
              <a:rPr lang="en-US"/>
              <a:pPr/>
              <a:t>5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Summary of course</a:t>
            </a:r>
          </a:p>
        </p:txBody>
      </p:sp>
      <p:graphicFrame>
        <p:nvGraphicFramePr>
          <p:cNvPr id="130132" name="Group 84"/>
          <p:cNvGraphicFramePr>
            <a:graphicFrameLocks noGrp="1"/>
          </p:cNvGraphicFramePr>
          <p:nvPr>
            <p:ph idx="1"/>
          </p:nvPr>
        </p:nvGraphicFramePr>
        <p:xfrm>
          <a:off x="914400" y="762000"/>
          <a:ext cx="7758113" cy="5943600"/>
        </p:xfrm>
        <a:graphic>
          <a:graphicData uri="http://schemas.openxmlformats.org/drawingml/2006/table">
            <a:tbl>
              <a:tblPr/>
              <a:tblGrid>
                <a:gridCol w="775811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Topics  (Total Lectures = 45)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Introduction &amp; Background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De-normalization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On Line Analytical Processing (OLAP)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Dimensional modeling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Extract – Transform – Load  (ETL)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Data Quality Management (DQM)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Need for speed (Parallelism, Join and Indexing techniques)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 Data Mining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 DWH Implementation steps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 Complete implementation case study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 Lab and tool usage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 Others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39B3-5423-4F65-BD3B-2FD87FC9483E}" type="slidenum">
              <a:rPr lang="en-US"/>
              <a:pPr/>
              <a:t>6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Summary of course</a:t>
            </a:r>
          </a:p>
        </p:txBody>
      </p:sp>
      <p:graphicFrame>
        <p:nvGraphicFramePr>
          <p:cNvPr id="307237" name="Group 37"/>
          <p:cNvGraphicFramePr>
            <a:graphicFrameLocks noGrp="1"/>
          </p:cNvGraphicFramePr>
          <p:nvPr>
            <p:ph idx="1"/>
          </p:nvPr>
        </p:nvGraphicFramePr>
        <p:xfrm>
          <a:off x="609600" y="1066800"/>
          <a:ext cx="7986713" cy="3200400"/>
        </p:xfrm>
        <a:graphic>
          <a:graphicData uri="http://schemas.openxmlformats.org/drawingml/2006/table">
            <a:tbl>
              <a:tblPr/>
              <a:tblGrid>
                <a:gridCol w="798671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Topics 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Introduction &amp; Background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De-normalization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On Line Analytical Processing (OLAP) 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Dimensional modeling 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7CA-5D5C-443A-8F2A-3B1D61D09A9C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Summary of course</a:t>
            </a:r>
          </a:p>
        </p:txBody>
      </p:sp>
      <p:graphicFrame>
        <p:nvGraphicFramePr>
          <p:cNvPr id="303141" name="Group 37"/>
          <p:cNvGraphicFramePr>
            <a:graphicFrameLocks noGrp="1"/>
          </p:cNvGraphicFramePr>
          <p:nvPr>
            <p:ph idx="1"/>
          </p:nvPr>
        </p:nvGraphicFramePr>
        <p:xfrm>
          <a:off x="685800" y="1152525"/>
          <a:ext cx="7986713" cy="4389120"/>
        </p:xfrm>
        <a:graphic>
          <a:graphicData uri="http://schemas.openxmlformats.org/drawingml/2006/table">
            <a:tbl>
              <a:tblPr/>
              <a:tblGrid>
                <a:gridCol w="798671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Topics 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Extract – Transform – Load  (ETL)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Data Quality Management (DQM)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Need for speed (Parallelism, Join and Indexing techniques)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 Data Mining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 DWH Implementation steps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06F6-064E-4CBA-B3AA-A15EC70FF6A0}" type="slidenum">
              <a:rPr lang="en-US"/>
              <a:pPr/>
              <a:t>8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Summary of course</a:t>
            </a:r>
          </a:p>
        </p:txBody>
      </p:sp>
      <p:graphicFrame>
        <p:nvGraphicFramePr>
          <p:cNvPr id="305190" name="Group 38"/>
          <p:cNvGraphicFramePr>
            <a:graphicFrameLocks noGrp="1"/>
          </p:cNvGraphicFramePr>
          <p:nvPr>
            <p:ph idx="1"/>
          </p:nvPr>
        </p:nvGraphicFramePr>
        <p:xfrm>
          <a:off x="609600" y="1219200"/>
          <a:ext cx="8077200" cy="256032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Topics 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 Complete implementation case study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 Lab and tool usage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 Others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B38-C1D8-49CB-9D3C-766D09D3BD22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Semester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19800"/>
          </a:xfrm>
          <a:noFill/>
          <a:ln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Develop an application for an organization of your choice.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ja-JP" sz="1800">
              <a:ea typeface="ＭＳ Ｐゴシック" charset="-128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A case study and coding based approach to be followed.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ja-JP" sz="1800">
              <a:ea typeface="ＭＳ Ｐゴシック" charset="-128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Use 4GL or a high level programming language.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</a:t>
            </a:r>
            <a:endParaRPr lang="en-US" altLang="ja-JP" sz="1800">
              <a:ea typeface="ＭＳ Ｐゴシック" charset="-128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charset="-128"/>
              </a:rPr>
              <a:t>	You MUST collect the necessary data and should have a first draft of the project  description approved by the instructor BEFORE initiating on detailed 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537</Words>
  <Application>Microsoft Office PowerPoint</Application>
  <PresentationFormat>On-screen Show (4:3)</PresentationFormat>
  <Paragraphs>185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Warehousing </vt:lpstr>
      <vt:lpstr>Introduction and Background</vt:lpstr>
      <vt:lpstr>Reference Books</vt:lpstr>
      <vt:lpstr>Additional Material</vt:lpstr>
      <vt:lpstr>Summary of course</vt:lpstr>
      <vt:lpstr>Summary of course</vt:lpstr>
      <vt:lpstr>Summary of course</vt:lpstr>
      <vt:lpstr>Summary of course</vt:lpstr>
      <vt:lpstr>Semester Project</vt:lpstr>
      <vt:lpstr>Semester Project (Cont…)</vt:lpstr>
      <vt:lpstr>Approach of the course</vt:lpstr>
      <vt:lpstr>Why this course?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1</cp:revision>
  <dcterms:created xsi:type="dcterms:W3CDTF">2015-03-02T05:20:13Z</dcterms:created>
  <dcterms:modified xsi:type="dcterms:W3CDTF">2015-03-02T05:21:14Z</dcterms:modified>
</cp:coreProperties>
</file>