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2BD2E-850B-485F-93F4-AB0241FB6E9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1009-F7C1-4449-AF65-36F8FF08E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71C34-28BC-4585-8A6E-AE403407D6D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81502-FAF9-4935-9C5F-3264FDB893A8}" type="slidenum">
              <a:rPr lang="en-US"/>
              <a:pPr/>
              <a:t>11</a:t>
            </a:fld>
            <a:endParaRPr lang="en-US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16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AD436-B212-43CD-A0D9-81C506BDF6A4}" type="slidenum">
              <a:rPr lang="en-US"/>
              <a:pPr/>
              <a:t>12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FD708-92F7-42BA-8F9F-61368F2FA9A5}" type="slidenum">
              <a:rPr lang="en-US"/>
              <a:pPr/>
              <a:t>3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15555-AD97-44D8-9CC5-1DDF1A78225D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165C6-40DD-42DF-9BDD-49AACC83C39B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14C94-F24F-4577-9D2E-FBCFA0C01905}" type="slidenum">
              <a:rPr lang="en-US"/>
              <a:pPr/>
              <a:t>6</a:t>
            </a:fld>
            <a:endParaRPr lang="en-US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47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201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70DE1-F020-4A1C-A266-34F44D9BF88A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23040-80FD-4DDD-864B-CDBAC40CD1A1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56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D1919-701C-43B3-BE9F-02284C085F76}" type="slidenum">
              <a:rPr lang="en-US"/>
              <a:pPr/>
              <a:t>9</a:t>
            </a:fld>
            <a:endParaRPr lang="en-US"/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56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EB430-860C-4008-98F5-79450106BE88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56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41C-D916-4DA2-BF68-08783B4C9E5F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938-EA1D-4639-B1BA-8F5F21895C2C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5A3F-0403-4552-B2AD-0C82BD688000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273050"/>
            <a:ext cx="8226425" cy="5822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C061CB51-6726-4A85-824B-8E9A2FD70F01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7333A76A-A1AD-4231-8133-0BC9E72884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C99DEFF-1484-4D1D-B879-58E027AABB10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742BBF5D-6A66-43DF-8920-96ADEE843A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5012-4AFE-441D-BA20-B5AEB8B7ECB2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8976-2A1E-4315-9B38-3A0C7A635BD7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424-3E74-4A79-A468-6460D857452D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1B92-B10A-467E-BC80-60B99D09D76E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29-70E8-421E-ACAD-F676AB2D818A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278-4918-4647-8783-D0739F9067B6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D2C5-BA91-424C-9CDE-6B4AEE7AC17D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7C1-C008-40C1-B0FB-4DCCC9ACA2A5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AC71-DA36-4C6C-9057-DF68ED1AC9B8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8EF3-8862-4ABF-A723-C33B8F3A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8827ED09-297B-456E-9CC1-902541CD79AC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 fontScale="90000"/>
          </a:bodyPr>
          <a:lstStyle/>
          <a:p>
            <a:pPr defTabSz="930275"/>
            <a:r>
              <a:rPr lang="en-US" sz="6000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85800"/>
          </a:xfrm>
        </p:spPr>
        <p:txBody>
          <a:bodyPr>
            <a:normAutofit fontScale="77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4000" u="sng" dirty="0">
                <a:solidFill>
                  <a:srgbClr val="FF0000"/>
                </a:solidFill>
              </a:rPr>
              <a:t>Lecture-3</a:t>
            </a:r>
          </a:p>
          <a:p>
            <a:pPr defTabSz="930275">
              <a:lnSpc>
                <a:spcPct val="80000"/>
              </a:lnSpc>
            </a:pPr>
            <a:r>
              <a:rPr lang="en-US" dirty="0"/>
              <a:t>Introduction and </a:t>
            </a:r>
            <a:r>
              <a:rPr lang="en-US" dirty="0" smtClean="0"/>
              <a:t>Background part III</a:t>
            </a:r>
            <a:endParaRPr lang="en-US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39052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			Muhammad </a:t>
            </a:r>
            <a:r>
              <a:rPr lang="en-US" sz="2400" b="1" dirty="0" err="1" smtClean="0"/>
              <a:t>Arif</a:t>
            </a:r>
            <a:r>
              <a:rPr lang="en-US" sz="2400" b="1" dirty="0" smtClean="0"/>
              <a:t> shah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8849-9C6B-4DE1-8C07-1AFB5FB9D08A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13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algn="l"/>
            <a:r>
              <a:rPr lang="en-US" sz="4000"/>
              <a:t>How much history?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Economic </a:t>
            </a:r>
            <a:r>
              <a:rPr lang="en-US" sz="44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data </a:t>
            </a:r>
          </a:p>
          <a:p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Vs.</a:t>
            </a:r>
          </a:p>
          <a:p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Storage </a:t>
            </a:r>
            <a:r>
              <a:rPr lang="en-US" sz="44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</a:p>
          <a:p>
            <a:endParaRPr lang="en-US" sz="16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4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Warehouse a </a:t>
            </a:r>
          </a:p>
          <a:p>
            <a:r>
              <a:rPr lang="en-US" sz="44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complete repository</a:t>
            </a:r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C2CC-4072-4A87-A3E8-B9248D6BDF6C}" type="slidenum">
              <a:rPr lang="en-US"/>
              <a:pPr/>
              <a:t>11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99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Usually (but not always) periodic or batch updates rather than real-time.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381000" y="2057400"/>
            <a:ext cx="8458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The boundary is blurring for active data warehousing.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For an ATM, if update not in real-time, then lot of real trouble.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DWH is for strategic decision making based on historical data. Wont hurt if transactions of last one hour/day are absent.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8598-AE22-4DBE-90C8-57C875E1CC2E}" type="slidenum">
              <a:rPr lang="en-US"/>
              <a:pPr/>
              <a:t>12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458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3600"/>
              <a:t>Rate of update depends on: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volume of data,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nature of business,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cost of keeping historical data,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benefit of keeping historical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D3C4-E137-4165-9ADD-60D8542926FB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800"/>
              <a:t>Introduction and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C028-4728-4FEA-A6C3-2CF2097474F3}" type="slidenum">
              <a:rPr lang="en-US"/>
              <a:pPr/>
              <a:t>3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What is a Data Warehouse ?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04800" y="1109663"/>
            <a:ext cx="83820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/>
              <a:t>It is a blend of many technologies, the basic concept being:</a:t>
            </a:r>
          </a:p>
          <a:p>
            <a:pPr algn="l"/>
            <a:endParaRPr lang="en-US" sz="2800"/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/>
              <a:t> Take all data from different operational systems.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/>
              <a:t> If necessary, add relevant data from industry.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/>
              <a:t> Transform all data and bring into a uniform format.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/>
              <a:t> Integrate all data as a single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F021-1A53-49B8-967F-395B0A449282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What is a Data Warehouse ? (Cont…)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304800" y="1143000"/>
            <a:ext cx="8382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 dirty="0"/>
              <a:t>It is a blend of many technologies, the basic concept being:</a:t>
            </a:r>
          </a:p>
          <a:p>
            <a:pPr algn="l"/>
            <a:r>
              <a:rPr lang="en-US" sz="2800" dirty="0"/>
              <a:t> 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 dirty="0"/>
              <a:t>Store data in a format supporting easy access for decision support.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 dirty="0"/>
              <a:t> Create performance enhancing indices.</a:t>
            </a:r>
          </a:p>
          <a:p>
            <a:pPr algn="l">
              <a:buSzPct val="50000"/>
              <a:buFont typeface="Wingdings" pitchFamily="2" charset="2"/>
              <a:buChar char="n"/>
            </a:pPr>
            <a:r>
              <a:rPr lang="en-US" sz="2800" dirty="0"/>
              <a:t> Implement performance enhancement joins.</a:t>
            </a:r>
          </a:p>
          <a:p>
            <a:pPr algn="l">
              <a:buSzPct val="50000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76E1-E3A1-4E4C-A018-9BC4B6589380}" type="slidenum">
              <a:rPr lang="en-US"/>
              <a:pPr/>
              <a:t>5</a:t>
            </a:fld>
            <a:endParaRPr lang="en-US"/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2209800" y="1447800"/>
            <a:ext cx="5181600" cy="502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4038600" y="3200400"/>
            <a:ext cx="1600200" cy="1600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4114800" y="1600200"/>
            <a:ext cx="1571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Business user</a:t>
            </a:r>
          </a:p>
          <a:p>
            <a:r>
              <a:rPr lang="en-US" sz="1600" b="1">
                <a:solidFill>
                  <a:schemeClr val="hlink"/>
                </a:solidFill>
              </a:rPr>
              <a:t> needs info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15382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User requests</a:t>
            </a:r>
          </a:p>
          <a:p>
            <a:r>
              <a:rPr lang="en-US" sz="1600" b="1"/>
              <a:t>IT people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029200" y="5334000"/>
            <a:ext cx="1539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IT people</a:t>
            </a:r>
          </a:p>
          <a:p>
            <a:r>
              <a:rPr lang="en-US" sz="1600" b="1"/>
              <a:t>create reports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895600" y="5029200"/>
            <a:ext cx="1663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IT people</a:t>
            </a:r>
          </a:p>
          <a:p>
            <a:r>
              <a:rPr lang="en-US" sz="1600" b="1"/>
              <a:t>send reports to</a:t>
            </a:r>
          </a:p>
          <a:p>
            <a:r>
              <a:rPr lang="en-US" sz="1600" b="1"/>
              <a:t>business user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5715000" y="3886200"/>
            <a:ext cx="174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IT people do</a:t>
            </a:r>
          </a:p>
          <a:p>
            <a:r>
              <a:rPr lang="en-US" sz="1600" b="1"/>
              <a:t>system analysis</a:t>
            </a:r>
          </a:p>
          <a:p>
            <a:r>
              <a:rPr lang="en-US" sz="1600" b="1"/>
              <a:t> and design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2286000" y="3733800"/>
            <a:ext cx="1822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Business user</a:t>
            </a:r>
          </a:p>
          <a:p>
            <a:r>
              <a:rPr lang="en-US" sz="1600" b="1"/>
              <a:t>may get answers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2541588" y="2386013"/>
            <a:ext cx="1935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Answers result</a:t>
            </a:r>
          </a:p>
          <a:p>
            <a:r>
              <a:rPr lang="en-US" sz="1600" b="1"/>
              <a:t>in more questions</a:t>
            </a:r>
          </a:p>
        </p:txBody>
      </p:sp>
      <p:sp>
        <p:nvSpPr>
          <p:cNvPr id="234511" name="Freeform 15"/>
          <p:cNvSpPr>
            <a:spLocks/>
          </p:cNvSpPr>
          <p:nvPr/>
        </p:nvSpPr>
        <p:spPr bwMode="auto">
          <a:xfrm>
            <a:off x="5562600" y="2057400"/>
            <a:ext cx="6858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2" name="Freeform 16"/>
          <p:cNvSpPr>
            <a:spLocks/>
          </p:cNvSpPr>
          <p:nvPr/>
        </p:nvSpPr>
        <p:spPr bwMode="auto">
          <a:xfrm>
            <a:off x="6400800" y="3124200"/>
            <a:ext cx="1524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3" name="Freeform 17"/>
          <p:cNvSpPr>
            <a:spLocks/>
          </p:cNvSpPr>
          <p:nvPr/>
        </p:nvSpPr>
        <p:spPr bwMode="auto">
          <a:xfrm rot="11417225" flipH="1">
            <a:off x="6096000" y="4648200"/>
            <a:ext cx="4572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4" name="Freeform 18"/>
          <p:cNvSpPr>
            <a:spLocks/>
          </p:cNvSpPr>
          <p:nvPr/>
        </p:nvSpPr>
        <p:spPr bwMode="auto">
          <a:xfrm rot="20802083" flipH="1" flipV="1">
            <a:off x="4137025" y="5756275"/>
            <a:ext cx="1042988" cy="427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5" name="Freeform 19"/>
          <p:cNvSpPr>
            <a:spLocks/>
          </p:cNvSpPr>
          <p:nvPr/>
        </p:nvSpPr>
        <p:spPr bwMode="auto">
          <a:xfrm rot="20802083" flipH="1" flipV="1">
            <a:off x="3136900" y="4265613"/>
            <a:ext cx="155575" cy="70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6" name="Freeform 20"/>
          <p:cNvSpPr>
            <a:spLocks/>
          </p:cNvSpPr>
          <p:nvPr/>
        </p:nvSpPr>
        <p:spPr bwMode="auto">
          <a:xfrm rot="-20802083" flipH="1" flipV="1">
            <a:off x="3124200" y="2963863"/>
            <a:ext cx="169863" cy="827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7" name="Freeform 21"/>
          <p:cNvSpPr>
            <a:spLocks/>
          </p:cNvSpPr>
          <p:nvPr/>
        </p:nvSpPr>
        <p:spPr bwMode="auto">
          <a:xfrm rot="11243810" flipV="1">
            <a:off x="3560763" y="1835150"/>
            <a:ext cx="533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267200" y="3352800"/>
            <a:ext cx="1098550" cy="1244600"/>
            <a:chOff x="374" y="2064"/>
            <a:chExt cx="692" cy="784"/>
          </a:xfrm>
        </p:grpSpPr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374" y="2099"/>
              <a:ext cx="692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7200">
                  <a:sym typeface="Webdings" pitchFamily="18" charset="2"/>
                </a:rPr>
                <a:t></a:t>
              </a:r>
            </a:p>
          </p:txBody>
        </p:sp>
        <p:sp>
          <p:nvSpPr>
            <p:cNvPr id="234519" name="Text Box 23"/>
            <p:cNvSpPr txBox="1">
              <a:spLocks noChangeArrowheads="1"/>
            </p:cNvSpPr>
            <p:nvPr/>
          </p:nvSpPr>
          <p:spPr bwMode="auto">
            <a:xfrm>
              <a:off x="6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?</a:t>
              </a:r>
            </a:p>
          </p:txBody>
        </p:sp>
      </p:grpSp>
      <p:sp>
        <p:nvSpPr>
          <p:cNvPr id="234521" name="Rectangle 25"/>
          <p:cNvSpPr>
            <a:spLocks noChangeArrowheads="1"/>
          </p:cNvSpPr>
          <p:nvPr/>
        </p:nvSpPr>
        <p:spPr bwMode="auto">
          <a:xfrm>
            <a:off x="0" y="0"/>
            <a:ext cx="9144000" cy="639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is it Different?</a:t>
            </a:r>
          </a:p>
        </p:txBody>
      </p: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228600" y="7620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Fundamentally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/>
      <p:bldP spid="234506" grpId="0"/>
      <p:bldP spid="234507" grpId="0"/>
      <p:bldP spid="234508" grpId="0"/>
      <p:bldP spid="234509" grpId="0"/>
      <p:bldP spid="234510" grpId="0"/>
      <p:bldP spid="234511" grpId="0" animBg="1"/>
      <p:bldP spid="234512" grpId="0" animBg="1"/>
      <p:bldP spid="234513" grpId="0" animBg="1"/>
      <p:bldP spid="234514" grpId="0" animBg="1"/>
      <p:bldP spid="234515" grpId="0" animBg="1"/>
      <p:bldP spid="234516" grpId="0" animBg="1"/>
      <p:bldP spid="234517" grpId="0" animBg="1"/>
      <p:bldP spid="2345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F5BB-0582-41B9-93EB-9EB7BA1EF297}" type="slidenum">
              <a:rPr lang="en-US"/>
              <a:pPr/>
              <a:t>6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8686800" cy="1068388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Different patterns of hardware utilization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2528888"/>
            <a:ext cx="4818063" cy="2043112"/>
            <a:chOff x="96" y="1593"/>
            <a:chExt cx="3035" cy="1287"/>
          </a:xfrm>
        </p:grpSpPr>
        <p:graphicFrame>
          <p:nvGraphicFramePr>
            <p:cNvPr id="219144" name="Object 8"/>
            <p:cNvGraphicFramePr>
              <a:graphicFrameLocks noChangeAspect="1"/>
            </p:cNvGraphicFramePr>
            <p:nvPr/>
          </p:nvGraphicFramePr>
          <p:xfrm>
            <a:off x="96" y="1593"/>
            <a:ext cx="2592" cy="985"/>
          </p:xfrm>
          <a:graphic>
            <a:graphicData uri="http://schemas.openxmlformats.org/presentationml/2006/ole">
              <p:oleObj spid="_x0000_s1027" name="Bitmap Image" r:id="rId4" imgW="2381582" imgH="905001" progId="PBrush">
                <p:embed/>
              </p:oleObj>
            </a:graphicData>
          </a:graphic>
        </p:graphicFrame>
        <p:sp>
          <p:nvSpPr>
            <p:cNvPr id="219146" name="Text Box 10"/>
            <p:cNvSpPr txBox="1">
              <a:spLocks noChangeArrowheads="1"/>
            </p:cNvSpPr>
            <p:nvPr/>
          </p:nvSpPr>
          <p:spPr bwMode="auto">
            <a:xfrm>
              <a:off x="2688" y="1725"/>
              <a:ext cx="443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100%</a:t>
              </a:r>
            </a:p>
            <a:p>
              <a:pPr algn="l"/>
              <a:endParaRPr lang="en-US" sz="1600"/>
            </a:p>
            <a:p>
              <a:pPr algn="l"/>
              <a:endParaRPr lang="en-US" sz="1600"/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0%</a:t>
              </a: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960" y="2649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Operational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53000" y="2528888"/>
            <a:ext cx="3962400" cy="2119312"/>
            <a:chOff x="3120" y="1593"/>
            <a:chExt cx="2544" cy="1278"/>
          </a:xfrm>
        </p:grpSpPr>
        <p:graphicFrame>
          <p:nvGraphicFramePr>
            <p:cNvPr id="219142" name="Object 6"/>
            <p:cNvGraphicFramePr>
              <a:graphicFrameLocks noChangeAspect="1"/>
            </p:cNvGraphicFramePr>
            <p:nvPr/>
          </p:nvGraphicFramePr>
          <p:xfrm>
            <a:off x="3120" y="1593"/>
            <a:ext cx="2544" cy="949"/>
          </p:xfrm>
          <a:graphic>
            <a:graphicData uri="http://schemas.openxmlformats.org/presentationml/2006/ole">
              <p:oleObj spid="_x0000_s1026" name="Bitmap Image" r:id="rId5" imgW="2400635" imgH="895238" progId="PBrush">
                <p:embed/>
              </p:oleObj>
            </a:graphicData>
          </a:graphic>
        </p:graphicFrame>
        <p:sp>
          <p:nvSpPr>
            <p:cNvPr id="219148" name="Text Box 12"/>
            <p:cNvSpPr txBox="1">
              <a:spLocks noChangeArrowheads="1"/>
            </p:cNvSpPr>
            <p:nvPr/>
          </p:nvSpPr>
          <p:spPr bwMode="auto">
            <a:xfrm>
              <a:off x="3936" y="2649"/>
              <a:ext cx="46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DWH</a:t>
              </a:r>
            </a:p>
          </p:txBody>
        </p:sp>
      </p:grp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76200" y="5029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 Service vs. Train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build="p"/>
      <p:bldP spid="219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27DE-0F16-4ED2-A2BF-59CCFA67D9F1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Combines operational and historical data.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6868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</a:pPr>
            <a:endParaRPr lang="en-US" sz="1600" dirty="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OLTP systems don’t keep history, cant get balance statement more than a year old.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 dirty="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DWH keep historical data, even of bygone customers. </a:t>
            </a:r>
            <a:r>
              <a:rPr lang="en-US" sz="2400" dirty="0">
                <a:solidFill>
                  <a:schemeClr val="folHlink"/>
                </a:solidFill>
              </a:rPr>
              <a:t>Why?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 dirty="0">
              <a:solidFill>
                <a:schemeClr val="folHlink"/>
              </a:solidFill>
            </a:endParaRP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In the context of bank, want to know why the customer left? 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What were the events that led to his/her leaving? </a:t>
            </a:r>
            <a:r>
              <a:rPr lang="en-US" sz="2400" dirty="0">
                <a:solidFill>
                  <a:schemeClr val="folHlink"/>
                </a:solidFill>
              </a:rPr>
              <a:t>Why?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1600" dirty="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Customer retention.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7889-666E-4417-9A1F-AAF2DE745FCD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13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algn="l"/>
            <a:r>
              <a:rPr lang="en-US" sz="4000"/>
              <a:t>How much history?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5000"/>
              </a:lnSpc>
            </a:pPr>
            <a:r>
              <a:rPr lang="en-US" sz="2800"/>
              <a:t>Depends on: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Industry.</a:t>
            </a:r>
            <a:endParaRPr lang="en-US" sz="1000"/>
          </a:p>
          <a:p>
            <a:pPr lvl="1">
              <a:lnSpc>
                <a:spcPct val="85000"/>
              </a:lnSpc>
            </a:pPr>
            <a:endParaRPr lang="en-US" sz="1000"/>
          </a:p>
          <a:p>
            <a:pPr lvl="1">
              <a:lnSpc>
                <a:spcPct val="85000"/>
              </a:lnSpc>
            </a:pPr>
            <a:r>
              <a:rPr lang="en-US" sz="2400"/>
              <a:t>Cost of storing historical data.</a:t>
            </a:r>
            <a:endParaRPr lang="en-US" sz="1400"/>
          </a:p>
          <a:p>
            <a:pPr lvl="1">
              <a:lnSpc>
                <a:spcPct val="85000"/>
              </a:lnSpc>
            </a:pPr>
            <a:endParaRPr lang="en-US" sz="1400"/>
          </a:p>
          <a:p>
            <a:pPr lvl="1">
              <a:lnSpc>
                <a:spcPct val="85000"/>
              </a:lnSpc>
            </a:pPr>
            <a:r>
              <a:rPr lang="en-US" sz="2400"/>
              <a:t>Economic value of historical data.</a:t>
            </a:r>
            <a:endParaRPr lang="en-US" sz="1200"/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DE27-73C7-4139-8E5D-6AAAE305E5BD}" type="slidenum">
              <a:rPr lang="en-US"/>
              <a:pPr/>
              <a:t>9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13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algn="l"/>
            <a:r>
              <a:rPr lang="en-US" sz="4000"/>
              <a:t>How much history?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534400" cy="3733800"/>
          </a:xfrm>
          <a:noFill/>
          <a:ln/>
        </p:spPr>
        <p:txBody>
          <a:bodyPr lIns="92075" tIns="46038" rIns="92075" bIns="46038"/>
          <a:lstStyle/>
          <a:p>
            <a:pPr lvl="1">
              <a:lnSpc>
                <a:spcPct val="85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5000"/>
              </a:lnSpc>
            </a:pPr>
            <a:r>
              <a:rPr lang="en-US" sz="2800" dirty="0"/>
              <a:t>Industries and history</a:t>
            </a:r>
          </a:p>
          <a:p>
            <a:pPr lvl="1">
              <a:lnSpc>
                <a:spcPct val="85000"/>
              </a:lnSpc>
            </a:pPr>
            <a:r>
              <a:rPr lang="en-US" sz="2400" b="1" dirty="0"/>
              <a:t>Telecomm</a:t>
            </a:r>
            <a:r>
              <a:rPr lang="en-US" sz="2400" dirty="0"/>
              <a:t> calls are much </a:t>
            </a:r>
            <a:r>
              <a:rPr lang="en-US" sz="2400" dirty="0" err="1"/>
              <a:t>much</a:t>
            </a:r>
            <a:r>
              <a:rPr lang="en-US" sz="2400" dirty="0"/>
              <a:t> more as compared to bank transactions- </a:t>
            </a:r>
            <a:r>
              <a:rPr lang="en-US" sz="2400" dirty="0">
                <a:solidFill>
                  <a:schemeClr val="hlink"/>
                </a:solidFill>
              </a:rPr>
              <a:t>18 months</a:t>
            </a:r>
            <a:r>
              <a:rPr lang="en-US" sz="2400" dirty="0"/>
              <a:t>.</a:t>
            </a:r>
            <a:endParaRPr lang="en-US" sz="1600" dirty="0"/>
          </a:p>
          <a:p>
            <a:pPr lvl="1">
              <a:lnSpc>
                <a:spcPct val="85000"/>
              </a:lnSpc>
            </a:pPr>
            <a:endParaRPr lang="en-US" sz="1600" dirty="0"/>
          </a:p>
          <a:p>
            <a:pPr lvl="1">
              <a:lnSpc>
                <a:spcPct val="85000"/>
              </a:lnSpc>
            </a:pPr>
            <a:r>
              <a:rPr lang="en-US" sz="2400" b="1" dirty="0"/>
              <a:t>Retailers</a:t>
            </a:r>
            <a:r>
              <a:rPr lang="en-US" sz="2400" dirty="0"/>
              <a:t> interested in analyzing yearly seasonal patterns- </a:t>
            </a:r>
            <a:r>
              <a:rPr lang="en-US" sz="2400" dirty="0">
                <a:solidFill>
                  <a:schemeClr val="hlink"/>
                </a:solidFill>
              </a:rPr>
              <a:t>65 weeks</a:t>
            </a:r>
            <a:r>
              <a:rPr lang="en-US" sz="2400" dirty="0"/>
              <a:t>.</a:t>
            </a:r>
            <a:endParaRPr lang="en-US" sz="1400" dirty="0"/>
          </a:p>
          <a:p>
            <a:pPr lvl="1">
              <a:lnSpc>
                <a:spcPct val="85000"/>
              </a:lnSpc>
            </a:pPr>
            <a:endParaRPr lang="en-US" sz="1400" dirty="0"/>
          </a:p>
          <a:p>
            <a:pPr lvl="1">
              <a:lnSpc>
                <a:spcPct val="85000"/>
              </a:lnSpc>
            </a:pPr>
            <a:r>
              <a:rPr lang="en-US" sz="2400" b="1" dirty="0"/>
              <a:t>Insurance</a:t>
            </a:r>
            <a:r>
              <a:rPr lang="en-US" sz="2400" dirty="0"/>
              <a:t> companies want to do actuary analysis, use the historical data in order to predict risk- </a:t>
            </a:r>
            <a:r>
              <a:rPr lang="en-US" sz="2400" dirty="0">
                <a:solidFill>
                  <a:schemeClr val="hlink"/>
                </a:solidFill>
              </a:rPr>
              <a:t>7 years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520</Words>
  <Application>Microsoft Office PowerPoint</Application>
  <PresentationFormat>On-screen Show (4:3)</PresentationFormat>
  <Paragraphs>140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Bitmap Image</vt:lpstr>
      <vt:lpstr>Data Warehousing </vt:lpstr>
      <vt:lpstr>Introduction and Background</vt:lpstr>
      <vt:lpstr>What is a Data Warehouse ?</vt:lpstr>
      <vt:lpstr>What is a Data Warehouse ? (Cont…)</vt:lpstr>
      <vt:lpstr>Slide 5</vt:lpstr>
      <vt:lpstr>How is it Different?</vt:lpstr>
      <vt:lpstr>How is it Different?</vt:lpstr>
      <vt:lpstr>How much history?</vt:lpstr>
      <vt:lpstr>How much history?</vt:lpstr>
      <vt:lpstr>How much history?</vt:lpstr>
      <vt:lpstr>How is it Different?</vt:lpstr>
      <vt:lpstr>How is it Different?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5</cp:revision>
  <dcterms:created xsi:type="dcterms:W3CDTF">2015-02-27T04:39:44Z</dcterms:created>
  <dcterms:modified xsi:type="dcterms:W3CDTF">2015-03-02T04:08:31Z</dcterms:modified>
</cp:coreProperties>
</file>