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ACAED-B9E1-4175-99E5-8242EACC6BB0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E9BD-7A8D-41C5-B211-695182956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0353D-038D-4635-82B2-8450917EFDF8}" type="slidenum">
              <a:rPr lang="en-US"/>
              <a:pPr/>
              <a:t>1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18BC2-6D9D-4AA2-B01F-2C168D6AA93B}" type="slidenum">
              <a:rPr lang="en-US"/>
              <a:pPr/>
              <a:t>11</a:t>
            </a:fld>
            <a:endParaRPr lang="en-US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25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1DF7C-D252-4AC2-9C1A-069B004ADBC5}" type="slidenum">
              <a:rPr lang="en-US"/>
              <a:pPr/>
              <a:t>12</a:t>
            </a:fld>
            <a:endParaRPr 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C682A-BE9D-4344-85D4-6B37290F26E9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15959-4CE7-4C79-BC7E-32068D2578AD}" type="slidenum">
              <a:rPr lang="en-US"/>
              <a:pPr/>
              <a:t>14</a:t>
            </a:fld>
            <a:endParaRPr lang="en-US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F21F7-22D1-41F7-AAE4-9E7F859E2A4E}" type="slidenum">
              <a:rPr lang="en-US"/>
              <a:pPr/>
              <a:t>3</a:t>
            </a:fld>
            <a:endParaRPr lang="en-US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24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5791200" cy="4649788"/>
          </a:xfrm>
          <a:ln/>
        </p:spPr>
        <p:txBody>
          <a:bodyPr lIns="91627" tIns="45814" rIns="91627" bIns="45814"/>
          <a:lstStyle/>
          <a:p>
            <a:pPr defTabSz="912813">
              <a:lnSpc>
                <a:spcPct val="80000"/>
              </a:lnSpc>
              <a:buFont typeface="Wingdings" pitchFamily="2" charset="2"/>
              <a:buChar char="§"/>
            </a:pPr>
            <a:endParaRPr lang="en-US"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4E3D0-E617-47F1-92D0-4E304EA1A06C}" type="slidenum">
              <a:rPr lang="en-US"/>
              <a:pPr/>
              <a:t>4</a:t>
            </a:fld>
            <a:endParaRPr lang="en-US"/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89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5791200" cy="4649788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D30FF-2934-41C2-919E-ABD500C570DE}" type="slidenum">
              <a:rPr lang="en-US"/>
              <a:pPr/>
              <a:t>5</a:t>
            </a:fld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91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5791200" cy="4649788"/>
          </a:xfrm>
          <a:ln/>
        </p:spPr>
        <p:txBody>
          <a:bodyPr lIns="91627" tIns="45814" rIns="91627" bIns="45814"/>
          <a:lstStyle/>
          <a:p>
            <a:pPr defTabSz="912813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B46D6-6D27-4206-93F1-8C7D3DC48F7D}" type="slidenum">
              <a:rPr lang="en-US"/>
              <a:pPr/>
              <a:t>6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93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5791200" cy="4649788"/>
          </a:xfrm>
          <a:ln/>
        </p:spPr>
        <p:txBody>
          <a:bodyPr lIns="91627" tIns="45814" rIns="91627" bIns="45814"/>
          <a:lstStyle/>
          <a:p>
            <a:pPr defTabSz="912813">
              <a:lnSpc>
                <a:spcPct val="80000"/>
              </a:lnSpc>
            </a:pPr>
            <a:endParaRPr lang="en-US"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17981-ED09-46AA-8AAB-FDB692374837}" type="slidenum">
              <a:rPr lang="en-US"/>
              <a:pPr/>
              <a:t>7</a:t>
            </a:fld>
            <a:endParaRPr lang="en-US"/>
          </a:p>
        </p:txBody>
      </p:sp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97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5791200" cy="4649788"/>
          </a:xfrm>
          <a:ln/>
        </p:spPr>
        <p:txBody>
          <a:bodyPr lIns="91627" tIns="45814" rIns="91627" bIns="45814"/>
          <a:lstStyle/>
          <a:p>
            <a:pPr defTabSz="912813">
              <a:lnSpc>
                <a:spcPct val="80000"/>
              </a:lnSpc>
            </a:pPr>
            <a:endParaRPr lang="en-US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4F78A-EF14-45BB-A6AB-E1BAE75F9AEA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03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4688D-6BA9-4576-B1A1-820E60C61CF7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5D9A1-DDDD-4A62-A090-DE601B9493CC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8" tIns="0" rIns="18958" bIns="0" anchor="b"/>
          <a:lstStyle/>
          <a:p>
            <a:pPr algn="r" defTabSz="909638"/>
            <a:r>
              <a:rPr lang="en-US" sz="1000" i="1">
                <a:latin typeface="Times New Roman" pitchFamily="18" charset="0"/>
              </a:rPr>
              <a:t>49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239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D8AB-4A9E-4860-9975-7321585FB6D1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8A9C-B3BC-4CAD-BBD5-6C180E251CF3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59F8-0B3B-47DC-ACC2-44D2E2FA1548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0226-7D49-496D-9A2E-94840B2AC837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C386-AF6A-447A-B2C9-F503D33C5226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CE2B-9E56-4BE6-9158-57BB703AA2F3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B795-FE54-49E9-B6DF-23FD60422B16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2261-6BDE-4112-B491-D5D9B15E2636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9B56-031C-4BE8-AC7F-8AA023DE1264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C8BF-9719-4238-85A7-252D718F20E6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CF2-6064-4968-BFE3-32E7623212B0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A567-AFA3-4906-8B6C-3364541E91C0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D5B9-914E-4F3F-BE41-3D4BE8AE8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6FB8623C-7A3B-4C96-90C6-6DC0CFEC705A}" type="slidenum">
              <a:rPr lang="en-US"/>
              <a:pPr/>
              <a:t>1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914400"/>
          </a:xfrm>
        </p:spPr>
        <p:txBody>
          <a:bodyPr>
            <a:normAutofit fontScale="90000"/>
          </a:bodyPr>
          <a:lstStyle/>
          <a:p>
            <a:pPr defTabSz="930275"/>
            <a:r>
              <a:rPr lang="en-US" sz="6000"/>
              <a:t>Data Warehousing 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1066800"/>
          </a:xfrm>
        </p:spPr>
        <p:txBody>
          <a:bodyPr/>
          <a:lstStyle/>
          <a:p>
            <a:pPr defTabSz="930275">
              <a:lnSpc>
                <a:spcPct val="80000"/>
              </a:lnSpc>
            </a:pPr>
            <a:r>
              <a:rPr lang="en-US" sz="3600" u="sng" dirty="0">
                <a:solidFill>
                  <a:srgbClr val="FF0000"/>
                </a:solidFill>
              </a:rPr>
              <a:t>Lecture-5</a:t>
            </a:r>
          </a:p>
          <a:p>
            <a:pPr defTabSz="930275">
              <a:lnSpc>
                <a:spcPct val="80000"/>
              </a:lnSpc>
            </a:pPr>
            <a:r>
              <a:rPr lang="en-US" sz="2800" dirty="0"/>
              <a:t>Types &amp; Typical Applications of DWH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0" y="39052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Muhammad </a:t>
            </a:r>
            <a:r>
              <a:rPr lang="en-US" sz="2400" b="1" dirty="0" err="1" smtClean="0"/>
              <a:t>Arif</a:t>
            </a:r>
            <a:r>
              <a:rPr lang="en-US" sz="2400" b="1" dirty="0" smtClean="0"/>
              <a:t> shah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CF65-69FE-4432-8451-9497A30074A9}" type="slidenum">
              <a:rPr lang="en-US"/>
              <a:pPr/>
              <a:t>10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Typical Applications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b="1">
                <a:solidFill>
                  <a:schemeClr val="folHlink"/>
                </a:solidFill>
              </a:rPr>
              <a:t>Profitability Analysis</a:t>
            </a:r>
          </a:p>
          <a:p>
            <a:pPr>
              <a:buFont typeface="Wingdings" pitchFamily="2" charset="2"/>
              <a:buNone/>
            </a:pPr>
            <a:endParaRPr lang="en-US" sz="800" b="1"/>
          </a:p>
          <a:p>
            <a:r>
              <a:rPr lang="en-US"/>
              <a:t>Banks know if they are profitable or not.</a:t>
            </a:r>
          </a:p>
          <a:p>
            <a:r>
              <a:rPr lang="en-US"/>
              <a:t>Don’t know which customers are profitable.</a:t>
            </a:r>
          </a:p>
          <a:p>
            <a:r>
              <a:rPr lang="en-US"/>
              <a:t>Typically more than 50% are NOT profitable.</a:t>
            </a:r>
          </a:p>
          <a:p>
            <a:r>
              <a:rPr lang="en-US"/>
              <a:t>Don’t know which one?</a:t>
            </a:r>
          </a:p>
          <a:p>
            <a:r>
              <a:rPr lang="en-US"/>
              <a:t>Balance is not enough, transactional behavior is the key.</a:t>
            </a:r>
          </a:p>
          <a:p>
            <a:r>
              <a:rPr lang="en-US"/>
              <a:t>Restructure products and pricing strategies.</a:t>
            </a:r>
          </a:p>
          <a:p>
            <a:r>
              <a:rPr lang="en-US"/>
              <a:t>Life-time profitability models (next 3-5 years).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E80A-DC6D-4B17-B014-D74702E3FA6D}" type="slidenum">
              <a:rPr lang="en-US"/>
              <a:pPr/>
              <a:t>11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Typical Applications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486400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b="1">
                <a:solidFill>
                  <a:schemeClr val="folHlink"/>
                </a:solidFill>
              </a:rPr>
              <a:t>Direct mail marketing</a:t>
            </a:r>
          </a:p>
          <a:p>
            <a:pPr>
              <a:buFont typeface="Wingdings" pitchFamily="2" charset="2"/>
              <a:buNone/>
            </a:pPr>
            <a:endParaRPr lang="en-US" sz="2800" b="1"/>
          </a:p>
          <a:p>
            <a:pPr>
              <a:lnSpc>
                <a:spcPct val="120000"/>
              </a:lnSpc>
            </a:pPr>
            <a:r>
              <a:rPr lang="en-US"/>
              <a:t>Targeted marketing.</a:t>
            </a:r>
          </a:p>
          <a:p>
            <a:pPr>
              <a:lnSpc>
                <a:spcPct val="120000"/>
              </a:lnSpc>
            </a:pPr>
            <a:r>
              <a:rPr lang="en-US"/>
              <a:t>Offering high bandwidth package NOT to all users.</a:t>
            </a:r>
          </a:p>
          <a:p>
            <a:pPr>
              <a:lnSpc>
                <a:spcPct val="120000"/>
              </a:lnSpc>
            </a:pPr>
            <a:r>
              <a:rPr lang="en-US"/>
              <a:t>Know from call detail records of web surfing.</a:t>
            </a:r>
          </a:p>
          <a:p>
            <a:pPr>
              <a:lnSpc>
                <a:spcPct val="120000"/>
              </a:lnSpc>
            </a:pPr>
            <a:r>
              <a:rPr lang="en-US"/>
              <a:t>Saves marketing expense, saving pennies.</a:t>
            </a:r>
          </a:p>
          <a:p>
            <a:pPr>
              <a:lnSpc>
                <a:spcPct val="120000"/>
              </a:lnSpc>
            </a:pPr>
            <a:r>
              <a:rPr lang="en-US"/>
              <a:t>Knowing your customers better.</a:t>
            </a:r>
          </a:p>
          <a:p>
            <a:pPr>
              <a:buFont typeface="Wingdings" pitchFamily="2" charset="2"/>
              <a:buNone/>
            </a:pPr>
            <a:endParaRPr lang="en-US" sz="36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A55-BC02-43D2-859F-382CB9AE0F8B}" type="slidenum">
              <a:rPr lang="en-US"/>
              <a:pPr/>
              <a:t>12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Typical Applications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3600" b="1">
                <a:solidFill>
                  <a:schemeClr val="folHlink"/>
                </a:solidFill>
              </a:rPr>
              <a:t>Credit risk prediction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b="1"/>
          </a:p>
          <a:p>
            <a:r>
              <a:rPr lang="en-US"/>
              <a:t>Who should get a loan?</a:t>
            </a:r>
          </a:p>
          <a:p>
            <a:r>
              <a:rPr lang="en-US"/>
              <a:t>Customer segregation i.e. stable vs. rolling.</a:t>
            </a:r>
          </a:p>
          <a:p>
            <a:r>
              <a:rPr lang="en-US"/>
              <a:t>Qualitative decision making NOT subjective.</a:t>
            </a:r>
          </a:p>
          <a:p>
            <a:r>
              <a:rPr lang="en-US"/>
              <a:t>Different interest rates for different customers.</a:t>
            </a:r>
          </a:p>
          <a:p>
            <a:r>
              <a:rPr lang="en-US"/>
              <a:t>Do not subsidize bad customer on the basis of good.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69B7-7BF9-4CFE-BEBB-BD1CA78D1B00}" type="slidenum">
              <a:rPr lang="en-US"/>
              <a:pPr/>
              <a:t>13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Typical Applications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382000" cy="54864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chemeClr val="folHlink"/>
                </a:solidFill>
              </a:rPr>
              <a:t>	Yield Management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/>
          </a:p>
          <a:p>
            <a:r>
              <a:rPr lang="en-US"/>
              <a:t>Works for fixed inventory businesses.</a:t>
            </a:r>
          </a:p>
          <a:p>
            <a:r>
              <a:rPr lang="en-US"/>
              <a:t>The price of item suddenly goes to zero.</a:t>
            </a:r>
          </a:p>
          <a:p>
            <a:r>
              <a:rPr lang="en-US"/>
              <a:t>Item prices vary for varying customers.</a:t>
            </a:r>
          </a:p>
          <a:p>
            <a:r>
              <a:rPr lang="en-US"/>
              <a:t>Example: Air Lines, Hotels etc.</a:t>
            </a:r>
          </a:p>
          <a:p>
            <a:r>
              <a:rPr lang="en-US"/>
              <a:t>Price of (say) Air Ticket depends on:</a:t>
            </a:r>
          </a:p>
          <a:p>
            <a:pPr lvl="1"/>
            <a:r>
              <a:rPr lang="en-US"/>
              <a:t>How much in advance ticket was bought?</a:t>
            </a:r>
          </a:p>
          <a:p>
            <a:pPr lvl="1"/>
            <a:r>
              <a:rPr lang="en-US"/>
              <a:t>How many vacant seats were present?</a:t>
            </a:r>
          </a:p>
          <a:p>
            <a:pPr lvl="1"/>
            <a:r>
              <a:rPr lang="en-US"/>
              <a:t>How profitable is the customer?</a:t>
            </a:r>
          </a:p>
          <a:p>
            <a:pPr lvl="1"/>
            <a:r>
              <a:rPr lang="en-US"/>
              <a:t>Ticket is one-way or return?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07F0-A98E-4AAB-A26F-AA37A4E58AB6}" type="slidenum">
              <a:rPr lang="en-US"/>
              <a:pPr/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Recent Application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486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3600" b="1" dirty="0">
                <a:solidFill>
                  <a:schemeClr val="folHlink"/>
                </a:solidFill>
              </a:rPr>
              <a:t>Agriculture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/>
          </a:p>
          <a:p>
            <a:r>
              <a:rPr lang="en-US" dirty="0" err="1"/>
              <a:t>Agri</a:t>
            </a:r>
            <a:r>
              <a:rPr lang="en-US" dirty="0"/>
              <a:t> and related data collected for decades.</a:t>
            </a:r>
          </a:p>
          <a:p>
            <a:r>
              <a:rPr lang="en-US" dirty="0"/>
              <a:t>Metrological data consists of 50+ attributes.</a:t>
            </a:r>
          </a:p>
          <a:p>
            <a:r>
              <a:rPr lang="en-US" dirty="0"/>
              <a:t>Decision making based on expert judgment.</a:t>
            </a:r>
          </a:p>
          <a:p>
            <a:r>
              <a:rPr lang="en-US" dirty="0" smtClean="0"/>
              <a:t>What </a:t>
            </a:r>
            <a:r>
              <a:rPr lang="en-US" dirty="0"/>
              <a:t>is required, in which amount and when?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hlink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B401-E5DA-4C97-9713-3CEA3126F50A}" type="slidenum">
              <a:rPr lang="en-US"/>
              <a:pPr/>
              <a:t>2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Types &amp; Typical Applications of DWH</a:t>
            </a:r>
            <a:br>
              <a:rPr lang="en-US" sz="4000"/>
            </a:b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695A-5E02-4203-BCB5-49BF8AD3D574}" type="slidenum">
              <a:rPr lang="en-US"/>
              <a:pPr/>
              <a:t>3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Types of data warehouse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763000" cy="46482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endParaRPr lang="en-US" sz="1200"/>
          </a:p>
          <a:p>
            <a:pPr>
              <a:lnSpc>
                <a:spcPct val="125000"/>
              </a:lnSpc>
            </a:pPr>
            <a:r>
              <a:rPr lang="en-US" sz="3600" b="1">
                <a:solidFill>
                  <a:schemeClr val="folHlink"/>
                </a:solidFill>
              </a:rPr>
              <a:t>Financial</a:t>
            </a:r>
          </a:p>
          <a:p>
            <a:pPr>
              <a:lnSpc>
                <a:spcPct val="125000"/>
              </a:lnSpc>
            </a:pPr>
            <a:r>
              <a:rPr lang="en-US" sz="3600" b="1">
                <a:solidFill>
                  <a:schemeClr val="folHlink"/>
                </a:solidFill>
              </a:rPr>
              <a:t>Telecommunication</a:t>
            </a:r>
          </a:p>
          <a:p>
            <a:pPr>
              <a:lnSpc>
                <a:spcPct val="125000"/>
              </a:lnSpc>
            </a:pPr>
            <a:r>
              <a:rPr lang="en-US" sz="3600" b="1">
                <a:solidFill>
                  <a:schemeClr val="folHlink"/>
                </a:solidFill>
              </a:rPr>
              <a:t>Insurance</a:t>
            </a:r>
          </a:p>
          <a:p>
            <a:pPr>
              <a:lnSpc>
                <a:spcPct val="125000"/>
              </a:lnSpc>
            </a:pPr>
            <a:r>
              <a:rPr lang="en-US" sz="3600"/>
              <a:t>Human Resource</a:t>
            </a:r>
          </a:p>
          <a:p>
            <a:pPr>
              <a:lnSpc>
                <a:spcPct val="125000"/>
              </a:lnSpc>
            </a:pPr>
            <a:r>
              <a:rPr lang="en-US" sz="3600"/>
              <a:t>Global</a:t>
            </a:r>
          </a:p>
          <a:p>
            <a:pPr>
              <a:lnSpc>
                <a:spcPct val="125000"/>
              </a:lnSpc>
            </a:pPr>
            <a:r>
              <a:rPr lang="en-US" sz="3600"/>
              <a:t>Exploratory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F384-FD1F-403D-A6AA-D6509D9E7B3F}" type="slidenum">
              <a:rPr lang="en-US"/>
              <a:pPr/>
              <a:t>4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Types of data warehouse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763000" cy="99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600" b="1">
                <a:solidFill>
                  <a:schemeClr val="folHlink"/>
                </a:solidFill>
              </a:rPr>
              <a:t>Financial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382000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/>
              <a:t> First data warehouse that an organization builds. This is appealing because:</a:t>
            </a:r>
          </a:p>
          <a:p>
            <a:pPr algn="l">
              <a:buClr>
                <a:schemeClr val="tx2"/>
              </a:buClr>
              <a:buFont typeface="Wingdings" pitchFamily="2" charset="2"/>
              <a:buChar char="§"/>
            </a:pPr>
            <a:endParaRPr lang="en-US" sz="2800" b="1"/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/>
              <a:t> </a:t>
            </a:r>
            <a:r>
              <a:rPr lang="en-US" sz="2400" b="1"/>
              <a:t>Nerve center, easy to get attention.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endParaRPr lang="en-US" sz="2400" b="1"/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b="1"/>
              <a:t> In most organizations, smallest data set.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endParaRPr lang="en-US" sz="2400" b="1"/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b="1"/>
              <a:t> Touches all aspects of an organization, with a common denomination i.e. money.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endParaRPr lang="en-US" sz="2400" b="1"/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b="1"/>
              <a:t> Inherent structure of data directly influenced by the day-to-day activities of financial processing.  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Word of caution, will discuss, if and when time permits.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build="p" bldLvl="2"/>
      <p:bldP spid="2887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950-4A5D-4D22-A4C3-2DA23EE83893}" type="slidenum">
              <a:rPr lang="en-US"/>
              <a:pPr/>
              <a:t>5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Types of data warehouse</a:t>
            </a: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763000" cy="99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600" b="1">
                <a:solidFill>
                  <a:schemeClr val="folHlink"/>
                </a:solidFill>
              </a:rPr>
              <a:t>Telecommunication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84582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/>
              <a:t>Dominated by sheer volume of data.</a:t>
            </a:r>
          </a:p>
          <a:p>
            <a:pPr algn="l"/>
            <a:endParaRPr lang="en-US" sz="2800"/>
          </a:p>
          <a:p>
            <a:pPr algn="l"/>
            <a:r>
              <a:rPr lang="en-US" sz="2800"/>
              <a:t>Many ways to accommodate call level detail: </a:t>
            </a:r>
          </a:p>
          <a:p>
            <a:pPr algn="l"/>
            <a:endParaRPr lang="en-US" sz="2000"/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400"/>
              <a:t>Only a few months of call level detail, 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Storing lots of call level detail scattered over different storage media, 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Storing only selective call level detail, etc. </a:t>
            </a:r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endParaRPr lang="en-US"/>
          </a:p>
          <a:p>
            <a:pPr lvl="1" algn="l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Unfortunately, for many kinds of processing, working at an aggregate level is simply not possible.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342F-8A5F-4459-8F37-645896160961}" type="slidenum">
              <a:rPr lang="en-US"/>
              <a:pPr/>
              <a:t>6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Types of data warehouse</a:t>
            </a:r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763000" cy="99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600" b="1">
                <a:solidFill>
                  <a:schemeClr val="folHlink"/>
                </a:solidFill>
              </a:rPr>
              <a:t>Insurance</a:t>
            </a: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229600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b="1"/>
              <a:t>Insurance data warehouses are similar to other data warehouses BUT with a few exceptions.</a:t>
            </a:r>
            <a:r>
              <a:rPr lang="en-US" sz="2800"/>
              <a:t> </a:t>
            </a:r>
          </a:p>
          <a:p>
            <a:pPr algn="l"/>
            <a:endParaRPr lang="en-US"/>
          </a:p>
          <a:p>
            <a:pPr algn="l"/>
            <a:r>
              <a:rPr lang="en-US" sz="2800"/>
              <a:t>Stored data that is very, very old, used for actuarial processing. </a:t>
            </a:r>
          </a:p>
          <a:p>
            <a:pPr algn="l"/>
            <a:endParaRPr lang="en-US"/>
          </a:p>
          <a:p>
            <a:pPr algn="l"/>
            <a:r>
              <a:rPr lang="en-US" sz="2800"/>
              <a:t>Typical business may change dramatically over last 40-50 years, but not insurance.</a:t>
            </a:r>
          </a:p>
          <a:p>
            <a:pPr algn="l"/>
            <a:endParaRPr lang="en-US"/>
          </a:p>
          <a:p>
            <a:pPr algn="l"/>
            <a:r>
              <a:rPr lang="en-US" sz="2800"/>
              <a:t>In retailing or telecomm there are a few important dates, but in the insurance environment there are many dates of many kinds.</a:t>
            </a:r>
          </a:p>
          <a:p>
            <a:pPr algn="l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B32A-B23E-40F2-9FA0-7162E8721789}" type="slidenum">
              <a:rPr lang="en-US"/>
              <a:pPr/>
              <a:t>7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Types of data warehouse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763000" cy="99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3600" b="1">
                <a:solidFill>
                  <a:schemeClr val="folHlink"/>
                </a:solidFill>
              </a:rPr>
              <a:t>Insurance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229600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b="1"/>
              <a:t>Insurance data warehouses are similar to other data warehouses BUT with a few exceptions.</a:t>
            </a:r>
            <a:r>
              <a:rPr lang="en-US" sz="2800"/>
              <a:t> </a:t>
            </a:r>
          </a:p>
          <a:p>
            <a:pPr algn="l"/>
            <a:endParaRPr lang="en-US"/>
          </a:p>
          <a:p>
            <a:pPr algn="l"/>
            <a:r>
              <a:rPr lang="en-US" sz="2800"/>
              <a:t>Long operational business cycles, in years. Processing time in months. Thus the operating speed is different. </a:t>
            </a:r>
          </a:p>
          <a:p>
            <a:pPr algn="l"/>
            <a:endParaRPr lang="en-US"/>
          </a:p>
          <a:p>
            <a:pPr algn="l"/>
            <a:r>
              <a:rPr lang="en-US" sz="2800"/>
              <a:t>Transactions are not gathered and processed, but are in kind of “frozen”. </a:t>
            </a:r>
          </a:p>
          <a:p>
            <a:pPr algn="l"/>
            <a:endParaRPr lang="en-US" sz="1600"/>
          </a:p>
          <a:p>
            <a:pPr algn="l"/>
            <a:r>
              <a:rPr lang="en-US" sz="2800"/>
              <a:t>Thus a very unique approach of design &amp;  implementation.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A9A0-A69A-4DC5-8632-30C8AB0975BD}" type="slidenum">
              <a:rPr lang="en-US"/>
              <a:pPr/>
              <a:t>8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Typical Applications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763000" cy="5791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>
                <a:solidFill>
                  <a:schemeClr val="hlink"/>
                </a:solidFill>
              </a:rPr>
              <a:t>Impact on organization’s core business is to streamline and maximize profitability.</a:t>
            </a:r>
            <a:endParaRPr lang="en-US" sz="16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Fraud detection.</a:t>
            </a:r>
          </a:p>
          <a:p>
            <a:pPr>
              <a:lnSpc>
                <a:spcPct val="80000"/>
              </a:lnSpc>
            </a:pPr>
            <a:r>
              <a:rPr lang="en-US" sz="2800"/>
              <a:t>Profitability analysis.</a:t>
            </a:r>
          </a:p>
          <a:p>
            <a:pPr>
              <a:lnSpc>
                <a:spcPct val="80000"/>
              </a:lnSpc>
            </a:pPr>
            <a:r>
              <a:rPr lang="en-US" sz="2800"/>
              <a:t>Direct mail/database marketing.</a:t>
            </a:r>
          </a:p>
          <a:p>
            <a:pPr>
              <a:lnSpc>
                <a:spcPct val="80000"/>
              </a:lnSpc>
            </a:pPr>
            <a:r>
              <a:rPr lang="en-US" sz="2800"/>
              <a:t>Credit risk prediction.</a:t>
            </a:r>
          </a:p>
          <a:p>
            <a:pPr>
              <a:lnSpc>
                <a:spcPct val="80000"/>
              </a:lnSpc>
            </a:pPr>
            <a:r>
              <a:rPr lang="en-US" sz="2800"/>
              <a:t>Customer retention modeling.</a:t>
            </a:r>
          </a:p>
          <a:p>
            <a:pPr>
              <a:lnSpc>
                <a:spcPct val="80000"/>
              </a:lnSpc>
            </a:pPr>
            <a:r>
              <a:rPr lang="en-US" sz="2800"/>
              <a:t>Yield management.</a:t>
            </a:r>
          </a:p>
          <a:p>
            <a:pPr>
              <a:lnSpc>
                <a:spcPct val="80000"/>
              </a:lnSpc>
            </a:pPr>
            <a:r>
              <a:rPr lang="en-US" sz="2800"/>
              <a:t>Inventory management.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hlink"/>
                </a:solidFill>
              </a:rPr>
              <a:t>	ROI on any one of these applications can justify HW/SW &amp; consultancy costs in most organizations.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B3C-7068-4AB3-A337-4F9C049B516E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Typical Applications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82000" cy="54864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3600"/>
              <a:t>	</a:t>
            </a:r>
            <a:r>
              <a:rPr lang="en-US" sz="3600" b="1">
                <a:solidFill>
                  <a:schemeClr val="folHlink"/>
                </a:solidFill>
              </a:rPr>
              <a:t>Fraud detection</a:t>
            </a:r>
          </a:p>
          <a:p>
            <a:pPr>
              <a:buFont typeface="Wingdings" pitchFamily="2" charset="2"/>
              <a:buNone/>
            </a:pPr>
            <a:endParaRPr lang="en-US" sz="2400" b="1">
              <a:solidFill>
                <a:schemeClr val="folHlink"/>
              </a:solidFill>
            </a:endParaRPr>
          </a:p>
          <a:p>
            <a:r>
              <a:rPr lang="en-US"/>
              <a:t>By observing data usage patterns.</a:t>
            </a:r>
          </a:p>
          <a:p>
            <a:r>
              <a:rPr lang="en-US"/>
              <a:t>People have typical purchase patterns.</a:t>
            </a:r>
          </a:p>
          <a:p>
            <a:r>
              <a:rPr lang="en-US"/>
              <a:t>Deviation from patterns.</a:t>
            </a:r>
          </a:p>
          <a:p>
            <a:r>
              <a:rPr lang="en-US"/>
              <a:t>Certain cities notorious for fraud.</a:t>
            </a:r>
          </a:p>
          <a:p>
            <a:r>
              <a:rPr lang="en-US"/>
              <a:t>Certain items bought by stolen cards.</a:t>
            </a:r>
          </a:p>
          <a:p>
            <a:r>
              <a:rPr lang="en-US"/>
              <a:t>Similar behavior for stolen phone cards.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3600">
                <a:solidFill>
                  <a:schemeClr val="hlink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414</Words>
  <Application>Microsoft Office PowerPoint</Application>
  <PresentationFormat>On-screen Show (4:3)</PresentationFormat>
  <Paragraphs>179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Warehousing </vt:lpstr>
      <vt:lpstr>Types &amp; Typical Applications of DWH </vt:lpstr>
      <vt:lpstr>Types of data warehouse</vt:lpstr>
      <vt:lpstr>Types of data warehouse</vt:lpstr>
      <vt:lpstr>Types of data warehouse</vt:lpstr>
      <vt:lpstr>Types of data warehouse</vt:lpstr>
      <vt:lpstr>Types of data warehouse</vt:lpstr>
      <vt:lpstr>Typical Applications</vt:lpstr>
      <vt:lpstr>Typical Applications</vt:lpstr>
      <vt:lpstr>Typical Applications</vt:lpstr>
      <vt:lpstr>Typical Applications</vt:lpstr>
      <vt:lpstr>Typical Applications</vt:lpstr>
      <vt:lpstr>Typical Applications</vt:lpstr>
      <vt:lpstr>Recent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4</cp:revision>
  <dcterms:created xsi:type="dcterms:W3CDTF">2015-03-06T03:36:53Z</dcterms:created>
  <dcterms:modified xsi:type="dcterms:W3CDTF">2015-03-09T04:46:27Z</dcterms:modified>
</cp:coreProperties>
</file>