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67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534E08-89BA-4CE1-B705-53D34AF6C510}" type="datetimeFigureOut">
              <a:rPr lang="en-US" smtClean="0"/>
              <a:pPr/>
              <a:t>3/13/2015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5136F-4CC2-4821-B0B1-6139768CD4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4BE5A-2A76-4466-B0CE-47CB2F8FAD83}" type="slidenum">
              <a:rPr lang="en-US"/>
              <a:pPr/>
              <a:t>1</a:t>
            </a:fld>
            <a:endParaRPr lang="en-US"/>
          </a:p>
        </p:txBody>
      </p:sp>
      <p:sp>
        <p:nvSpPr>
          <p:cNvPr id="5122" name="Rectangle 2"/>
          <p:cNvSpPr>
            <a:spLocks noGrp="1" noRot="1" noChangeAspect="1" noChangeArrowheads="1" noTextEdit="1"/>
          </p:cNvSpPr>
          <p:nvPr>
            <p:ph type="sldImg"/>
          </p:nvPr>
        </p:nvSpPr>
        <p:spPr>
          <a:xfrm>
            <a:off x="1143000" y="687388"/>
            <a:ext cx="4573588" cy="3430587"/>
          </a:xfrm>
          <a:ln/>
        </p:spPr>
      </p:sp>
      <p:sp>
        <p:nvSpPr>
          <p:cNvPr id="5123" name="Rectangle 3"/>
          <p:cNvSpPr>
            <a:spLocks noGrp="1" noChangeArrowheads="1"/>
          </p:cNvSpPr>
          <p:nvPr>
            <p:ph type="body" idx="1"/>
          </p:nvPr>
        </p:nvSpPr>
        <p:spPr>
          <a:xfrm>
            <a:off x="914400" y="4341813"/>
            <a:ext cx="5029200" cy="4114800"/>
          </a:xfrm>
        </p:spPr>
        <p:txBody>
          <a:bodyPr/>
          <a:lstStyle/>
          <a:p>
            <a:pPr defTabSz="912813"/>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1C1DA9-F631-4188-A116-AB8693BCE017}" type="slidenum">
              <a:rPr lang="en-US"/>
              <a:pPr/>
              <a:t>11</a:t>
            </a:fld>
            <a:endParaRPr lang="en-US"/>
          </a:p>
        </p:txBody>
      </p:sp>
      <p:sp>
        <p:nvSpPr>
          <p:cNvPr id="497666" name="Rectangle 2"/>
          <p:cNvSpPr>
            <a:spLocks noGrp="1" noRot="1" noChangeAspect="1" noChangeArrowheads="1" noTextEdit="1"/>
          </p:cNvSpPr>
          <p:nvPr>
            <p:ph type="sldImg"/>
          </p:nvPr>
        </p:nvSpPr>
        <p:spPr>
          <a:xfrm>
            <a:off x="1143000" y="687388"/>
            <a:ext cx="4575175" cy="3430587"/>
          </a:xfrm>
          <a:ln/>
        </p:spPr>
      </p:sp>
      <p:sp>
        <p:nvSpPr>
          <p:cNvPr id="497667"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BC8BE-C1EC-48CC-9B1D-80F8A2D874E4}" type="slidenum">
              <a:rPr lang="en-US"/>
              <a:pPr/>
              <a:t>12</a:t>
            </a:fld>
            <a:endParaRPr lang="en-US"/>
          </a:p>
        </p:txBody>
      </p:sp>
      <p:sp>
        <p:nvSpPr>
          <p:cNvPr id="501762" name="Rectangle 2"/>
          <p:cNvSpPr>
            <a:spLocks noGrp="1" noRot="1" noChangeAspect="1" noChangeArrowheads="1" noTextEdit="1"/>
          </p:cNvSpPr>
          <p:nvPr>
            <p:ph type="sldImg"/>
          </p:nvPr>
        </p:nvSpPr>
        <p:spPr>
          <a:xfrm>
            <a:off x="1143000" y="687388"/>
            <a:ext cx="4575175" cy="3430587"/>
          </a:xfrm>
          <a:ln/>
        </p:spPr>
      </p:sp>
      <p:sp>
        <p:nvSpPr>
          <p:cNvPr id="501763"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935DA-BC67-42B1-B7B8-E8DEA38513E5}" type="slidenum">
              <a:rPr lang="en-US"/>
              <a:pPr/>
              <a:t>13</a:t>
            </a:fld>
            <a:endParaRPr lang="en-US"/>
          </a:p>
        </p:txBody>
      </p:sp>
      <p:sp>
        <p:nvSpPr>
          <p:cNvPr id="423938" name="Rectangle 2"/>
          <p:cNvSpPr>
            <a:spLocks noGrp="1" noRot="1" noChangeAspect="1" noChangeArrowheads="1" noTextEdit="1"/>
          </p:cNvSpPr>
          <p:nvPr>
            <p:ph type="sldImg"/>
          </p:nvPr>
        </p:nvSpPr>
        <p:spPr>
          <a:xfrm>
            <a:off x="1143000" y="687388"/>
            <a:ext cx="4575175" cy="3430587"/>
          </a:xfrm>
          <a:ln/>
        </p:spPr>
      </p:sp>
      <p:sp>
        <p:nvSpPr>
          <p:cNvPr id="423939"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6B12138-AAD6-4097-98EE-C86AA845B6D1}" type="slidenum">
              <a:rPr lang="en-US"/>
              <a:pPr/>
              <a:t>14</a:t>
            </a:fld>
            <a:endParaRPr lang="en-US"/>
          </a:p>
        </p:txBody>
      </p:sp>
      <p:sp>
        <p:nvSpPr>
          <p:cNvPr id="428034" name="Rectangle 2"/>
          <p:cNvSpPr>
            <a:spLocks noGrp="1" noRot="1" noChangeAspect="1" noChangeArrowheads="1" noTextEdit="1"/>
          </p:cNvSpPr>
          <p:nvPr>
            <p:ph type="sldImg"/>
          </p:nvPr>
        </p:nvSpPr>
        <p:spPr>
          <a:xfrm>
            <a:off x="1143000" y="687388"/>
            <a:ext cx="4575175" cy="3430587"/>
          </a:xfrm>
          <a:ln/>
        </p:spPr>
      </p:sp>
      <p:sp>
        <p:nvSpPr>
          <p:cNvPr id="428035" name="Rectangle 3"/>
          <p:cNvSpPr>
            <a:spLocks noGrp="1" noChangeArrowheads="1"/>
          </p:cNvSpPr>
          <p:nvPr>
            <p:ph type="body" idx="1"/>
          </p:nvPr>
        </p:nvSpPr>
        <p:spPr/>
        <p:txBody>
          <a:bodyPr/>
          <a:lstStyle/>
          <a:p>
            <a:pPr marL="228600" indent="-228600"/>
            <a:r>
              <a:rPr lang="en-US"/>
              <a:t>	</a:t>
            </a:r>
          </a:p>
        </p:txBody>
      </p:sp>
      <p:sp>
        <p:nvSpPr>
          <p:cNvPr id="428036" name="Text Box 4"/>
          <p:cNvSpPr txBox="1">
            <a:spLocks noChangeArrowheads="1"/>
          </p:cNvSpPr>
          <p:nvPr/>
        </p:nvSpPr>
        <p:spPr bwMode="auto">
          <a:xfrm>
            <a:off x="1066800" y="4343400"/>
            <a:ext cx="4724400" cy="274638"/>
          </a:xfrm>
          <a:prstGeom prst="rect">
            <a:avLst/>
          </a:prstGeom>
          <a:noFill/>
          <a:ln w="9525">
            <a:noFill/>
            <a:miter lim="800000"/>
            <a:headEnd/>
            <a:tailEnd/>
          </a:ln>
          <a:effectLst/>
        </p:spPr>
        <p:txBody>
          <a:bodyPr>
            <a:spAutoFit/>
          </a:bodyPr>
          <a:lstStyle/>
          <a:p>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5262-E57C-4538-9C3B-568BBEA50C16}" type="slidenum">
              <a:rPr lang="en-US"/>
              <a:pPr/>
              <a:t>3</a:t>
            </a:fld>
            <a:endParaRPr lang="en-US"/>
          </a:p>
        </p:txBody>
      </p:sp>
      <p:sp>
        <p:nvSpPr>
          <p:cNvPr id="282626" name="Rectangle 2"/>
          <p:cNvSpPr>
            <a:spLocks noGrp="1" noRot="1" noChangeAspect="1" noChangeArrowheads="1" noTextEdit="1"/>
          </p:cNvSpPr>
          <p:nvPr>
            <p:ph type="sldImg"/>
          </p:nvPr>
        </p:nvSpPr>
        <p:spPr>
          <a:xfrm>
            <a:off x="1143000" y="687388"/>
            <a:ext cx="4575175" cy="3430587"/>
          </a:xfrm>
          <a:ln/>
        </p:spPr>
      </p:sp>
      <p:sp>
        <p:nvSpPr>
          <p:cNvPr id="282627" name="Rectangle 3"/>
          <p:cNvSpPr>
            <a:spLocks noGrp="1" noChangeArrowheads="1"/>
          </p:cNvSpPr>
          <p:nvPr>
            <p:ph type="body" idx="1"/>
          </p:nvPr>
        </p:nvSpPr>
        <p:spPr>
          <a:xfrm>
            <a:off x="914400" y="4343400"/>
            <a:ext cx="5029200" cy="3124200"/>
          </a:xfrm>
        </p:spPr>
        <p:txBody>
          <a:bodyPr lIns="90995" tIns="45498" rIns="90995" bIns="45498"/>
          <a:lstStyle/>
          <a:p>
            <a:pPr defTabSz="912813"/>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E6BA5-51D1-4A72-BDDD-43DE36C3B552}" type="slidenum">
              <a:rPr lang="en-US"/>
              <a:pPr/>
              <a:t>4</a:t>
            </a:fld>
            <a:endParaRPr lang="en-US"/>
          </a:p>
        </p:txBody>
      </p:sp>
      <p:sp>
        <p:nvSpPr>
          <p:cNvPr id="411650" name="Rectangle 2"/>
          <p:cNvSpPr>
            <a:spLocks noGrp="1" noRot="1" noChangeAspect="1" noChangeArrowheads="1" noTextEdit="1"/>
          </p:cNvSpPr>
          <p:nvPr>
            <p:ph type="sldImg"/>
          </p:nvPr>
        </p:nvSpPr>
        <p:spPr>
          <a:xfrm>
            <a:off x="1143000" y="687388"/>
            <a:ext cx="4575175" cy="3430587"/>
          </a:xfrm>
          <a:ln/>
        </p:spPr>
      </p:sp>
      <p:sp>
        <p:nvSpPr>
          <p:cNvPr id="411652" name="Rectangle 4"/>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2C23B-9F7F-4306-AB6A-AA22BE81A8BB}" type="slidenum">
              <a:rPr lang="en-US"/>
              <a:pPr/>
              <a:t>5</a:t>
            </a:fld>
            <a:endParaRPr lang="en-US"/>
          </a:p>
        </p:txBody>
      </p:sp>
      <p:sp>
        <p:nvSpPr>
          <p:cNvPr id="416770" name="Rectangle 2"/>
          <p:cNvSpPr>
            <a:spLocks noGrp="1" noRot="1" noChangeAspect="1" noChangeArrowheads="1" noTextEdit="1"/>
          </p:cNvSpPr>
          <p:nvPr>
            <p:ph type="sldImg"/>
          </p:nvPr>
        </p:nvSpPr>
        <p:spPr>
          <a:xfrm>
            <a:off x="1143000" y="687388"/>
            <a:ext cx="4575175" cy="3430587"/>
          </a:xfrm>
          <a:ln/>
        </p:spPr>
      </p:sp>
      <p:sp>
        <p:nvSpPr>
          <p:cNvPr id="41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11ADF-988D-49AF-9CB5-F77E84ECD313}" type="slidenum">
              <a:rPr lang="en-US"/>
              <a:pPr/>
              <a:t>6</a:t>
            </a:fld>
            <a:endParaRPr lang="en-US"/>
          </a:p>
        </p:txBody>
      </p:sp>
      <p:sp>
        <p:nvSpPr>
          <p:cNvPr id="493570" name="Rectangle 2"/>
          <p:cNvSpPr>
            <a:spLocks noGrp="1" noRot="1" noChangeAspect="1" noChangeArrowheads="1" noTextEdit="1"/>
          </p:cNvSpPr>
          <p:nvPr>
            <p:ph type="sldImg"/>
          </p:nvPr>
        </p:nvSpPr>
        <p:spPr>
          <a:xfrm>
            <a:off x="1143000" y="687388"/>
            <a:ext cx="4575175" cy="3430587"/>
          </a:xfrm>
          <a:ln/>
        </p:spPr>
      </p:sp>
      <p:sp>
        <p:nvSpPr>
          <p:cNvPr id="49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C18AE9-877A-4388-A506-AFB8FA3BB91C}" type="slidenum">
              <a:rPr lang="en-US"/>
              <a:pPr/>
              <a:t>7</a:t>
            </a:fld>
            <a:endParaRPr lang="en-US"/>
          </a:p>
        </p:txBody>
      </p:sp>
      <p:sp>
        <p:nvSpPr>
          <p:cNvPr id="418818" name="Rectangle 2"/>
          <p:cNvSpPr>
            <a:spLocks noGrp="1" noRot="1" noChangeAspect="1" noChangeArrowheads="1" noTextEdit="1"/>
          </p:cNvSpPr>
          <p:nvPr>
            <p:ph type="sldImg"/>
          </p:nvPr>
        </p:nvSpPr>
        <p:spPr>
          <a:xfrm>
            <a:off x="1143000" y="687388"/>
            <a:ext cx="4575175" cy="3430587"/>
          </a:xfrm>
          <a:ln/>
        </p:spPr>
      </p:sp>
      <p:sp>
        <p:nvSpPr>
          <p:cNvPr id="418819"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3D74A-D9E7-431D-B706-8490ACBA7C14}" type="slidenum">
              <a:rPr lang="en-US"/>
              <a:pPr/>
              <a:t>8</a:t>
            </a:fld>
            <a:endParaRPr lang="en-US"/>
          </a:p>
        </p:txBody>
      </p:sp>
      <p:sp>
        <p:nvSpPr>
          <p:cNvPr id="495618" name="Rectangle 2"/>
          <p:cNvSpPr>
            <a:spLocks noGrp="1" noRot="1" noChangeAspect="1" noChangeArrowheads="1" noTextEdit="1"/>
          </p:cNvSpPr>
          <p:nvPr>
            <p:ph type="sldImg"/>
          </p:nvPr>
        </p:nvSpPr>
        <p:spPr>
          <a:xfrm>
            <a:off x="1143000" y="687388"/>
            <a:ext cx="4575175" cy="3430587"/>
          </a:xfrm>
          <a:ln/>
        </p:spPr>
      </p:sp>
      <p:sp>
        <p:nvSpPr>
          <p:cNvPr id="495619"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E2CD3A-2B57-4297-9850-AD1909667393}" type="slidenum">
              <a:rPr lang="en-US"/>
              <a:pPr/>
              <a:t>9</a:t>
            </a:fld>
            <a:endParaRPr lang="en-US"/>
          </a:p>
        </p:txBody>
      </p:sp>
      <p:sp>
        <p:nvSpPr>
          <p:cNvPr id="425986" name="Rectangle 2"/>
          <p:cNvSpPr>
            <a:spLocks noGrp="1" noRot="1" noChangeAspect="1" noChangeArrowheads="1" noTextEdit="1"/>
          </p:cNvSpPr>
          <p:nvPr>
            <p:ph type="sldImg"/>
          </p:nvPr>
        </p:nvSpPr>
        <p:spPr>
          <a:xfrm>
            <a:off x="1143000" y="687388"/>
            <a:ext cx="4575175" cy="3430587"/>
          </a:xfrm>
          <a:ln/>
        </p:spPr>
      </p:sp>
      <p:sp>
        <p:nvSpPr>
          <p:cNvPr id="425987"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43C73-720D-4696-AB66-FE4EF94CA505}" type="slidenum">
              <a:rPr lang="en-US"/>
              <a:pPr/>
              <a:t>10</a:t>
            </a:fld>
            <a:endParaRPr lang="en-US"/>
          </a:p>
        </p:txBody>
      </p:sp>
      <p:sp>
        <p:nvSpPr>
          <p:cNvPr id="420866" name="Rectangle 2"/>
          <p:cNvSpPr>
            <a:spLocks noGrp="1" noRot="1" noChangeAspect="1" noChangeArrowheads="1" noTextEdit="1"/>
          </p:cNvSpPr>
          <p:nvPr>
            <p:ph type="sldImg"/>
          </p:nvPr>
        </p:nvSpPr>
        <p:spPr>
          <a:xfrm>
            <a:off x="1143000" y="687388"/>
            <a:ext cx="4575175" cy="3430587"/>
          </a:xfrm>
          <a:ln/>
        </p:spPr>
      </p:sp>
      <p:sp>
        <p:nvSpPr>
          <p:cNvPr id="420867"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912876-49FA-4307-9234-111F100F114E}" type="datetime1">
              <a:rPr lang="en-US" smtClean="0"/>
              <a:pPr/>
              <a:t>3/13/2015</a:t>
            </a:fld>
            <a:endParaRPr lang="en-US"/>
          </a:p>
        </p:txBody>
      </p:sp>
      <p:sp>
        <p:nvSpPr>
          <p:cNvPr id="5" name="Footer Placeholder 4"/>
          <p:cNvSpPr>
            <a:spLocks noGrp="1"/>
          </p:cNvSpPr>
          <p:nvPr>
            <p:ph type="ftr" sz="quarter" idx="11"/>
          </p:nvPr>
        </p:nvSpPr>
        <p:spPr/>
        <p:txBody>
          <a:bodyPr/>
          <a:lstStyle/>
          <a:p>
            <a:r>
              <a:rPr lang="en-US" smtClean="0"/>
              <a:t>Shah,2015</a:t>
            </a:r>
            <a:endParaRPr lang="en-US"/>
          </a:p>
        </p:txBody>
      </p:sp>
      <p:sp>
        <p:nvSpPr>
          <p:cNvPr id="6" name="Slide Number Placeholder 5"/>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7B529-DF7D-44E3-B4E4-8E6153264D07}" type="datetime1">
              <a:rPr lang="en-US" smtClean="0"/>
              <a:pPr/>
              <a:t>3/13/2015</a:t>
            </a:fld>
            <a:endParaRPr lang="en-US"/>
          </a:p>
        </p:txBody>
      </p:sp>
      <p:sp>
        <p:nvSpPr>
          <p:cNvPr id="5" name="Footer Placeholder 4"/>
          <p:cNvSpPr>
            <a:spLocks noGrp="1"/>
          </p:cNvSpPr>
          <p:nvPr>
            <p:ph type="ftr" sz="quarter" idx="11"/>
          </p:nvPr>
        </p:nvSpPr>
        <p:spPr/>
        <p:txBody>
          <a:bodyPr/>
          <a:lstStyle/>
          <a:p>
            <a:r>
              <a:rPr lang="en-US" smtClean="0"/>
              <a:t>Shah,2015</a:t>
            </a:r>
            <a:endParaRPr lang="en-US"/>
          </a:p>
        </p:txBody>
      </p:sp>
      <p:sp>
        <p:nvSpPr>
          <p:cNvPr id="6" name="Slide Number Placeholder 5"/>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E47BC-0301-4588-A287-9F9054A5C308}" type="datetime1">
              <a:rPr lang="en-US" smtClean="0"/>
              <a:pPr/>
              <a:t>3/13/2015</a:t>
            </a:fld>
            <a:endParaRPr lang="en-US"/>
          </a:p>
        </p:txBody>
      </p:sp>
      <p:sp>
        <p:nvSpPr>
          <p:cNvPr id="5" name="Footer Placeholder 4"/>
          <p:cNvSpPr>
            <a:spLocks noGrp="1"/>
          </p:cNvSpPr>
          <p:nvPr>
            <p:ph type="ftr" sz="quarter" idx="11"/>
          </p:nvPr>
        </p:nvSpPr>
        <p:spPr/>
        <p:txBody>
          <a:bodyPr/>
          <a:lstStyle/>
          <a:p>
            <a:r>
              <a:rPr lang="en-US" smtClean="0"/>
              <a:t>Shah,2015</a:t>
            </a:r>
            <a:endParaRPr lang="en-US"/>
          </a:p>
        </p:txBody>
      </p:sp>
      <p:sp>
        <p:nvSpPr>
          <p:cNvPr id="6" name="Slide Number Placeholder 5"/>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F93509-4252-4E78-8015-21A11B62E445}" type="datetime1">
              <a:rPr lang="en-US" smtClean="0"/>
              <a:pPr/>
              <a:t>3/13/2015</a:t>
            </a:fld>
            <a:endParaRPr lang="en-US"/>
          </a:p>
        </p:txBody>
      </p:sp>
      <p:sp>
        <p:nvSpPr>
          <p:cNvPr id="5" name="Footer Placeholder 4"/>
          <p:cNvSpPr>
            <a:spLocks noGrp="1"/>
          </p:cNvSpPr>
          <p:nvPr>
            <p:ph type="ftr" sz="quarter" idx="11"/>
          </p:nvPr>
        </p:nvSpPr>
        <p:spPr/>
        <p:txBody>
          <a:bodyPr/>
          <a:lstStyle/>
          <a:p>
            <a:r>
              <a:rPr lang="en-US" smtClean="0"/>
              <a:t>Shah,2015</a:t>
            </a:r>
            <a:endParaRPr lang="en-US"/>
          </a:p>
        </p:txBody>
      </p:sp>
      <p:sp>
        <p:nvSpPr>
          <p:cNvPr id="6" name="Slide Number Placeholder 5"/>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F5758-E149-4D1D-A661-38EE1FB9B4E2}" type="datetime1">
              <a:rPr lang="en-US" smtClean="0"/>
              <a:pPr/>
              <a:t>3/13/2015</a:t>
            </a:fld>
            <a:endParaRPr lang="en-US"/>
          </a:p>
        </p:txBody>
      </p:sp>
      <p:sp>
        <p:nvSpPr>
          <p:cNvPr id="5" name="Footer Placeholder 4"/>
          <p:cNvSpPr>
            <a:spLocks noGrp="1"/>
          </p:cNvSpPr>
          <p:nvPr>
            <p:ph type="ftr" sz="quarter" idx="11"/>
          </p:nvPr>
        </p:nvSpPr>
        <p:spPr/>
        <p:txBody>
          <a:bodyPr/>
          <a:lstStyle/>
          <a:p>
            <a:r>
              <a:rPr lang="en-US" smtClean="0"/>
              <a:t>Shah,2015</a:t>
            </a:r>
            <a:endParaRPr lang="en-US"/>
          </a:p>
        </p:txBody>
      </p:sp>
      <p:sp>
        <p:nvSpPr>
          <p:cNvPr id="6" name="Slide Number Placeholder 5"/>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CA70F-4193-47A7-BCF9-E7D995DE3D82}" type="datetime1">
              <a:rPr lang="en-US" smtClean="0"/>
              <a:pPr/>
              <a:t>3/13/2015</a:t>
            </a:fld>
            <a:endParaRPr lang="en-US"/>
          </a:p>
        </p:txBody>
      </p:sp>
      <p:sp>
        <p:nvSpPr>
          <p:cNvPr id="6" name="Footer Placeholder 5"/>
          <p:cNvSpPr>
            <a:spLocks noGrp="1"/>
          </p:cNvSpPr>
          <p:nvPr>
            <p:ph type="ftr" sz="quarter" idx="11"/>
          </p:nvPr>
        </p:nvSpPr>
        <p:spPr/>
        <p:txBody>
          <a:bodyPr/>
          <a:lstStyle/>
          <a:p>
            <a:r>
              <a:rPr lang="en-US" smtClean="0"/>
              <a:t>Shah,2015</a:t>
            </a:r>
            <a:endParaRPr lang="en-US"/>
          </a:p>
        </p:txBody>
      </p:sp>
      <p:sp>
        <p:nvSpPr>
          <p:cNvPr id="7" name="Slide Number Placeholder 6"/>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7F1C5A-6429-40B2-AA97-32793ED5D841}" type="datetime1">
              <a:rPr lang="en-US" smtClean="0"/>
              <a:pPr/>
              <a:t>3/13/2015</a:t>
            </a:fld>
            <a:endParaRPr lang="en-US"/>
          </a:p>
        </p:txBody>
      </p:sp>
      <p:sp>
        <p:nvSpPr>
          <p:cNvPr id="8" name="Footer Placeholder 7"/>
          <p:cNvSpPr>
            <a:spLocks noGrp="1"/>
          </p:cNvSpPr>
          <p:nvPr>
            <p:ph type="ftr" sz="quarter" idx="11"/>
          </p:nvPr>
        </p:nvSpPr>
        <p:spPr/>
        <p:txBody>
          <a:bodyPr/>
          <a:lstStyle/>
          <a:p>
            <a:r>
              <a:rPr lang="en-US" smtClean="0"/>
              <a:t>Shah,2015</a:t>
            </a:r>
            <a:endParaRPr lang="en-US"/>
          </a:p>
        </p:txBody>
      </p:sp>
      <p:sp>
        <p:nvSpPr>
          <p:cNvPr id="9" name="Slide Number Placeholder 8"/>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2B1374-94CA-452F-B0E2-EB8ADDF436DE}" type="datetime1">
              <a:rPr lang="en-US" smtClean="0"/>
              <a:pPr/>
              <a:t>3/13/2015</a:t>
            </a:fld>
            <a:endParaRPr lang="en-US"/>
          </a:p>
        </p:txBody>
      </p:sp>
      <p:sp>
        <p:nvSpPr>
          <p:cNvPr id="4" name="Footer Placeholder 3"/>
          <p:cNvSpPr>
            <a:spLocks noGrp="1"/>
          </p:cNvSpPr>
          <p:nvPr>
            <p:ph type="ftr" sz="quarter" idx="11"/>
          </p:nvPr>
        </p:nvSpPr>
        <p:spPr/>
        <p:txBody>
          <a:bodyPr/>
          <a:lstStyle/>
          <a:p>
            <a:r>
              <a:rPr lang="en-US" smtClean="0"/>
              <a:t>Shah,2015</a:t>
            </a:r>
            <a:endParaRPr lang="en-US"/>
          </a:p>
        </p:txBody>
      </p:sp>
      <p:sp>
        <p:nvSpPr>
          <p:cNvPr id="5" name="Slide Number Placeholder 4"/>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A282A-B208-4304-9B2A-02DD80DB5F2C}" type="datetime1">
              <a:rPr lang="en-US" smtClean="0"/>
              <a:pPr/>
              <a:t>3/13/2015</a:t>
            </a:fld>
            <a:endParaRPr lang="en-US"/>
          </a:p>
        </p:txBody>
      </p:sp>
      <p:sp>
        <p:nvSpPr>
          <p:cNvPr id="3" name="Footer Placeholder 2"/>
          <p:cNvSpPr>
            <a:spLocks noGrp="1"/>
          </p:cNvSpPr>
          <p:nvPr>
            <p:ph type="ftr" sz="quarter" idx="11"/>
          </p:nvPr>
        </p:nvSpPr>
        <p:spPr/>
        <p:txBody>
          <a:bodyPr/>
          <a:lstStyle/>
          <a:p>
            <a:r>
              <a:rPr lang="en-US" smtClean="0"/>
              <a:t>Shah,2015</a:t>
            </a:r>
            <a:endParaRPr lang="en-US"/>
          </a:p>
        </p:txBody>
      </p:sp>
      <p:sp>
        <p:nvSpPr>
          <p:cNvPr id="4" name="Slide Number Placeholder 3"/>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EF3B2-6260-451B-9FB3-8B8514567631}" type="datetime1">
              <a:rPr lang="en-US" smtClean="0"/>
              <a:pPr/>
              <a:t>3/13/2015</a:t>
            </a:fld>
            <a:endParaRPr lang="en-US"/>
          </a:p>
        </p:txBody>
      </p:sp>
      <p:sp>
        <p:nvSpPr>
          <p:cNvPr id="6" name="Footer Placeholder 5"/>
          <p:cNvSpPr>
            <a:spLocks noGrp="1"/>
          </p:cNvSpPr>
          <p:nvPr>
            <p:ph type="ftr" sz="quarter" idx="11"/>
          </p:nvPr>
        </p:nvSpPr>
        <p:spPr/>
        <p:txBody>
          <a:bodyPr/>
          <a:lstStyle/>
          <a:p>
            <a:r>
              <a:rPr lang="en-US" smtClean="0"/>
              <a:t>Shah,2015</a:t>
            </a:r>
            <a:endParaRPr lang="en-US"/>
          </a:p>
        </p:txBody>
      </p:sp>
      <p:sp>
        <p:nvSpPr>
          <p:cNvPr id="7" name="Slide Number Placeholder 6"/>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0CA58-0273-4217-89A1-98EFE9953FC8}" type="datetime1">
              <a:rPr lang="en-US" smtClean="0"/>
              <a:pPr/>
              <a:t>3/13/2015</a:t>
            </a:fld>
            <a:endParaRPr lang="en-US"/>
          </a:p>
        </p:txBody>
      </p:sp>
      <p:sp>
        <p:nvSpPr>
          <p:cNvPr id="6" name="Footer Placeholder 5"/>
          <p:cNvSpPr>
            <a:spLocks noGrp="1"/>
          </p:cNvSpPr>
          <p:nvPr>
            <p:ph type="ftr" sz="quarter" idx="11"/>
          </p:nvPr>
        </p:nvSpPr>
        <p:spPr/>
        <p:txBody>
          <a:bodyPr/>
          <a:lstStyle/>
          <a:p>
            <a:r>
              <a:rPr lang="en-US" smtClean="0"/>
              <a:t>Shah,2015</a:t>
            </a:r>
            <a:endParaRPr lang="en-US"/>
          </a:p>
        </p:txBody>
      </p:sp>
      <p:sp>
        <p:nvSpPr>
          <p:cNvPr id="7" name="Slide Number Placeholder 6"/>
          <p:cNvSpPr>
            <a:spLocks noGrp="1"/>
          </p:cNvSpPr>
          <p:nvPr>
            <p:ph type="sldNum" sz="quarter" idx="12"/>
          </p:nvPr>
        </p:nvSpPr>
        <p:spPr/>
        <p:txBody>
          <a:bodyPr/>
          <a:lstStyle/>
          <a:p>
            <a:fld id="{2D122363-4199-4C7D-A5FB-D3E394CC37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B6A3E-2AB3-4B5D-A0EA-9EB26E384C64}" type="datetime1">
              <a:rPr lang="en-US" smtClean="0"/>
              <a:pPr/>
              <a:t>3/13/2015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Shah,2015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22363-4199-4C7D-A5FB-D3E394CC37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0"/>
          <p:cNvSpPr>
            <a:spLocks noGrp="1" noChangeArrowheads="1"/>
          </p:cNvSpPr>
          <p:nvPr>
            <p:ph type="ftr" sz="quarter" idx="4294967295"/>
          </p:nvPr>
        </p:nvSpPr>
        <p:spPr>
          <a:xfrm>
            <a:off x="3124200" y="6383338"/>
            <a:ext cx="2895600" cy="474662"/>
          </a:xfrm>
          <a:prstGeom prst="rect">
            <a:avLst/>
          </a:prstGeom>
        </p:spPr>
        <p:txBody>
          <a:bodyPr/>
          <a:lstStyle/>
          <a:p>
            <a:r>
              <a:rPr lang="en-US" smtClean="0"/>
              <a:t>Shah,2015</a:t>
            </a:r>
            <a:endParaRPr lang="en-US" dirty="0"/>
          </a:p>
        </p:txBody>
      </p:sp>
      <p:sp>
        <p:nvSpPr>
          <p:cNvPr id="8" name="Rectangle 71"/>
          <p:cNvSpPr>
            <a:spLocks noGrp="1" noChangeArrowheads="1"/>
          </p:cNvSpPr>
          <p:nvPr>
            <p:ph type="sldNum" sz="quarter" idx="4294967295"/>
          </p:nvPr>
        </p:nvSpPr>
        <p:spPr>
          <a:xfrm>
            <a:off x="6553200" y="6242050"/>
            <a:ext cx="2130425" cy="474663"/>
          </a:xfrm>
          <a:prstGeom prst="rect">
            <a:avLst/>
          </a:prstGeom>
        </p:spPr>
        <p:txBody>
          <a:bodyPr/>
          <a:lstStyle/>
          <a:p>
            <a:fld id="{BC3D3C79-99CE-4B74-BFD3-EC2AEE148BCC}" type="slidenum">
              <a:rPr lang="en-US"/>
              <a:pPr/>
              <a:t>1</a:t>
            </a:fld>
            <a:endParaRPr lang="en-US"/>
          </a:p>
        </p:txBody>
      </p:sp>
      <p:sp>
        <p:nvSpPr>
          <p:cNvPr id="3074" name="Rectangle 2"/>
          <p:cNvSpPr>
            <a:spLocks noGrp="1" noChangeArrowheads="1"/>
          </p:cNvSpPr>
          <p:nvPr>
            <p:ph type="ctrTitle"/>
          </p:nvPr>
        </p:nvSpPr>
        <p:spPr>
          <a:xfrm>
            <a:off x="0" y="1981200"/>
            <a:ext cx="9144000" cy="914400"/>
          </a:xfrm>
        </p:spPr>
        <p:txBody>
          <a:bodyPr/>
          <a:lstStyle/>
          <a:p>
            <a:pPr defTabSz="930275"/>
            <a:r>
              <a:rPr lang="en-US"/>
              <a:t>Data Warehousing </a:t>
            </a:r>
          </a:p>
        </p:txBody>
      </p:sp>
      <p:sp>
        <p:nvSpPr>
          <p:cNvPr id="3075" name="Rectangle 3"/>
          <p:cNvSpPr>
            <a:spLocks noGrp="1" noChangeArrowheads="1"/>
          </p:cNvSpPr>
          <p:nvPr>
            <p:ph type="subTitle" idx="1"/>
          </p:nvPr>
        </p:nvSpPr>
        <p:spPr>
          <a:xfrm>
            <a:off x="0" y="3124200"/>
            <a:ext cx="9144000" cy="685800"/>
          </a:xfrm>
        </p:spPr>
        <p:txBody>
          <a:bodyPr>
            <a:normAutofit fontScale="92500" lnSpcReduction="20000"/>
          </a:bodyPr>
          <a:lstStyle/>
          <a:p>
            <a:pPr defTabSz="930275">
              <a:lnSpc>
                <a:spcPct val="80000"/>
              </a:lnSpc>
            </a:pPr>
            <a:r>
              <a:rPr lang="en-US" sz="2800" u="sng"/>
              <a:t>Lecture-6</a:t>
            </a:r>
          </a:p>
          <a:p>
            <a:pPr defTabSz="930275">
              <a:lnSpc>
                <a:spcPct val="80000"/>
              </a:lnSpc>
            </a:pPr>
            <a:r>
              <a:rPr lang="en-US" sz="2800"/>
              <a:t>Normalization</a:t>
            </a:r>
          </a:p>
        </p:txBody>
      </p:sp>
      <p:sp>
        <p:nvSpPr>
          <p:cNvPr id="3076" name="Text Box 4"/>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endParaRPr lang="en-US" sz="4000" b="1" dirty="0">
              <a:effectLst>
                <a:outerShdw blurRad="38100" dist="38100" dir="2700000" algn="tl">
                  <a:srgbClr val="000000"/>
                </a:outerShdw>
              </a:effectLst>
            </a:endParaRPr>
          </a:p>
        </p:txBody>
      </p:sp>
      <p:sp>
        <p:nvSpPr>
          <p:cNvPr id="3077" name="Text Box 5"/>
          <p:cNvSpPr txBox="1">
            <a:spLocks noChangeArrowheads="1"/>
          </p:cNvSpPr>
          <p:nvPr/>
        </p:nvSpPr>
        <p:spPr bwMode="auto">
          <a:xfrm>
            <a:off x="0" y="4343400"/>
            <a:ext cx="9144000" cy="646331"/>
          </a:xfrm>
          <a:prstGeom prst="rect">
            <a:avLst/>
          </a:prstGeom>
          <a:noFill/>
          <a:ln w="9525">
            <a:noFill/>
            <a:miter lim="800000"/>
            <a:headEnd/>
            <a:tailEnd/>
          </a:ln>
          <a:effectLst/>
        </p:spPr>
        <p:txBody>
          <a:bodyPr>
            <a:spAutoFit/>
          </a:bodyPr>
          <a:lstStyle/>
          <a:p>
            <a:pPr algn="ctr"/>
            <a:r>
              <a:rPr lang="en-US" b="1" dirty="0" smtClean="0"/>
              <a:t>Muhammad </a:t>
            </a:r>
            <a:r>
              <a:rPr lang="en-US" b="1" dirty="0" err="1" smtClean="0"/>
              <a:t>Arif</a:t>
            </a:r>
            <a:r>
              <a:rPr lang="en-US" b="1" dirty="0" smtClean="0"/>
              <a:t> Shah</a:t>
            </a:r>
            <a:endParaRPr lang="en-US" dirty="0"/>
          </a:p>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Shah,2015</a:t>
            </a:r>
            <a:endParaRPr lang="en-US"/>
          </a:p>
        </p:txBody>
      </p:sp>
      <p:sp>
        <p:nvSpPr>
          <p:cNvPr id="7" name="Slide Number Placeholder 6"/>
          <p:cNvSpPr>
            <a:spLocks noGrp="1"/>
          </p:cNvSpPr>
          <p:nvPr>
            <p:ph type="sldNum" sz="quarter" idx="12"/>
          </p:nvPr>
        </p:nvSpPr>
        <p:spPr/>
        <p:txBody>
          <a:bodyPr/>
          <a:lstStyle/>
          <a:p>
            <a:fld id="{41F07EF7-CA43-47AF-B1DF-93AE9C3E42D4}" type="slidenum">
              <a:rPr lang="en-US"/>
              <a:pPr/>
              <a:t>10</a:t>
            </a:fld>
            <a:endParaRPr lang="en-US"/>
          </a:p>
        </p:txBody>
      </p:sp>
      <p:sp>
        <p:nvSpPr>
          <p:cNvPr id="419842"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3NF</a:t>
            </a:r>
          </a:p>
        </p:txBody>
      </p:sp>
      <p:sp>
        <p:nvSpPr>
          <p:cNvPr id="419869" name="Text Box 29"/>
          <p:cNvSpPr txBox="1">
            <a:spLocks noChangeArrowheads="1"/>
          </p:cNvSpPr>
          <p:nvPr/>
        </p:nvSpPr>
        <p:spPr bwMode="auto">
          <a:xfrm>
            <a:off x="0" y="722313"/>
            <a:ext cx="9144000" cy="384175"/>
          </a:xfrm>
          <a:prstGeom prst="rect">
            <a:avLst/>
          </a:prstGeom>
          <a:noFill/>
          <a:ln w="9525">
            <a:noFill/>
            <a:miter lim="800000"/>
            <a:headEnd/>
            <a:tailEnd/>
          </a:ln>
          <a:effectLst/>
        </p:spPr>
        <p:txBody>
          <a:bodyPr>
            <a:spAutoFit/>
          </a:bodyPr>
          <a:lstStyle/>
          <a:p>
            <a:pPr algn="ctr" eaLnBrk="1" hangingPunct="1">
              <a:lnSpc>
                <a:spcPct val="80000"/>
              </a:lnSpc>
              <a:spcBef>
                <a:spcPct val="30000"/>
              </a:spcBef>
            </a:pPr>
            <a:r>
              <a:rPr lang="en-US" sz="2400">
                <a:solidFill>
                  <a:schemeClr val="hlink"/>
                </a:solidFill>
              </a:rPr>
              <a:t>All columns must be dependent only on the primary key. </a:t>
            </a:r>
          </a:p>
        </p:txBody>
      </p:sp>
      <p:sp>
        <p:nvSpPr>
          <p:cNvPr id="420032" name="Text Box 192"/>
          <p:cNvSpPr txBox="1">
            <a:spLocks noChangeArrowheads="1"/>
          </p:cNvSpPr>
          <p:nvPr/>
        </p:nvSpPr>
        <p:spPr bwMode="auto">
          <a:xfrm>
            <a:off x="304800" y="1295400"/>
            <a:ext cx="8534400" cy="5310188"/>
          </a:xfrm>
          <a:prstGeom prst="rect">
            <a:avLst/>
          </a:prstGeom>
          <a:noFill/>
          <a:ln w="9525">
            <a:noFill/>
            <a:miter lim="800000"/>
            <a:headEnd/>
            <a:tailEnd/>
          </a:ln>
          <a:effectLst/>
        </p:spPr>
        <p:txBody>
          <a:bodyPr>
            <a:spAutoFit/>
          </a:bodyPr>
          <a:lstStyle/>
          <a:p>
            <a:r>
              <a:rPr lang="en-US" b="1"/>
              <a:t>Table PERFORMANCE is already in 3NF. The non-key column, marks, is fully dependent upon the primary key (SID, degree). </a:t>
            </a:r>
          </a:p>
          <a:p>
            <a:endParaRPr lang="en-US" b="1"/>
          </a:p>
          <a:p>
            <a:r>
              <a:rPr lang="en-US" b="1"/>
              <a:t>REGISTRATION is in 2NF but not in 3NF because it contains a transitive dependency. </a:t>
            </a:r>
          </a:p>
          <a:p>
            <a:endParaRPr lang="en-US" b="1"/>
          </a:p>
          <a:p>
            <a:r>
              <a:rPr lang="en-US" b="1"/>
              <a:t>A transitive dependency occurs when a non-key column that is a determinant of the primary key is the determinate of other columns. </a:t>
            </a:r>
          </a:p>
          <a:p>
            <a:endParaRPr lang="en-US" b="1"/>
          </a:p>
          <a:p>
            <a:r>
              <a:rPr lang="en-US" b="1"/>
              <a:t>The concept of a transitive dependency can be illustrated by showing the functional dependencies in REGISTRATION: </a:t>
            </a:r>
          </a:p>
          <a:p>
            <a:endParaRPr lang="en-US" b="1"/>
          </a:p>
          <a:p>
            <a:r>
              <a:rPr lang="en-US" b="1"/>
              <a:t>REGISTRATION.SID         —&gt; REGISTRATION.Degree </a:t>
            </a:r>
          </a:p>
          <a:p>
            <a:r>
              <a:rPr lang="en-US" b="1"/>
              <a:t>REGISTRATION.SID         —&gt; REGISTRATION.Campus </a:t>
            </a:r>
          </a:p>
          <a:p>
            <a:r>
              <a:rPr lang="en-US" b="1"/>
              <a:t>REGISTRATION.Campus —&gt; REGISTRATION.Degree </a:t>
            </a:r>
          </a:p>
          <a:p>
            <a:endParaRPr lang="en-US" b="1"/>
          </a:p>
          <a:p>
            <a:r>
              <a:rPr lang="en-US" b="1"/>
              <a:t>Note that REGISTRATION.Degree is determined both by the primary key SID and the non-key column campus.</a:t>
            </a:r>
          </a:p>
          <a:p>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032">
                                            <p:txEl>
                                              <p:pRg st="0" end="0"/>
                                            </p:txEl>
                                          </p:spTgt>
                                        </p:tgtEl>
                                        <p:attrNameLst>
                                          <p:attrName>style.visibility</p:attrName>
                                        </p:attrNameLst>
                                      </p:cBhvr>
                                      <p:to>
                                        <p:strVal val="visible"/>
                                      </p:to>
                                    </p:set>
                                  </p:childTnLst>
                                  <p:subTnLst>
                                    <p:animClr>
                                      <p:cBhvr override="childStyle">
                                        <p:cTn dur="1" fill="hold" display="0" masterRel="nextClick" afterEffect="1"/>
                                        <p:tgtEl>
                                          <p:spTgt spid="420032">
                                            <p:txEl>
                                              <p:pRg st="0" end="0"/>
                                            </p:txEl>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0032">
                                            <p:txEl>
                                              <p:pRg st="2" end="2"/>
                                            </p:txEl>
                                          </p:spTgt>
                                        </p:tgtEl>
                                        <p:attrNameLst>
                                          <p:attrName>style.visibility</p:attrName>
                                        </p:attrNameLst>
                                      </p:cBhvr>
                                      <p:to>
                                        <p:strVal val="visible"/>
                                      </p:to>
                                    </p:set>
                                  </p:childTnLst>
                                  <p:subTnLst>
                                    <p:animClr>
                                      <p:cBhvr override="childStyle">
                                        <p:cTn dur="1" fill="hold" display="0" masterRel="nextClick" afterEffect="1"/>
                                        <p:tgtEl>
                                          <p:spTgt spid="420032">
                                            <p:txEl>
                                              <p:pRg st="2" end="2"/>
                                            </p:txEl>
                                          </p:spTgt>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032">
                                            <p:txEl>
                                              <p:pRg st="4" end="4"/>
                                            </p:txEl>
                                          </p:spTgt>
                                        </p:tgtEl>
                                        <p:attrNameLst>
                                          <p:attrName>style.visibility</p:attrName>
                                        </p:attrNameLst>
                                      </p:cBhvr>
                                      <p:to>
                                        <p:strVal val="visible"/>
                                      </p:to>
                                    </p:set>
                                  </p:childTnLst>
                                  <p:subTnLst>
                                    <p:animClr>
                                      <p:cBhvr override="childStyle">
                                        <p:cTn dur="1" fill="hold" display="0" masterRel="nextClick" afterEffect="1"/>
                                        <p:tgtEl>
                                          <p:spTgt spid="420032">
                                            <p:txEl>
                                              <p:pRg st="4" end="4"/>
                                            </p:txEl>
                                          </p:spTgt>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0032">
                                            <p:txEl>
                                              <p:pRg st="6" end="6"/>
                                            </p:txEl>
                                          </p:spTgt>
                                        </p:tgtEl>
                                        <p:attrNameLst>
                                          <p:attrName>style.visibility</p:attrName>
                                        </p:attrNameLst>
                                      </p:cBhvr>
                                      <p:to>
                                        <p:strVal val="visible"/>
                                      </p:to>
                                    </p:set>
                                  </p:childTnLst>
                                  <p:subTnLst>
                                    <p:animClr>
                                      <p:cBhvr override="childStyle">
                                        <p:cTn dur="1" fill="hold" display="0" masterRel="nextClick" afterEffect="1"/>
                                        <p:tgtEl>
                                          <p:spTgt spid="420032">
                                            <p:txEl>
                                              <p:pRg st="6" end="6"/>
                                            </p:txEl>
                                          </p:spTgt>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0032">
                                            <p:txEl>
                                              <p:pRg st="8" end="8"/>
                                            </p:txEl>
                                          </p:spTgt>
                                        </p:tgtEl>
                                        <p:attrNameLst>
                                          <p:attrName>style.visibility</p:attrName>
                                        </p:attrNameLst>
                                      </p:cBhvr>
                                      <p:to>
                                        <p:strVal val="visible"/>
                                      </p:to>
                                    </p:set>
                                  </p:childTnLst>
                                  <p:subTnLst>
                                    <p:animClr>
                                      <p:cBhvr override="childStyle">
                                        <p:cTn dur="1" fill="hold" display="0" masterRel="nextClick" afterEffect="1"/>
                                        <p:tgtEl>
                                          <p:spTgt spid="420032">
                                            <p:txEl>
                                              <p:pRg st="8" end="8"/>
                                            </p:txEl>
                                          </p:spTgt>
                                        </p:tgtEl>
                                        <p:attrNameLst>
                                          <p:attrName>ppt_c</p:attrName>
                                        </p:attrNameLst>
                                      </p:cBhvr>
                                      <p:to>
                                        <a:schemeClr val="bg1"/>
                                      </p:to>
                                    </p:animClr>
                                  </p:subTnLst>
                                </p:cTn>
                              </p:par>
                              <p:par>
                                <p:cTn id="23" presetID="1" presetClass="entr" presetSubtype="0" fill="hold" grpId="0" nodeType="withEffect">
                                  <p:stCondLst>
                                    <p:cond delay="0"/>
                                  </p:stCondLst>
                                  <p:childTnLst>
                                    <p:set>
                                      <p:cBhvr>
                                        <p:cTn id="24" dur="1" fill="hold">
                                          <p:stCondLst>
                                            <p:cond delay="0"/>
                                          </p:stCondLst>
                                        </p:cTn>
                                        <p:tgtEl>
                                          <p:spTgt spid="420032">
                                            <p:txEl>
                                              <p:pRg st="9" end="9"/>
                                            </p:txEl>
                                          </p:spTgt>
                                        </p:tgtEl>
                                        <p:attrNameLst>
                                          <p:attrName>style.visibility</p:attrName>
                                        </p:attrNameLst>
                                      </p:cBhvr>
                                      <p:to>
                                        <p:strVal val="visible"/>
                                      </p:to>
                                    </p:set>
                                  </p:childTnLst>
                                  <p:subTnLst>
                                    <p:animClr>
                                      <p:cBhvr override="childStyle">
                                        <p:cTn dur="1" fill="hold" display="0" masterRel="nextClick" afterEffect="1"/>
                                        <p:tgtEl>
                                          <p:spTgt spid="420032">
                                            <p:txEl>
                                              <p:pRg st="9" end="9"/>
                                            </p:txEl>
                                          </p:spTgt>
                                        </p:tgtEl>
                                        <p:attrNameLst>
                                          <p:attrName>ppt_c</p:attrName>
                                        </p:attrNameLst>
                                      </p:cBhvr>
                                      <p:to>
                                        <a:schemeClr val="bg1"/>
                                      </p:to>
                                    </p:animClr>
                                  </p:subTnLst>
                                </p:cTn>
                              </p:par>
                              <p:par>
                                <p:cTn id="25" presetID="1" presetClass="entr" presetSubtype="0" fill="hold" grpId="0" nodeType="withEffect">
                                  <p:stCondLst>
                                    <p:cond delay="0"/>
                                  </p:stCondLst>
                                  <p:childTnLst>
                                    <p:set>
                                      <p:cBhvr>
                                        <p:cTn id="26" dur="1" fill="hold">
                                          <p:stCondLst>
                                            <p:cond delay="0"/>
                                          </p:stCondLst>
                                        </p:cTn>
                                        <p:tgtEl>
                                          <p:spTgt spid="420032">
                                            <p:txEl>
                                              <p:pRg st="10" end="10"/>
                                            </p:txEl>
                                          </p:spTgt>
                                        </p:tgtEl>
                                        <p:attrNameLst>
                                          <p:attrName>style.visibility</p:attrName>
                                        </p:attrNameLst>
                                      </p:cBhvr>
                                      <p:to>
                                        <p:strVal val="visible"/>
                                      </p:to>
                                    </p:set>
                                  </p:childTnLst>
                                  <p:subTnLst>
                                    <p:animClr>
                                      <p:cBhvr override="childStyle">
                                        <p:cTn dur="1" fill="hold" display="0" masterRel="nextClick" afterEffect="1"/>
                                        <p:tgtEl>
                                          <p:spTgt spid="420032">
                                            <p:txEl>
                                              <p:pRg st="10" end="10"/>
                                            </p:txEl>
                                          </p:spTgt>
                                        </p:tgtEl>
                                        <p:attrNameLst>
                                          <p:attrName>ppt_c</p:attrName>
                                        </p:attrNameLst>
                                      </p:cBhvr>
                                      <p:to>
                                        <a:schemeClr val="bg1"/>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0032">
                                            <p:txEl>
                                              <p:pRg st="12" end="12"/>
                                            </p:txEl>
                                          </p:spTgt>
                                        </p:tgtEl>
                                        <p:attrNameLst>
                                          <p:attrName>style.visibility</p:attrName>
                                        </p:attrNameLst>
                                      </p:cBhvr>
                                      <p:to>
                                        <p:strVal val="visible"/>
                                      </p:to>
                                    </p:set>
                                  </p:childTnLst>
                                  <p:subTnLst>
                                    <p:animClr>
                                      <p:cBhvr override="childStyle">
                                        <p:cTn dur="1" fill="hold" display="0" masterRel="nextClick" afterEffect="1"/>
                                        <p:tgtEl>
                                          <p:spTgt spid="420032">
                                            <p:txEl>
                                              <p:pRg st="12" end="1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3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smtClean="0"/>
              <a:t>Shah,2015</a:t>
            </a:r>
            <a:endParaRPr lang="en-US"/>
          </a:p>
        </p:txBody>
      </p:sp>
      <p:sp>
        <p:nvSpPr>
          <p:cNvPr id="6" name="Slide Number Placeholder 6"/>
          <p:cNvSpPr>
            <a:spLocks noGrp="1"/>
          </p:cNvSpPr>
          <p:nvPr>
            <p:ph type="sldNum" sz="quarter" idx="12"/>
          </p:nvPr>
        </p:nvSpPr>
        <p:spPr/>
        <p:txBody>
          <a:bodyPr/>
          <a:lstStyle/>
          <a:p>
            <a:fld id="{913ECC4D-D78A-429D-9225-097627C71DF5}" type="slidenum">
              <a:rPr lang="en-US"/>
              <a:pPr/>
              <a:t>11</a:t>
            </a:fld>
            <a:endParaRPr lang="en-US"/>
          </a:p>
        </p:txBody>
      </p:sp>
      <p:sp>
        <p:nvSpPr>
          <p:cNvPr id="496642"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3NF</a:t>
            </a:r>
          </a:p>
        </p:txBody>
      </p:sp>
      <p:sp>
        <p:nvSpPr>
          <p:cNvPr id="496738" name="Text Box 98"/>
          <p:cNvSpPr txBox="1">
            <a:spLocks noChangeArrowheads="1"/>
          </p:cNvSpPr>
          <p:nvPr/>
        </p:nvSpPr>
        <p:spPr bwMode="auto">
          <a:xfrm>
            <a:off x="228600" y="1295400"/>
            <a:ext cx="8610600" cy="3935413"/>
          </a:xfrm>
          <a:prstGeom prst="rect">
            <a:avLst/>
          </a:prstGeom>
          <a:noFill/>
          <a:ln w="9525">
            <a:noFill/>
            <a:miter lim="800000"/>
            <a:headEnd/>
            <a:tailEnd/>
          </a:ln>
          <a:effectLst/>
        </p:spPr>
        <p:txBody>
          <a:bodyPr>
            <a:spAutoFit/>
          </a:bodyPr>
          <a:lstStyle/>
          <a:p>
            <a:r>
              <a:rPr lang="en-US" sz="2800"/>
              <a:t>To transform REGISTRATION into 3NF, we create a new table called CAMPUS_DEGREE and move the columns campus and degree into it. </a:t>
            </a:r>
          </a:p>
          <a:p>
            <a:endParaRPr lang="en-US" sz="2800"/>
          </a:p>
          <a:p>
            <a:r>
              <a:rPr lang="en-US" sz="2800"/>
              <a:t>Degree is deleted from the original table, campus is left behind to serve as a foreign key to CAMPUS_DEGREE, and the original table is renamed to STUDENT_CAMPUS to reflect its semantic meaning.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ooter Placeholder 5"/>
          <p:cNvSpPr>
            <a:spLocks noGrp="1"/>
          </p:cNvSpPr>
          <p:nvPr>
            <p:ph type="ftr" sz="quarter" idx="11"/>
          </p:nvPr>
        </p:nvSpPr>
        <p:spPr/>
        <p:txBody>
          <a:bodyPr/>
          <a:lstStyle/>
          <a:p>
            <a:r>
              <a:rPr lang="en-US" smtClean="0"/>
              <a:t>Shah,2015</a:t>
            </a:r>
            <a:endParaRPr lang="en-US"/>
          </a:p>
        </p:txBody>
      </p:sp>
      <p:sp>
        <p:nvSpPr>
          <p:cNvPr id="83" name="Slide Number Placeholder 6"/>
          <p:cNvSpPr>
            <a:spLocks noGrp="1"/>
          </p:cNvSpPr>
          <p:nvPr>
            <p:ph type="sldNum" sz="quarter" idx="12"/>
          </p:nvPr>
        </p:nvSpPr>
        <p:spPr/>
        <p:txBody>
          <a:bodyPr/>
          <a:lstStyle/>
          <a:p>
            <a:fld id="{82D9B38E-F10B-40D1-824A-C47F93BBD4A0}" type="slidenum">
              <a:rPr lang="en-US"/>
              <a:pPr/>
              <a:t>12</a:t>
            </a:fld>
            <a:endParaRPr lang="en-US"/>
          </a:p>
        </p:txBody>
      </p:sp>
      <p:sp>
        <p:nvSpPr>
          <p:cNvPr id="500738"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3NF</a:t>
            </a:r>
          </a:p>
        </p:txBody>
      </p:sp>
      <p:grpSp>
        <p:nvGrpSpPr>
          <p:cNvPr id="2" name="Group 3"/>
          <p:cNvGrpSpPr>
            <a:grpSpLocks/>
          </p:cNvGrpSpPr>
          <p:nvPr/>
        </p:nvGrpSpPr>
        <p:grpSpPr bwMode="auto">
          <a:xfrm>
            <a:off x="762000" y="2286000"/>
            <a:ext cx="3429000" cy="2436813"/>
            <a:chOff x="240" y="768"/>
            <a:chExt cx="2160" cy="1535"/>
          </a:xfrm>
        </p:grpSpPr>
        <p:grpSp>
          <p:nvGrpSpPr>
            <p:cNvPr id="3" name="Group 4"/>
            <p:cNvGrpSpPr>
              <a:grpSpLocks/>
            </p:cNvGrpSpPr>
            <p:nvPr/>
          </p:nvGrpSpPr>
          <p:grpSpPr bwMode="auto">
            <a:xfrm>
              <a:off x="287" y="1007"/>
              <a:ext cx="2113" cy="1296"/>
              <a:chOff x="287" y="1007"/>
              <a:chExt cx="2113" cy="1296"/>
            </a:xfrm>
          </p:grpSpPr>
          <p:sp>
            <p:nvSpPr>
              <p:cNvPr id="500741" name="Rectangle 5"/>
              <p:cNvSpPr>
                <a:spLocks noChangeArrowheads="1"/>
              </p:cNvSpPr>
              <p:nvPr/>
            </p:nvSpPr>
            <p:spPr bwMode="auto">
              <a:xfrm>
                <a:off x="1536" y="2092"/>
                <a:ext cx="864"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Peshawar</a:t>
                </a:r>
              </a:p>
            </p:txBody>
          </p:sp>
          <p:sp>
            <p:nvSpPr>
              <p:cNvPr id="500742" name="Rectangle 6"/>
              <p:cNvSpPr>
                <a:spLocks noChangeArrowheads="1"/>
              </p:cNvSpPr>
              <p:nvPr/>
            </p:nvSpPr>
            <p:spPr bwMode="auto">
              <a:xfrm>
                <a:off x="768" y="2092"/>
                <a:ext cx="768"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PhD</a:t>
                </a:r>
              </a:p>
            </p:txBody>
          </p:sp>
          <p:sp>
            <p:nvSpPr>
              <p:cNvPr id="500743" name="Rectangle 7"/>
              <p:cNvSpPr>
                <a:spLocks noChangeArrowheads="1"/>
              </p:cNvSpPr>
              <p:nvPr/>
            </p:nvSpPr>
            <p:spPr bwMode="auto">
              <a:xfrm>
                <a:off x="287" y="2092"/>
                <a:ext cx="481"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5</a:t>
                </a:r>
              </a:p>
            </p:txBody>
          </p:sp>
          <p:sp>
            <p:nvSpPr>
              <p:cNvPr id="500744" name="Rectangle 8"/>
              <p:cNvSpPr>
                <a:spLocks noChangeArrowheads="1"/>
              </p:cNvSpPr>
              <p:nvPr/>
            </p:nvSpPr>
            <p:spPr bwMode="auto">
              <a:xfrm>
                <a:off x="1536" y="1881"/>
                <a:ext cx="864"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Islamabad</a:t>
                </a:r>
                <a:endParaRPr lang="en-US" sz="2400"/>
              </a:p>
            </p:txBody>
          </p:sp>
          <p:sp>
            <p:nvSpPr>
              <p:cNvPr id="500745" name="Rectangle 9"/>
              <p:cNvSpPr>
                <a:spLocks noChangeArrowheads="1"/>
              </p:cNvSpPr>
              <p:nvPr/>
            </p:nvSpPr>
            <p:spPr bwMode="auto">
              <a:xfrm>
                <a:off x="768" y="1881"/>
                <a:ext cx="768"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BS</a:t>
                </a:r>
              </a:p>
            </p:txBody>
          </p:sp>
          <p:sp>
            <p:nvSpPr>
              <p:cNvPr id="500746" name="Rectangle 10"/>
              <p:cNvSpPr>
                <a:spLocks noChangeArrowheads="1"/>
              </p:cNvSpPr>
              <p:nvPr/>
            </p:nvSpPr>
            <p:spPr bwMode="auto">
              <a:xfrm>
                <a:off x="287" y="1881"/>
                <a:ext cx="481"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4</a:t>
                </a:r>
                <a:endParaRPr lang="en-US" sz="2400"/>
              </a:p>
            </p:txBody>
          </p:sp>
          <p:sp>
            <p:nvSpPr>
              <p:cNvPr id="500747" name="Rectangle 11"/>
              <p:cNvSpPr>
                <a:spLocks noChangeArrowheads="1"/>
              </p:cNvSpPr>
              <p:nvPr/>
            </p:nvSpPr>
            <p:spPr bwMode="auto">
              <a:xfrm>
                <a:off x="1536" y="1670"/>
                <a:ext cx="864"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Lahore</a:t>
                </a:r>
                <a:endParaRPr lang="en-US" sz="2400"/>
              </a:p>
            </p:txBody>
          </p:sp>
          <p:sp>
            <p:nvSpPr>
              <p:cNvPr id="500748" name="Rectangle 12"/>
              <p:cNvSpPr>
                <a:spLocks noChangeArrowheads="1"/>
              </p:cNvSpPr>
              <p:nvPr/>
            </p:nvSpPr>
            <p:spPr bwMode="auto">
              <a:xfrm>
                <a:off x="768" y="1670"/>
                <a:ext cx="768"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MS</a:t>
                </a:r>
              </a:p>
            </p:txBody>
          </p:sp>
          <p:sp>
            <p:nvSpPr>
              <p:cNvPr id="500749" name="Rectangle 13"/>
              <p:cNvSpPr>
                <a:spLocks noChangeArrowheads="1"/>
              </p:cNvSpPr>
              <p:nvPr/>
            </p:nvSpPr>
            <p:spPr bwMode="auto">
              <a:xfrm>
                <a:off x="287" y="1670"/>
                <a:ext cx="481"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3</a:t>
                </a:r>
                <a:endParaRPr lang="en-US" sz="2400"/>
              </a:p>
            </p:txBody>
          </p:sp>
          <p:sp>
            <p:nvSpPr>
              <p:cNvPr id="500750" name="Rectangle 14"/>
              <p:cNvSpPr>
                <a:spLocks noChangeArrowheads="1"/>
              </p:cNvSpPr>
              <p:nvPr/>
            </p:nvSpPr>
            <p:spPr bwMode="auto">
              <a:xfrm>
                <a:off x="1536" y="1459"/>
                <a:ext cx="864"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Lahore</a:t>
                </a:r>
                <a:endParaRPr lang="en-US" sz="2400"/>
              </a:p>
            </p:txBody>
          </p:sp>
          <p:sp>
            <p:nvSpPr>
              <p:cNvPr id="500751" name="Rectangle 15"/>
              <p:cNvSpPr>
                <a:spLocks noChangeArrowheads="1"/>
              </p:cNvSpPr>
              <p:nvPr/>
            </p:nvSpPr>
            <p:spPr bwMode="auto">
              <a:xfrm>
                <a:off x="768" y="1459"/>
                <a:ext cx="768"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MS</a:t>
                </a:r>
              </a:p>
            </p:txBody>
          </p:sp>
          <p:sp>
            <p:nvSpPr>
              <p:cNvPr id="500752" name="Rectangle 16"/>
              <p:cNvSpPr>
                <a:spLocks noChangeArrowheads="1"/>
              </p:cNvSpPr>
              <p:nvPr/>
            </p:nvSpPr>
            <p:spPr bwMode="auto">
              <a:xfrm>
                <a:off x="287" y="1459"/>
                <a:ext cx="481"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2</a:t>
                </a:r>
                <a:endParaRPr lang="en-US" sz="2400"/>
              </a:p>
            </p:txBody>
          </p:sp>
          <p:sp>
            <p:nvSpPr>
              <p:cNvPr id="500753" name="Rectangle 17"/>
              <p:cNvSpPr>
                <a:spLocks noChangeArrowheads="1"/>
              </p:cNvSpPr>
              <p:nvPr/>
            </p:nvSpPr>
            <p:spPr bwMode="auto">
              <a:xfrm>
                <a:off x="1536" y="1248"/>
                <a:ext cx="864"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Islamabad</a:t>
                </a:r>
                <a:endParaRPr lang="en-US" sz="2400"/>
              </a:p>
            </p:txBody>
          </p:sp>
          <p:sp>
            <p:nvSpPr>
              <p:cNvPr id="500754" name="Rectangle 18"/>
              <p:cNvSpPr>
                <a:spLocks noChangeArrowheads="1"/>
              </p:cNvSpPr>
              <p:nvPr/>
            </p:nvSpPr>
            <p:spPr bwMode="auto">
              <a:xfrm>
                <a:off x="768" y="1248"/>
                <a:ext cx="768"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BS</a:t>
                </a:r>
                <a:endParaRPr lang="en-US" sz="2400"/>
              </a:p>
            </p:txBody>
          </p:sp>
          <p:sp>
            <p:nvSpPr>
              <p:cNvPr id="500755" name="Rectangle 19"/>
              <p:cNvSpPr>
                <a:spLocks noChangeArrowheads="1"/>
              </p:cNvSpPr>
              <p:nvPr/>
            </p:nvSpPr>
            <p:spPr bwMode="auto">
              <a:xfrm>
                <a:off x="287" y="1248"/>
                <a:ext cx="481" cy="211"/>
              </a:xfrm>
              <a:prstGeom prst="rect">
                <a:avLst/>
              </a:prstGeom>
              <a:no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1</a:t>
                </a:r>
                <a:endParaRPr lang="en-US" sz="2400"/>
              </a:p>
            </p:txBody>
          </p:sp>
          <p:sp>
            <p:nvSpPr>
              <p:cNvPr id="500756" name="Rectangle 20"/>
              <p:cNvSpPr>
                <a:spLocks noChangeArrowheads="1"/>
              </p:cNvSpPr>
              <p:nvPr/>
            </p:nvSpPr>
            <p:spPr bwMode="auto">
              <a:xfrm>
                <a:off x="1536" y="1007"/>
                <a:ext cx="864" cy="241"/>
              </a:xfrm>
              <a:prstGeom prst="rect">
                <a:avLst/>
              </a:prstGeom>
              <a:solidFill>
                <a:schemeClr val="bg2"/>
              </a:solidFill>
              <a:ln w="9525">
                <a:noFill/>
                <a:miter lim="800000"/>
                <a:headEnd/>
                <a:tailEnd/>
              </a:ln>
              <a:effectLst/>
            </p:spPr>
            <p:txBody>
              <a:bodyPr/>
              <a:lstStyle/>
              <a:p>
                <a:pPr algn="ctr" eaLnBrk="1" hangingPunct="1"/>
                <a:r>
                  <a:rPr lang="en-US" sz="1600" b="1">
                    <a:solidFill>
                      <a:schemeClr val="tx2"/>
                    </a:solidFill>
                    <a:latin typeface="Times New Roman" pitchFamily="18" charset="0"/>
                    <a:cs typeface="Times New Roman" pitchFamily="18" charset="0"/>
                  </a:rPr>
                  <a:t>Campus</a:t>
                </a:r>
                <a:endParaRPr lang="en-US" sz="2400">
                  <a:solidFill>
                    <a:schemeClr val="tx2"/>
                  </a:solidFill>
                </a:endParaRPr>
              </a:p>
            </p:txBody>
          </p:sp>
          <p:sp>
            <p:nvSpPr>
              <p:cNvPr id="500757" name="Rectangle 21"/>
              <p:cNvSpPr>
                <a:spLocks noChangeArrowheads="1"/>
              </p:cNvSpPr>
              <p:nvPr/>
            </p:nvSpPr>
            <p:spPr bwMode="auto">
              <a:xfrm>
                <a:off x="768" y="1007"/>
                <a:ext cx="768" cy="241"/>
              </a:xfrm>
              <a:prstGeom prst="rect">
                <a:avLst/>
              </a:prstGeom>
              <a:solidFill>
                <a:schemeClr val="bg2"/>
              </a:solidFill>
              <a:ln w="9525">
                <a:noFill/>
                <a:miter lim="800000"/>
                <a:headEnd/>
                <a:tailEnd/>
              </a:ln>
              <a:effectLst/>
            </p:spPr>
            <p:txBody>
              <a:bodyPr/>
              <a:lstStyle/>
              <a:p>
                <a:pPr algn="ctr" eaLnBrk="1" hangingPunct="1"/>
                <a:r>
                  <a:rPr lang="en-US" sz="1600" b="1">
                    <a:solidFill>
                      <a:schemeClr val="tx2"/>
                    </a:solidFill>
                    <a:latin typeface="Times New Roman" pitchFamily="18" charset="0"/>
                    <a:cs typeface="Times New Roman" pitchFamily="18" charset="0"/>
                  </a:rPr>
                  <a:t>Degree</a:t>
                </a:r>
                <a:endParaRPr lang="en-US" sz="2400">
                  <a:solidFill>
                    <a:schemeClr val="tx2"/>
                  </a:solidFill>
                </a:endParaRPr>
              </a:p>
            </p:txBody>
          </p:sp>
          <p:sp>
            <p:nvSpPr>
              <p:cNvPr id="500758" name="Rectangle 22"/>
              <p:cNvSpPr>
                <a:spLocks noChangeArrowheads="1"/>
              </p:cNvSpPr>
              <p:nvPr/>
            </p:nvSpPr>
            <p:spPr bwMode="auto">
              <a:xfrm>
                <a:off x="287" y="1007"/>
                <a:ext cx="481" cy="241"/>
              </a:xfrm>
              <a:prstGeom prst="rect">
                <a:avLst/>
              </a:prstGeom>
              <a:solidFill>
                <a:schemeClr val="bg2"/>
              </a:solidFill>
              <a:ln w="9525">
                <a:noFill/>
                <a:miter lim="800000"/>
                <a:headEnd/>
                <a:tailEnd/>
              </a:ln>
              <a:effectLst/>
            </p:spPr>
            <p:txBody>
              <a:bodyPr/>
              <a:lstStyle/>
              <a:p>
                <a:pPr algn="ctr" eaLnBrk="1" hangingPunct="1"/>
                <a:r>
                  <a:rPr lang="en-US" sz="1600" b="1">
                    <a:solidFill>
                      <a:schemeClr val="tx2"/>
                    </a:solidFill>
                    <a:latin typeface="Times New Roman" pitchFamily="18" charset="0"/>
                    <a:cs typeface="Times New Roman" pitchFamily="18" charset="0"/>
                  </a:rPr>
                  <a:t>SID</a:t>
                </a:r>
                <a:endParaRPr lang="en-US" sz="2400">
                  <a:solidFill>
                    <a:schemeClr val="tx2"/>
                  </a:solidFill>
                </a:endParaRPr>
              </a:p>
            </p:txBody>
          </p:sp>
          <p:sp>
            <p:nvSpPr>
              <p:cNvPr id="500759" name="Line 23"/>
              <p:cNvSpPr>
                <a:spLocks noChangeShapeType="1"/>
              </p:cNvSpPr>
              <p:nvPr/>
            </p:nvSpPr>
            <p:spPr bwMode="auto">
              <a:xfrm>
                <a:off x="287" y="1248"/>
                <a:ext cx="2113" cy="0"/>
              </a:xfrm>
              <a:prstGeom prst="line">
                <a:avLst/>
              </a:prstGeom>
              <a:noFill/>
              <a:ln w="12700">
                <a:solidFill>
                  <a:schemeClr val="tx1"/>
                </a:solidFill>
                <a:round/>
                <a:headEnd/>
                <a:tailEnd/>
              </a:ln>
              <a:effectLst/>
            </p:spPr>
            <p:txBody>
              <a:bodyPr/>
              <a:lstStyle/>
              <a:p>
                <a:endParaRPr lang="en-US"/>
              </a:p>
            </p:txBody>
          </p:sp>
          <p:sp>
            <p:nvSpPr>
              <p:cNvPr id="500760" name="Line 24"/>
              <p:cNvSpPr>
                <a:spLocks noChangeShapeType="1"/>
              </p:cNvSpPr>
              <p:nvPr/>
            </p:nvSpPr>
            <p:spPr bwMode="auto">
              <a:xfrm>
                <a:off x="768" y="1007"/>
                <a:ext cx="0" cy="1296"/>
              </a:xfrm>
              <a:prstGeom prst="line">
                <a:avLst/>
              </a:prstGeom>
              <a:noFill/>
              <a:ln w="12700">
                <a:solidFill>
                  <a:schemeClr val="tx1"/>
                </a:solidFill>
                <a:round/>
                <a:headEnd/>
                <a:tailEnd/>
              </a:ln>
              <a:effectLst/>
            </p:spPr>
            <p:txBody>
              <a:bodyPr/>
              <a:lstStyle/>
              <a:p>
                <a:endParaRPr lang="en-US"/>
              </a:p>
            </p:txBody>
          </p:sp>
          <p:sp>
            <p:nvSpPr>
              <p:cNvPr id="500761" name="Line 25"/>
              <p:cNvSpPr>
                <a:spLocks noChangeShapeType="1"/>
              </p:cNvSpPr>
              <p:nvPr/>
            </p:nvSpPr>
            <p:spPr bwMode="auto">
              <a:xfrm>
                <a:off x="1536" y="1007"/>
                <a:ext cx="0" cy="1296"/>
              </a:xfrm>
              <a:prstGeom prst="line">
                <a:avLst/>
              </a:prstGeom>
              <a:noFill/>
              <a:ln w="12700">
                <a:solidFill>
                  <a:schemeClr val="tx1"/>
                </a:solidFill>
                <a:round/>
                <a:headEnd/>
                <a:tailEnd/>
              </a:ln>
              <a:effectLst/>
            </p:spPr>
            <p:txBody>
              <a:bodyPr/>
              <a:lstStyle/>
              <a:p>
                <a:endParaRPr lang="en-US"/>
              </a:p>
            </p:txBody>
          </p:sp>
          <p:sp>
            <p:nvSpPr>
              <p:cNvPr id="500762" name="Line 26"/>
              <p:cNvSpPr>
                <a:spLocks noChangeShapeType="1"/>
              </p:cNvSpPr>
              <p:nvPr/>
            </p:nvSpPr>
            <p:spPr bwMode="auto">
              <a:xfrm>
                <a:off x="287" y="1459"/>
                <a:ext cx="2113" cy="0"/>
              </a:xfrm>
              <a:prstGeom prst="line">
                <a:avLst/>
              </a:prstGeom>
              <a:noFill/>
              <a:ln w="12700">
                <a:solidFill>
                  <a:schemeClr val="tx1"/>
                </a:solidFill>
                <a:round/>
                <a:headEnd/>
                <a:tailEnd/>
              </a:ln>
              <a:effectLst/>
            </p:spPr>
            <p:txBody>
              <a:bodyPr/>
              <a:lstStyle/>
              <a:p>
                <a:endParaRPr lang="en-US"/>
              </a:p>
            </p:txBody>
          </p:sp>
          <p:sp>
            <p:nvSpPr>
              <p:cNvPr id="500763" name="Line 27"/>
              <p:cNvSpPr>
                <a:spLocks noChangeShapeType="1"/>
              </p:cNvSpPr>
              <p:nvPr/>
            </p:nvSpPr>
            <p:spPr bwMode="auto">
              <a:xfrm>
                <a:off x="287" y="1670"/>
                <a:ext cx="2113" cy="0"/>
              </a:xfrm>
              <a:prstGeom prst="line">
                <a:avLst/>
              </a:prstGeom>
              <a:noFill/>
              <a:ln w="12700">
                <a:solidFill>
                  <a:schemeClr val="tx1"/>
                </a:solidFill>
                <a:round/>
                <a:headEnd/>
                <a:tailEnd/>
              </a:ln>
              <a:effectLst/>
            </p:spPr>
            <p:txBody>
              <a:bodyPr/>
              <a:lstStyle/>
              <a:p>
                <a:endParaRPr lang="en-US"/>
              </a:p>
            </p:txBody>
          </p:sp>
          <p:sp>
            <p:nvSpPr>
              <p:cNvPr id="500764" name="Line 28"/>
              <p:cNvSpPr>
                <a:spLocks noChangeShapeType="1"/>
              </p:cNvSpPr>
              <p:nvPr/>
            </p:nvSpPr>
            <p:spPr bwMode="auto">
              <a:xfrm>
                <a:off x="287" y="1881"/>
                <a:ext cx="2113" cy="0"/>
              </a:xfrm>
              <a:prstGeom prst="line">
                <a:avLst/>
              </a:prstGeom>
              <a:noFill/>
              <a:ln w="12700">
                <a:solidFill>
                  <a:schemeClr val="tx1"/>
                </a:solidFill>
                <a:round/>
                <a:headEnd/>
                <a:tailEnd/>
              </a:ln>
              <a:effectLst/>
            </p:spPr>
            <p:txBody>
              <a:bodyPr/>
              <a:lstStyle/>
              <a:p>
                <a:endParaRPr lang="en-US"/>
              </a:p>
            </p:txBody>
          </p:sp>
          <p:sp>
            <p:nvSpPr>
              <p:cNvPr id="500765" name="Line 29"/>
              <p:cNvSpPr>
                <a:spLocks noChangeShapeType="1"/>
              </p:cNvSpPr>
              <p:nvPr/>
            </p:nvSpPr>
            <p:spPr bwMode="auto">
              <a:xfrm>
                <a:off x="287" y="1007"/>
                <a:ext cx="2113" cy="0"/>
              </a:xfrm>
              <a:prstGeom prst="line">
                <a:avLst/>
              </a:prstGeom>
              <a:noFill/>
              <a:ln w="12700" cap="sq">
                <a:solidFill>
                  <a:schemeClr val="tx1"/>
                </a:solidFill>
                <a:round/>
                <a:headEnd/>
                <a:tailEnd/>
              </a:ln>
              <a:effectLst/>
            </p:spPr>
            <p:txBody>
              <a:bodyPr/>
              <a:lstStyle/>
              <a:p>
                <a:endParaRPr lang="en-US"/>
              </a:p>
            </p:txBody>
          </p:sp>
          <p:sp>
            <p:nvSpPr>
              <p:cNvPr id="500766" name="Line 30"/>
              <p:cNvSpPr>
                <a:spLocks noChangeShapeType="1"/>
              </p:cNvSpPr>
              <p:nvPr/>
            </p:nvSpPr>
            <p:spPr bwMode="auto">
              <a:xfrm>
                <a:off x="287" y="1007"/>
                <a:ext cx="0" cy="1296"/>
              </a:xfrm>
              <a:prstGeom prst="line">
                <a:avLst/>
              </a:prstGeom>
              <a:noFill/>
              <a:ln w="12700" cap="sq">
                <a:solidFill>
                  <a:schemeClr val="tx1"/>
                </a:solidFill>
                <a:round/>
                <a:headEnd/>
                <a:tailEnd/>
              </a:ln>
              <a:effectLst/>
            </p:spPr>
            <p:txBody>
              <a:bodyPr/>
              <a:lstStyle/>
              <a:p>
                <a:endParaRPr lang="en-US"/>
              </a:p>
            </p:txBody>
          </p:sp>
          <p:sp>
            <p:nvSpPr>
              <p:cNvPr id="500767" name="Line 31"/>
              <p:cNvSpPr>
                <a:spLocks noChangeShapeType="1"/>
              </p:cNvSpPr>
              <p:nvPr/>
            </p:nvSpPr>
            <p:spPr bwMode="auto">
              <a:xfrm>
                <a:off x="2400" y="1007"/>
                <a:ext cx="0" cy="1296"/>
              </a:xfrm>
              <a:prstGeom prst="line">
                <a:avLst/>
              </a:prstGeom>
              <a:noFill/>
              <a:ln w="12700" cap="sq">
                <a:solidFill>
                  <a:schemeClr val="tx1"/>
                </a:solidFill>
                <a:round/>
                <a:headEnd/>
                <a:tailEnd/>
              </a:ln>
              <a:effectLst/>
            </p:spPr>
            <p:txBody>
              <a:bodyPr/>
              <a:lstStyle/>
              <a:p>
                <a:endParaRPr lang="en-US"/>
              </a:p>
            </p:txBody>
          </p:sp>
          <p:sp>
            <p:nvSpPr>
              <p:cNvPr id="500768" name="Line 32"/>
              <p:cNvSpPr>
                <a:spLocks noChangeShapeType="1"/>
              </p:cNvSpPr>
              <p:nvPr/>
            </p:nvSpPr>
            <p:spPr bwMode="auto">
              <a:xfrm>
                <a:off x="287" y="2303"/>
                <a:ext cx="2113" cy="0"/>
              </a:xfrm>
              <a:prstGeom prst="line">
                <a:avLst/>
              </a:prstGeom>
              <a:noFill/>
              <a:ln w="12700" cap="sq">
                <a:solidFill>
                  <a:schemeClr val="tx1"/>
                </a:solidFill>
                <a:round/>
                <a:headEnd/>
                <a:tailEnd/>
              </a:ln>
              <a:effectLst/>
            </p:spPr>
            <p:txBody>
              <a:bodyPr/>
              <a:lstStyle/>
              <a:p>
                <a:endParaRPr lang="en-US"/>
              </a:p>
            </p:txBody>
          </p:sp>
          <p:sp>
            <p:nvSpPr>
              <p:cNvPr id="500769" name="Line 33"/>
              <p:cNvSpPr>
                <a:spLocks noChangeShapeType="1"/>
              </p:cNvSpPr>
              <p:nvPr/>
            </p:nvSpPr>
            <p:spPr bwMode="auto">
              <a:xfrm>
                <a:off x="287" y="2092"/>
                <a:ext cx="2113" cy="0"/>
              </a:xfrm>
              <a:prstGeom prst="line">
                <a:avLst/>
              </a:prstGeom>
              <a:noFill/>
              <a:ln w="12700">
                <a:solidFill>
                  <a:schemeClr val="tx1"/>
                </a:solidFill>
                <a:round/>
                <a:headEnd/>
                <a:tailEnd/>
              </a:ln>
              <a:effectLst/>
            </p:spPr>
            <p:txBody>
              <a:bodyPr/>
              <a:lstStyle/>
              <a:p>
                <a:endParaRPr lang="en-US"/>
              </a:p>
            </p:txBody>
          </p:sp>
        </p:grpSp>
        <p:sp>
          <p:nvSpPr>
            <p:cNvPr id="500770" name="Text Box 34"/>
            <p:cNvSpPr txBox="1">
              <a:spLocks noChangeArrowheads="1"/>
            </p:cNvSpPr>
            <p:nvPr/>
          </p:nvSpPr>
          <p:spPr bwMode="auto">
            <a:xfrm>
              <a:off x="240" y="768"/>
              <a:ext cx="1196" cy="231"/>
            </a:xfrm>
            <a:prstGeom prst="rect">
              <a:avLst/>
            </a:prstGeom>
            <a:noFill/>
            <a:ln w="9525">
              <a:noFill/>
              <a:miter lim="800000"/>
              <a:headEnd/>
              <a:tailEnd/>
            </a:ln>
            <a:effectLst/>
          </p:spPr>
          <p:txBody>
            <a:bodyPr wrap="none">
              <a:spAutoFit/>
            </a:bodyPr>
            <a:lstStyle/>
            <a:p>
              <a:r>
                <a:rPr lang="en-US"/>
                <a:t>REGISTRATION</a:t>
              </a:r>
            </a:p>
          </p:txBody>
        </p:sp>
      </p:grpSp>
      <p:grpSp>
        <p:nvGrpSpPr>
          <p:cNvPr id="4" name="Group 35"/>
          <p:cNvGrpSpPr>
            <a:grpSpLocks/>
          </p:cNvGrpSpPr>
          <p:nvPr/>
        </p:nvGrpSpPr>
        <p:grpSpPr bwMode="auto">
          <a:xfrm>
            <a:off x="4495800" y="1295400"/>
            <a:ext cx="3795713" cy="2332038"/>
            <a:chOff x="2592" y="768"/>
            <a:chExt cx="2391" cy="1469"/>
          </a:xfrm>
        </p:grpSpPr>
        <p:grpSp>
          <p:nvGrpSpPr>
            <p:cNvPr id="5" name="Group 36"/>
            <p:cNvGrpSpPr>
              <a:grpSpLocks/>
            </p:cNvGrpSpPr>
            <p:nvPr/>
          </p:nvGrpSpPr>
          <p:grpSpPr bwMode="auto">
            <a:xfrm>
              <a:off x="3792" y="1056"/>
              <a:ext cx="995" cy="1181"/>
              <a:chOff x="3792" y="1056"/>
              <a:chExt cx="995" cy="1181"/>
            </a:xfrm>
          </p:grpSpPr>
          <p:sp>
            <p:nvSpPr>
              <p:cNvPr id="500773" name="Rectangle 37"/>
              <p:cNvSpPr>
                <a:spLocks noChangeArrowheads="1"/>
              </p:cNvSpPr>
              <p:nvPr/>
            </p:nvSpPr>
            <p:spPr bwMode="auto">
              <a:xfrm>
                <a:off x="4163" y="2046"/>
                <a:ext cx="62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Peshawar</a:t>
                </a:r>
              </a:p>
            </p:txBody>
          </p:sp>
          <p:sp>
            <p:nvSpPr>
              <p:cNvPr id="500774" name="Rectangle 38"/>
              <p:cNvSpPr>
                <a:spLocks noChangeArrowheads="1"/>
              </p:cNvSpPr>
              <p:nvPr/>
            </p:nvSpPr>
            <p:spPr bwMode="auto">
              <a:xfrm>
                <a:off x="3792" y="2046"/>
                <a:ext cx="371"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5</a:t>
                </a:r>
              </a:p>
            </p:txBody>
          </p:sp>
          <p:sp>
            <p:nvSpPr>
              <p:cNvPr id="500775" name="Rectangle 39"/>
              <p:cNvSpPr>
                <a:spLocks noChangeArrowheads="1"/>
              </p:cNvSpPr>
              <p:nvPr/>
            </p:nvSpPr>
            <p:spPr bwMode="auto">
              <a:xfrm>
                <a:off x="4163" y="1855"/>
                <a:ext cx="62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500776" name="Rectangle 40"/>
              <p:cNvSpPr>
                <a:spLocks noChangeArrowheads="1"/>
              </p:cNvSpPr>
              <p:nvPr/>
            </p:nvSpPr>
            <p:spPr bwMode="auto">
              <a:xfrm>
                <a:off x="3792" y="1855"/>
                <a:ext cx="371"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4</a:t>
                </a:r>
                <a:endParaRPr lang="en-US" sz="2000"/>
              </a:p>
            </p:txBody>
          </p:sp>
          <p:sp>
            <p:nvSpPr>
              <p:cNvPr id="500777" name="Rectangle 41"/>
              <p:cNvSpPr>
                <a:spLocks noChangeArrowheads="1"/>
              </p:cNvSpPr>
              <p:nvPr/>
            </p:nvSpPr>
            <p:spPr bwMode="auto">
              <a:xfrm>
                <a:off x="4163" y="1664"/>
                <a:ext cx="62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Lahore</a:t>
                </a:r>
                <a:endParaRPr lang="en-US" sz="2000"/>
              </a:p>
            </p:txBody>
          </p:sp>
          <p:sp>
            <p:nvSpPr>
              <p:cNvPr id="500778" name="Rectangle 42"/>
              <p:cNvSpPr>
                <a:spLocks noChangeArrowheads="1"/>
              </p:cNvSpPr>
              <p:nvPr/>
            </p:nvSpPr>
            <p:spPr bwMode="auto">
              <a:xfrm>
                <a:off x="3792" y="1664"/>
                <a:ext cx="371"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3</a:t>
                </a:r>
                <a:endParaRPr lang="en-US" sz="2000"/>
              </a:p>
            </p:txBody>
          </p:sp>
          <p:sp>
            <p:nvSpPr>
              <p:cNvPr id="500779" name="Rectangle 43"/>
              <p:cNvSpPr>
                <a:spLocks noChangeArrowheads="1"/>
              </p:cNvSpPr>
              <p:nvPr/>
            </p:nvSpPr>
            <p:spPr bwMode="auto">
              <a:xfrm>
                <a:off x="4163" y="1473"/>
                <a:ext cx="62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Lahore</a:t>
                </a:r>
                <a:endParaRPr lang="en-US" sz="2000"/>
              </a:p>
            </p:txBody>
          </p:sp>
          <p:sp>
            <p:nvSpPr>
              <p:cNvPr id="500780" name="Rectangle 44"/>
              <p:cNvSpPr>
                <a:spLocks noChangeArrowheads="1"/>
              </p:cNvSpPr>
              <p:nvPr/>
            </p:nvSpPr>
            <p:spPr bwMode="auto">
              <a:xfrm>
                <a:off x="3792" y="1473"/>
                <a:ext cx="371"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2</a:t>
                </a:r>
                <a:endParaRPr lang="en-US" sz="2000"/>
              </a:p>
            </p:txBody>
          </p:sp>
          <p:sp>
            <p:nvSpPr>
              <p:cNvPr id="500781" name="Rectangle 45"/>
              <p:cNvSpPr>
                <a:spLocks noChangeArrowheads="1"/>
              </p:cNvSpPr>
              <p:nvPr/>
            </p:nvSpPr>
            <p:spPr bwMode="auto">
              <a:xfrm>
                <a:off x="4163" y="1247"/>
                <a:ext cx="624"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500782" name="Rectangle 46"/>
              <p:cNvSpPr>
                <a:spLocks noChangeArrowheads="1"/>
              </p:cNvSpPr>
              <p:nvPr/>
            </p:nvSpPr>
            <p:spPr bwMode="auto">
              <a:xfrm>
                <a:off x="3792" y="1247"/>
                <a:ext cx="371"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a:t>
                </a:r>
                <a:endParaRPr lang="en-US" sz="2000"/>
              </a:p>
            </p:txBody>
          </p:sp>
          <p:sp>
            <p:nvSpPr>
              <p:cNvPr id="500783" name="Rectangle 47"/>
              <p:cNvSpPr>
                <a:spLocks noChangeArrowheads="1"/>
              </p:cNvSpPr>
              <p:nvPr/>
            </p:nvSpPr>
            <p:spPr bwMode="auto">
              <a:xfrm>
                <a:off x="4163" y="1056"/>
                <a:ext cx="624"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Campus</a:t>
                </a:r>
                <a:endParaRPr lang="en-US" sz="2000">
                  <a:solidFill>
                    <a:schemeClr val="tx2"/>
                  </a:solidFill>
                </a:endParaRPr>
              </a:p>
            </p:txBody>
          </p:sp>
          <p:sp>
            <p:nvSpPr>
              <p:cNvPr id="500784" name="Rectangle 48"/>
              <p:cNvSpPr>
                <a:spLocks noChangeArrowheads="1"/>
              </p:cNvSpPr>
              <p:nvPr/>
            </p:nvSpPr>
            <p:spPr bwMode="auto">
              <a:xfrm>
                <a:off x="3792" y="1056"/>
                <a:ext cx="371"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SID</a:t>
                </a:r>
                <a:endParaRPr lang="en-US" sz="2000">
                  <a:solidFill>
                    <a:schemeClr val="tx2"/>
                  </a:solidFill>
                </a:endParaRPr>
              </a:p>
            </p:txBody>
          </p:sp>
          <p:sp>
            <p:nvSpPr>
              <p:cNvPr id="500785" name="Line 49"/>
              <p:cNvSpPr>
                <a:spLocks noChangeShapeType="1"/>
              </p:cNvSpPr>
              <p:nvPr/>
            </p:nvSpPr>
            <p:spPr bwMode="auto">
              <a:xfrm>
                <a:off x="3792" y="1247"/>
                <a:ext cx="995" cy="0"/>
              </a:xfrm>
              <a:prstGeom prst="line">
                <a:avLst/>
              </a:prstGeom>
              <a:noFill/>
              <a:ln w="12700">
                <a:solidFill>
                  <a:schemeClr val="tx1"/>
                </a:solidFill>
                <a:round/>
                <a:headEnd/>
                <a:tailEnd/>
              </a:ln>
              <a:effectLst/>
            </p:spPr>
            <p:txBody>
              <a:bodyPr/>
              <a:lstStyle/>
              <a:p>
                <a:endParaRPr lang="en-US"/>
              </a:p>
            </p:txBody>
          </p:sp>
          <p:sp>
            <p:nvSpPr>
              <p:cNvPr id="500786" name="Line 50"/>
              <p:cNvSpPr>
                <a:spLocks noChangeShapeType="1"/>
              </p:cNvSpPr>
              <p:nvPr/>
            </p:nvSpPr>
            <p:spPr bwMode="auto">
              <a:xfrm>
                <a:off x="4163" y="1056"/>
                <a:ext cx="0" cy="1181"/>
              </a:xfrm>
              <a:prstGeom prst="line">
                <a:avLst/>
              </a:prstGeom>
              <a:noFill/>
              <a:ln w="12700">
                <a:solidFill>
                  <a:schemeClr val="tx1"/>
                </a:solidFill>
                <a:round/>
                <a:headEnd/>
                <a:tailEnd/>
              </a:ln>
              <a:effectLst/>
            </p:spPr>
            <p:txBody>
              <a:bodyPr/>
              <a:lstStyle/>
              <a:p>
                <a:endParaRPr lang="en-US"/>
              </a:p>
            </p:txBody>
          </p:sp>
          <p:sp>
            <p:nvSpPr>
              <p:cNvPr id="500787" name="Line 51"/>
              <p:cNvSpPr>
                <a:spLocks noChangeShapeType="1"/>
              </p:cNvSpPr>
              <p:nvPr/>
            </p:nvSpPr>
            <p:spPr bwMode="auto">
              <a:xfrm>
                <a:off x="3792" y="1473"/>
                <a:ext cx="995" cy="0"/>
              </a:xfrm>
              <a:prstGeom prst="line">
                <a:avLst/>
              </a:prstGeom>
              <a:noFill/>
              <a:ln w="12700">
                <a:solidFill>
                  <a:schemeClr val="tx1"/>
                </a:solidFill>
                <a:round/>
                <a:headEnd/>
                <a:tailEnd/>
              </a:ln>
              <a:effectLst/>
            </p:spPr>
            <p:txBody>
              <a:bodyPr/>
              <a:lstStyle/>
              <a:p>
                <a:endParaRPr lang="en-US"/>
              </a:p>
            </p:txBody>
          </p:sp>
          <p:sp>
            <p:nvSpPr>
              <p:cNvPr id="500788" name="Line 52"/>
              <p:cNvSpPr>
                <a:spLocks noChangeShapeType="1"/>
              </p:cNvSpPr>
              <p:nvPr/>
            </p:nvSpPr>
            <p:spPr bwMode="auto">
              <a:xfrm>
                <a:off x="3792" y="1664"/>
                <a:ext cx="995" cy="0"/>
              </a:xfrm>
              <a:prstGeom prst="line">
                <a:avLst/>
              </a:prstGeom>
              <a:noFill/>
              <a:ln w="12700">
                <a:solidFill>
                  <a:schemeClr val="tx1"/>
                </a:solidFill>
                <a:round/>
                <a:headEnd/>
                <a:tailEnd/>
              </a:ln>
              <a:effectLst/>
            </p:spPr>
            <p:txBody>
              <a:bodyPr/>
              <a:lstStyle/>
              <a:p>
                <a:endParaRPr lang="en-US"/>
              </a:p>
            </p:txBody>
          </p:sp>
          <p:sp>
            <p:nvSpPr>
              <p:cNvPr id="500789" name="Line 53"/>
              <p:cNvSpPr>
                <a:spLocks noChangeShapeType="1"/>
              </p:cNvSpPr>
              <p:nvPr/>
            </p:nvSpPr>
            <p:spPr bwMode="auto">
              <a:xfrm>
                <a:off x="3792" y="1855"/>
                <a:ext cx="995" cy="0"/>
              </a:xfrm>
              <a:prstGeom prst="line">
                <a:avLst/>
              </a:prstGeom>
              <a:noFill/>
              <a:ln w="12700">
                <a:solidFill>
                  <a:schemeClr val="tx1"/>
                </a:solidFill>
                <a:round/>
                <a:headEnd/>
                <a:tailEnd/>
              </a:ln>
              <a:effectLst/>
            </p:spPr>
            <p:txBody>
              <a:bodyPr/>
              <a:lstStyle/>
              <a:p>
                <a:endParaRPr lang="en-US"/>
              </a:p>
            </p:txBody>
          </p:sp>
          <p:sp>
            <p:nvSpPr>
              <p:cNvPr id="500790" name="Line 54"/>
              <p:cNvSpPr>
                <a:spLocks noChangeShapeType="1"/>
              </p:cNvSpPr>
              <p:nvPr/>
            </p:nvSpPr>
            <p:spPr bwMode="auto">
              <a:xfrm>
                <a:off x="3792" y="1056"/>
                <a:ext cx="995" cy="0"/>
              </a:xfrm>
              <a:prstGeom prst="line">
                <a:avLst/>
              </a:prstGeom>
              <a:noFill/>
              <a:ln w="12700" cap="sq">
                <a:solidFill>
                  <a:schemeClr val="tx1"/>
                </a:solidFill>
                <a:round/>
                <a:headEnd/>
                <a:tailEnd/>
              </a:ln>
              <a:effectLst/>
            </p:spPr>
            <p:txBody>
              <a:bodyPr/>
              <a:lstStyle/>
              <a:p>
                <a:endParaRPr lang="en-US"/>
              </a:p>
            </p:txBody>
          </p:sp>
          <p:sp>
            <p:nvSpPr>
              <p:cNvPr id="500791" name="Line 55"/>
              <p:cNvSpPr>
                <a:spLocks noChangeShapeType="1"/>
              </p:cNvSpPr>
              <p:nvPr/>
            </p:nvSpPr>
            <p:spPr bwMode="auto">
              <a:xfrm>
                <a:off x="3792" y="1056"/>
                <a:ext cx="0" cy="1181"/>
              </a:xfrm>
              <a:prstGeom prst="line">
                <a:avLst/>
              </a:prstGeom>
              <a:noFill/>
              <a:ln w="12700" cap="sq">
                <a:solidFill>
                  <a:schemeClr val="tx1"/>
                </a:solidFill>
                <a:round/>
                <a:headEnd/>
                <a:tailEnd/>
              </a:ln>
              <a:effectLst/>
            </p:spPr>
            <p:txBody>
              <a:bodyPr/>
              <a:lstStyle/>
              <a:p>
                <a:endParaRPr lang="en-US"/>
              </a:p>
            </p:txBody>
          </p:sp>
          <p:sp>
            <p:nvSpPr>
              <p:cNvPr id="500792" name="Line 56"/>
              <p:cNvSpPr>
                <a:spLocks noChangeShapeType="1"/>
              </p:cNvSpPr>
              <p:nvPr/>
            </p:nvSpPr>
            <p:spPr bwMode="auto">
              <a:xfrm>
                <a:off x="4787" y="1056"/>
                <a:ext cx="0" cy="1181"/>
              </a:xfrm>
              <a:prstGeom prst="line">
                <a:avLst/>
              </a:prstGeom>
              <a:noFill/>
              <a:ln w="12700" cap="sq">
                <a:solidFill>
                  <a:schemeClr val="tx1"/>
                </a:solidFill>
                <a:round/>
                <a:headEnd/>
                <a:tailEnd/>
              </a:ln>
              <a:effectLst/>
            </p:spPr>
            <p:txBody>
              <a:bodyPr/>
              <a:lstStyle/>
              <a:p>
                <a:endParaRPr lang="en-US"/>
              </a:p>
            </p:txBody>
          </p:sp>
          <p:sp>
            <p:nvSpPr>
              <p:cNvPr id="500793" name="Line 57"/>
              <p:cNvSpPr>
                <a:spLocks noChangeShapeType="1"/>
              </p:cNvSpPr>
              <p:nvPr/>
            </p:nvSpPr>
            <p:spPr bwMode="auto">
              <a:xfrm>
                <a:off x="3792" y="2237"/>
                <a:ext cx="995" cy="0"/>
              </a:xfrm>
              <a:prstGeom prst="line">
                <a:avLst/>
              </a:prstGeom>
              <a:noFill/>
              <a:ln w="12700" cap="sq">
                <a:solidFill>
                  <a:schemeClr val="tx1"/>
                </a:solidFill>
                <a:round/>
                <a:headEnd/>
                <a:tailEnd/>
              </a:ln>
              <a:effectLst/>
            </p:spPr>
            <p:txBody>
              <a:bodyPr/>
              <a:lstStyle/>
              <a:p>
                <a:endParaRPr lang="en-US"/>
              </a:p>
            </p:txBody>
          </p:sp>
          <p:sp>
            <p:nvSpPr>
              <p:cNvPr id="500794" name="Line 58"/>
              <p:cNvSpPr>
                <a:spLocks noChangeShapeType="1"/>
              </p:cNvSpPr>
              <p:nvPr/>
            </p:nvSpPr>
            <p:spPr bwMode="auto">
              <a:xfrm>
                <a:off x="3792" y="2046"/>
                <a:ext cx="995" cy="0"/>
              </a:xfrm>
              <a:prstGeom prst="line">
                <a:avLst/>
              </a:prstGeom>
              <a:noFill/>
              <a:ln w="12700">
                <a:solidFill>
                  <a:schemeClr val="tx1"/>
                </a:solidFill>
                <a:round/>
                <a:headEnd/>
                <a:tailEnd/>
              </a:ln>
              <a:effectLst/>
            </p:spPr>
            <p:txBody>
              <a:bodyPr/>
              <a:lstStyle/>
              <a:p>
                <a:endParaRPr lang="en-US"/>
              </a:p>
            </p:txBody>
          </p:sp>
        </p:grpSp>
        <p:sp>
          <p:nvSpPr>
            <p:cNvPr id="500795" name="Text Box 59"/>
            <p:cNvSpPr txBox="1">
              <a:spLocks noChangeArrowheads="1"/>
            </p:cNvSpPr>
            <p:nvPr/>
          </p:nvSpPr>
          <p:spPr bwMode="auto">
            <a:xfrm>
              <a:off x="3491" y="768"/>
              <a:ext cx="1492" cy="231"/>
            </a:xfrm>
            <a:prstGeom prst="rect">
              <a:avLst/>
            </a:prstGeom>
            <a:noFill/>
            <a:ln w="9525">
              <a:noFill/>
              <a:miter lim="800000"/>
              <a:headEnd/>
              <a:tailEnd/>
            </a:ln>
            <a:effectLst/>
          </p:spPr>
          <p:txBody>
            <a:bodyPr wrap="none">
              <a:spAutoFit/>
            </a:bodyPr>
            <a:lstStyle/>
            <a:p>
              <a:r>
                <a:rPr lang="en-US"/>
                <a:t>STUDENT_CAMPUS</a:t>
              </a:r>
            </a:p>
          </p:txBody>
        </p:sp>
        <p:sp>
          <p:nvSpPr>
            <p:cNvPr id="500796" name="AutoShape 60"/>
            <p:cNvSpPr>
              <a:spLocks noChangeArrowheads="1"/>
            </p:cNvSpPr>
            <p:nvPr/>
          </p:nvSpPr>
          <p:spPr bwMode="auto">
            <a:xfrm rot="-1657755">
              <a:off x="2592" y="1776"/>
              <a:ext cx="864" cy="288"/>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 name="Group 61"/>
          <p:cNvGrpSpPr>
            <a:grpSpLocks/>
          </p:cNvGrpSpPr>
          <p:nvPr/>
        </p:nvGrpSpPr>
        <p:grpSpPr bwMode="auto">
          <a:xfrm>
            <a:off x="4572000" y="3962400"/>
            <a:ext cx="3657600" cy="1954213"/>
            <a:chOff x="2640" y="2448"/>
            <a:chExt cx="2304" cy="1231"/>
          </a:xfrm>
        </p:grpSpPr>
        <p:grpSp>
          <p:nvGrpSpPr>
            <p:cNvPr id="7" name="Group 62"/>
            <p:cNvGrpSpPr>
              <a:grpSpLocks/>
            </p:cNvGrpSpPr>
            <p:nvPr/>
          </p:nvGrpSpPr>
          <p:grpSpPr bwMode="auto">
            <a:xfrm>
              <a:off x="3726" y="2880"/>
              <a:ext cx="1094" cy="799"/>
              <a:chOff x="3726" y="2880"/>
              <a:chExt cx="1094" cy="799"/>
            </a:xfrm>
          </p:grpSpPr>
          <p:sp>
            <p:nvSpPr>
              <p:cNvPr id="500799" name="Rectangle 63"/>
              <p:cNvSpPr>
                <a:spLocks noChangeArrowheads="1"/>
              </p:cNvSpPr>
              <p:nvPr/>
            </p:nvSpPr>
            <p:spPr bwMode="auto">
              <a:xfrm>
                <a:off x="4340" y="3488"/>
                <a:ext cx="480"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PhD</a:t>
                </a:r>
              </a:p>
            </p:txBody>
          </p:sp>
          <p:sp>
            <p:nvSpPr>
              <p:cNvPr id="500800" name="Rectangle 64"/>
              <p:cNvSpPr>
                <a:spLocks noChangeArrowheads="1"/>
              </p:cNvSpPr>
              <p:nvPr/>
            </p:nvSpPr>
            <p:spPr bwMode="auto">
              <a:xfrm>
                <a:off x="3726" y="3488"/>
                <a:ext cx="61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Peshawar</a:t>
                </a:r>
              </a:p>
            </p:txBody>
          </p:sp>
          <p:sp>
            <p:nvSpPr>
              <p:cNvPr id="500801" name="Rectangle 65"/>
              <p:cNvSpPr>
                <a:spLocks noChangeArrowheads="1"/>
              </p:cNvSpPr>
              <p:nvPr/>
            </p:nvSpPr>
            <p:spPr bwMode="auto">
              <a:xfrm>
                <a:off x="4340" y="3297"/>
                <a:ext cx="480"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MS</a:t>
                </a:r>
              </a:p>
            </p:txBody>
          </p:sp>
          <p:sp>
            <p:nvSpPr>
              <p:cNvPr id="500802" name="Rectangle 66"/>
              <p:cNvSpPr>
                <a:spLocks noChangeArrowheads="1"/>
              </p:cNvSpPr>
              <p:nvPr/>
            </p:nvSpPr>
            <p:spPr bwMode="auto">
              <a:xfrm>
                <a:off x="3726" y="3297"/>
                <a:ext cx="61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Lahore</a:t>
                </a:r>
              </a:p>
            </p:txBody>
          </p:sp>
          <p:sp>
            <p:nvSpPr>
              <p:cNvPr id="500803" name="Rectangle 67"/>
              <p:cNvSpPr>
                <a:spLocks noChangeArrowheads="1"/>
              </p:cNvSpPr>
              <p:nvPr/>
            </p:nvSpPr>
            <p:spPr bwMode="auto">
              <a:xfrm>
                <a:off x="4340" y="3071"/>
                <a:ext cx="480"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endParaRPr lang="en-US" sz="2000"/>
              </a:p>
            </p:txBody>
          </p:sp>
          <p:sp>
            <p:nvSpPr>
              <p:cNvPr id="500804" name="Rectangle 68"/>
              <p:cNvSpPr>
                <a:spLocks noChangeArrowheads="1"/>
              </p:cNvSpPr>
              <p:nvPr/>
            </p:nvSpPr>
            <p:spPr bwMode="auto">
              <a:xfrm>
                <a:off x="3726" y="3071"/>
                <a:ext cx="614"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p>
            </p:txBody>
          </p:sp>
          <p:sp>
            <p:nvSpPr>
              <p:cNvPr id="500805" name="Rectangle 69"/>
              <p:cNvSpPr>
                <a:spLocks noChangeArrowheads="1"/>
              </p:cNvSpPr>
              <p:nvPr/>
            </p:nvSpPr>
            <p:spPr bwMode="auto">
              <a:xfrm>
                <a:off x="4340" y="2880"/>
                <a:ext cx="480"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Degree</a:t>
                </a:r>
                <a:endParaRPr lang="en-US" sz="2000">
                  <a:solidFill>
                    <a:schemeClr val="tx2"/>
                  </a:solidFill>
                </a:endParaRPr>
              </a:p>
            </p:txBody>
          </p:sp>
          <p:sp>
            <p:nvSpPr>
              <p:cNvPr id="500806" name="Rectangle 70"/>
              <p:cNvSpPr>
                <a:spLocks noChangeArrowheads="1"/>
              </p:cNvSpPr>
              <p:nvPr/>
            </p:nvSpPr>
            <p:spPr bwMode="auto">
              <a:xfrm>
                <a:off x="3726" y="2880"/>
                <a:ext cx="614"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Campus</a:t>
                </a:r>
              </a:p>
            </p:txBody>
          </p:sp>
          <p:sp>
            <p:nvSpPr>
              <p:cNvPr id="500807" name="Line 71"/>
              <p:cNvSpPr>
                <a:spLocks noChangeShapeType="1"/>
              </p:cNvSpPr>
              <p:nvPr/>
            </p:nvSpPr>
            <p:spPr bwMode="auto">
              <a:xfrm>
                <a:off x="3726" y="3071"/>
                <a:ext cx="1094" cy="0"/>
              </a:xfrm>
              <a:prstGeom prst="line">
                <a:avLst/>
              </a:prstGeom>
              <a:noFill/>
              <a:ln w="12700">
                <a:solidFill>
                  <a:schemeClr val="tx1"/>
                </a:solidFill>
                <a:round/>
                <a:headEnd/>
                <a:tailEnd/>
              </a:ln>
              <a:effectLst/>
            </p:spPr>
            <p:txBody>
              <a:bodyPr/>
              <a:lstStyle/>
              <a:p>
                <a:endParaRPr lang="en-US"/>
              </a:p>
            </p:txBody>
          </p:sp>
          <p:sp>
            <p:nvSpPr>
              <p:cNvPr id="500808" name="Line 72"/>
              <p:cNvSpPr>
                <a:spLocks noChangeShapeType="1"/>
              </p:cNvSpPr>
              <p:nvPr/>
            </p:nvSpPr>
            <p:spPr bwMode="auto">
              <a:xfrm>
                <a:off x="4340" y="2880"/>
                <a:ext cx="0" cy="799"/>
              </a:xfrm>
              <a:prstGeom prst="line">
                <a:avLst/>
              </a:prstGeom>
              <a:noFill/>
              <a:ln w="12700">
                <a:solidFill>
                  <a:schemeClr val="tx1"/>
                </a:solidFill>
                <a:round/>
                <a:headEnd/>
                <a:tailEnd/>
              </a:ln>
              <a:effectLst/>
            </p:spPr>
            <p:txBody>
              <a:bodyPr/>
              <a:lstStyle/>
              <a:p>
                <a:endParaRPr lang="en-US"/>
              </a:p>
            </p:txBody>
          </p:sp>
          <p:sp>
            <p:nvSpPr>
              <p:cNvPr id="500809" name="Line 73"/>
              <p:cNvSpPr>
                <a:spLocks noChangeShapeType="1"/>
              </p:cNvSpPr>
              <p:nvPr/>
            </p:nvSpPr>
            <p:spPr bwMode="auto">
              <a:xfrm>
                <a:off x="3726" y="3297"/>
                <a:ext cx="1094" cy="0"/>
              </a:xfrm>
              <a:prstGeom prst="line">
                <a:avLst/>
              </a:prstGeom>
              <a:noFill/>
              <a:ln w="12700">
                <a:solidFill>
                  <a:schemeClr val="tx1"/>
                </a:solidFill>
                <a:round/>
                <a:headEnd/>
                <a:tailEnd/>
              </a:ln>
              <a:effectLst/>
            </p:spPr>
            <p:txBody>
              <a:bodyPr/>
              <a:lstStyle/>
              <a:p>
                <a:endParaRPr lang="en-US"/>
              </a:p>
            </p:txBody>
          </p:sp>
          <p:sp>
            <p:nvSpPr>
              <p:cNvPr id="500810" name="Line 74"/>
              <p:cNvSpPr>
                <a:spLocks noChangeShapeType="1"/>
              </p:cNvSpPr>
              <p:nvPr/>
            </p:nvSpPr>
            <p:spPr bwMode="auto">
              <a:xfrm>
                <a:off x="3726" y="3488"/>
                <a:ext cx="1094" cy="0"/>
              </a:xfrm>
              <a:prstGeom prst="line">
                <a:avLst/>
              </a:prstGeom>
              <a:noFill/>
              <a:ln w="12700">
                <a:solidFill>
                  <a:schemeClr val="tx1"/>
                </a:solidFill>
                <a:round/>
                <a:headEnd/>
                <a:tailEnd/>
              </a:ln>
              <a:effectLst/>
            </p:spPr>
            <p:txBody>
              <a:bodyPr/>
              <a:lstStyle/>
              <a:p>
                <a:endParaRPr lang="en-US"/>
              </a:p>
            </p:txBody>
          </p:sp>
          <p:sp>
            <p:nvSpPr>
              <p:cNvPr id="500811" name="Line 75"/>
              <p:cNvSpPr>
                <a:spLocks noChangeShapeType="1"/>
              </p:cNvSpPr>
              <p:nvPr/>
            </p:nvSpPr>
            <p:spPr bwMode="auto">
              <a:xfrm>
                <a:off x="3726" y="2880"/>
                <a:ext cx="1094" cy="0"/>
              </a:xfrm>
              <a:prstGeom prst="line">
                <a:avLst/>
              </a:prstGeom>
              <a:noFill/>
              <a:ln w="12700" cap="sq">
                <a:solidFill>
                  <a:schemeClr val="tx1"/>
                </a:solidFill>
                <a:round/>
                <a:headEnd/>
                <a:tailEnd/>
              </a:ln>
              <a:effectLst/>
            </p:spPr>
            <p:txBody>
              <a:bodyPr/>
              <a:lstStyle/>
              <a:p>
                <a:endParaRPr lang="en-US"/>
              </a:p>
            </p:txBody>
          </p:sp>
          <p:sp>
            <p:nvSpPr>
              <p:cNvPr id="500812" name="Line 76"/>
              <p:cNvSpPr>
                <a:spLocks noChangeShapeType="1"/>
              </p:cNvSpPr>
              <p:nvPr/>
            </p:nvSpPr>
            <p:spPr bwMode="auto">
              <a:xfrm>
                <a:off x="3726" y="2880"/>
                <a:ext cx="0" cy="799"/>
              </a:xfrm>
              <a:prstGeom prst="line">
                <a:avLst/>
              </a:prstGeom>
              <a:noFill/>
              <a:ln w="12700" cap="sq">
                <a:solidFill>
                  <a:schemeClr val="tx1"/>
                </a:solidFill>
                <a:round/>
                <a:headEnd/>
                <a:tailEnd/>
              </a:ln>
              <a:effectLst/>
            </p:spPr>
            <p:txBody>
              <a:bodyPr/>
              <a:lstStyle/>
              <a:p>
                <a:endParaRPr lang="en-US"/>
              </a:p>
            </p:txBody>
          </p:sp>
          <p:sp>
            <p:nvSpPr>
              <p:cNvPr id="500813" name="Line 77"/>
              <p:cNvSpPr>
                <a:spLocks noChangeShapeType="1"/>
              </p:cNvSpPr>
              <p:nvPr/>
            </p:nvSpPr>
            <p:spPr bwMode="auto">
              <a:xfrm>
                <a:off x="4820" y="2880"/>
                <a:ext cx="0" cy="799"/>
              </a:xfrm>
              <a:prstGeom prst="line">
                <a:avLst/>
              </a:prstGeom>
              <a:noFill/>
              <a:ln w="12700" cap="sq">
                <a:solidFill>
                  <a:schemeClr val="tx1"/>
                </a:solidFill>
                <a:round/>
                <a:headEnd/>
                <a:tailEnd/>
              </a:ln>
              <a:effectLst/>
            </p:spPr>
            <p:txBody>
              <a:bodyPr/>
              <a:lstStyle/>
              <a:p>
                <a:endParaRPr lang="en-US"/>
              </a:p>
            </p:txBody>
          </p:sp>
          <p:sp>
            <p:nvSpPr>
              <p:cNvPr id="500814" name="Line 78"/>
              <p:cNvSpPr>
                <a:spLocks noChangeShapeType="1"/>
              </p:cNvSpPr>
              <p:nvPr/>
            </p:nvSpPr>
            <p:spPr bwMode="auto">
              <a:xfrm>
                <a:off x="3726" y="3679"/>
                <a:ext cx="1094" cy="0"/>
              </a:xfrm>
              <a:prstGeom prst="line">
                <a:avLst/>
              </a:prstGeom>
              <a:noFill/>
              <a:ln w="12700" cap="sq">
                <a:solidFill>
                  <a:schemeClr val="tx1"/>
                </a:solidFill>
                <a:round/>
                <a:headEnd/>
                <a:tailEnd/>
              </a:ln>
              <a:effectLst/>
            </p:spPr>
            <p:txBody>
              <a:bodyPr/>
              <a:lstStyle/>
              <a:p>
                <a:endParaRPr lang="en-US"/>
              </a:p>
            </p:txBody>
          </p:sp>
        </p:grpSp>
        <p:sp>
          <p:nvSpPr>
            <p:cNvPr id="500815" name="Text Box 79"/>
            <p:cNvSpPr txBox="1">
              <a:spLocks noChangeArrowheads="1"/>
            </p:cNvSpPr>
            <p:nvPr/>
          </p:nvSpPr>
          <p:spPr bwMode="auto">
            <a:xfrm>
              <a:off x="3524" y="2592"/>
              <a:ext cx="1420" cy="231"/>
            </a:xfrm>
            <a:prstGeom prst="rect">
              <a:avLst/>
            </a:prstGeom>
            <a:noFill/>
            <a:ln w="9525">
              <a:noFill/>
              <a:miter lim="800000"/>
              <a:headEnd/>
              <a:tailEnd/>
            </a:ln>
            <a:effectLst/>
          </p:spPr>
          <p:txBody>
            <a:bodyPr wrap="none">
              <a:spAutoFit/>
            </a:bodyPr>
            <a:lstStyle/>
            <a:p>
              <a:r>
                <a:rPr lang="en-US"/>
                <a:t>CAMPUS_DEGREE</a:t>
              </a:r>
            </a:p>
          </p:txBody>
        </p:sp>
        <p:sp>
          <p:nvSpPr>
            <p:cNvPr id="500816" name="AutoShape 80"/>
            <p:cNvSpPr>
              <a:spLocks noChangeArrowheads="1"/>
            </p:cNvSpPr>
            <p:nvPr/>
          </p:nvSpPr>
          <p:spPr bwMode="auto">
            <a:xfrm rot="1553123">
              <a:off x="2640" y="2448"/>
              <a:ext cx="864" cy="288"/>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smtClean="0"/>
              <a:t>Shah,2015</a:t>
            </a:r>
            <a:endParaRPr lang="en-US"/>
          </a:p>
        </p:txBody>
      </p:sp>
      <p:sp>
        <p:nvSpPr>
          <p:cNvPr id="6" name="Slide Number Placeholder 6"/>
          <p:cNvSpPr>
            <a:spLocks noGrp="1"/>
          </p:cNvSpPr>
          <p:nvPr>
            <p:ph type="sldNum" sz="quarter" idx="12"/>
          </p:nvPr>
        </p:nvSpPr>
        <p:spPr/>
        <p:txBody>
          <a:bodyPr/>
          <a:lstStyle/>
          <a:p>
            <a:fld id="{A5D5D467-97D5-49CC-B2CF-286C5DBA7FDC}" type="slidenum">
              <a:rPr lang="en-US"/>
              <a:pPr/>
              <a:t>13</a:t>
            </a:fld>
            <a:endParaRPr lang="en-US"/>
          </a:p>
        </p:txBody>
      </p:sp>
      <p:sp>
        <p:nvSpPr>
          <p:cNvPr id="422914"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3NF</a:t>
            </a:r>
          </a:p>
        </p:txBody>
      </p:sp>
      <p:sp>
        <p:nvSpPr>
          <p:cNvPr id="422959" name="Text Box 47"/>
          <p:cNvSpPr txBox="1">
            <a:spLocks noChangeArrowheads="1"/>
          </p:cNvSpPr>
          <p:nvPr/>
        </p:nvSpPr>
        <p:spPr bwMode="auto">
          <a:xfrm>
            <a:off x="381000" y="1027113"/>
            <a:ext cx="8458200" cy="5397500"/>
          </a:xfrm>
          <a:prstGeom prst="rect">
            <a:avLst/>
          </a:prstGeom>
          <a:noFill/>
          <a:ln w="9525">
            <a:noFill/>
            <a:miter lim="800000"/>
            <a:headEnd/>
            <a:tailEnd/>
          </a:ln>
          <a:effectLst/>
        </p:spPr>
        <p:txBody>
          <a:bodyPr>
            <a:spAutoFit/>
          </a:bodyPr>
          <a:lstStyle/>
          <a:p>
            <a:r>
              <a:rPr lang="en-US" sz="3200"/>
              <a:t>Removal of anomalies and improvement in queries as follows:</a:t>
            </a:r>
          </a:p>
          <a:p>
            <a:endParaRPr lang="en-US" sz="3200"/>
          </a:p>
          <a:p>
            <a:pPr lvl="1">
              <a:buFont typeface="Wingdings" pitchFamily="2" charset="2"/>
              <a:buChar char="§"/>
            </a:pPr>
            <a:r>
              <a:rPr lang="en-US" sz="2800"/>
              <a:t> </a:t>
            </a:r>
            <a:r>
              <a:rPr lang="en-US" sz="2800" b="1"/>
              <a:t>INSERT:</a:t>
            </a:r>
            <a:r>
              <a:rPr lang="en-US" sz="2800"/>
              <a:t> Able to first offer a degree program, and then students registering in it.</a:t>
            </a:r>
          </a:p>
          <a:p>
            <a:pPr lvl="1">
              <a:buFont typeface="Wingdings" pitchFamily="2" charset="2"/>
              <a:buChar char="§"/>
            </a:pPr>
            <a:endParaRPr lang="en-US" sz="2800"/>
          </a:p>
          <a:p>
            <a:pPr lvl="1">
              <a:buFont typeface="Wingdings" pitchFamily="2" charset="2"/>
              <a:buChar char="§"/>
            </a:pPr>
            <a:r>
              <a:rPr lang="en-US" sz="2800"/>
              <a:t> </a:t>
            </a:r>
            <a:r>
              <a:rPr lang="en-US" sz="2800" b="1"/>
              <a:t>UPDATE:</a:t>
            </a:r>
            <a:r>
              <a:rPr lang="en-US" sz="2800"/>
              <a:t> Migrating students between campuses by changing a single row.</a:t>
            </a:r>
          </a:p>
          <a:p>
            <a:pPr lvl="1">
              <a:buFont typeface="Wingdings" pitchFamily="2" charset="2"/>
              <a:buChar char="§"/>
            </a:pPr>
            <a:endParaRPr lang="en-US" sz="2800"/>
          </a:p>
          <a:p>
            <a:pPr lvl="1">
              <a:buFont typeface="Wingdings" pitchFamily="2" charset="2"/>
              <a:buChar char="§"/>
            </a:pPr>
            <a:r>
              <a:rPr lang="en-US" sz="2800"/>
              <a:t> </a:t>
            </a:r>
            <a:r>
              <a:rPr lang="en-US" sz="2800" b="1"/>
              <a:t>DELETE:</a:t>
            </a:r>
            <a:r>
              <a:rPr lang="en-US" sz="2800"/>
              <a:t> Deleting information about a course, without deleting facts about all columns in the record.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9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29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29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29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59"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smtClean="0"/>
              <a:t>Shah,2015</a:t>
            </a:r>
            <a:endParaRPr lang="en-US"/>
          </a:p>
        </p:txBody>
      </p:sp>
      <p:sp>
        <p:nvSpPr>
          <p:cNvPr id="6" name="Slide Number Placeholder 6"/>
          <p:cNvSpPr>
            <a:spLocks noGrp="1"/>
          </p:cNvSpPr>
          <p:nvPr>
            <p:ph type="sldNum" sz="quarter" idx="12"/>
          </p:nvPr>
        </p:nvSpPr>
        <p:spPr/>
        <p:txBody>
          <a:bodyPr/>
          <a:lstStyle/>
          <a:p>
            <a:fld id="{A20E4463-B87C-4F98-9815-9CF1E5EDF1D6}" type="slidenum">
              <a:rPr lang="en-US"/>
              <a:pPr/>
              <a:t>14</a:t>
            </a:fld>
            <a:endParaRPr lang="en-US"/>
          </a:p>
        </p:txBody>
      </p:sp>
      <p:sp>
        <p:nvSpPr>
          <p:cNvPr id="427010"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a:t>
            </a:r>
          </a:p>
        </p:txBody>
      </p:sp>
      <p:sp>
        <p:nvSpPr>
          <p:cNvPr id="427011" name="Text Box 3"/>
          <p:cNvSpPr txBox="1">
            <a:spLocks noChangeArrowheads="1"/>
          </p:cNvSpPr>
          <p:nvPr/>
        </p:nvSpPr>
        <p:spPr bwMode="auto">
          <a:xfrm>
            <a:off x="381000" y="1027113"/>
            <a:ext cx="8458200" cy="5461000"/>
          </a:xfrm>
          <a:prstGeom prst="rect">
            <a:avLst/>
          </a:prstGeom>
          <a:noFill/>
          <a:ln w="9525">
            <a:noFill/>
            <a:miter lim="800000"/>
            <a:headEnd/>
            <a:tailEnd/>
          </a:ln>
          <a:effectLst/>
        </p:spPr>
        <p:txBody>
          <a:bodyPr>
            <a:spAutoFit/>
          </a:bodyPr>
          <a:lstStyle/>
          <a:p>
            <a:r>
              <a:rPr lang="en-US" sz="3600"/>
              <a:t>Conclusions:</a:t>
            </a:r>
          </a:p>
          <a:p>
            <a:endParaRPr lang="en-US" sz="3600"/>
          </a:p>
          <a:p>
            <a:pPr>
              <a:buFont typeface="Wingdings" pitchFamily="2" charset="2"/>
              <a:buChar char="§"/>
            </a:pPr>
            <a:r>
              <a:rPr lang="en-US" sz="2800"/>
              <a:t> Normalization guidelines are cumulative. </a:t>
            </a:r>
          </a:p>
          <a:p>
            <a:pPr>
              <a:buFont typeface="Wingdings" pitchFamily="2" charset="2"/>
              <a:buChar char="§"/>
            </a:pPr>
            <a:endParaRPr lang="en-US" sz="2800"/>
          </a:p>
          <a:p>
            <a:pPr>
              <a:buFont typeface="Wingdings" pitchFamily="2" charset="2"/>
              <a:buChar char="§"/>
            </a:pPr>
            <a:r>
              <a:rPr lang="en-US" sz="2800"/>
              <a:t> Generally a good idea to only ensure 2NF. </a:t>
            </a:r>
          </a:p>
          <a:p>
            <a:pPr>
              <a:buFont typeface="Wingdings" pitchFamily="2" charset="2"/>
              <a:buChar char="§"/>
            </a:pPr>
            <a:endParaRPr lang="en-US" sz="2800"/>
          </a:p>
          <a:p>
            <a:pPr>
              <a:buFont typeface="Wingdings" pitchFamily="2" charset="2"/>
              <a:buChar char="§"/>
            </a:pPr>
            <a:r>
              <a:rPr lang="en-US" sz="2800"/>
              <a:t> 3NF is at the cost of simplicity and performance. </a:t>
            </a:r>
          </a:p>
          <a:p>
            <a:pPr>
              <a:buFont typeface="Wingdings" pitchFamily="2" charset="2"/>
              <a:buChar char="§"/>
            </a:pPr>
            <a:endParaRPr lang="en-US" sz="2800"/>
          </a:p>
          <a:p>
            <a:pPr>
              <a:buFont typeface="Wingdings" pitchFamily="2" charset="2"/>
              <a:buChar char="§"/>
            </a:pPr>
            <a:r>
              <a:rPr lang="en-US" sz="2800"/>
              <a:t> There is a 4NF with no multi-valued dependencies. </a:t>
            </a:r>
          </a:p>
          <a:p>
            <a:pPr>
              <a:buFont typeface="Wingdings" pitchFamily="2" charset="2"/>
              <a:buChar char="§"/>
            </a:pPr>
            <a:endParaRPr lang="en-US" sz="2800"/>
          </a:p>
          <a:p>
            <a:pPr>
              <a:buFont typeface="Wingdings" pitchFamily="2" charset="2"/>
              <a:buChar char="§"/>
            </a:pPr>
            <a:r>
              <a:rPr lang="en-US" sz="2800"/>
              <a:t> There is also a 5NF.</a:t>
            </a:r>
            <a:endParaRPr 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70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70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70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Shah,2015</a:t>
            </a:r>
            <a:endParaRPr lang="en-US"/>
          </a:p>
        </p:txBody>
      </p:sp>
      <p:sp>
        <p:nvSpPr>
          <p:cNvPr id="5" name="Slide Number Placeholder 5"/>
          <p:cNvSpPr>
            <a:spLocks noGrp="1"/>
          </p:cNvSpPr>
          <p:nvPr>
            <p:ph type="sldNum" sz="quarter" idx="12"/>
          </p:nvPr>
        </p:nvSpPr>
        <p:spPr/>
        <p:txBody>
          <a:bodyPr/>
          <a:lstStyle/>
          <a:p>
            <a:fld id="{01E2974D-A413-41A6-8ED6-C0323DE40334}" type="slidenum">
              <a:rPr lang="en-US"/>
              <a:pPr/>
              <a:t>2</a:t>
            </a:fld>
            <a:endParaRPr lang="en-US"/>
          </a:p>
        </p:txBody>
      </p:sp>
      <p:sp>
        <p:nvSpPr>
          <p:cNvPr id="521218" name="Rectangle 2"/>
          <p:cNvSpPr>
            <a:spLocks noGrp="1" noChangeArrowheads="1"/>
          </p:cNvSpPr>
          <p:nvPr>
            <p:ph type="title"/>
          </p:nvPr>
        </p:nvSpPr>
        <p:spPr>
          <a:xfrm>
            <a:off x="455613" y="2209800"/>
            <a:ext cx="8226425" cy="1143000"/>
          </a:xfrm>
        </p:spPr>
        <p:txBody>
          <a:bodyPr>
            <a:normAutofit fontScale="90000"/>
          </a:bodyPr>
          <a:lstStyle/>
          <a:p>
            <a:r>
              <a:rPr lang="en-US" sz="4000"/>
              <a:t>Normalization</a:t>
            </a:r>
            <a:br>
              <a:rPr lang="en-US" sz="4000"/>
            </a:br>
            <a:endParaRPr lang="en-US" sz="4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Shah,2015</a:t>
            </a:r>
            <a:endParaRPr lang="en-US"/>
          </a:p>
        </p:txBody>
      </p:sp>
      <p:sp>
        <p:nvSpPr>
          <p:cNvPr id="6" name="Slide Number Placeholder 5"/>
          <p:cNvSpPr>
            <a:spLocks noGrp="1"/>
          </p:cNvSpPr>
          <p:nvPr>
            <p:ph type="sldNum" sz="quarter" idx="12"/>
          </p:nvPr>
        </p:nvSpPr>
        <p:spPr/>
        <p:txBody>
          <a:bodyPr/>
          <a:lstStyle/>
          <a:p>
            <a:fld id="{8638CD83-FE6E-40B1-97C2-6CCC2E2D4A47}" type="slidenum">
              <a:rPr lang="en-US"/>
              <a:pPr/>
              <a:t>3</a:t>
            </a:fld>
            <a:endParaRPr lang="en-US"/>
          </a:p>
        </p:txBody>
      </p:sp>
      <p:sp>
        <p:nvSpPr>
          <p:cNvPr id="281602"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a:t>
            </a:r>
          </a:p>
        </p:txBody>
      </p:sp>
      <p:sp>
        <p:nvSpPr>
          <p:cNvPr id="281628" name="Rectangle 28"/>
          <p:cNvSpPr>
            <a:spLocks noChangeArrowheads="1"/>
          </p:cNvSpPr>
          <p:nvPr/>
        </p:nvSpPr>
        <p:spPr bwMode="auto">
          <a:xfrm>
            <a:off x="152400" y="685800"/>
            <a:ext cx="9144000" cy="4708981"/>
          </a:xfrm>
          <a:prstGeom prst="rect">
            <a:avLst/>
          </a:prstGeom>
          <a:noFill/>
          <a:ln w="9525">
            <a:noFill/>
            <a:miter lim="800000"/>
            <a:headEnd/>
            <a:tailEnd/>
          </a:ln>
          <a:effectLst/>
        </p:spPr>
        <p:txBody>
          <a:bodyPr>
            <a:spAutoFit/>
          </a:bodyPr>
          <a:lstStyle/>
          <a:p>
            <a:r>
              <a:rPr lang="en-US" sz="3200" dirty="0"/>
              <a:t>What is normalization?</a:t>
            </a:r>
          </a:p>
          <a:p>
            <a:endParaRPr lang="en-US" sz="2000" dirty="0"/>
          </a:p>
          <a:p>
            <a:r>
              <a:rPr lang="en-US" sz="3200" dirty="0"/>
              <a:t>What are the goals of normalization?  </a:t>
            </a:r>
          </a:p>
          <a:p>
            <a:pPr>
              <a:buFont typeface="Wingdings" pitchFamily="2" charset="2"/>
              <a:buChar char="§"/>
            </a:pPr>
            <a:endParaRPr lang="en-US" sz="2000" dirty="0"/>
          </a:p>
          <a:p>
            <a:pPr lvl="1">
              <a:buFont typeface="Wingdings" pitchFamily="2" charset="2"/>
              <a:buChar char="§"/>
            </a:pPr>
            <a:r>
              <a:rPr lang="en-US" sz="2800" dirty="0"/>
              <a:t> Eliminate redundant data. </a:t>
            </a:r>
          </a:p>
          <a:p>
            <a:pPr lvl="1">
              <a:buFont typeface="Wingdings" pitchFamily="2" charset="2"/>
              <a:buChar char="§"/>
            </a:pPr>
            <a:r>
              <a:rPr lang="en-US" sz="2800" dirty="0"/>
              <a:t> Ensure data dependencies make sense.</a:t>
            </a:r>
            <a:r>
              <a:rPr lang="en-US" sz="3200" dirty="0"/>
              <a:t> </a:t>
            </a:r>
          </a:p>
          <a:p>
            <a:endParaRPr lang="en-US" sz="2400" dirty="0"/>
          </a:p>
          <a:p>
            <a:r>
              <a:rPr lang="en-US" sz="3200" dirty="0"/>
              <a:t>What is the result of normalization?</a:t>
            </a:r>
          </a:p>
          <a:p>
            <a:endParaRPr lang="en-US" sz="2400" dirty="0"/>
          </a:p>
          <a:p>
            <a:r>
              <a:rPr lang="en-US" sz="3200" dirty="0"/>
              <a:t>What are the levels of normalization?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6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6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6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162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162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8"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ooter Placeholder 5"/>
          <p:cNvSpPr>
            <a:spLocks noGrp="1"/>
          </p:cNvSpPr>
          <p:nvPr>
            <p:ph type="ftr" sz="quarter" idx="11"/>
          </p:nvPr>
        </p:nvSpPr>
        <p:spPr/>
        <p:txBody>
          <a:bodyPr/>
          <a:lstStyle/>
          <a:p>
            <a:r>
              <a:rPr lang="en-US" smtClean="0"/>
              <a:t>Shah,2015</a:t>
            </a:r>
            <a:endParaRPr lang="en-US"/>
          </a:p>
        </p:txBody>
      </p:sp>
      <p:sp>
        <p:nvSpPr>
          <p:cNvPr id="93" name="Slide Number Placeholder 6"/>
          <p:cNvSpPr>
            <a:spLocks noGrp="1"/>
          </p:cNvSpPr>
          <p:nvPr>
            <p:ph type="sldNum" sz="quarter" idx="12"/>
          </p:nvPr>
        </p:nvSpPr>
        <p:spPr/>
        <p:txBody>
          <a:bodyPr/>
          <a:lstStyle/>
          <a:p>
            <a:fld id="{23F365AC-B625-4EB2-9D47-A164518834CF}" type="slidenum">
              <a:rPr lang="en-US"/>
              <a:pPr/>
              <a:t>4</a:t>
            </a:fld>
            <a:endParaRPr lang="en-US"/>
          </a:p>
        </p:txBody>
      </p:sp>
      <p:sp>
        <p:nvSpPr>
          <p:cNvPr id="410626"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a:t>
            </a:r>
          </a:p>
        </p:txBody>
      </p:sp>
      <p:sp>
        <p:nvSpPr>
          <p:cNvPr id="414749" name="Text Box 1053"/>
          <p:cNvSpPr txBox="1">
            <a:spLocks noChangeArrowheads="1"/>
          </p:cNvSpPr>
          <p:nvPr/>
        </p:nvSpPr>
        <p:spPr bwMode="auto">
          <a:xfrm>
            <a:off x="4800600" y="1600200"/>
            <a:ext cx="4362450" cy="2563813"/>
          </a:xfrm>
          <a:prstGeom prst="rect">
            <a:avLst/>
          </a:prstGeom>
          <a:noFill/>
          <a:ln w="9525">
            <a:noFill/>
            <a:miter lim="800000"/>
            <a:headEnd/>
            <a:tailEnd/>
          </a:ln>
          <a:effectLst/>
        </p:spPr>
        <p:txBody>
          <a:bodyPr wrap="none">
            <a:spAutoFit/>
          </a:bodyPr>
          <a:lstStyle/>
          <a:p>
            <a:r>
              <a:rPr lang="en-US" b="1"/>
              <a:t>SID:</a:t>
            </a:r>
            <a:r>
              <a:rPr lang="en-US"/>
              <a:t> Student ID</a:t>
            </a:r>
          </a:p>
          <a:p>
            <a:endParaRPr lang="en-US"/>
          </a:p>
          <a:p>
            <a:r>
              <a:rPr lang="en-US" b="1"/>
              <a:t>Degree:</a:t>
            </a:r>
            <a:r>
              <a:rPr lang="en-US"/>
              <a:t> Registered as BS or MS student</a:t>
            </a:r>
          </a:p>
          <a:p>
            <a:endParaRPr lang="en-US"/>
          </a:p>
          <a:p>
            <a:r>
              <a:rPr lang="en-US" b="1"/>
              <a:t>Campus:</a:t>
            </a:r>
            <a:r>
              <a:rPr lang="en-US"/>
              <a:t> City where campus is located</a:t>
            </a:r>
          </a:p>
          <a:p>
            <a:endParaRPr lang="en-US"/>
          </a:p>
          <a:p>
            <a:r>
              <a:rPr lang="en-US" b="1"/>
              <a:t>Course:</a:t>
            </a:r>
            <a:r>
              <a:rPr lang="en-US"/>
              <a:t> Course taken</a:t>
            </a:r>
          </a:p>
          <a:p>
            <a:endParaRPr lang="en-US"/>
          </a:p>
          <a:p>
            <a:r>
              <a:rPr lang="en-US" b="1"/>
              <a:t>Marks:</a:t>
            </a:r>
            <a:r>
              <a:rPr lang="en-US"/>
              <a:t> Score out of max of 50</a:t>
            </a:r>
          </a:p>
        </p:txBody>
      </p:sp>
      <p:sp>
        <p:nvSpPr>
          <p:cNvPr id="414752" name="Text Box 1056"/>
          <p:cNvSpPr txBox="1">
            <a:spLocks noChangeArrowheads="1"/>
          </p:cNvSpPr>
          <p:nvPr/>
        </p:nvSpPr>
        <p:spPr bwMode="auto">
          <a:xfrm>
            <a:off x="0" y="722313"/>
            <a:ext cx="9144000" cy="641350"/>
          </a:xfrm>
          <a:prstGeom prst="rect">
            <a:avLst/>
          </a:prstGeom>
          <a:noFill/>
          <a:ln w="9525">
            <a:noFill/>
            <a:miter lim="800000"/>
            <a:headEnd/>
            <a:tailEnd/>
          </a:ln>
          <a:effectLst/>
        </p:spPr>
        <p:txBody>
          <a:bodyPr>
            <a:spAutoFit/>
          </a:bodyPr>
          <a:lstStyle/>
          <a:p>
            <a:pPr algn="ctr"/>
            <a:r>
              <a:rPr lang="en-US">
                <a:solidFill>
                  <a:schemeClr val="hlink"/>
                </a:solidFill>
              </a:rPr>
              <a:t>Consider a student database system to be developed for a multi-campus university, such that it specializes in one degree program at a campus i.e. BS, MS or PhD.</a:t>
            </a:r>
          </a:p>
        </p:txBody>
      </p:sp>
      <p:graphicFrame>
        <p:nvGraphicFramePr>
          <p:cNvPr id="414765" name="Group 1069"/>
          <p:cNvGraphicFramePr>
            <a:graphicFrameLocks noGrp="1"/>
          </p:cNvGraphicFramePr>
          <p:nvPr>
            <p:ph sz="half" idx="2"/>
          </p:nvPr>
        </p:nvGraphicFramePr>
        <p:xfrm>
          <a:off x="609600" y="1600200"/>
          <a:ext cx="4037013" cy="4641851"/>
        </p:xfrm>
        <a:graphic>
          <a:graphicData uri="http://schemas.openxmlformats.org/drawingml/2006/table">
            <a:tbl>
              <a:tblPr/>
              <a:tblGrid>
                <a:gridCol w="588963"/>
                <a:gridCol w="766762"/>
                <a:gridCol w="990600"/>
                <a:gridCol w="828675"/>
                <a:gridCol w="862013"/>
              </a:tblGrid>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itchFamily="18" charset="0"/>
                          <a:cs typeface="Times New Roman" pitchFamily="18" charset="0"/>
                        </a:rPr>
                        <a:t>SID</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itchFamily="18" charset="0"/>
                          <a:cs typeface="Times New Roman" pitchFamily="18" charset="0"/>
                        </a:rPr>
                        <a:t>Degree</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itchFamily="18" charset="0"/>
                          <a:cs typeface="Times New Roman" pitchFamily="18" charset="0"/>
                        </a:rPr>
                        <a:t>Campus</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itchFamily="18" charset="0"/>
                          <a:cs typeface="Times New Roman" pitchFamily="18" charset="0"/>
                        </a:rPr>
                        <a:t>Course</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itchFamily="18" charset="0"/>
                          <a:cs typeface="Times New Roman" pitchFamily="18" charset="0"/>
                        </a:rPr>
                        <a:t>Marks</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Lahore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Lahore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Lahore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CS-105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5"/>
          <p:cNvSpPr>
            <a:spLocks noGrp="1"/>
          </p:cNvSpPr>
          <p:nvPr>
            <p:ph type="ftr" sz="quarter" idx="11"/>
          </p:nvPr>
        </p:nvSpPr>
        <p:spPr/>
        <p:txBody>
          <a:bodyPr/>
          <a:lstStyle/>
          <a:p>
            <a:r>
              <a:rPr lang="en-US" smtClean="0"/>
              <a:t>Shah,2015</a:t>
            </a:r>
            <a:endParaRPr lang="en-US"/>
          </a:p>
        </p:txBody>
      </p:sp>
      <p:sp>
        <p:nvSpPr>
          <p:cNvPr id="95" name="Slide Number Placeholder 6"/>
          <p:cNvSpPr>
            <a:spLocks noGrp="1"/>
          </p:cNvSpPr>
          <p:nvPr>
            <p:ph type="sldNum" sz="quarter" idx="12"/>
          </p:nvPr>
        </p:nvSpPr>
        <p:spPr/>
        <p:txBody>
          <a:bodyPr/>
          <a:lstStyle/>
          <a:p>
            <a:fld id="{0E610394-08E9-4934-A1B7-62020B12C7A6}" type="slidenum">
              <a:rPr lang="en-US"/>
              <a:pPr/>
              <a:t>5</a:t>
            </a:fld>
            <a:endParaRPr lang="en-US"/>
          </a:p>
        </p:txBody>
      </p:sp>
      <p:sp>
        <p:nvSpPr>
          <p:cNvPr id="415746"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1NF</a:t>
            </a:r>
          </a:p>
        </p:txBody>
      </p:sp>
      <p:sp>
        <p:nvSpPr>
          <p:cNvPr id="415834" name="Text Box 90"/>
          <p:cNvSpPr txBox="1">
            <a:spLocks noChangeArrowheads="1"/>
          </p:cNvSpPr>
          <p:nvPr/>
        </p:nvSpPr>
        <p:spPr bwMode="auto">
          <a:xfrm>
            <a:off x="0" y="838200"/>
            <a:ext cx="9144000" cy="457200"/>
          </a:xfrm>
          <a:prstGeom prst="rect">
            <a:avLst/>
          </a:prstGeom>
          <a:noFill/>
          <a:ln w="9525">
            <a:noFill/>
            <a:miter lim="800000"/>
            <a:headEnd/>
            <a:tailEnd/>
          </a:ln>
          <a:effectLst/>
        </p:spPr>
        <p:txBody>
          <a:bodyPr>
            <a:spAutoFit/>
          </a:bodyPr>
          <a:lstStyle/>
          <a:p>
            <a:pPr algn="ctr"/>
            <a:r>
              <a:rPr lang="en-US" sz="2400">
                <a:solidFill>
                  <a:schemeClr val="hlink"/>
                </a:solidFill>
              </a:rPr>
              <a:t>Only contains atomic values, BUT also contains redundant data.</a:t>
            </a:r>
          </a:p>
        </p:txBody>
      </p:sp>
      <p:grpSp>
        <p:nvGrpSpPr>
          <p:cNvPr id="2" name="Group 187"/>
          <p:cNvGrpSpPr>
            <a:grpSpLocks/>
          </p:cNvGrpSpPr>
          <p:nvPr/>
        </p:nvGrpSpPr>
        <p:grpSpPr bwMode="auto">
          <a:xfrm>
            <a:off x="2438400" y="1371600"/>
            <a:ext cx="4037013" cy="5091113"/>
            <a:chOff x="1536" y="864"/>
            <a:chExt cx="2543" cy="3207"/>
          </a:xfrm>
        </p:grpSpPr>
        <p:sp>
          <p:nvSpPr>
            <p:cNvPr id="415836" name="AutoShape 92"/>
            <p:cNvSpPr>
              <a:spLocks noChangeArrowheads="1"/>
            </p:cNvSpPr>
            <p:nvPr/>
          </p:nvSpPr>
          <p:spPr bwMode="auto">
            <a:xfrm>
              <a:off x="1584" y="1392"/>
              <a:ext cx="1344" cy="1392"/>
            </a:xfrm>
            <a:prstGeom prst="roundRect">
              <a:avLst>
                <a:gd name="adj" fmla="val 16667"/>
              </a:avLst>
            </a:prstGeom>
            <a:noFill/>
            <a:ln w="28575">
              <a:solidFill>
                <a:schemeClr val="hlink"/>
              </a:solidFill>
              <a:round/>
              <a:headEnd/>
              <a:tailEnd/>
            </a:ln>
            <a:effectLst/>
          </p:spPr>
          <p:txBody>
            <a:bodyPr wrap="none" anchor="ctr"/>
            <a:lstStyle/>
            <a:p>
              <a:endParaRPr lang="en-US"/>
            </a:p>
          </p:txBody>
        </p:sp>
        <p:sp>
          <p:nvSpPr>
            <p:cNvPr id="415838" name="AutoShape 94"/>
            <p:cNvSpPr>
              <a:spLocks noChangeArrowheads="1"/>
            </p:cNvSpPr>
            <p:nvPr/>
          </p:nvSpPr>
          <p:spPr bwMode="auto">
            <a:xfrm>
              <a:off x="1584" y="3456"/>
              <a:ext cx="1344" cy="576"/>
            </a:xfrm>
            <a:prstGeom prst="roundRect">
              <a:avLst>
                <a:gd name="adj" fmla="val 16667"/>
              </a:avLst>
            </a:prstGeom>
            <a:noFill/>
            <a:ln w="28575">
              <a:solidFill>
                <a:schemeClr val="hlink"/>
              </a:solidFill>
              <a:round/>
              <a:headEnd/>
              <a:tailEnd/>
            </a:ln>
            <a:effectLst/>
          </p:spPr>
          <p:txBody>
            <a:bodyPr wrap="none" anchor="ctr"/>
            <a:lstStyle/>
            <a:p>
              <a:endParaRPr lang="en-US"/>
            </a:p>
          </p:txBody>
        </p:sp>
        <p:sp>
          <p:nvSpPr>
            <p:cNvPr id="415841" name="Rectangle 97"/>
            <p:cNvSpPr>
              <a:spLocks noChangeArrowheads="1"/>
            </p:cNvSpPr>
            <p:nvPr/>
          </p:nvSpPr>
          <p:spPr bwMode="auto">
            <a:xfrm>
              <a:off x="3536" y="3823"/>
              <a:ext cx="54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40</a:t>
              </a:r>
              <a:endParaRPr lang="en-US" sz="2000"/>
            </a:p>
          </p:txBody>
        </p:sp>
        <p:sp>
          <p:nvSpPr>
            <p:cNvPr id="415842" name="Rectangle 98"/>
            <p:cNvSpPr>
              <a:spLocks noChangeArrowheads="1"/>
            </p:cNvSpPr>
            <p:nvPr/>
          </p:nvSpPr>
          <p:spPr bwMode="auto">
            <a:xfrm>
              <a:off x="3014" y="3823"/>
              <a:ext cx="522"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CS-105</a:t>
              </a:r>
              <a:endParaRPr lang="en-US" sz="2000"/>
            </a:p>
          </p:txBody>
        </p:sp>
        <p:sp>
          <p:nvSpPr>
            <p:cNvPr id="415843" name="Rectangle 99"/>
            <p:cNvSpPr>
              <a:spLocks noChangeArrowheads="1"/>
            </p:cNvSpPr>
            <p:nvPr/>
          </p:nvSpPr>
          <p:spPr bwMode="auto">
            <a:xfrm>
              <a:off x="2390" y="3823"/>
              <a:ext cx="624"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44" name="Rectangle 100"/>
            <p:cNvSpPr>
              <a:spLocks noChangeArrowheads="1"/>
            </p:cNvSpPr>
            <p:nvPr/>
          </p:nvSpPr>
          <p:spPr bwMode="auto">
            <a:xfrm>
              <a:off x="1907" y="3823"/>
              <a:ext cx="48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p>
          </p:txBody>
        </p:sp>
        <p:sp>
          <p:nvSpPr>
            <p:cNvPr id="415845" name="Rectangle 101"/>
            <p:cNvSpPr>
              <a:spLocks noChangeArrowheads="1"/>
            </p:cNvSpPr>
            <p:nvPr/>
          </p:nvSpPr>
          <p:spPr bwMode="auto">
            <a:xfrm>
              <a:off x="1536" y="3823"/>
              <a:ext cx="371"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4</a:t>
              </a:r>
              <a:endParaRPr lang="en-US" sz="2000"/>
            </a:p>
          </p:txBody>
        </p:sp>
        <p:sp>
          <p:nvSpPr>
            <p:cNvPr id="415846" name="Rectangle 102"/>
            <p:cNvSpPr>
              <a:spLocks noChangeArrowheads="1"/>
            </p:cNvSpPr>
            <p:nvPr/>
          </p:nvSpPr>
          <p:spPr bwMode="auto">
            <a:xfrm>
              <a:off x="3536" y="3574"/>
              <a:ext cx="543"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30</a:t>
              </a:r>
              <a:endParaRPr lang="en-US" sz="2000"/>
            </a:p>
          </p:txBody>
        </p:sp>
        <p:sp>
          <p:nvSpPr>
            <p:cNvPr id="415847" name="Rectangle 103"/>
            <p:cNvSpPr>
              <a:spLocks noChangeArrowheads="1"/>
            </p:cNvSpPr>
            <p:nvPr/>
          </p:nvSpPr>
          <p:spPr bwMode="auto">
            <a:xfrm>
              <a:off x="3014" y="3574"/>
              <a:ext cx="522"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CS-104</a:t>
              </a:r>
              <a:endParaRPr lang="en-US" sz="2000"/>
            </a:p>
          </p:txBody>
        </p:sp>
        <p:sp>
          <p:nvSpPr>
            <p:cNvPr id="415848" name="Rectangle 104"/>
            <p:cNvSpPr>
              <a:spLocks noChangeArrowheads="1"/>
            </p:cNvSpPr>
            <p:nvPr/>
          </p:nvSpPr>
          <p:spPr bwMode="auto">
            <a:xfrm>
              <a:off x="2390" y="3574"/>
              <a:ext cx="624"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49" name="Rectangle 105"/>
            <p:cNvSpPr>
              <a:spLocks noChangeArrowheads="1"/>
            </p:cNvSpPr>
            <p:nvPr/>
          </p:nvSpPr>
          <p:spPr bwMode="auto">
            <a:xfrm>
              <a:off x="1907" y="3574"/>
              <a:ext cx="483"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p>
          </p:txBody>
        </p:sp>
        <p:sp>
          <p:nvSpPr>
            <p:cNvPr id="415850" name="Rectangle 106"/>
            <p:cNvSpPr>
              <a:spLocks noChangeArrowheads="1"/>
            </p:cNvSpPr>
            <p:nvPr/>
          </p:nvSpPr>
          <p:spPr bwMode="auto">
            <a:xfrm>
              <a:off x="1536" y="3574"/>
              <a:ext cx="371"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4</a:t>
              </a:r>
              <a:endParaRPr lang="en-US" sz="2000"/>
            </a:p>
          </p:txBody>
        </p:sp>
        <p:sp>
          <p:nvSpPr>
            <p:cNvPr id="415851" name="Rectangle 107"/>
            <p:cNvSpPr>
              <a:spLocks noChangeArrowheads="1"/>
            </p:cNvSpPr>
            <p:nvPr/>
          </p:nvSpPr>
          <p:spPr bwMode="auto">
            <a:xfrm>
              <a:off x="3536" y="3383"/>
              <a:ext cx="543"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20</a:t>
              </a:r>
              <a:endParaRPr lang="en-US" sz="2000"/>
            </a:p>
          </p:txBody>
        </p:sp>
        <p:sp>
          <p:nvSpPr>
            <p:cNvPr id="415852" name="Rectangle 108"/>
            <p:cNvSpPr>
              <a:spLocks noChangeArrowheads="1"/>
            </p:cNvSpPr>
            <p:nvPr/>
          </p:nvSpPr>
          <p:spPr bwMode="auto">
            <a:xfrm>
              <a:off x="3014" y="3383"/>
              <a:ext cx="522"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CS-102</a:t>
              </a:r>
              <a:endParaRPr lang="en-US" sz="2000"/>
            </a:p>
          </p:txBody>
        </p:sp>
        <p:sp>
          <p:nvSpPr>
            <p:cNvPr id="415853" name="Rectangle 109"/>
            <p:cNvSpPr>
              <a:spLocks noChangeArrowheads="1"/>
            </p:cNvSpPr>
            <p:nvPr/>
          </p:nvSpPr>
          <p:spPr bwMode="auto">
            <a:xfrm>
              <a:off x="2390" y="3383"/>
              <a:ext cx="62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54" name="Rectangle 110"/>
            <p:cNvSpPr>
              <a:spLocks noChangeArrowheads="1"/>
            </p:cNvSpPr>
            <p:nvPr/>
          </p:nvSpPr>
          <p:spPr bwMode="auto">
            <a:xfrm>
              <a:off x="1907" y="3383"/>
              <a:ext cx="483"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p>
          </p:txBody>
        </p:sp>
        <p:sp>
          <p:nvSpPr>
            <p:cNvPr id="415855" name="Rectangle 111"/>
            <p:cNvSpPr>
              <a:spLocks noChangeArrowheads="1"/>
            </p:cNvSpPr>
            <p:nvPr/>
          </p:nvSpPr>
          <p:spPr bwMode="auto">
            <a:xfrm>
              <a:off x="1536" y="3383"/>
              <a:ext cx="371"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4</a:t>
              </a:r>
              <a:endParaRPr lang="en-US" sz="2000"/>
            </a:p>
          </p:txBody>
        </p:sp>
        <p:sp>
          <p:nvSpPr>
            <p:cNvPr id="415856" name="Rectangle 112"/>
            <p:cNvSpPr>
              <a:spLocks noChangeArrowheads="1"/>
            </p:cNvSpPr>
            <p:nvPr/>
          </p:nvSpPr>
          <p:spPr bwMode="auto">
            <a:xfrm>
              <a:off x="3536" y="3192"/>
              <a:ext cx="543"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20</a:t>
              </a:r>
              <a:endParaRPr lang="en-US" sz="2000"/>
            </a:p>
          </p:txBody>
        </p:sp>
        <p:sp>
          <p:nvSpPr>
            <p:cNvPr id="415857" name="Rectangle 113"/>
            <p:cNvSpPr>
              <a:spLocks noChangeArrowheads="1"/>
            </p:cNvSpPr>
            <p:nvPr/>
          </p:nvSpPr>
          <p:spPr bwMode="auto">
            <a:xfrm>
              <a:off x="3014" y="3192"/>
              <a:ext cx="522"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CS-102</a:t>
              </a:r>
              <a:endParaRPr lang="en-US" sz="2000"/>
            </a:p>
          </p:txBody>
        </p:sp>
        <p:sp>
          <p:nvSpPr>
            <p:cNvPr id="415858" name="Rectangle 114"/>
            <p:cNvSpPr>
              <a:spLocks noChangeArrowheads="1"/>
            </p:cNvSpPr>
            <p:nvPr/>
          </p:nvSpPr>
          <p:spPr bwMode="auto">
            <a:xfrm>
              <a:off x="2390" y="3192"/>
              <a:ext cx="62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Lahore</a:t>
              </a:r>
              <a:endParaRPr lang="en-US" sz="2000"/>
            </a:p>
          </p:txBody>
        </p:sp>
        <p:sp>
          <p:nvSpPr>
            <p:cNvPr id="415859" name="Rectangle 115"/>
            <p:cNvSpPr>
              <a:spLocks noChangeArrowheads="1"/>
            </p:cNvSpPr>
            <p:nvPr/>
          </p:nvSpPr>
          <p:spPr bwMode="auto">
            <a:xfrm>
              <a:off x="1907" y="3192"/>
              <a:ext cx="483"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MS</a:t>
              </a:r>
            </a:p>
          </p:txBody>
        </p:sp>
        <p:sp>
          <p:nvSpPr>
            <p:cNvPr id="415860" name="Rectangle 116"/>
            <p:cNvSpPr>
              <a:spLocks noChangeArrowheads="1"/>
            </p:cNvSpPr>
            <p:nvPr/>
          </p:nvSpPr>
          <p:spPr bwMode="auto">
            <a:xfrm>
              <a:off x="1536" y="3192"/>
              <a:ext cx="371"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3</a:t>
              </a:r>
              <a:endParaRPr lang="en-US" sz="2000"/>
            </a:p>
          </p:txBody>
        </p:sp>
        <p:sp>
          <p:nvSpPr>
            <p:cNvPr id="415861" name="Rectangle 117"/>
            <p:cNvSpPr>
              <a:spLocks noChangeArrowheads="1"/>
            </p:cNvSpPr>
            <p:nvPr/>
          </p:nvSpPr>
          <p:spPr bwMode="auto">
            <a:xfrm>
              <a:off x="3536" y="3001"/>
              <a:ext cx="543"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40</a:t>
              </a:r>
              <a:endParaRPr lang="en-US" sz="2000"/>
            </a:p>
          </p:txBody>
        </p:sp>
        <p:sp>
          <p:nvSpPr>
            <p:cNvPr id="415862" name="Rectangle 118"/>
            <p:cNvSpPr>
              <a:spLocks noChangeArrowheads="1"/>
            </p:cNvSpPr>
            <p:nvPr/>
          </p:nvSpPr>
          <p:spPr bwMode="auto">
            <a:xfrm>
              <a:off x="3014" y="3001"/>
              <a:ext cx="522"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CS-102</a:t>
              </a:r>
              <a:endParaRPr lang="en-US" sz="2000"/>
            </a:p>
          </p:txBody>
        </p:sp>
        <p:sp>
          <p:nvSpPr>
            <p:cNvPr id="415863" name="Rectangle 119"/>
            <p:cNvSpPr>
              <a:spLocks noChangeArrowheads="1"/>
            </p:cNvSpPr>
            <p:nvPr/>
          </p:nvSpPr>
          <p:spPr bwMode="auto">
            <a:xfrm>
              <a:off x="2390" y="3001"/>
              <a:ext cx="62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Lahore</a:t>
              </a:r>
              <a:endParaRPr lang="en-US" sz="2000"/>
            </a:p>
          </p:txBody>
        </p:sp>
        <p:sp>
          <p:nvSpPr>
            <p:cNvPr id="415864" name="Rectangle 120"/>
            <p:cNvSpPr>
              <a:spLocks noChangeArrowheads="1"/>
            </p:cNvSpPr>
            <p:nvPr/>
          </p:nvSpPr>
          <p:spPr bwMode="auto">
            <a:xfrm>
              <a:off x="1907" y="3001"/>
              <a:ext cx="483"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MS</a:t>
              </a:r>
            </a:p>
          </p:txBody>
        </p:sp>
        <p:sp>
          <p:nvSpPr>
            <p:cNvPr id="415865" name="Rectangle 121"/>
            <p:cNvSpPr>
              <a:spLocks noChangeArrowheads="1"/>
            </p:cNvSpPr>
            <p:nvPr/>
          </p:nvSpPr>
          <p:spPr bwMode="auto">
            <a:xfrm>
              <a:off x="1536" y="3001"/>
              <a:ext cx="371"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2</a:t>
              </a:r>
              <a:endParaRPr lang="en-US" sz="2000"/>
            </a:p>
          </p:txBody>
        </p:sp>
        <p:sp>
          <p:nvSpPr>
            <p:cNvPr id="415866" name="Rectangle 122"/>
            <p:cNvSpPr>
              <a:spLocks noChangeArrowheads="1"/>
            </p:cNvSpPr>
            <p:nvPr/>
          </p:nvSpPr>
          <p:spPr bwMode="auto">
            <a:xfrm>
              <a:off x="3536" y="2810"/>
              <a:ext cx="543"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30</a:t>
              </a:r>
              <a:endParaRPr lang="en-US" sz="2000"/>
            </a:p>
          </p:txBody>
        </p:sp>
        <p:sp>
          <p:nvSpPr>
            <p:cNvPr id="415867" name="Rectangle 123"/>
            <p:cNvSpPr>
              <a:spLocks noChangeArrowheads="1"/>
            </p:cNvSpPr>
            <p:nvPr/>
          </p:nvSpPr>
          <p:spPr bwMode="auto">
            <a:xfrm>
              <a:off x="3014" y="2810"/>
              <a:ext cx="522"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CS-101</a:t>
              </a:r>
              <a:endParaRPr lang="en-US" sz="2000"/>
            </a:p>
          </p:txBody>
        </p:sp>
        <p:sp>
          <p:nvSpPr>
            <p:cNvPr id="415868" name="Rectangle 124"/>
            <p:cNvSpPr>
              <a:spLocks noChangeArrowheads="1"/>
            </p:cNvSpPr>
            <p:nvPr/>
          </p:nvSpPr>
          <p:spPr bwMode="auto">
            <a:xfrm>
              <a:off x="2390" y="2810"/>
              <a:ext cx="624"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Lahore</a:t>
              </a:r>
              <a:endParaRPr lang="en-US" sz="2000"/>
            </a:p>
          </p:txBody>
        </p:sp>
        <p:sp>
          <p:nvSpPr>
            <p:cNvPr id="415869" name="Rectangle 125"/>
            <p:cNvSpPr>
              <a:spLocks noChangeArrowheads="1"/>
            </p:cNvSpPr>
            <p:nvPr/>
          </p:nvSpPr>
          <p:spPr bwMode="auto">
            <a:xfrm>
              <a:off x="1907" y="2810"/>
              <a:ext cx="483"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MS</a:t>
              </a:r>
              <a:endParaRPr lang="en-US" sz="2000"/>
            </a:p>
          </p:txBody>
        </p:sp>
        <p:sp>
          <p:nvSpPr>
            <p:cNvPr id="415870" name="Rectangle 126"/>
            <p:cNvSpPr>
              <a:spLocks noChangeArrowheads="1"/>
            </p:cNvSpPr>
            <p:nvPr/>
          </p:nvSpPr>
          <p:spPr bwMode="auto">
            <a:xfrm>
              <a:off x="1536" y="2810"/>
              <a:ext cx="371" cy="191"/>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2</a:t>
              </a:r>
              <a:endParaRPr lang="en-US" sz="2000"/>
            </a:p>
          </p:txBody>
        </p:sp>
        <p:sp>
          <p:nvSpPr>
            <p:cNvPr id="415871" name="Rectangle 127"/>
            <p:cNvSpPr>
              <a:spLocks noChangeArrowheads="1"/>
            </p:cNvSpPr>
            <p:nvPr/>
          </p:nvSpPr>
          <p:spPr bwMode="auto">
            <a:xfrm>
              <a:off x="3536" y="2562"/>
              <a:ext cx="54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10</a:t>
              </a:r>
              <a:endParaRPr lang="en-US" sz="2000"/>
            </a:p>
          </p:txBody>
        </p:sp>
        <p:sp>
          <p:nvSpPr>
            <p:cNvPr id="415872" name="Rectangle 128"/>
            <p:cNvSpPr>
              <a:spLocks noChangeArrowheads="1"/>
            </p:cNvSpPr>
            <p:nvPr/>
          </p:nvSpPr>
          <p:spPr bwMode="auto">
            <a:xfrm>
              <a:off x="3014" y="2562"/>
              <a:ext cx="522"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CS-106</a:t>
              </a:r>
              <a:endParaRPr lang="en-US" sz="2000"/>
            </a:p>
          </p:txBody>
        </p:sp>
        <p:sp>
          <p:nvSpPr>
            <p:cNvPr id="415873" name="Rectangle 129"/>
            <p:cNvSpPr>
              <a:spLocks noChangeArrowheads="1"/>
            </p:cNvSpPr>
            <p:nvPr/>
          </p:nvSpPr>
          <p:spPr bwMode="auto">
            <a:xfrm>
              <a:off x="2390" y="2562"/>
              <a:ext cx="624"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74" name="Rectangle 130"/>
            <p:cNvSpPr>
              <a:spLocks noChangeArrowheads="1"/>
            </p:cNvSpPr>
            <p:nvPr/>
          </p:nvSpPr>
          <p:spPr bwMode="auto">
            <a:xfrm>
              <a:off x="1907" y="2562"/>
              <a:ext cx="48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p>
          </p:txBody>
        </p:sp>
        <p:sp>
          <p:nvSpPr>
            <p:cNvPr id="415875" name="Rectangle 131"/>
            <p:cNvSpPr>
              <a:spLocks noChangeArrowheads="1"/>
            </p:cNvSpPr>
            <p:nvPr/>
          </p:nvSpPr>
          <p:spPr bwMode="auto">
            <a:xfrm>
              <a:off x="1536" y="2562"/>
              <a:ext cx="371"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a:t>
              </a:r>
              <a:endParaRPr lang="en-US" sz="2000"/>
            </a:p>
          </p:txBody>
        </p:sp>
        <p:sp>
          <p:nvSpPr>
            <p:cNvPr id="415876" name="Rectangle 132"/>
            <p:cNvSpPr>
              <a:spLocks noChangeArrowheads="1"/>
            </p:cNvSpPr>
            <p:nvPr/>
          </p:nvSpPr>
          <p:spPr bwMode="auto">
            <a:xfrm>
              <a:off x="3536" y="2314"/>
              <a:ext cx="54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10</a:t>
              </a:r>
              <a:endParaRPr lang="en-US" sz="2000"/>
            </a:p>
          </p:txBody>
        </p:sp>
        <p:sp>
          <p:nvSpPr>
            <p:cNvPr id="415877" name="Rectangle 133"/>
            <p:cNvSpPr>
              <a:spLocks noChangeArrowheads="1"/>
            </p:cNvSpPr>
            <p:nvPr/>
          </p:nvSpPr>
          <p:spPr bwMode="auto">
            <a:xfrm>
              <a:off x="3014" y="2314"/>
              <a:ext cx="522"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CS-105</a:t>
              </a:r>
              <a:endParaRPr lang="en-US" sz="2000"/>
            </a:p>
          </p:txBody>
        </p:sp>
        <p:sp>
          <p:nvSpPr>
            <p:cNvPr id="415878" name="Rectangle 134"/>
            <p:cNvSpPr>
              <a:spLocks noChangeArrowheads="1"/>
            </p:cNvSpPr>
            <p:nvPr/>
          </p:nvSpPr>
          <p:spPr bwMode="auto">
            <a:xfrm>
              <a:off x="2390" y="2314"/>
              <a:ext cx="624"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79" name="Rectangle 135"/>
            <p:cNvSpPr>
              <a:spLocks noChangeArrowheads="1"/>
            </p:cNvSpPr>
            <p:nvPr/>
          </p:nvSpPr>
          <p:spPr bwMode="auto">
            <a:xfrm>
              <a:off x="1907" y="2314"/>
              <a:ext cx="48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p>
          </p:txBody>
        </p:sp>
        <p:sp>
          <p:nvSpPr>
            <p:cNvPr id="415880" name="Rectangle 136"/>
            <p:cNvSpPr>
              <a:spLocks noChangeArrowheads="1"/>
            </p:cNvSpPr>
            <p:nvPr/>
          </p:nvSpPr>
          <p:spPr bwMode="auto">
            <a:xfrm>
              <a:off x="1536" y="2314"/>
              <a:ext cx="371"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a:t>
              </a:r>
              <a:endParaRPr lang="en-US" sz="2000"/>
            </a:p>
          </p:txBody>
        </p:sp>
        <p:sp>
          <p:nvSpPr>
            <p:cNvPr id="415881" name="Rectangle 137"/>
            <p:cNvSpPr>
              <a:spLocks noChangeArrowheads="1"/>
            </p:cNvSpPr>
            <p:nvPr/>
          </p:nvSpPr>
          <p:spPr bwMode="auto">
            <a:xfrm>
              <a:off x="3536" y="2065"/>
              <a:ext cx="543"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20</a:t>
              </a:r>
              <a:endParaRPr lang="en-US" sz="2000"/>
            </a:p>
          </p:txBody>
        </p:sp>
        <p:sp>
          <p:nvSpPr>
            <p:cNvPr id="415882" name="Rectangle 138"/>
            <p:cNvSpPr>
              <a:spLocks noChangeArrowheads="1"/>
            </p:cNvSpPr>
            <p:nvPr/>
          </p:nvSpPr>
          <p:spPr bwMode="auto">
            <a:xfrm>
              <a:off x="3014" y="2065"/>
              <a:ext cx="522"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CS-104</a:t>
              </a:r>
              <a:endParaRPr lang="en-US" sz="2000"/>
            </a:p>
          </p:txBody>
        </p:sp>
        <p:sp>
          <p:nvSpPr>
            <p:cNvPr id="415883" name="Rectangle 139"/>
            <p:cNvSpPr>
              <a:spLocks noChangeArrowheads="1"/>
            </p:cNvSpPr>
            <p:nvPr/>
          </p:nvSpPr>
          <p:spPr bwMode="auto">
            <a:xfrm>
              <a:off x="2390" y="2065"/>
              <a:ext cx="624"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84" name="Rectangle 140"/>
            <p:cNvSpPr>
              <a:spLocks noChangeArrowheads="1"/>
            </p:cNvSpPr>
            <p:nvPr/>
          </p:nvSpPr>
          <p:spPr bwMode="auto">
            <a:xfrm>
              <a:off x="1907" y="2065"/>
              <a:ext cx="483"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p>
          </p:txBody>
        </p:sp>
        <p:sp>
          <p:nvSpPr>
            <p:cNvPr id="415885" name="Rectangle 141"/>
            <p:cNvSpPr>
              <a:spLocks noChangeArrowheads="1"/>
            </p:cNvSpPr>
            <p:nvPr/>
          </p:nvSpPr>
          <p:spPr bwMode="auto">
            <a:xfrm>
              <a:off x="1536" y="2065"/>
              <a:ext cx="371" cy="249"/>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a:t>
              </a:r>
              <a:endParaRPr lang="en-US" sz="2000"/>
            </a:p>
          </p:txBody>
        </p:sp>
        <p:sp>
          <p:nvSpPr>
            <p:cNvPr id="415886" name="Rectangle 142"/>
            <p:cNvSpPr>
              <a:spLocks noChangeArrowheads="1"/>
            </p:cNvSpPr>
            <p:nvPr/>
          </p:nvSpPr>
          <p:spPr bwMode="auto">
            <a:xfrm>
              <a:off x="3536" y="1817"/>
              <a:ext cx="54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40</a:t>
              </a:r>
              <a:endParaRPr lang="en-US" sz="2000"/>
            </a:p>
          </p:txBody>
        </p:sp>
        <p:sp>
          <p:nvSpPr>
            <p:cNvPr id="415887" name="Rectangle 143"/>
            <p:cNvSpPr>
              <a:spLocks noChangeArrowheads="1"/>
            </p:cNvSpPr>
            <p:nvPr/>
          </p:nvSpPr>
          <p:spPr bwMode="auto">
            <a:xfrm>
              <a:off x="3014" y="1817"/>
              <a:ext cx="522"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CS-103</a:t>
              </a:r>
              <a:endParaRPr lang="en-US" sz="2000"/>
            </a:p>
          </p:txBody>
        </p:sp>
        <p:sp>
          <p:nvSpPr>
            <p:cNvPr id="415888" name="Rectangle 144"/>
            <p:cNvSpPr>
              <a:spLocks noChangeArrowheads="1"/>
            </p:cNvSpPr>
            <p:nvPr/>
          </p:nvSpPr>
          <p:spPr bwMode="auto">
            <a:xfrm>
              <a:off x="2390" y="1817"/>
              <a:ext cx="624"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89" name="Rectangle 145"/>
            <p:cNvSpPr>
              <a:spLocks noChangeArrowheads="1"/>
            </p:cNvSpPr>
            <p:nvPr/>
          </p:nvSpPr>
          <p:spPr bwMode="auto">
            <a:xfrm>
              <a:off x="1907" y="1817"/>
              <a:ext cx="48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p>
          </p:txBody>
        </p:sp>
        <p:sp>
          <p:nvSpPr>
            <p:cNvPr id="415890" name="Rectangle 146"/>
            <p:cNvSpPr>
              <a:spLocks noChangeArrowheads="1"/>
            </p:cNvSpPr>
            <p:nvPr/>
          </p:nvSpPr>
          <p:spPr bwMode="auto">
            <a:xfrm>
              <a:off x="1536" y="1817"/>
              <a:ext cx="371"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a:t>
              </a:r>
              <a:endParaRPr lang="en-US" sz="2000"/>
            </a:p>
          </p:txBody>
        </p:sp>
        <p:sp>
          <p:nvSpPr>
            <p:cNvPr id="415891" name="Rectangle 147"/>
            <p:cNvSpPr>
              <a:spLocks noChangeArrowheads="1"/>
            </p:cNvSpPr>
            <p:nvPr/>
          </p:nvSpPr>
          <p:spPr bwMode="auto">
            <a:xfrm>
              <a:off x="3536" y="1569"/>
              <a:ext cx="54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20</a:t>
              </a:r>
              <a:endParaRPr lang="en-US" sz="2000"/>
            </a:p>
          </p:txBody>
        </p:sp>
        <p:sp>
          <p:nvSpPr>
            <p:cNvPr id="415892" name="Rectangle 148"/>
            <p:cNvSpPr>
              <a:spLocks noChangeArrowheads="1"/>
            </p:cNvSpPr>
            <p:nvPr/>
          </p:nvSpPr>
          <p:spPr bwMode="auto">
            <a:xfrm>
              <a:off x="3014" y="1569"/>
              <a:ext cx="522"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CS-102</a:t>
              </a:r>
              <a:endParaRPr lang="en-US" sz="2000"/>
            </a:p>
          </p:txBody>
        </p:sp>
        <p:sp>
          <p:nvSpPr>
            <p:cNvPr id="415893" name="Rectangle 149"/>
            <p:cNvSpPr>
              <a:spLocks noChangeArrowheads="1"/>
            </p:cNvSpPr>
            <p:nvPr/>
          </p:nvSpPr>
          <p:spPr bwMode="auto">
            <a:xfrm>
              <a:off x="2390" y="1569"/>
              <a:ext cx="624"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94" name="Rectangle 150"/>
            <p:cNvSpPr>
              <a:spLocks noChangeArrowheads="1"/>
            </p:cNvSpPr>
            <p:nvPr/>
          </p:nvSpPr>
          <p:spPr bwMode="auto">
            <a:xfrm>
              <a:off x="1907" y="1569"/>
              <a:ext cx="483"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endParaRPr lang="en-US" sz="2000"/>
            </a:p>
          </p:txBody>
        </p:sp>
        <p:sp>
          <p:nvSpPr>
            <p:cNvPr id="415895" name="Rectangle 151"/>
            <p:cNvSpPr>
              <a:spLocks noChangeArrowheads="1"/>
            </p:cNvSpPr>
            <p:nvPr/>
          </p:nvSpPr>
          <p:spPr bwMode="auto">
            <a:xfrm>
              <a:off x="1536" y="1569"/>
              <a:ext cx="371" cy="248"/>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a:t>
              </a:r>
              <a:endParaRPr lang="en-US" sz="2000"/>
            </a:p>
          </p:txBody>
        </p:sp>
        <p:sp>
          <p:nvSpPr>
            <p:cNvPr id="415896" name="Rectangle 152"/>
            <p:cNvSpPr>
              <a:spLocks noChangeArrowheads="1"/>
            </p:cNvSpPr>
            <p:nvPr/>
          </p:nvSpPr>
          <p:spPr bwMode="auto">
            <a:xfrm>
              <a:off x="3536" y="1343"/>
              <a:ext cx="543"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30</a:t>
              </a:r>
              <a:endParaRPr lang="en-US" sz="2000"/>
            </a:p>
          </p:txBody>
        </p:sp>
        <p:sp>
          <p:nvSpPr>
            <p:cNvPr id="415897" name="Rectangle 153"/>
            <p:cNvSpPr>
              <a:spLocks noChangeArrowheads="1"/>
            </p:cNvSpPr>
            <p:nvPr/>
          </p:nvSpPr>
          <p:spPr bwMode="auto">
            <a:xfrm>
              <a:off x="3014" y="1343"/>
              <a:ext cx="522"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CS-101</a:t>
              </a:r>
              <a:endParaRPr lang="en-US" sz="2000"/>
            </a:p>
          </p:txBody>
        </p:sp>
        <p:sp>
          <p:nvSpPr>
            <p:cNvPr id="415898" name="Rectangle 154"/>
            <p:cNvSpPr>
              <a:spLocks noChangeArrowheads="1"/>
            </p:cNvSpPr>
            <p:nvPr/>
          </p:nvSpPr>
          <p:spPr bwMode="auto">
            <a:xfrm>
              <a:off x="2390" y="1343"/>
              <a:ext cx="624"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Islamabad</a:t>
              </a:r>
              <a:endParaRPr lang="en-US" sz="2000"/>
            </a:p>
          </p:txBody>
        </p:sp>
        <p:sp>
          <p:nvSpPr>
            <p:cNvPr id="415899" name="Rectangle 155"/>
            <p:cNvSpPr>
              <a:spLocks noChangeArrowheads="1"/>
            </p:cNvSpPr>
            <p:nvPr/>
          </p:nvSpPr>
          <p:spPr bwMode="auto">
            <a:xfrm>
              <a:off x="1907" y="1343"/>
              <a:ext cx="483"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BS</a:t>
              </a:r>
              <a:endParaRPr lang="en-US" sz="2000"/>
            </a:p>
          </p:txBody>
        </p:sp>
        <p:sp>
          <p:nvSpPr>
            <p:cNvPr id="415900" name="Rectangle 156"/>
            <p:cNvSpPr>
              <a:spLocks noChangeArrowheads="1"/>
            </p:cNvSpPr>
            <p:nvPr/>
          </p:nvSpPr>
          <p:spPr bwMode="auto">
            <a:xfrm>
              <a:off x="1536" y="1343"/>
              <a:ext cx="371" cy="226"/>
            </a:xfrm>
            <a:prstGeom prst="rect">
              <a:avLst/>
            </a:prstGeom>
            <a:noFill/>
            <a:ln w="9525">
              <a:noFill/>
              <a:miter lim="800000"/>
              <a:headEnd/>
              <a:tailEnd/>
            </a:ln>
            <a:effectLst/>
          </p:spPr>
          <p:txBody>
            <a:bodyPr/>
            <a:lstStyle/>
            <a:p>
              <a:pPr algn="ctr" eaLnBrk="1" hangingPunct="1"/>
              <a:r>
                <a:rPr lang="en-US" sz="1400">
                  <a:latin typeface="Times New Roman" pitchFamily="18" charset="0"/>
                  <a:cs typeface="Times New Roman" pitchFamily="18" charset="0"/>
                </a:rPr>
                <a:t>1</a:t>
              </a:r>
              <a:endParaRPr lang="en-US" sz="2000"/>
            </a:p>
          </p:txBody>
        </p:sp>
        <p:sp>
          <p:nvSpPr>
            <p:cNvPr id="415901" name="Rectangle 157"/>
            <p:cNvSpPr>
              <a:spLocks noChangeArrowheads="1"/>
            </p:cNvSpPr>
            <p:nvPr/>
          </p:nvSpPr>
          <p:spPr bwMode="auto">
            <a:xfrm>
              <a:off x="3536" y="1152"/>
              <a:ext cx="543"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Marks</a:t>
              </a:r>
              <a:endParaRPr lang="en-US" sz="2000">
                <a:solidFill>
                  <a:schemeClr val="tx2"/>
                </a:solidFill>
              </a:endParaRPr>
            </a:p>
          </p:txBody>
        </p:sp>
        <p:sp>
          <p:nvSpPr>
            <p:cNvPr id="415902" name="Rectangle 158"/>
            <p:cNvSpPr>
              <a:spLocks noChangeArrowheads="1"/>
            </p:cNvSpPr>
            <p:nvPr/>
          </p:nvSpPr>
          <p:spPr bwMode="auto">
            <a:xfrm>
              <a:off x="3014" y="1152"/>
              <a:ext cx="522"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Course</a:t>
              </a:r>
              <a:endParaRPr lang="en-US" sz="2000">
                <a:solidFill>
                  <a:schemeClr val="tx2"/>
                </a:solidFill>
              </a:endParaRPr>
            </a:p>
          </p:txBody>
        </p:sp>
        <p:sp>
          <p:nvSpPr>
            <p:cNvPr id="415903" name="Rectangle 159"/>
            <p:cNvSpPr>
              <a:spLocks noChangeArrowheads="1"/>
            </p:cNvSpPr>
            <p:nvPr/>
          </p:nvSpPr>
          <p:spPr bwMode="auto">
            <a:xfrm>
              <a:off x="2390" y="1152"/>
              <a:ext cx="624"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Campus</a:t>
              </a:r>
              <a:endParaRPr lang="en-US" sz="2000">
                <a:solidFill>
                  <a:schemeClr val="tx2"/>
                </a:solidFill>
              </a:endParaRPr>
            </a:p>
          </p:txBody>
        </p:sp>
        <p:sp>
          <p:nvSpPr>
            <p:cNvPr id="415904" name="Rectangle 160"/>
            <p:cNvSpPr>
              <a:spLocks noChangeArrowheads="1"/>
            </p:cNvSpPr>
            <p:nvPr/>
          </p:nvSpPr>
          <p:spPr bwMode="auto">
            <a:xfrm>
              <a:off x="1907" y="1152"/>
              <a:ext cx="483"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Degree</a:t>
              </a:r>
              <a:endParaRPr lang="en-US" sz="2000">
                <a:solidFill>
                  <a:schemeClr val="tx2"/>
                </a:solidFill>
              </a:endParaRPr>
            </a:p>
          </p:txBody>
        </p:sp>
        <p:sp>
          <p:nvSpPr>
            <p:cNvPr id="415905" name="Rectangle 161"/>
            <p:cNvSpPr>
              <a:spLocks noChangeArrowheads="1"/>
            </p:cNvSpPr>
            <p:nvPr/>
          </p:nvSpPr>
          <p:spPr bwMode="auto">
            <a:xfrm>
              <a:off x="1536" y="1152"/>
              <a:ext cx="371" cy="191"/>
            </a:xfrm>
            <a:prstGeom prst="rect">
              <a:avLst/>
            </a:prstGeom>
            <a:solidFill>
              <a:schemeClr val="bg2"/>
            </a:solidFill>
            <a:ln w="9525">
              <a:noFill/>
              <a:miter lim="800000"/>
              <a:headEnd/>
              <a:tailEnd/>
            </a:ln>
            <a:effectLst/>
          </p:spPr>
          <p:txBody>
            <a:bodyPr/>
            <a:lstStyle/>
            <a:p>
              <a:pPr algn="ctr" eaLnBrk="1" hangingPunct="1"/>
              <a:r>
                <a:rPr lang="en-US" sz="1400" b="1">
                  <a:solidFill>
                    <a:schemeClr val="tx2"/>
                  </a:solidFill>
                  <a:latin typeface="Times New Roman" pitchFamily="18" charset="0"/>
                  <a:cs typeface="Times New Roman" pitchFamily="18" charset="0"/>
                </a:rPr>
                <a:t>SID</a:t>
              </a:r>
              <a:endParaRPr lang="en-US" sz="2000">
                <a:solidFill>
                  <a:schemeClr val="tx2"/>
                </a:solidFill>
              </a:endParaRPr>
            </a:p>
          </p:txBody>
        </p:sp>
        <p:sp>
          <p:nvSpPr>
            <p:cNvPr id="415906" name="Line 162"/>
            <p:cNvSpPr>
              <a:spLocks noChangeShapeType="1"/>
            </p:cNvSpPr>
            <p:nvPr/>
          </p:nvSpPr>
          <p:spPr bwMode="auto">
            <a:xfrm>
              <a:off x="1536" y="1343"/>
              <a:ext cx="2543" cy="0"/>
            </a:xfrm>
            <a:prstGeom prst="line">
              <a:avLst/>
            </a:prstGeom>
            <a:noFill/>
            <a:ln w="12700">
              <a:solidFill>
                <a:schemeClr val="tx1"/>
              </a:solidFill>
              <a:round/>
              <a:headEnd/>
              <a:tailEnd/>
            </a:ln>
            <a:effectLst/>
          </p:spPr>
          <p:txBody>
            <a:bodyPr/>
            <a:lstStyle/>
            <a:p>
              <a:endParaRPr lang="en-US"/>
            </a:p>
          </p:txBody>
        </p:sp>
        <p:sp>
          <p:nvSpPr>
            <p:cNvPr id="415907" name="Line 163"/>
            <p:cNvSpPr>
              <a:spLocks noChangeShapeType="1"/>
            </p:cNvSpPr>
            <p:nvPr/>
          </p:nvSpPr>
          <p:spPr bwMode="auto">
            <a:xfrm>
              <a:off x="1907" y="1152"/>
              <a:ext cx="0" cy="2919"/>
            </a:xfrm>
            <a:prstGeom prst="line">
              <a:avLst/>
            </a:prstGeom>
            <a:noFill/>
            <a:ln w="12700">
              <a:solidFill>
                <a:schemeClr val="tx1"/>
              </a:solidFill>
              <a:round/>
              <a:headEnd/>
              <a:tailEnd/>
            </a:ln>
            <a:effectLst/>
          </p:spPr>
          <p:txBody>
            <a:bodyPr/>
            <a:lstStyle/>
            <a:p>
              <a:endParaRPr lang="en-US"/>
            </a:p>
          </p:txBody>
        </p:sp>
        <p:sp>
          <p:nvSpPr>
            <p:cNvPr id="415908" name="Line 164"/>
            <p:cNvSpPr>
              <a:spLocks noChangeShapeType="1"/>
            </p:cNvSpPr>
            <p:nvPr/>
          </p:nvSpPr>
          <p:spPr bwMode="auto">
            <a:xfrm>
              <a:off x="2390" y="1152"/>
              <a:ext cx="0" cy="2919"/>
            </a:xfrm>
            <a:prstGeom prst="line">
              <a:avLst/>
            </a:prstGeom>
            <a:noFill/>
            <a:ln w="12700">
              <a:solidFill>
                <a:schemeClr val="tx1"/>
              </a:solidFill>
              <a:round/>
              <a:headEnd/>
              <a:tailEnd/>
            </a:ln>
            <a:effectLst/>
          </p:spPr>
          <p:txBody>
            <a:bodyPr/>
            <a:lstStyle/>
            <a:p>
              <a:endParaRPr lang="en-US"/>
            </a:p>
          </p:txBody>
        </p:sp>
        <p:sp>
          <p:nvSpPr>
            <p:cNvPr id="415909" name="Line 165"/>
            <p:cNvSpPr>
              <a:spLocks noChangeShapeType="1"/>
            </p:cNvSpPr>
            <p:nvPr/>
          </p:nvSpPr>
          <p:spPr bwMode="auto">
            <a:xfrm>
              <a:off x="3014" y="1152"/>
              <a:ext cx="0" cy="2919"/>
            </a:xfrm>
            <a:prstGeom prst="line">
              <a:avLst/>
            </a:prstGeom>
            <a:noFill/>
            <a:ln w="12700">
              <a:solidFill>
                <a:schemeClr val="tx1"/>
              </a:solidFill>
              <a:round/>
              <a:headEnd/>
              <a:tailEnd/>
            </a:ln>
            <a:effectLst/>
          </p:spPr>
          <p:txBody>
            <a:bodyPr/>
            <a:lstStyle/>
            <a:p>
              <a:endParaRPr lang="en-US"/>
            </a:p>
          </p:txBody>
        </p:sp>
        <p:sp>
          <p:nvSpPr>
            <p:cNvPr id="415910" name="Line 166"/>
            <p:cNvSpPr>
              <a:spLocks noChangeShapeType="1"/>
            </p:cNvSpPr>
            <p:nvPr/>
          </p:nvSpPr>
          <p:spPr bwMode="auto">
            <a:xfrm>
              <a:off x="3536" y="1152"/>
              <a:ext cx="0" cy="2919"/>
            </a:xfrm>
            <a:prstGeom prst="line">
              <a:avLst/>
            </a:prstGeom>
            <a:noFill/>
            <a:ln w="12700">
              <a:solidFill>
                <a:schemeClr val="tx1"/>
              </a:solidFill>
              <a:round/>
              <a:headEnd/>
              <a:tailEnd/>
            </a:ln>
            <a:effectLst/>
          </p:spPr>
          <p:txBody>
            <a:bodyPr/>
            <a:lstStyle/>
            <a:p>
              <a:endParaRPr lang="en-US"/>
            </a:p>
          </p:txBody>
        </p:sp>
        <p:sp>
          <p:nvSpPr>
            <p:cNvPr id="415911" name="Line 167"/>
            <p:cNvSpPr>
              <a:spLocks noChangeShapeType="1"/>
            </p:cNvSpPr>
            <p:nvPr/>
          </p:nvSpPr>
          <p:spPr bwMode="auto">
            <a:xfrm>
              <a:off x="1536" y="1569"/>
              <a:ext cx="2543" cy="0"/>
            </a:xfrm>
            <a:prstGeom prst="line">
              <a:avLst/>
            </a:prstGeom>
            <a:noFill/>
            <a:ln w="12700">
              <a:solidFill>
                <a:schemeClr val="tx1"/>
              </a:solidFill>
              <a:round/>
              <a:headEnd/>
              <a:tailEnd/>
            </a:ln>
            <a:effectLst/>
          </p:spPr>
          <p:txBody>
            <a:bodyPr/>
            <a:lstStyle/>
            <a:p>
              <a:endParaRPr lang="en-US"/>
            </a:p>
          </p:txBody>
        </p:sp>
        <p:sp>
          <p:nvSpPr>
            <p:cNvPr id="415912" name="Line 168"/>
            <p:cNvSpPr>
              <a:spLocks noChangeShapeType="1"/>
            </p:cNvSpPr>
            <p:nvPr/>
          </p:nvSpPr>
          <p:spPr bwMode="auto">
            <a:xfrm>
              <a:off x="1536" y="1817"/>
              <a:ext cx="2543" cy="0"/>
            </a:xfrm>
            <a:prstGeom prst="line">
              <a:avLst/>
            </a:prstGeom>
            <a:noFill/>
            <a:ln w="12700">
              <a:solidFill>
                <a:schemeClr val="tx1"/>
              </a:solidFill>
              <a:round/>
              <a:headEnd/>
              <a:tailEnd/>
            </a:ln>
            <a:effectLst/>
          </p:spPr>
          <p:txBody>
            <a:bodyPr/>
            <a:lstStyle/>
            <a:p>
              <a:endParaRPr lang="en-US"/>
            </a:p>
          </p:txBody>
        </p:sp>
        <p:sp>
          <p:nvSpPr>
            <p:cNvPr id="415913" name="Line 169"/>
            <p:cNvSpPr>
              <a:spLocks noChangeShapeType="1"/>
            </p:cNvSpPr>
            <p:nvPr/>
          </p:nvSpPr>
          <p:spPr bwMode="auto">
            <a:xfrm>
              <a:off x="1536" y="2065"/>
              <a:ext cx="2543" cy="0"/>
            </a:xfrm>
            <a:prstGeom prst="line">
              <a:avLst/>
            </a:prstGeom>
            <a:noFill/>
            <a:ln w="12700">
              <a:solidFill>
                <a:schemeClr val="tx1"/>
              </a:solidFill>
              <a:round/>
              <a:headEnd/>
              <a:tailEnd/>
            </a:ln>
            <a:effectLst/>
          </p:spPr>
          <p:txBody>
            <a:bodyPr/>
            <a:lstStyle/>
            <a:p>
              <a:endParaRPr lang="en-US"/>
            </a:p>
          </p:txBody>
        </p:sp>
        <p:sp>
          <p:nvSpPr>
            <p:cNvPr id="415914" name="Line 170"/>
            <p:cNvSpPr>
              <a:spLocks noChangeShapeType="1"/>
            </p:cNvSpPr>
            <p:nvPr/>
          </p:nvSpPr>
          <p:spPr bwMode="auto">
            <a:xfrm>
              <a:off x="1536" y="2314"/>
              <a:ext cx="2543" cy="0"/>
            </a:xfrm>
            <a:prstGeom prst="line">
              <a:avLst/>
            </a:prstGeom>
            <a:noFill/>
            <a:ln w="12700">
              <a:solidFill>
                <a:schemeClr val="tx1"/>
              </a:solidFill>
              <a:round/>
              <a:headEnd/>
              <a:tailEnd/>
            </a:ln>
            <a:effectLst/>
          </p:spPr>
          <p:txBody>
            <a:bodyPr/>
            <a:lstStyle/>
            <a:p>
              <a:endParaRPr lang="en-US"/>
            </a:p>
          </p:txBody>
        </p:sp>
        <p:sp>
          <p:nvSpPr>
            <p:cNvPr id="415915" name="Line 171"/>
            <p:cNvSpPr>
              <a:spLocks noChangeShapeType="1"/>
            </p:cNvSpPr>
            <p:nvPr/>
          </p:nvSpPr>
          <p:spPr bwMode="auto">
            <a:xfrm>
              <a:off x="1536" y="2562"/>
              <a:ext cx="2543" cy="0"/>
            </a:xfrm>
            <a:prstGeom prst="line">
              <a:avLst/>
            </a:prstGeom>
            <a:noFill/>
            <a:ln w="12700">
              <a:solidFill>
                <a:schemeClr val="tx1"/>
              </a:solidFill>
              <a:round/>
              <a:headEnd/>
              <a:tailEnd/>
            </a:ln>
            <a:effectLst/>
          </p:spPr>
          <p:txBody>
            <a:bodyPr/>
            <a:lstStyle/>
            <a:p>
              <a:endParaRPr lang="en-US"/>
            </a:p>
          </p:txBody>
        </p:sp>
        <p:sp>
          <p:nvSpPr>
            <p:cNvPr id="415916" name="Line 172"/>
            <p:cNvSpPr>
              <a:spLocks noChangeShapeType="1"/>
            </p:cNvSpPr>
            <p:nvPr/>
          </p:nvSpPr>
          <p:spPr bwMode="auto">
            <a:xfrm>
              <a:off x="1536" y="2810"/>
              <a:ext cx="2543" cy="0"/>
            </a:xfrm>
            <a:prstGeom prst="line">
              <a:avLst/>
            </a:prstGeom>
            <a:noFill/>
            <a:ln w="12700">
              <a:solidFill>
                <a:schemeClr val="tx1"/>
              </a:solidFill>
              <a:round/>
              <a:headEnd/>
              <a:tailEnd/>
            </a:ln>
            <a:effectLst/>
          </p:spPr>
          <p:txBody>
            <a:bodyPr/>
            <a:lstStyle/>
            <a:p>
              <a:endParaRPr lang="en-US"/>
            </a:p>
          </p:txBody>
        </p:sp>
        <p:sp>
          <p:nvSpPr>
            <p:cNvPr id="415917" name="Line 173"/>
            <p:cNvSpPr>
              <a:spLocks noChangeShapeType="1"/>
            </p:cNvSpPr>
            <p:nvPr/>
          </p:nvSpPr>
          <p:spPr bwMode="auto">
            <a:xfrm>
              <a:off x="1536" y="3001"/>
              <a:ext cx="2543" cy="0"/>
            </a:xfrm>
            <a:prstGeom prst="line">
              <a:avLst/>
            </a:prstGeom>
            <a:noFill/>
            <a:ln w="12700">
              <a:solidFill>
                <a:schemeClr val="tx1"/>
              </a:solidFill>
              <a:round/>
              <a:headEnd/>
              <a:tailEnd/>
            </a:ln>
            <a:effectLst/>
          </p:spPr>
          <p:txBody>
            <a:bodyPr/>
            <a:lstStyle/>
            <a:p>
              <a:endParaRPr lang="en-US"/>
            </a:p>
          </p:txBody>
        </p:sp>
        <p:sp>
          <p:nvSpPr>
            <p:cNvPr id="415918" name="Line 174"/>
            <p:cNvSpPr>
              <a:spLocks noChangeShapeType="1"/>
            </p:cNvSpPr>
            <p:nvPr/>
          </p:nvSpPr>
          <p:spPr bwMode="auto">
            <a:xfrm>
              <a:off x="1536" y="3192"/>
              <a:ext cx="2543" cy="0"/>
            </a:xfrm>
            <a:prstGeom prst="line">
              <a:avLst/>
            </a:prstGeom>
            <a:noFill/>
            <a:ln w="12700">
              <a:solidFill>
                <a:schemeClr val="tx1"/>
              </a:solidFill>
              <a:round/>
              <a:headEnd/>
              <a:tailEnd/>
            </a:ln>
            <a:effectLst/>
          </p:spPr>
          <p:txBody>
            <a:bodyPr/>
            <a:lstStyle/>
            <a:p>
              <a:endParaRPr lang="en-US"/>
            </a:p>
          </p:txBody>
        </p:sp>
        <p:sp>
          <p:nvSpPr>
            <p:cNvPr id="415919" name="Line 175"/>
            <p:cNvSpPr>
              <a:spLocks noChangeShapeType="1"/>
            </p:cNvSpPr>
            <p:nvPr/>
          </p:nvSpPr>
          <p:spPr bwMode="auto">
            <a:xfrm>
              <a:off x="1536" y="3383"/>
              <a:ext cx="2543" cy="0"/>
            </a:xfrm>
            <a:prstGeom prst="line">
              <a:avLst/>
            </a:prstGeom>
            <a:noFill/>
            <a:ln w="12700">
              <a:solidFill>
                <a:schemeClr val="tx1"/>
              </a:solidFill>
              <a:round/>
              <a:headEnd/>
              <a:tailEnd/>
            </a:ln>
            <a:effectLst/>
          </p:spPr>
          <p:txBody>
            <a:bodyPr/>
            <a:lstStyle/>
            <a:p>
              <a:endParaRPr lang="en-US"/>
            </a:p>
          </p:txBody>
        </p:sp>
        <p:sp>
          <p:nvSpPr>
            <p:cNvPr id="415920" name="Line 176"/>
            <p:cNvSpPr>
              <a:spLocks noChangeShapeType="1"/>
            </p:cNvSpPr>
            <p:nvPr/>
          </p:nvSpPr>
          <p:spPr bwMode="auto">
            <a:xfrm>
              <a:off x="1536" y="3574"/>
              <a:ext cx="2543" cy="0"/>
            </a:xfrm>
            <a:prstGeom prst="line">
              <a:avLst/>
            </a:prstGeom>
            <a:noFill/>
            <a:ln w="12700">
              <a:solidFill>
                <a:schemeClr val="tx1"/>
              </a:solidFill>
              <a:round/>
              <a:headEnd/>
              <a:tailEnd/>
            </a:ln>
            <a:effectLst/>
          </p:spPr>
          <p:txBody>
            <a:bodyPr/>
            <a:lstStyle/>
            <a:p>
              <a:endParaRPr lang="en-US"/>
            </a:p>
          </p:txBody>
        </p:sp>
        <p:sp>
          <p:nvSpPr>
            <p:cNvPr id="415921" name="Line 177"/>
            <p:cNvSpPr>
              <a:spLocks noChangeShapeType="1"/>
            </p:cNvSpPr>
            <p:nvPr/>
          </p:nvSpPr>
          <p:spPr bwMode="auto">
            <a:xfrm>
              <a:off x="1536" y="3823"/>
              <a:ext cx="2543" cy="0"/>
            </a:xfrm>
            <a:prstGeom prst="line">
              <a:avLst/>
            </a:prstGeom>
            <a:noFill/>
            <a:ln w="12700">
              <a:solidFill>
                <a:schemeClr val="tx1"/>
              </a:solidFill>
              <a:round/>
              <a:headEnd/>
              <a:tailEnd/>
            </a:ln>
            <a:effectLst/>
          </p:spPr>
          <p:txBody>
            <a:bodyPr/>
            <a:lstStyle/>
            <a:p>
              <a:endParaRPr lang="en-US"/>
            </a:p>
          </p:txBody>
        </p:sp>
        <p:sp>
          <p:nvSpPr>
            <p:cNvPr id="415922" name="Line 178"/>
            <p:cNvSpPr>
              <a:spLocks noChangeShapeType="1"/>
            </p:cNvSpPr>
            <p:nvPr/>
          </p:nvSpPr>
          <p:spPr bwMode="auto">
            <a:xfrm>
              <a:off x="1536" y="1152"/>
              <a:ext cx="2543" cy="0"/>
            </a:xfrm>
            <a:prstGeom prst="line">
              <a:avLst/>
            </a:prstGeom>
            <a:noFill/>
            <a:ln w="12700" cap="sq">
              <a:solidFill>
                <a:schemeClr val="tx1"/>
              </a:solidFill>
              <a:round/>
              <a:headEnd/>
              <a:tailEnd/>
            </a:ln>
            <a:effectLst/>
          </p:spPr>
          <p:txBody>
            <a:bodyPr/>
            <a:lstStyle/>
            <a:p>
              <a:endParaRPr lang="en-US"/>
            </a:p>
          </p:txBody>
        </p:sp>
        <p:sp>
          <p:nvSpPr>
            <p:cNvPr id="415923" name="Line 179"/>
            <p:cNvSpPr>
              <a:spLocks noChangeShapeType="1"/>
            </p:cNvSpPr>
            <p:nvPr/>
          </p:nvSpPr>
          <p:spPr bwMode="auto">
            <a:xfrm>
              <a:off x="1536" y="1152"/>
              <a:ext cx="0" cy="2919"/>
            </a:xfrm>
            <a:prstGeom prst="line">
              <a:avLst/>
            </a:prstGeom>
            <a:noFill/>
            <a:ln w="12700" cap="sq">
              <a:solidFill>
                <a:schemeClr val="tx1"/>
              </a:solidFill>
              <a:round/>
              <a:headEnd/>
              <a:tailEnd/>
            </a:ln>
            <a:effectLst/>
          </p:spPr>
          <p:txBody>
            <a:bodyPr/>
            <a:lstStyle/>
            <a:p>
              <a:endParaRPr lang="en-US"/>
            </a:p>
          </p:txBody>
        </p:sp>
        <p:sp>
          <p:nvSpPr>
            <p:cNvPr id="415924" name="Line 180"/>
            <p:cNvSpPr>
              <a:spLocks noChangeShapeType="1"/>
            </p:cNvSpPr>
            <p:nvPr/>
          </p:nvSpPr>
          <p:spPr bwMode="auto">
            <a:xfrm>
              <a:off x="4079" y="1152"/>
              <a:ext cx="0" cy="2919"/>
            </a:xfrm>
            <a:prstGeom prst="line">
              <a:avLst/>
            </a:prstGeom>
            <a:noFill/>
            <a:ln w="12700" cap="sq">
              <a:solidFill>
                <a:schemeClr val="tx1"/>
              </a:solidFill>
              <a:round/>
              <a:headEnd/>
              <a:tailEnd/>
            </a:ln>
            <a:effectLst/>
          </p:spPr>
          <p:txBody>
            <a:bodyPr/>
            <a:lstStyle/>
            <a:p>
              <a:endParaRPr lang="en-US"/>
            </a:p>
          </p:txBody>
        </p:sp>
        <p:sp>
          <p:nvSpPr>
            <p:cNvPr id="415925" name="Line 181"/>
            <p:cNvSpPr>
              <a:spLocks noChangeShapeType="1"/>
            </p:cNvSpPr>
            <p:nvPr/>
          </p:nvSpPr>
          <p:spPr bwMode="auto">
            <a:xfrm>
              <a:off x="1536" y="4071"/>
              <a:ext cx="2543" cy="0"/>
            </a:xfrm>
            <a:prstGeom prst="line">
              <a:avLst/>
            </a:prstGeom>
            <a:noFill/>
            <a:ln w="12700" cap="sq">
              <a:solidFill>
                <a:schemeClr val="tx1"/>
              </a:solidFill>
              <a:round/>
              <a:headEnd/>
              <a:tailEnd/>
            </a:ln>
            <a:effectLst/>
          </p:spPr>
          <p:txBody>
            <a:bodyPr/>
            <a:lstStyle/>
            <a:p>
              <a:endParaRPr lang="en-US"/>
            </a:p>
          </p:txBody>
        </p:sp>
        <p:sp>
          <p:nvSpPr>
            <p:cNvPr id="415930" name="Text Box 186"/>
            <p:cNvSpPr txBox="1">
              <a:spLocks noChangeArrowheads="1"/>
            </p:cNvSpPr>
            <p:nvPr/>
          </p:nvSpPr>
          <p:spPr bwMode="auto">
            <a:xfrm>
              <a:off x="1536" y="864"/>
              <a:ext cx="532" cy="231"/>
            </a:xfrm>
            <a:prstGeom prst="rect">
              <a:avLst/>
            </a:prstGeom>
            <a:noFill/>
            <a:ln w="9525">
              <a:noFill/>
              <a:miter lim="800000"/>
              <a:headEnd/>
              <a:tailEnd/>
            </a:ln>
            <a:effectLst/>
          </p:spPr>
          <p:txBody>
            <a:bodyPr wrap="none">
              <a:spAutoFit/>
            </a:bodyPr>
            <a:lstStyle/>
            <a:p>
              <a:r>
                <a:rPr lang="en-US" b="1"/>
                <a:t>FIRST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Shah,2015</a:t>
            </a:r>
            <a:endParaRPr lang="en-US"/>
          </a:p>
        </p:txBody>
      </p:sp>
      <p:sp>
        <p:nvSpPr>
          <p:cNvPr id="7" name="Slide Number Placeholder 6"/>
          <p:cNvSpPr>
            <a:spLocks noGrp="1"/>
          </p:cNvSpPr>
          <p:nvPr>
            <p:ph type="sldNum" sz="quarter" idx="12"/>
          </p:nvPr>
        </p:nvSpPr>
        <p:spPr/>
        <p:txBody>
          <a:bodyPr/>
          <a:lstStyle/>
          <a:p>
            <a:fld id="{4970ECD3-63E2-4AE0-A648-6E9C48FB527E}" type="slidenum">
              <a:rPr lang="en-US"/>
              <a:pPr/>
              <a:t>6</a:t>
            </a:fld>
            <a:endParaRPr lang="en-US"/>
          </a:p>
        </p:txBody>
      </p:sp>
      <p:sp>
        <p:nvSpPr>
          <p:cNvPr id="492546"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1NF</a:t>
            </a:r>
          </a:p>
        </p:txBody>
      </p:sp>
      <p:sp>
        <p:nvSpPr>
          <p:cNvPr id="492547" name="Text Box 3"/>
          <p:cNvSpPr txBox="1">
            <a:spLocks noChangeArrowheads="1"/>
          </p:cNvSpPr>
          <p:nvPr/>
        </p:nvSpPr>
        <p:spPr bwMode="auto">
          <a:xfrm>
            <a:off x="0" y="762000"/>
            <a:ext cx="9144000" cy="579438"/>
          </a:xfrm>
          <a:prstGeom prst="rect">
            <a:avLst/>
          </a:prstGeom>
          <a:noFill/>
          <a:ln w="9525">
            <a:noFill/>
            <a:miter lim="800000"/>
            <a:headEnd/>
            <a:tailEnd/>
          </a:ln>
          <a:effectLst/>
        </p:spPr>
        <p:txBody>
          <a:bodyPr>
            <a:spAutoFit/>
          </a:bodyPr>
          <a:lstStyle/>
          <a:p>
            <a:pPr algn="ctr"/>
            <a:r>
              <a:rPr lang="en-US" sz="3200">
                <a:solidFill>
                  <a:schemeClr val="hlink"/>
                </a:solidFill>
              </a:rPr>
              <a:t>Update anomalies</a:t>
            </a:r>
          </a:p>
        </p:txBody>
      </p:sp>
      <p:sp>
        <p:nvSpPr>
          <p:cNvPr id="492637" name="Rectangle 93"/>
          <p:cNvSpPr>
            <a:spLocks noChangeArrowheads="1"/>
          </p:cNvSpPr>
          <p:nvPr/>
        </p:nvSpPr>
        <p:spPr bwMode="auto">
          <a:xfrm>
            <a:off x="381000" y="1447800"/>
            <a:ext cx="8534400" cy="4838700"/>
          </a:xfrm>
          <a:prstGeom prst="rect">
            <a:avLst/>
          </a:prstGeom>
          <a:noFill/>
          <a:ln w="9525">
            <a:noFill/>
            <a:miter lim="800000"/>
            <a:headEnd/>
            <a:tailEnd/>
          </a:ln>
          <a:effectLst/>
        </p:spPr>
        <p:txBody>
          <a:bodyPr>
            <a:spAutoFit/>
          </a:bodyPr>
          <a:lstStyle/>
          <a:p>
            <a:r>
              <a:rPr lang="en-US" sz="2400" b="1"/>
              <a:t>INSERT. Certain student with SID 5 got admission in a different campus (say) Karachi cannot be added until the student registers for a course. </a:t>
            </a:r>
          </a:p>
          <a:p>
            <a:endParaRPr lang="en-US" sz="2400" b="1"/>
          </a:p>
          <a:p>
            <a:endParaRPr lang="en-US" sz="2400" b="1"/>
          </a:p>
          <a:p>
            <a:r>
              <a:rPr lang="en-US" sz="2400" b="1"/>
              <a:t>DELETE. If student graduates and his/her corresponding record is deleted, then all information about that student is lost.</a:t>
            </a:r>
          </a:p>
          <a:p>
            <a:endParaRPr lang="en-US" sz="2400" b="1"/>
          </a:p>
          <a:p>
            <a:endParaRPr lang="en-US" sz="2400" b="1"/>
          </a:p>
          <a:p>
            <a:r>
              <a:rPr lang="en-US" sz="2400" b="1"/>
              <a:t>UPDATE. If student migrates from Islamabad campus to Lahore campus (say) SID = 1, then six rows would have to be updated with this new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63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26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63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r>
              <a:rPr lang="en-US" smtClean="0"/>
              <a:t>Shah,2015</a:t>
            </a:r>
            <a:endParaRPr lang="en-US"/>
          </a:p>
        </p:txBody>
      </p:sp>
      <p:sp>
        <p:nvSpPr>
          <p:cNvPr id="10" name="Slide Number Placeholder 6"/>
          <p:cNvSpPr>
            <a:spLocks noGrp="1"/>
          </p:cNvSpPr>
          <p:nvPr>
            <p:ph type="sldNum" sz="quarter" idx="12"/>
          </p:nvPr>
        </p:nvSpPr>
        <p:spPr/>
        <p:txBody>
          <a:bodyPr/>
          <a:lstStyle/>
          <a:p>
            <a:fld id="{7342FE4F-A1C7-476A-BD5F-93AF14163F9D}" type="slidenum">
              <a:rPr lang="en-US"/>
              <a:pPr/>
              <a:t>7</a:t>
            </a:fld>
            <a:endParaRPr lang="en-US"/>
          </a:p>
        </p:txBody>
      </p:sp>
      <p:sp>
        <p:nvSpPr>
          <p:cNvPr id="417794"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2NF</a:t>
            </a:r>
          </a:p>
        </p:txBody>
      </p:sp>
      <p:sp>
        <p:nvSpPr>
          <p:cNvPr id="417795" name="Text Box 3"/>
          <p:cNvSpPr txBox="1">
            <a:spLocks noChangeArrowheads="1"/>
          </p:cNvSpPr>
          <p:nvPr/>
        </p:nvSpPr>
        <p:spPr bwMode="auto">
          <a:xfrm>
            <a:off x="0" y="838200"/>
            <a:ext cx="9144000" cy="433388"/>
          </a:xfrm>
          <a:prstGeom prst="rect">
            <a:avLst/>
          </a:prstGeom>
          <a:noFill/>
          <a:ln w="9525">
            <a:noFill/>
            <a:miter lim="800000"/>
            <a:headEnd/>
            <a:tailEnd/>
          </a:ln>
          <a:effectLst/>
        </p:spPr>
        <p:txBody>
          <a:bodyPr>
            <a:spAutoFit/>
          </a:bodyPr>
          <a:lstStyle/>
          <a:p>
            <a:pPr algn="ctr" eaLnBrk="1" hangingPunct="1">
              <a:lnSpc>
                <a:spcPct val="80000"/>
              </a:lnSpc>
              <a:spcBef>
                <a:spcPct val="30000"/>
              </a:spcBef>
            </a:pPr>
            <a:r>
              <a:rPr lang="en-US" sz="2800">
                <a:solidFill>
                  <a:schemeClr val="hlink"/>
                </a:solidFill>
              </a:rPr>
              <a:t>Every non-key column is fully dependent on the PK</a:t>
            </a:r>
          </a:p>
        </p:txBody>
      </p:sp>
      <p:sp>
        <p:nvSpPr>
          <p:cNvPr id="418220" name="Text Box 428"/>
          <p:cNvSpPr txBox="1">
            <a:spLocks noChangeArrowheads="1"/>
          </p:cNvSpPr>
          <p:nvPr/>
        </p:nvSpPr>
        <p:spPr bwMode="auto">
          <a:xfrm>
            <a:off x="381000" y="1828800"/>
            <a:ext cx="8382000" cy="3444875"/>
          </a:xfrm>
          <a:prstGeom prst="rect">
            <a:avLst/>
          </a:prstGeom>
          <a:noFill/>
          <a:ln w="9525">
            <a:noFill/>
            <a:miter lim="800000"/>
            <a:headEnd/>
            <a:tailEnd/>
          </a:ln>
          <a:effectLst/>
        </p:spPr>
        <p:txBody>
          <a:bodyPr>
            <a:spAutoFit/>
          </a:bodyPr>
          <a:lstStyle/>
          <a:p>
            <a:r>
              <a:rPr lang="en-US" sz="2000"/>
              <a:t>FIRST is in 1NF but not in 2NF because degree and campus are functionally dependent upon only on the column SID of the composite key (SID, course). This can be illustrated by listing the functional dependencies in the table: </a:t>
            </a:r>
          </a:p>
          <a:p>
            <a:endParaRPr lang="en-US" sz="2000"/>
          </a:p>
          <a:p>
            <a:r>
              <a:rPr lang="en-US" sz="2000"/>
              <a:t>	SID —&gt; campus, degree </a:t>
            </a:r>
          </a:p>
          <a:p>
            <a:endParaRPr lang="en-US" sz="2000"/>
          </a:p>
          <a:p>
            <a:r>
              <a:rPr lang="en-US" sz="2000"/>
              <a:t>	campus —&gt; degree </a:t>
            </a:r>
          </a:p>
          <a:p>
            <a:endParaRPr lang="en-US" sz="2000"/>
          </a:p>
          <a:p>
            <a:r>
              <a:rPr lang="en-US" sz="2000"/>
              <a:t>	(SID, Course) —&gt; Marks </a:t>
            </a:r>
          </a:p>
          <a:p>
            <a:endParaRPr lang="en-US" sz="2000"/>
          </a:p>
        </p:txBody>
      </p:sp>
      <p:sp>
        <p:nvSpPr>
          <p:cNvPr id="418223" name="Rectangle 431"/>
          <p:cNvSpPr>
            <a:spLocks noChangeArrowheads="1"/>
          </p:cNvSpPr>
          <p:nvPr/>
        </p:nvSpPr>
        <p:spPr bwMode="auto">
          <a:xfrm>
            <a:off x="0" y="5181600"/>
            <a:ext cx="9144000" cy="1006475"/>
          </a:xfrm>
          <a:prstGeom prst="rect">
            <a:avLst/>
          </a:prstGeom>
          <a:noFill/>
          <a:ln w="9525">
            <a:noFill/>
            <a:miter lim="800000"/>
            <a:headEnd/>
            <a:tailEnd/>
          </a:ln>
          <a:effectLst/>
        </p:spPr>
        <p:txBody>
          <a:bodyPr>
            <a:spAutoFit/>
          </a:bodyPr>
          <a:lstStyle/>
          <a:p>
            <a:pPr algn="ctr" eaLnBrk="1" hangingPunct="1">
              <a:spcBef>
                <a:spcPct val="30000"/>
              </a:spcBef>
            </a:pPr>
            <a:r>
              <a:rPr lang="en-US" sz="2000"/>
              <a:t>To transform the table FIRST into 2NF we move the columns SID, Degree and Campus to a new table called REGISTRATION. The column SID becomes the primary key of this new table. </a:t>
            </a:r>
          </a:p>
        </p:txBody>
      </p:sp>
      <p:sp>
        <p:nvSpPr>
          <p:cNvPr id="418224" name="AutoShape 432"/>
          <p:cNvSpPr>
            <a:spLocks/>
          </p:cNvSpPr>
          <p:nvPr/>
        </p:nvSpPr>
        <p:spPr bwMode="auto">
          <a:xfrm>
            <a:off x="4267200" y="3429000"/>
            <a:ext cx="228600" cy="990600"/>
          </a:xfrm>
          <a:prstGeom prst="righ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418225" name="Text Box 433"/>
          <p:cNvSpPr txBox="1">
            <a:spLocks noChangeArrowheads="1"/>
          </p:cNvSpPr>
          <p:nvPr/>
        </p:nvSpPr>
        <p:spPr bwMode="auto">
          <a:xfrm>
            <a:off x="4572000" y="3733800"/>
            <a:ext cx="3524250" cy="366713"/>
          </a:xfrm>
          <a:prstGeom prst="rect">
            <a:avLst/>
          </a:prstGeom>
          <a:noFill/>
          <a:ln w="9525">
            <a:noFill/>
            <a:miter lim="800000"/>
            <a:headEnd/>
            <a:tailEnd/>
          </a:ln>
          <a:effectLst/>
        </p:spPr>
        <p:txBody>
          <a:bodyPr wrap="none">
            <a:spAutoFit/>
          </a:bodyPr>
          <a:lstStyle/>
          <a:p>
            <a:r>
              <a:rPr lang="en-US" b="1">
                <a:solidFill>
                  <a:schemeClr val="hlink"/>
                </a:solidFill>
              </a:rPr>
              <a:t>SID &amp; Campus are NOT unique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ooter Placeholder 5"/>
          <p:cNvSpPr>
            <a:spLocks noGrp="1"/>
          </p:cNvSpPr>
          <p:nvPr>
            <p:ph type="ftr" sz="quarter" idx="11"/>
          </p:nvPr>
        </p:nvSpPr>
        <p:spPr/>
        <p:txBody>
          <a:bodyPr/>
          <a:lstStyle/>
          <a:p>
            <a:r>
              <a:rPr lang="en-US" smtClean="0"/>
              <a:t>Shah,2015</a:t>
            </a:r>
            <a:endParaRPr lang="en-US"/>
          </a:p>
        </p:txBody>
      </p:sp>
      <p:sp>
        <p:nvSpPr>
          <p:cNvPr id="97" name="Slide Number Placeholder 6"/>
          <p:cNvSpPr>
            <a:spLocks noGrp="1"/>
          </p:cNvSpPr>
          <p:nvPr>
            <p:ph type="sldNum" sz="quarter" idx="12"/>
          </p:nvPr>
        </p:nvSpPr>
        <p:spPr/>
        <p:txBody>
          <a:bodyPr/>
          <a:lstStyle/>
          <a:p>
            <a:fld id="{6385F297-84F4-4156-B509-20759408141D}" type="slidenum">
              <a:rPr lang="en-US"/>
              <a:pPr/>
              <a:t>8</a:t>
            </a:fld>
            <a:endParaRPr lang="en-US"/>
          </a:p>
        </p:txBody>
      </p:sp>
      <p:sp>
        <p:nvSpPr>
          <p:cNvPr id="494594"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2NF</a:t>
            </a:r>
          </a:p>
        </p:txBody>
      </p:sp>
      <p:graphicFrame>
        <p:nvGraphicFramePr>
          <p:cNvPr id="494694" name="Group 102"/>
          <p:cNvGraphicFramePr>
            <a:graphicFrameLocks noGrp="1"/>
          </p:cNvGraphicFramePr>
          <p:nvPr>
            <p:ph sz="half" idx="2"/>
          </p:nvPr>
        </p:nvGraphicFramePr>
        <p:xfrm>
          <a:off x="838200" y="990600"/>
          <a:ext cx="2895600" cy="2011680"/>
        </p:xfrm>
        <a:graphic>
          <a:graphicData uri="http://schemas.openxmlformats.org/drawingml/2006/table">
            <a:tbl>
              <a:tblPr/>
              <a:tblGrid>
                <a:gridCol w="727075"/>
                <a:gridCol w="1060450"/>
                <a:gridCol w="1108075"/>
              </a:tblGrid>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itchFamily="18" charset="0"/>
                          <a:cs typeface="Times New Roman" pitchFamily="18" charset="0"/>
                        </a:rPr>
                        <a:t>SID</a:t>
                      </a:r>
                      <a:endParaRPr kumimoji="0" lang="en-US" sz="24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itchFamily="18" charset="0"/>
                          <a:cs typeface="Times New Roman" pitchFamily="18" charset="0"/>
                        </a:rPr>
                        <a:t>Degree</a:t>
                      </a:r>
                      <a:endParaRPr kumimoji="0" lang="en-US" sz="24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itchFamily="18" charset="0"/>
                          <a:cs typeface="Times New Roman" pitchFamily="18" charset="0"/>
                        </a:rPr>
                        <a:t>Campus</a:t>
                      </a:r>
                      <a:endParaRPr kumimoji="0" lang="en-US" sz="24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BS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Lahore</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Lahore</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Islamabad</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PhD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Peshawar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94690" name="Group 98"/>
          <p:cNvGraphicFramePr>
            <a:graphicFrameLocks noGrp="1"/>
          </p:cNvGraphicFramePr>
          <p:nvPr>
            <p:ph sz="half" idx="1"/>
          </p:nvPr>
        </p:nvGraphicFramePr>
        <p:xfrm>
          <a:off x="4800600" y="1066800"/>
          <a:ext cx="2362200" cy="4358640"/>
        </p:xfrm>
        <a:graphic>
          <a:graphicData uri="http://schemas.openxmlformats.org/drawingml/2006/table">
            <a:tbl>
              <a:tblPr/>
              <a:tblGrid>
                <a:gridCol w="588963"/>
                <a:gridCol w="828675"/>
                <a:gridCol w="944562"/>
              </a:tblGrid>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itchFamily="18" charset="0"/>
                          <a:cs typeface="Times New Roman" pitchFamily="18" charset="0"/>
                        </a:rPr>
                        <a:t>SID</a:t>
                      </a:r>
                      <a:endParaRPr kumimoji="0" lang="en-US" sz="24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itchFamily="18" charset="0"/>
                          <a:cs typeface="Times New Roman" pitchFamily="18" charset="0"/>
                        </a:rPr>
                        <a:t>Course</a:t>
                      </a:r>
                      <a:endParaRPr kumimoji="0" lang="en-US" sz="24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itchFamily="18" charset="0"/>
                          <a:cs typeface="Times New Roman" pitchFamily="18" charset="0"/>
                        </a:rPr>
                        <a:t>Marks</a:t>
                      </a:r>
                      <a:endParaRPr kumimoji="0" lang="en-US" sz="2400" b="0" i="0" u="none" strike="noStrike" cap="none" normalizeH="0" baseline="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CS-102</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CS-103</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CS-104</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CS-105</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CS-106</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CS-102</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CS-102</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CS-102</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CS-104</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CS-105</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4684" name="Text Box 92"/>
          <p:cNvSpPr txBox="1">
            <a:spLocks noChangeArrowheads="1"/>
          </p:cNvSpPr>
          <p:nvPr/>
        </p:nvSpPr>
        <p:spPr bwMode="auto">
          <a:xfrm rot="16200000">
            <a:off x="-384968" y="1680368"/>
            <a:ext cx="1898650" cy="366713"/>
          </a:xfrm>
          <a:prstGeom prst="rect">
            <a:avLst/>
          </a:prstGeom>
          <a:noFill/>
          <a:ln w="9525">
            <a:noFill/>
            <a:miter lim="800000"/>
            <a:headEnd/>
            <a:tailEnd/>
          </a:ln>
          <a:effectLst/>
        </p:spPr>
        <p:txBody>
          <a:bodyPr wrap="none">
            <a:spAutoFit/>
          </a:bodyPr>
          <a:lstStyle/>
          <a:p>
            <a:r>
              <a:rPr lang="en-US"/>
              <a:t>REGISTRATION</a:t>
            </a:r>
          </a:p>
        </p:txBody>
      </p:sp>
      <p:sp>
        <p:nvSpPr>
          <p:cNvPr id="494685" name="Text Box 93"/>
          <p:cNvSpPr txBox="1">
            <a:spLocks noChangeArrowheads="1"/>
          </p:cNvSpPr>
          <p:nvPr/>
        </p:nvSpPr>
        <p:spPr bwMode="auto">
          <a:xfrm rot="16200000">
            <a:off x="3545682" y="1940718"/>
            <a:ext cx="1962150" cy="366713"/>
          </a:xfrm>
          <a:prstGeom prst="rect">
            <a:avLst/>
          </a:prstGeom>
          <a:noFill/>
          <a:ln w="9525">
            <a:noFill/>
            <a:miter lim="800000"/>
            <a:headEnd/>
            <a:tailEnd/>
          </a:ln>
          <a:effectLst/>
        </p:spPr>
        <p:txBody>
          <a:bodyPr wrap="none">
            <a:spAutoFit/>
          </a:bodyPr>
          <a:lstStyle/>
          <a:p>
            <a:r>
              <a:rPr lang="en-US"/>
              <a:t>PERFORMANCE</a:t>
            </a:r>
          </a:p>
        </p:txBody>
      </p:sp>
      <p:sp>
        <p:nvSpPr>
          <p:cNvPr id="494695" name="Text Box 103"/>
          <p:cNvSpPr txBox="1">
            <a:spLocks noChangeArrowheads="1"/>
          </p:cNvSpPr>
          <p:nvPr/>
        </p:nvSpPr>
        <p:spPr bwMode="auto">
          <a:xfrm>
            <a:off x="838200" y="3276600"/>
            <a:ext cx="1911350" cy="366713"/>
          </a:xfrm>
          <a:prstGeom prst="rect">
            <a:avLst/>
          </a:prstGeom>
          <a:noFill/>
          <a:ln w="9525">
            <a:noFill/>
            <a:miter lim="800000"/>
            <a:headEnd/>
            <a:tailEnd/>
          </a:ln>
          <a:effectLst/>
        </p:spPr>
        <p:txBody>
          <a:bodyPr wrap="none">
            <a:spAutoFit/>
          </a:bodyPr>
          <a:lstStyle/>
          <a:p>
            <a:r>
              <a:rPr lang="en-US" b="1">
                <a:solidFill>
                  <a:schemeClr val="hlink"/>
                </a:solidFill>
              </a:rPr>
              <a:t>SID is now a PK</a:t>
            </a:r>
          </a:p>
        </p:txBody>
      </p:sp>
      <p:sp>
        <p:nvSpPr>
          <p:cNvPr id="494696" name="Text Box 104"/>
          <p:cNvSpPr txBox="1">
            <a:spLocks noChangeArrowheads="1"/>
          </p:cNvSpPr>
          <p:nvPr/>
        </p:nvSpPr>
        <p:spPr bwMode="auto">
          <a:xfrm>
            <a:off x="0" y="5675313"/>
            <a:ext cx="9144000" cy="457200"/>
          </a:xfrm>
          <a:prstGeom prst="rect">
            <a:avLst/>
          </a:prstGeom>
          <a:noFill/>
          <a:ln w="9525">
            <a:noFill/>
            <a:miter lim="800000"/>
            <a:headEnd/>
            <a:tailEnd/>
          </a:ln>
          <a:effectLst/>
        </p:spPr>
        <p:txBody>
          <a:bodyPr>
            <a:spAutoFit/>
          </a:bodyPr>
          <a:lstStyle/>
          <a:p>
            <a:pPr algn="ctr"/>
            <a:r>
              <a:rPr lang="en-US" sz="2400">
                <a:solidFill>
                  <a:schemeClr val="hlink"/>
                </a:solidFill>
              </a:rPr>
              <a:t>PERFORMANCE in 2NF as (SID, Course) uniquely identify Marks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6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46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46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46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4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84" grpId="0"/>
      <p:bldP spid="494685" grpId="0"/>
      <p:bldP spid="4946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Shah,2015</a:t>
            </a:r>
            <a:endParaRPr lang="en-US"/>
          </a:p>
        </p:txBody>
      </p:sp>
      <p:sp>
        <p:nvSpPr>
          <p:cNvPr id="7" name="Slide Number Placeholder 6"/>
          <p:cNvSpPr>
            <a:spLocks noGrp="1"/>
          </p:cNvSpPr>
          <p:nvPr>
            <p:ph type="sldNum" sz="quarter" idx="12"/>
          </p:nvPr>
        </p:nvSpPr>
        <p:spPr/>
        <p:txBody>
          <a:bodyPr/>
          <a:lstStyle/>
          <a:p>
            <a:fld id="{2ECAAEB8-9202-45FF-9F77-1382031CC9C8}" type="slidenum">
              <a:rPr lang="en-US"/>
              <a:pPr/>
              <a:t>9</a:t>
            </a:fld>
            <a:endParaRPr lang="en-US"/>
          </a:p>
        </p:txBody>
      </p:sp>
      <p:sp>
        <p:nvSpPr>
          <p:cNvPr id="424962" name="Rectangle 2"/>
          <p:cNvSpPr>
            <a:spLocks noGrp="1" noChangeArrowheads="1"/>
          </p:cNvSpPr>
          <p:nvPr>
            <p:ph type="title"/>
          </p:nvPr>
        </p:nvSpPr>
        <p:spPr>
          <a:xfrm>
            <a:off x="0" y="0"/>
            <a:ext cx="9144000" cy="685800"/>
          </a:xfrm>
          <a:solidFill>
            <a:schemeClr val="accent1"/>
          </a:solidFill>
          <a:ln/>
        </p:spPr>
        <p:txBody>
          <a:bodyPr lIns="92075" tIns="46038" rIns="92075" bIns="46038" anchorCtr="0"/>
          <a:lstStyle/>
          <a:p>
            <a:pPr defTabSz="930275"/>
            <a:r>
              <a:rPr lang="en-US" sz="3600"/>
              <a:t>Normalization: 2NF</a:t>
            </a:r>
          </a:p>
        </p:txBody>
      </p:sp>
      <p:sp>
        <p:nvSpPr>
          <p:cNvPr id="425057" name="Text Box 97"/>
          <p:cNvSpPr txBox="1">
            <a:spLocks noChangeArrowheads="1"/>
          </p:cNvSpPr>
          <p:nvPr/>
        </p:nvSpPr>
        <p:spPr bwMode="auto">
          <a:xfrm>
            <a:off x="304800" y="990600"/>
            <a:ext cx="8610600" cy="3502025"/>
          </a:xfrm>
          <a:prstGeom prst="rect">
            <a:avLst/>
          </a:prstGeom>
          <a:noFill/>
          <a:ln w="9525">
            <a:noFill/>
            <a:miter lim="800000"/>
            <a:headEnd/>
            <a:tailEnd/>
          </a:ln>
          <a:effectLst/>
        </p:spPr>
        <p:txBody>
          <a:bodyPr>
            <a:spAutoFit/>
          </a:bodyPr>
          <a:lstStyle/>
          <a:p>
            <a:r>
              <a:rPr lang="en-US" sz="2800"/>
              <a:t>Presence of modification anomalies for tables in 2NF. For the table REGISTRATION, they are:</a:t>
            </a:r>
            <a:r>
              <a:rPr lang="en-US" sz="2400"/>
              <a:t> </a:t>
            </a:r>
          </a:p>
          <a:p>
            <a:endParaRPr lang="en-US" sz="2400"/>
          </a:p>
          <a:p>
            <a:pPr>
              <a:buFont typeface="Wingdings" pitchFamily="2" charset="2"/>
              <a:buChar char="§"/>
            </a:pPr>
            <a:r>
              <a:rPr lang="en-US" sz="2400" b="1"/>
              <a:t> INSERT:</a:t>
            </a:r>
            <a:r>
              <a:rPr lang="en-US" sz="2400"/>
              <a:t> Until a student gets registered in a degree program, that program cannot be offered!</a:t>
            </a:r>
          </a:p>
          <a:p>
            <a:pPr>
              <a:buFont typeface="Wingdings" pitchFamily="2" charset="2"/>
              <a:buChar char="§"/>
            </a:pPr>
            <a:endParaRPr lang="en-US" sz="2400"/>
          </a:p>
          <a:p>
            <a:pPr>
              <a:buFont typeface="Wingdings" pitchFamily="2" charset="2"/>
              <a:buChar char="§"/>
            </a:pPr>
            <a:r>
              <a:rPr lang="en-US" sz="2400" b="1"/>
              <a:t> DELETE:</a:t>
            </a:r>
            <a:r>
              <a:rPr lang="en-US" sz="2400"/>
              <a:t> Deleting any row from REGISTRATION destroys all other facts in the table.</a:t>
            </a:r>
          </a:p>
          <a:p>
            <a:endParaRPr lang="en-US" sz="2400"/>
          </a:p>
        </p:txBody>
      </p:sp>
      <p:sp>
        <p:nvSpPr>
          <p:cNvPr id="425058" name="Text Box 98"/>
          <p:cNvSpPr txBox="1">
            <a:spLocks noChangeArrowheads="1"/>
          </p:cNvSpPr>
          <p:nvPr/>
        </p:nvSpPr>
        <p:spPr bwMode="auto">
          <a:xfrm>
            <a:off x="304800" y="4495800"/>
            <a:ext cx="6543675" cy="1554163"/>
          </a:xfrm>
          <a:prstGeom prst="rect">
            <a:avLst/>
          </a:prstGeom>
          <a:noFill/>
          <a:ln w="9525">
            <a:noFill/>
            <a:miter lim="800000"/>
            <a:headEnd/>
            <a:tailEnd/>
          </a:ln>
          <a:effectLst/>
        </p:spPr>
        <p:txBody>
          <a:bodyPr wrap="none">
            <a:spAutoFit/>
          </a:bodyPr>
          <a:lstStyle/>
          <a:p>
            <a:r>
              <a:rPr lang="en-US" sz="3200">
                <a:solidFill>
                  <a:schemeClr val="hlink"/>
                </a:solidFill>
              </a:rPr>
              <a:t>Why there are anomalies?</a:t>
            </a:r>
          </a:p>
          <a:p>
            <a:endParaRPr lang="en-US" sz="3200">
              <a:solidFill>
                <a:schemeClr val="hlink"/>
              </a:solidFill>
            </a:endParaRPr>
          </a:p>
          <a:p>
            <a:r>
              <a:rPr lang="en-US" sz="3200">
                <a:solidFill>
                  <a:schemeClr val="hlink"/>
                </a:solidFill>
              </a:rPr>
              <a:t>The table is in 2NF but NOT in 3NF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0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05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505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5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57" grpId="0" build="p"/>
      <p:bldP spid="42505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960</Words>
  <Application>Microsoft Office PowerPoint</Application>
  <PresentationFormat>On-screen Show (4:3)</PresentationFormat>
  <Paragraphs>374</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Warehousing </vt:lpstr>
      <vt:lpstr>Normalization </vt:lpstr>
      <vt:lpstr>Normalization</vt:lpstr>
      <vt:lpstr>Normalization</vt:lpstr>
      <vt:lpstr>Normalization: 1NF</vt:lpstr>
      <vt:lpstr>Normalization: 1NF</vt:lpstr>
      <vt:lpstr>Normalization: 2NF</vt:lpstr>
      <vt:lpstr>Normalization: 2NF</vt:lpstr>
      <vt:lpstr>Normalization: 2NF</vt:lpstr>
      <vt:lpstr>Normalization: 3NF</vt:lpstr>
      <vt:lpstr>Normalization: 3NF</vt:lpstr>
      <vt:lpstr>Normalization: 3NF</vt:lpstr>
      <vt:lpstr>Normalization: 3NF</vt:lpstr>
      <vt:lpstr>Normalization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dc:title>
  <dc:creator>Arif Shah</dc:creator>
  <cp:lastModifiedBy>Arif Shah</cp:lastModifiedBy>
  <cp:revision>2</cp:revision>
  <dcterms:created xsi:type="dcterms:W3CDTF">2015-03-12T03:45:26Z</dcterms:created>
  <dcterms:modified xsi:type="dcterms:W3CDTF">2015-03-13T03:52:30Z</dcterms:modified>
</cp:coreProperties>
</file>