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55CB1-B407-4E75-96CE-421ED2CFFA08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5468F-9015-48A9-8B61-5FFB7B070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CC536-D3D0-4785-A329-578DA36B8B39}" type="slidenum">
              <a:rPr lang="en-US"/>
              <a:pPr/>
              <a:t>1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1DE5F-C954-4DFB-810A-19C3E1721FE0}" type="slidenum">
              <a:rPr lang="en-US"/>
              <a:pPr/>
              <a:t>11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419600"/>
          </a:xfrm>
        </p:spPr>
        <p:txBody>
          <a:bodyPr lIns="90995" tIns="45498" rIns="90995" bIns="45498"/>
          <a:lstStyle/>
          <a:p>
            <a:pPr marL="228600" indent="-228600" defTabSz="912813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B44CD-F4BC-46F6-9AED-BB4DF81A26E7}" type="slidenum">
              <a:rPr lang="en-US"/>
              <a:pPr/>
              <a:t>12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419600"/>
          </a:xfrm>
        </p:spPr>
        <p:txBody>
          <a:bodyPr lIns="90995" tIns="45498" rIns="90995" bIns="45498"/>
          <a:lstStyle/>
          <a:p>
            <a:pPr marL="228600" indent="-228600" defTabSz="912813">
              <a:lnSpc>
                <a:spcPct val="80000"/>
              </a:lnSpc>
            </a:pP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0702E-D8AF-426E-817A-D06D115BF1E1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marL="228600" indent="-228600" defTabSz="912813"/>
            <a:r>
              <a:rPr lang="en-GB" b="1"/>
              <a:t>	</a:t>
            </a:r>
            <a:endParaRPr lang="en-US" sz="1400"/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143000" y="4343400"/>
            <a:ext cx="457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DF4D2-CF54-4213-BADF-1175722838B7}" type="slidenum">
              <a:rPr lang="en-US"/>
              <a:pPr/>
              <a:t>3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marL="228600" indent="-228600" defTabSz="912813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F77B1-58E9-4E01-8FA4-631C06707CE4}" type="slidenum">
              <a:rPr lang="en-US"/>
              <a:pPr/>
              <a:t>4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5029200" cy="4495800"/>
          </a:xfrm>
        </p:spPr>
        <p:txBody>
          <a:bodyPr lIns="90995" tIns="45498" rIns="90995" bIns="45498"/>
          <a:lstStyle/>
          <a:p>
            <a:pPr marL="228600" indent="-228600" defTabSz="912813">
              <a:lnSpc>
                <a:spcPct val="90000"/>
              </a:lnSpc>
            </a:pPr>
            <a:endParaRPr lang="en-US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CF597-C320-4B24-8D7E-DCC742278FA2}" type="slidenum">
              <a:rPr lang="en-US"/>
              <a:pPr/>
              <a:t>5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5029200" cy="4495800"/>
          </a:xfrm>
        </p:spPr>
        <p:txBody>
          <a:bodyPr lIns="90995" tIns="45498" rIns="90995" bIns="45498"/>
          <a:lstStyle/>
          <a:p>
            <a:pPr marL="228600" indent="-228600" defTabSz="912813">
              <a:lnSpc>
                <a:spcPct val="90000"/>
              </a:lnSpc>
            </a:pPr>
            <a:endParaRPr lang="en-US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DDB46-31DE-4218-BFBF-5F609C96C077}" type="slidenum">
              <a:rPr lang="en-US"/>
              <a:pPr/>
              <a:t>6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marL="228600" indent="-228600" defTabSz="9128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C66A-D9F1-47AE-ADFA-230E67AF189B}" type="slidenum">
              <a:rPr lang="en-US"/>
              <a:pPr/>
              <a:t>7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89549-01D5-41E5-8A6B-D21F881E3819}" type="slidenum">
              <a:rPr lang="en-US"/>
              <a:pPr/>
              <a:t>8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marL="228600" indent="-228600" defTabSz="912813"/>
            <a:endParaRPr lang="en-US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C39BE-17D4-4120-B899-6AFCB4DD83DD}" type="slidenum">
              <a:rPr lang="en-US"/>
              <a:pPr/>
              <a:t>9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marL="228600" indent="-228600" defTabSz="912813"/>
            <a:endParaRPr lang="en-US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27A27-9BA5-4397-9527-A883F52B2118}" type="slidenum">
              <a:rPr lang="en-US"/>
              <a:pPr/>
              <a:t>10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marL="228600" indent="-228600"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54BF-B5F1-48FC-B46D-52E5856AE166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715-0E24-483F-B98E-CA245463CD78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38EB-BD98-4840-890E-0BCA7FE6D291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CE9-A792-4B22-A570-C56C85E36E29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56F4-E2BF-4EBB-9400-3D150B35EE6A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9CBA-E0D2-4CCC-9A8A-5359C29A0520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FBC-B23A-4AF6-B878-9812C79C9CD2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8A6-F341-4AA3-9A92-7DE2CB9E0652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810-09B0-416A-B31B-9A6A07C03DEE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656D-D898-42FA-B5EB-1F8F87EC50E7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A885-9466-417C-9219-A0F76866B9A1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6E45-8047-4941-9F3F-2271A2AB523B}" type="datetime1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30C1-B9FE-4CF1-AB51-499F01EF3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7B927CF8-2DE9-4427-9788-B7E2A3605990}" type="slidenum">
              <a:rPr lang="en-US"/>
              <a:pPr/>
              <a:t>1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2800" u="sng" dirty="0"/>
              <a:t>Lecture-8</a:t>
            </a:r>
          </a:p>
          <a:p>
            <a:pPr defTabSz="930275">
              <a:lnSpc>
                <a:spcPct val="80000"/>
              </a:lnSpc>
            </a:pPr>
            <a:r>
              <a:rPr lang="en-US" sz="2800" dirty="0"/>
              <a:t>De-normalization Techniques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0" y="6096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4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0" y="43434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06CA-3266-4A91-9455-D7F692A30C25}" type="slidenum">
              <a:rPr lang="en-US"/>
              <a:pPr/>
              <a:t>10</a:t>
            </a:fld>
            <a:endParaRPr 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GB" sz="4800" b="1"/>
              <a:t>	</a:t>
            </a:r>
            <a:r>
              <a:rPr lang="en-GB" sz="4000"/>
              <a:t>Adding Redundant Columns…</a:t>
            </a:r>
            <a:endParaRPr lang="en-US" sz="4000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524000" y="685800"/>
            <a:ext cx="1676400" cy="3124200"/>
            <a:chOff x="960" y="432"/>
            <a:chExt cx="1056" cy="1968"/>
          </a:xfrm>
        </p:grpSpPr>
        <p:sp>
          <p:nvSpPr>
            <p:cNvPr id="476166" name="Rectangle 6"/>
            <p:cNvSpPr>
              <a:spLocks noChangeArrowheads="1"/>
            </p:cNvSpPr>
            <p:nvPr/>
          </p:nvSpPr>
          <p:spPr bwMode="auto">
            <a:xfrm>
              <a:off x="960" y="67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ColA</a:t>
              </a:r>
            </a:p>
          </p:txBody>
        </p:sp>
        <p:sp>
          <p:nvSpPr>
            <p:cNvPr id="476167" name="Rectangle 7"/>
            <p:cNvSpPr>
              <a:spLocks noChangeArrowheads="1"/>
            </p:cNvSpPr>
            <p:nvPr/>
          </p:nvSpPr>
          <p:spPr bwMode="auto">
            <a:xfrm>
              <a:off x="1488" y="67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ColB</a:t>
              </a:r>
            </a:p>
          </p:txBody>
        </p:sp>
        <p:sp>
          <p:nvSpPr>
            <p:cNvPr id="476168" name="Rectangle 8"/>
            <p:cNvSpPr>
              <a:spLocks noChangeArrowheads="1"/>
            </p:cNvSpPr>
            <p:nvPr/>
          </p:nvSpPr>
          <p:spPr bwMode="auto">
            <a:xfrm>
              <a:off x="960" y="9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69" name="Rectangle 9"/>
            <p:cNvSpPr>
              <a:spLocks noChangeArrowheads="1"/>
            </p:cNvSpPr>
            <p:nvPr/>
          </p:nvSpPr>
          <p:spPr bwMode="auto">
            <a:xfrm>
              <a:off x="1488" y="9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0" name="Rectangle 10"/>
            <p:cNvSpPr>
              <a:spLocks noChangeArrowheads="1"/>
            </p:cNvSpPr>
            <p:nvPr/>
          </p:nvSpPr>
          <p:spPr bwMode="auto">
            <a:xfrm>
              <a:off x="960" y="120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1" name="Rectangle 11"/>
            <p:cNvSpPr>
              <a:spLocks noChangeArrowheads="1"/>
            </p:cNvSpPr>
            <p:nvPr/>
          </p:nvSpPr>
          <p:spPr bwMode="auto">
            <a:xfrm>
              <a:off x="1488" y="120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2" name="Rectangle 12"/>
            <p:cNvSpPr>
              <a:spLocks noChangeArrowheads="1"/>
            </p:cNvSpPr>
            <p:nvPr/>
          </p:nvSpPr>
          <p:spPr bwMode="auto">
            <a:xfrm>
              <a:off x="960" y="14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3" name="Rectangle 13"/>
            <p:cNvSpPr>
              <a:spLocks noChangeArrowheads="1"/>
            </p:cNvSpPr>
            <p:nvPr/>
          </p:nvSpPr>
          <p:spPr bwMode="auto">
            <a:xfrm>
              <a:off x="1488" y="14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8" name="Rectangle 18"/>
            <p:cNvSpPr>
              <a:spLocks noChangeArrowheads="1"/>
            </p:cNvSpPr>
            <p:nvPr/>
          </p:nvSpPr>
          <p:spPr bwMode="auto">
            <a:xfrm>
              <a:off x="960" y="168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9" name="Rectangle 19"/>
            <p:cNvSpPr>
              <a:spLocks noChangeArrowheads="1"/>
            </p:cNvSpPr>
            <p:nvPr/>
          </p:nvSpPr>
          <p:spPr bwMode="auto">
            <a:xfrm>
              <a:off x="1488" y="168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80" name="Rectangle 20"/>
            <p:cNvSpPr>
              <a:spLocks noChangeArrowheads="1"/>
            </p:cNvSpPr>
            <p:nvPr/>
          </p:nvSpPr>
          <p:spPr bwMode="auto">
            <a:xfrm>
              <a:off x="960" y="19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81" name="Rectangle 21"/>
            <p:cNvSpPr>
              <a:spLocks noChangeArrowheads="1"/>
            </p:cNvSpPr>
            <p:nvPr/>
          </p:nvSpPr>
          <p:spPr bwMode="auto">
            <a:xfrm>
              <a:off x="1488" y="19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82" name="Rectangle 22"/>
            <p:cNvSpPr>
              <a:spLocks noChangeArrowheads="1"/>
            </p:cNvSpPr>
            <p:nvPr/>
          </p:nvSpPr>
          <p:spPr bwMode="auto">
            <a:xfrm>
              <a:off x="960" y="21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83" name="Rectangle 23"/>
            <p:cNvSpPr>
              <a:spLocks noChangeArrowheads="1"/>
            </p:cNvSpPr>
            <p:nvPr/>
          </p:nvSpPr>
          <p:spPr bwMode="auto">
            <a:xfrm>
              <a:off x="1488" y="21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87" name="Text Box 27"/>
            <p:cNvSpPr txBox="1">
              <a:spLocks noChangeArrowheads="1"/>
            </p:cNvSpPr>
            <p:nvPr/>
          </p:nvSpPr>
          <p:spPr bwMode="auto">
            <a:xfrm>
              <a:off x="1200" y="43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Table_1</a:t>
              </a:r>
            </a:p>
          </p:txBody>
        </p:sp>
      </p:grp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228600" y="4114800"/>
            <a:ext cx="4191000" cy="2057400"/>
            <a:chOff x="144" y="2592"/>
            <a:chExt cx="2640" cy="1296"/>
          </a:xfrm>
        </p:grpSpPr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44" y="2880"/>
              <a:ext cx="1584" cy="1008"/>
              <a:chOff x="1488" y="2400"/>
              <a:chExt cx="1584" cy="1008"/>
            </a:xfrm>
          </p:grpSpPr>
          <p:sp>
            <p:nvSpPr>
              <p:cNvPr id="476225" name="Rectangle 65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ColA</a:t>
                </a:r>
              </a:p>
            </p:txBody>
          </p:sp>
          <p:sp>
            <p:nvSpPr>
              <p:cNvPr id="476226" name="Rectangle 66"/>
              <p:cNvSpPr>
                <a:spLocks noChangeArrowheads="1"/>
              </p:cNvSpPr>
              <p:nvPr/>
            </p:nvSpPr>
            <p:spPr bwMode="auto">
              <a:xfrm>
                <a:off x="2016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ColC</a:t>
                </a:r>
              </a:p>
            </p:txBody>
          </p:sp>
          <p:sp>
            <p:nvSpPr>
              <p:cNvPr id="476227" name="Rectangle 67"/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28" name="Rectangle 6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29" name="Rectangle 69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30" name="Rectangle 70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31" name="Rectangle 71"/>
              <p:cNvSpPr>
                <a:spLocks noChangeArrowheads="1"/>
              </p:cNvSpPr>
              <p:nvPr/>
            </p:nvSpPr>
            <p:spPr bwMode="auto">
              <a:xfrm>
                <a:off x="1488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32" name="Rectangle 72"/>
              <p:cNvSpPr>
                <a:spLocks noChangeArrowheads="1"/>
              </p:cNvSpPr>
              <p:nvPr/>
            </p:nvSpPr>
            <p:spPr bwMode="auto">
              <a:xfrm>
                <a:off x="2016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33" name="Rectangle 73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ColD</a:t>
                </a:r>
              </a:p>
            </p:txBody>
          </p:sp>
          <p:sp>
            <p:nvSpPr>
              <p:cNvPr id="476234" name="Rectangle 74"/>
              <p:cNvSpPr>
                <a:spLocks noChangeArrowheads="1"/>
              </p:cNvSpPr>
              <p:nvPr/>
            </p:nvSpPr>
            <p:spPr bwMode="auto">
              <a:xfrm>
                <a:off x="2544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35" name="Rectangle 75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36" name="Rectangle 76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6239" name="Rectangle 79"/>
            <p:cNvSpPr>
              <a:spLocks noChangeArrowheads="1"/>
            </p:cNvSpPr>
            <p:nvPr/>
          </p:nvSpPr>
          <p:spPr bwMode="auto">
            <a:xfrm>
              <a:off x="1728" y="28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476240" name="Rectangle 80"/>
            <p:cNvSpPr>
              <a:spLocks noChangeArrowheads="1"/>
            </p:cNvSpPr>
            <p:nvPr/>
          </p:nvSpPr>
          <p:spPr bwMode="auto">
            <a:xfrm>
              <a:off x="2256" y="28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ColZ</a:t>
              </a:r>
            </a:p>
          </p:txBody>
        </p:sp>
        <p:sp>
          <p:nvSpPr>
            <p:cNvPr id="476241" name="Rectangle 81"/>
            <p:cNvSpPr>
              <a:spLocks noChangeArrowheads="1"/>
            </p:cNvSpPr>
            <p:nvPr/>
          </p:nvSpPr>
          <p:spPr bwMode="auto">
            <a:xfrm>
              <a:off x="1728" y="316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42" name="Rectangle 82"/>
            <p:cNvSpPr>
              <a:spLocks noChangeArrowheads="1"/>
            </p:cNvSpPr>
            <p:nvPr/>
          </p:nvSpPr>
          <p:spPr bwMode="auto">
            <a:xfrm>
              <a:off x="2256" y="316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43" name="Rectangle 83"/>
            <p:cNvSpPr>
              <a:spLocks noChangeArrowheads="1"/>
            </p:cNvSpPr>
            <p:nvPr/>
          </p:nvSpPr>
          <p:spPr bwMode="auto">
            <a:xfrm>
              <a:off x="1728" y="340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44" name="Rectangle 84"/>
            <p:cNvSpPr>
              <a:spLocks noChangeArrowheads="1"/>
            </p:cNvSpPr>
            <p:nvPr/>
          </p:nvSpPr>
          <p:spPr bwMode="auto">
            <a:xfrm>
              <a:off x="2256" y="340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45" name="Rectangle 85"/>
            <p:cNvSpPr>
              <a:spLocks noChangeArrowheads="1"/>
            </p:cNvSpPr>
            <p:nvPr/>
          </p:nvSpPr>
          <p:spPr bwMode="auto">
            <a:xfrm>
              <a:off x="1728" y="36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46" name="Rectangle 86"/>
            <p:cNvSpPr>
              <a:spLocks noChangeArrowheads="1"/>
            </p:cNvSpPr>
            <p:nvPr/>
          </p:nvSpPr>
          <p:spPr bwMode="auto">
            <a:xfrm>
              <a:off x="2256" y="36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51" name="Text Box 91"/>
            <p:cNvSpPr txBox="1">
              <a:spLocks noChangeArrowheads="1"/>
            </p:cNvSpPr>
            <p:nvPr/>
          </p:nvSpPr>
          <p:spPr bwMode="auto">
            <a:xfrm>
              <a:off x="1248" y="259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Table_2</a:t>
              </a:r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3886200" y="685800"/>
            <a:ext cx="5181600" cy="5486400"/>
            <a:chOff x="2448" y="432"/>
            <a:chExt cx="3264" cy="3456"/>
          </a:xfrm>
        </p:grpSpPr>
        <p:sp>
          <p:nvSpPr>
            <p:cNvPr id="476221" name="AutoShape 61"/>
            <p:cNvSpPr>
              <a:spLocks noChangeArrowheads="1"/>
            </p:cNvSpPr>
            <p:nvPr/>
          </p:nvSpPr>
          <p:spPr bwMode="auto">
            <a:xfrm>
              <a:off x="2448" y="1344"/>
              <a:ext cx="384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54" name="Rectangle 94"/>
            <p:cNvSpPr>
              <a:spLocks noChangeArrowheads="1"/>
            </p:cNvSpPr>
            <p:nvPr/>
          </p:nvSpPr>
          <p:spPr bwMode="auto">
            <a:xfrm>
              <a:off x="3360" y="67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ColA</a:t>
              </a:r>
            </a:p>
          </p:txBody>
        </p:sp>
        <p:sp>
          <p:nvSpPr>
            <p:cNvPr id="476255" name="Rectangle 95"/>
            <p:cNvSpPr>
              <a:spLocks noChangeArrowheads="1"/>
            </p:cNvSpPr>
            <p:nvPr/>
          </p:nvSpPr>
          <p:spPr bwMode="auto">
            <a:xfrm>
              <a:off x="3888" y="67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ColB</a:t>
              </a:r>
            </a:p>
          </p:txBody>
        </p:sp>
        <p:sp>
          <p:nvSpPr>
            <p:cNvPr id="476256" name="Rectangle 96"/>
            <p:cNvSpPr>
              <a:spLocks noChangeArrowheads="1"/>
            </p:cNvSpPr>
            <p:nvPr/>
          </p:nvSpPr>
          <p:spPr bwMode="auto">
            <a:xfrm>
              <a:off x="3360" y="9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57" name="Rectangle 97"/>
            <p:cNvSpPr>
              <a:spLocks noChangeArrowheads="1"/>
            </p:cNvSpPr>
            <p:nvPr/>
          </p:nvSpPr>
          <p:spPr bwMode="auto">
            <a:xfrm>
              <a:off x="3888" y="9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58" name="Rectangle 98"/>
            <p:cNvSpPr>
              <a:spLocks noChangeArrowheads="1"/>
            </p:cNvSpPr>
            <p:nvPr/>
          </p:nvSpPr>
          <p:spPr bwMode="auto">
            <a:xfrm>
              <a:off x="3360" y="120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59" name="Rectangle 99"/>
            <p:cNvSpPr>
              <a:spLocks noChangeArrowheads="1"/>
            </p:cNvSpPr>
            <p:nvPr/>
          </p:nvSpPr>
          <p:spPr bwMode="auto">
            <a:xfrm>
              <a:off x="3888" y="120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0" name="Rectangle 100"/>
            <p:cNvSpPr>
              <a:spLocks noChangeArrowheads="1"/>
            </p:cNvSpPr>
            <p:nvPr/>
          </p:nvSpPr>
          <p:spPr bwMode="auto">
            <a:xfrm>
              <a:off x="3360" y="14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1" name="Rectangle 101"/>
            <p:cNvSpPr>
              <a:spLocks noChangeArrowheads="1"/>
            </p:cNvSpPr>
            <p:nvPr/>
          </p:nvSpPr>
          <p:spPr bwMode="auto">
            <a:xfrm>
              <a:off x="3888" y="14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2" name="Rectangle 102"/>
            <p:cNvSpPr>
              <a:spLocks noChangeArrowheads="1"/>
            </p:cNvSpPr>
            <p:nvPr/>
          </p:nvSpPr>
          <p:spPr bwMode="auto">
            <a:xfrm>
              <a:off x="3360" y="168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3" name="Rectangle 103"/>
            <p:cNvSpPr>
              <a:spLocks noChangeArrowheads="1"/>
            </p:cNvSpPr>
            <p:nvPr/>
          </p:nvSpPr>
          <p:spPr bwMode="auto">
            <a:xfrm>
              <a:off x="3888" y="168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4" name="Rectangle 104"/>
            <p:cNvSpPr>
              <a:spLocks noChangeArrowheads="1"/>
            </p:cNvSpPr>
            <p:nvPr/>
          </p:nvSpPr>
          <p:spPr bwMode="auto">
            <a:xfrm>
              <a:off x="3360" y="19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5" name="Rectangle 105"/>
            <p:cNvSpPr>
              <a:spLocks noChangeArrowheads="1"/>
            </p:cNvSpPr>
            <p:nvPr/>
          </p:nvSpPr>
          <p:spPr bwMode="auto">
            <a:xfrm>
              <a:off x="3888" y="19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6" name="Rectangle 106"/>
            <p:cNvSpPr>
              <a:spLocks noChangeArrowheads="1"/>
            </p:cNvSpPr>
            <p:nvPr/>
          </p:nvSpPr>
          <p:spPr bwMode="auto">
            <a:xfrm>
              <a:off x="3360" y="21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7" name="Rectangle 107"/>
            <p:cNvSpPr>
              <a:spLocks noChangeArrowheads="1"/>
            </p:cNvSpPr>
            <p:nvPr/>
          </p:nvSpPr>
          <p:spPr bwMode="auto">
            <a:xfrm>
              <a:off x="3888" y="21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68" name="Text Box 108"/>
            <p:cNvSpPr txBox="1">
              <a:spLocks noChangeArrowheads="1"/>
            </p:cNvSpPr>
            <p:nvPr/>
          </p:nvSpPr>
          <p:spPr bwMode="auto">
            <a:xfrm>
              <a:off x="3796" y="432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Table_1’</a:t>
              </a:r>
            </a:p>
          </p:txBody>
        </p:sp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3072" y="2880"/>
              <a:ext cx="1584" cy="1008"/>
              <a:chOff x="1488" y="2400"/>
              <a:chExt cx="1584" cy="1008"/>
            </a:xfrm>
          </p:grpSpPr>
          <p:sp>
            <p:nvSpPr>
              <p:cNvPr id="476271" name="Rectangle 111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ColA</a:t>
                </a:r>
              </a:p>
            </p:txBody>
          </p:sp>
          <p:sp>
            <p:nvSpPr>
              <p:cNvPr id="476272" name="Rectangle 112"/>
              <p:cNvSpPr>
                <a:spLocks noChangeArrowheads="1"/>
              </p:cNvSpPr>
              <p:nvPr/>
            </p:nvSpPr>
            <p:spPr bwMode="auto">
              <a:xfrm>
                <a:off x="2016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ColC</a:t>
                </a:r>
              </a:p>
            </p:txBody>
          </p:sp>
          <p:sp>
            <p:nvSpPr>
              <p:cNvPr id="476273" name="Rectangle 113"/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74" name="Rectangle 114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75" name="Rectangle 115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76" name="Rectangle 116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77" name="Rectangle 117"/>
              <p:cNvSpPr>
                <a:spLocks noChangeArrowheads="1"/>
              </p:cNvSpPr>
              <p:nvPr/>
            </p:nvSpPr>
            <p:spPr bwMode="auto">
              <a:xfrm>
                <a:off x="1488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78" name="Rectangle 118"/>
              <p:cNvSpPr>
                <a:spLocks noChangeArrowheads="1"/>
              </p:cNvSpPr>
              <p:nvPr/>
            </p:nvSpPr>
            <p:spPr bwMode="auto">
              <a:xfrm>
                <a:off x="2016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79" name="Rectangle 119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ColD</a:t>
                </a:r>
              </a:p>
            </p:txBody>
          </p:sp>
          <p:sp>
            <p:nvSpPr>
              <p:cNvPr id="476280" name="Rectangle 120"/>
              <p:cNvSpPr>
                <a:spLocks noChangeArrowheads="1"/>
              </p:cNvSpPr>
              <p:nvPr/>
            </p:nvSpPr>
            <p:spPr bwMode="auto">
              <a:xfrm>
                <a:off x="2544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81" name="Rectangle 121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282" name="Rectangle 122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6283" name="Rectangle 123"/>
            <p:cNvSpPr>
              <a:spLocks noChangeArrowheads="1"/>
            </p:cNvSpPr>
            <p:nvPr/>
          </p:nvSpPr>
          <p:spPr bwMode="auto">
            <a:xfrm>
              <a:off x="4656" y="28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476284" name="Rectangle 124"/>
            <p:cNvSpPr>
              <a:spLocks noChangeArrowheads="1"/>
            </p:cNvSpPr>
            <p:nvPr/>
          </p:nvSpPr>
          <p:spPr bwMode="auto">
            <a:xfrm>
              <a:off x="5184" y="28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ColZ</a:t>
              </a:r>
            </a:p>
          </p:txBody>
        </p:sp>
        <p:sp>
          <p:nvSpPr>
            <p:cNvPr id="476285" name="Rectangle 125"/>
            <p:cNvSpPr>
              <a:spLocks noChangeArrowheads="1"/>
            </p:cNvSpPr>
            <p:nvPr/>
          </p:nvSpPr>
          <p:spPr bwMode="auto">
            <a:xfrm>
              <a:off x="4656" y="316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86" name="Rectangle 126"/>
            <p:cNvSpPr>
              <a:spLocks noChangeArrowheads="1"/>
            </p:cNvSpPr>
            <p:nvPr/>
          </p:nvSpPr>
          <p:spPr bwMode="auto">
            <a:xfrm>
              <a:off x="5184" y="316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87" name="Rectangle 127"/>
            <p:cNvSpPr>
              <a:spLocks noChangeArrowheads="1"/>
            </p:cNvSpPr>
            <p:nvPr/>
          </p:nvSpPr>
          <p:spPr bwMode="auto">
            <a:xfrm>
              <a:off x="4656" y="340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88" name="Rectangle 128"/>
            <p:cNvSpPr>
              <a:spLocks noChangeArrowheads="1"/>
            </p:cNvSpPr>
            <p:nvPr/>
          </p:nvSpPr>
          <p:spPr bwMode="auto">
            <a:xfrm>
              <a:off x="5184" y="340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89" name="Rectangle 129"/>
            <p:cNvSpPr>
              <a:spLocks noChangeArrowheads="1"/>
            </p:cNvSpPr>
            <p:nvPr/>
          </p:nvSpPr>
          <p:spPr bwMode="auto">
            <a:xfrm>
              <a:off x="4656" y="36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0" name="Rectangle 130"/>
            <p:cNvSpPr>
              <a:spLocks noChangeArrowheads="1"/>
            </p:cNvSpPr>
            <p:nvPr/>
          </p:nvSpPr>
          <p:spPr bwMode="auto">
            <a:xfrm>
              <a:off x="5184" y="36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1" name="Text Box 131"/>
            <p:cNvSpPr txBox="1">
              <a:spLocks noChangeArrowheads="1"/>
            </p:cNvSpPr>
            <p:nvPr/>
          </p:nvSpPr>
          <p:spPr bwMode="auto">
            <a:xfrm>
              <a:off x="4176" y="259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Table_2</a:t>
              </a:r>
            </a:p>
          </p:txBody>
        </p:sp>
        <p:sp>
          <p:nvSpPr>
            <p:cNvPr id="476292" name="Rectangle 132"/>
            <p:cNvSpPr>
              <a:spLocks noChangeArrowheads="1"/>
            </p:cNvSpPr>
            <p:nvPr/>
          </p:nvSpPr>
          <p:spPr bwMode="auto">
            <a:xfrm>
              <a:off x="4416" y="67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ColC</a:t>
              </a:r>
            </a:p>
          </p:txBody>
        </p:sp>
        <p:sp>
          <p:nvSpPr>
            <p:cNvPr id="476293" name="Rectangle 133"/>
            <p:cNvSpPr>
              <a:spLocks noChangeArrowheads="1"/>
            </p:cNvSpPr>
            <p:nvPr/>
          </p:nvSpPr>
          <p:spPr bwMode="auto">
            <a:xfrm>
              <a:off x="4416" y="9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4" name="Rectangle 134"/>
            <p:cNvSpPr>
              <a:spLocks noChangeArrowheads="1"/>
            </p:cNvSpPr>
            <p:nvPr/>
          </p:nvSpPr>
          <p:spPr bwMode="auto">
            <a:xfrm>
              <a:off x="4416" y="120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5" name="Rectangle 135"/>
            <p:cNvSpPr>
              <a:spLocks noChangeArrowheads="1"/>
            </p:cNvSpPr>
            <p:nvPr/>
          </p:nvSpPr>
          <p:spPr bwMode="auto">
            <a:xfrm>
              <a:off x="4416" y="144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6" name="Rectangle 136"/>
            <p:cNvSpPr>
              <a:spLocks noChangeArrowheads="1"/>
            </p:cNvSpPr>
            <p:nvPr/>
          </p:nvSpPr>
          <p:spPr bwMode="auto">
            <a:xfrm>
              <a:off x="4416" y="168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7" name="Rectangle 137"/>
            <p:cNvSpPr>
              <a:spLocks noChangeArrowheads="1"/>
            </p:cNvSpPr>
            <p:nvPr/>
          </p:nvSpPr>
          <p:spPr bwMode="auto">
            <a:xfrm>
              <a:off x="4416" y="192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98" name="Rectangle 138"/>
            <p:cNvSpPr>
              <a:spLocks noChangeArrowheads="1"/>
            </p:cNvSpPr>
            <p:nvPr/>
          </p:nvSpPr>
          <p:spPr bwMode="auto">
            <a:xfrm>
              <a:off x="4416" y="2160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20D-94B6-405A-B179-23B6EF84A900}" type="slidenum">
              <a:rPr lang="en-US"/>
              <a:pPr/>
              <a:t>11</a:t>
            </a:fld>
            <a:endParaRPr 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GB" sz="4800" b="1"/>
              <a:t>	</a:t>
            </a:r>
            <a:r>
              <a:rPr lang="en-GB" sz="4000"/>
              <a:t>Adding Redundant Columns…</a:t>
            </a:r>
            <a:endParaRPr lang="en-US" sz="4000"/>
          </a:p>
        </p:txBody>
      </p:sp>
      <p:sp>
        <p:nvSpPr>
          <p:cNvPr id="478297" name="Rectangle 89"/>
          <p:cNvSpPr>
            <a:spLocks noChangeArrowheads="1"/>
          </p:cNvSpPr>
          <p:nvPr/>
        </p:nvSpPr>
        <p:spPr bwMode="auto">
          <a:xfrm>
            <a:off x="228600" y="838200"/>
            <a:ext cx="8915400" cy="55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/>
              <a:t>Columns can also be moved, instead of making them redundant. Very similar to pre-joining as discussed earlier.</a:t>
            </a:r>
          </a:p>
          <a:p>
            <a:endParaRPr lang="en-GB" sz="2400"/>
          </a:p>
          <a:p>
            <a:r>
              <a:rPr lang="en-GB" sz="2400" b="1"/>
              <a:t>EXAMPLE</a:t>
            </a:r>
            <a:r>
              <a:rPr lang="en-GB" sz="2400"/>
              <a:t>	</a:t>
            </a:r>
          </a:p>
          <a:p>
            <a:r>
              <a:rPr lang="en-GB" sz="2800"/>
              <a:t>Frequent referencing of code in one table and corresponding description in another table.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2800"/>
              <a:t> A join is required.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2800"/>
              <a:t> To eliminate the join, a redundant attribute added in the target entity which is functionally </a:t>
            </a:r>
            <a:r>
              <a:rPr lang="en-GB" sz="2800" u="sng"/>
              <a:t>independent</a:t>
            </a:r>
            <a:r>
              <a:rPr lang="en-GB" sz="2800"/>
              <a:t> of the primary key. </a:t>
            </a:r>
          </a:p>
          <a:p>
            <a:pPr>
              <a:buClr>
                <a:schemeClr val="tx2"/>
              </a:buClr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9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80BE-1694-4596-A64B-5026343627DF}" type="slidenum">
              <a:rPr lang="en-US"/>
              <a:pPr/>
              <a:t>12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GB" sz="4800" b="1"/>
              <a:t>	</a:t>
            </a:r>
            <a:r>
              <a:rPr lang="en-GB" sz="4000"/>
              <a:t>Redundant Columns: Surprise</a:t>
            </a:r>
            <a:endParaRPr lang="en-US" sz="4000"/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381000" y="990600"/>
            <a:ext cx="85344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 sz="2400"/>
          </a:p>
          <a:p>
            <a:pPr>
              <a:buClr>
                <a:schemeClr val="tx2"/>
              </a:buClr>
            </a:pPr>
            <a:r>
              <a:rPr lang="en-GB" sz="32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Note that: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3200">
                <a:solidFill>
                  <a:schemeClr val="hlink"/>
                </a:solidFill>
              </a:rPr>
              <a:t> Actually increases in storage space, and increase in update overhead.</a:t>
            </a:r>
            <a:r>
              <a:rPr lang="en-GB" sz="3200"/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3200"/>
              <a:t> Keeping the actual table intact and unchanged helps enforce RI constraint.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32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3200"/>
              <a:t> Age old debate of RI ON or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25D1-DAB6-4118-AA14-4093EB78C0C2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GB" sz="4000" b="1"/>
              <a:t>	</a:t>
            </a:r>
            <a:r>
              <a:rPr lang="en-GB" sz="4000"/>
              <a:t>Derived Attributes: Example</a:t>
            </a:r>
            <a:endParaRPr lang="en-US" sz="4000"/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09600" y="4041775"/>
            <a:ext cx="8229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400" i="1"/>
              <a:t>Age</a:t>
            </a:r>
            <a:r>
              <a:rPr lang="en-US" sz="2400"/>
              <a:t> is also a derived attribute, calculated as Current_Date – DoB (calculated periodically).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 i="1"/>
              <a:t>GP</a:t>
            </a:r>
            <a:r>
              <a:rPr lang="en-US" sz="2400"/>
              <a:t> (Grade Point) column in the data warehouse data model is included as a derived value. The formula for calculating this field is Grade*Credits. 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1600200" y="1216025"/>
            <a:ext cx="1981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#SID</a:t>
            </a:r>
          </a:p>
          <a:p>
            <a:r>
              <a:rPr lang="en-US" sz="2000"/>
              <a:t>DoB</a:t>
            </a:r>
          </a:p>
          <a:p>
            <a:r>
              <a:rPr lang="en-US" sz="2000"/>
              <a:t>Degree</a:t>
            </a:r>
          </a:p>
          <a:p>
            <a:r>
              <a:rPr lang="en-US" sz="2000"/>
              <a:t>Course</a:t>
            </a:r>
          </a:p>
          <a:p>
            <a:r>
              <a:rPr lang="en-US" sz="2000"/>
              <a:t>Grade</a:t>
            </a:r>
          </a:p>
          <a:p>
            <a:r>
              <a:rPr lang="en-US" sz="2000"/>
              <a:t>Credits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914400" y="762000"/>
            <a:ext cx="306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Business Data Model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581400" y="609600"/>
            <a:ext cx="3319463" cy="3146425"/>
            <a:chOff x="2256" y="674"/>
            <a:chExt cx="2091" cy="1982"/>
          </a:xfrm>
        </p:grpSpPr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2736" y="1056"/>
              <a:ext cx="1248" cy="1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#SID</a:t>
              </a:r>
            </a:p>
            <a:p>
              <a:r>
                <a:rPr lang="en-US" sz="2000"/>
                <a:t>DoB</a:t>
              </a:r>
            </a:p>
            <a:p>
              <a:r>
                <a:rPr lang="en-US" sz="2000"/>
                <a:t>Degree</a:t>
              </a:r>
            </a:p>
            <a:p>
              <a:r>
                <a:rPr lang="en-US" sz="2000"/>
                <a:t>Course</a:t>
              </a:r>
            </a:p>
            <a:p>
              <a:r>
                <a:rPr lang="en-US" sz="2000"/>
                <a:t>Grade</a:t>
              </a:r>
            </a:p>
            <a:p>
              <a:r>
                <a:rPr lang="en-US" sz="2000"/>
                <a:t>Credits</a:t>
              </a:r>
            </a:p>
            <a:p>
              <a:r>
                <a:rPr lang="en-US" sz="2000" b="1">
                  <a:solidFill>
                    <a:srgbClr val="000000"/>
                  </a:solidFill>
                </a:rPr>
                <a:t>GP</a:t>
              </a:r>
            </a:p>
            <a:p>
              <a:r>
                <a:rPr lang="en-US" sz="2000" b="1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736" y="674"/>
              <a:ext cx="16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DWH Data Model</a:t>
              </a:r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2256" y="110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>
              <a:off x="2256" y="129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>
              <a:off x="2256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63" name="Line 19"/>
            <p:cNvSpPr>
              <a:spLocks noChangeShapeType="1"/>
            </p:cNvSpPr>
            <p:nvPr/>
          </p:nvSpPr>
          <p:spPr bwMode="auto">
            <a:xfrm>
              <a:off x="2256" y="163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64" name="Line 20"/>
            <p:cNvSpPr>
              <a:spLocks noChangeShapeType="1"/>
            </p:cNvSpPr>
            <p:nvPr/>
          </p:nvSpPr>
          <p:spPr bwMode="auto">
            <a:xfrm>
              <a:off x="2256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65" name="Line 21"/>
            <p:cNvSpPr>
              <a:spLocks noChangeShapeType="1"/>
            </p:cNvSpPr>
            <p:nvPr/>
          </p:nvSpPr>
          <p:spPr bwMode="auto">
            <a:xfrm>
              <a:off x="2256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876800" y="2746375"/>
            <a:ext cx="4403725" cy="1066800"/>
            <a:chOff x="3072" y="1730"/>
            <a:chExt cx="2774" cy="672"/>
          </a:xfrm>
        </p:grpSpPr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4224" y="1730"/>
              <a:ext cx="162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Derived attributes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en-US" sz="2000"/>
                <a:t> Calculated once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en-US" sz="2000"/>
                <a:t> Used Frequently </a:t>
              </a: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 flipH="1">
              <a:off x="3072" y="1920"/>
              <a:ext cx="115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 flipH="1">
              <a:off x="3120" y="1920"/>
              <a:ext cx="110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1508125" y="3260725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DoB: Date of Birth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D050-D072-4065-A5D9-5EE8BEF68063}" type="slidenum">
              <a:rPr lang="en-US"/>
              <a:pPr/>
              <a:t>2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8226425" cy="1143000"/>
          </a:xfrm>
        </p:spPr>
        <p:txBody>
          <a:bodyPr/>
          <a:lstStyle/>
          <a:p>
            <a:r>
              <a:rPr lang="en-US"/>
              <a:t>De-normalization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EDB1-F38C-4E92-999E-9620B6D60E45}" type="slidenum">
              <a:rPr lang="en-US"/>
              <a:pPr/>
              <a:t>3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Splitting Tables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600200" y="700088"/>
            <a:ext cx="2514600" cy="3124200"/>
            <a:chOff x="528" y="384"/>
            <a:chExt cx="1584" cy="1968"/>
          </a:xfrm>
        </p:grpSpPr>
        <p:sp>
          <p:nvSpPr>
            <p:cNvPr id="353314" name="Rectangle 34"/>
            <p:cNvSpPr>
              <a:spLocks noChangeArrowheads="1"/>
            </p:cNvSpPr>
            <p:nvPr/>
          </p:nvSpPr>
          <p:spPr bwMode="auto">
            <a:xfrm>
              <a:off x="528" y="6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ColA</a:t>
              </a:r>
            </a:p>
          </p:txBody>
        </p:sp>
        <p:sp>
          <p:nvSpPr>
            <p:cNvPr id="353315" name="Rectangle 35"/>
            <p:cNvSpPr>
              <a:spLocks noChangeArrowheads="1"/>
            </p:cNvSpPr>
            <p:nvPr/>
          </p:nvSpPr>
          <p:spPr bwMode="auto">
            <a:xfrm>
              <a:off x="1056" y="6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ColB</a:t>
              </a:r>
            </a:p>
          </p:txBody>
        </p:sp>
        <p:sp>
          <p:nvSpPr>
            <p:cNvPr id="353316" name="Rectangle 36"/>
            <p:cNvSpPr>
              <a:spLocks noChangeArrowheads="1"/>
            </p:cNvSpPr>
            <p:nvPr/>
          </p:nvSpPr>
          <p:spPr bwMode="auto">
            <a:xfrm>
              <a:off x="528" y="9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17" name="Rectangle 37"/>
            <p:cNvSpPr>
              <a:spLocks noChangeArrowheads="1"/>
            </p:cNvSpPr>
            <p:nvPr/>
          </p:nvSpPr>
          <p:spPr bwMode="auto">
            <a:xfrm>
              <a:off x="1056" y="9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18" name="Rectangle 38"/>
            <p:cNvSpPr>
              <a:spLocks noChangeArrowheads="1"/>
            </p:cNvSpPr>
            <p:nvPr/>
          </p:nvSpPr>
          <p:spPr bwMode="auto">
            <a:xfrm>
              <a:off x="528" y="11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19" name="Rectangle 39"/>
            <p:cNvSpPr>
              <a:spLocks noChangeArrowheads="1"/>
            </p:cNvSpPr>
            <p:nvPr/>
          </p:nvSpPr>
          <p:spPr bwMode="auto">
            <a:xfrm>
              <a:off x="1056" y="11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0" name="Rectangle 40"/>
            <p:cNvSpPr>
              <a:spLocks noChangeArrowheads="1"/>
            </p:cNvSpPr>
            <p:nvPr/>
          </p:nvSpPr>
          <p:spPr bwMode="auto">
            <a:xfrm>
              <a:off x="528" y="13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1" name="Rectangle 41"/>
            <p:cNvSpPr>
              <a:spLocks noChangeArrowheads="1"/>
            </p:cNvSpPr>
            <p:nvPr/>
          </p:nvSpPr>
          <p:spPr bwMode="auto">
            <a:xfrm>
              <a:off x="1056" y="13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2" name="Rectangle 42"/>
            <p:cNvSpPr>
              <a:spLocks noChangeArrowheads="1"/>
            </p:cNvSpPr>
            <p:nvPr/>
          </p:nvSpPr>
          <p:spPr bwMode="auto">
            <a:xfrm>
              <a:off x="1584" y="6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ColC</a:t>
              </a:r>
            </a:p>
          </p:txBody>
        </p:sp>
        <p:sp>
          <p:nvSpPr>
            <p:cNvPr id="353323" name="Rectangle 43"/>
            <p:cNvSpPr>
              <a:spLocks noChangeArrowheads="1"/>
            </p:cNvSpPr>
            <p:nvPr/>
          </p:nvSpPr>
          <p:spPr bwMode="auto">
            <a:xfrm>
              <a:off x="1584" y="9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4" name="Rectangle 44"/>
            <p:cNvSpPr>
              <a:spLocks noChangeArrowheads="1"/>
            </p:cNvSpPr>
            <p:nvPr/>
          </p:nvSpPr>
          <p:spPr bwMode="auto">
            <a:xfrm>
              <a:off x="1584" y="11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5" name="Rectangle 45"/>
            <p:cNvSpPr>
              <a:spLocks noChangeArrowheads="1"/>
            </p:cNvSpPr>
            <p:nvPr/>
          </p:nvSpPr>
          <p:spPr bwMode="auto">
            <a:xfrm>
              <a:off x="1584" y="13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7" name="Rectangle 47"/>
            <p:cNvSpPr>
              <a:spLocks noChangeArrowheads="1"/>
            </p:cNvSpPr>
            <p:nvPr/>
          </p:nvSpPr>
          <p:spPr bwMode="auto">
            <a:xfrm>
              <a:off x="528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8" name="Rectangle 48"/>
            <p:cNvSpPr>
              <a:spLocks noChangeArrowheads="1"/>
            </p:cNvSpPr>
            <p:nvPr/>
          </p:nvSpPr>
          <p:spPr bwMode="auto">
            <a:xfrm>
              <a:off x="1056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9" name="Rectangle 49"/>
            <p:cNvSpPr>
              <a:spLocks noChangeArrowheads="1"/>
            </p:cNvSpPr>
            <p:nvPr/>
          </p:nvSpPr>
          <p:spPr bwMode="auto">
            <a:xfrm>
              <a:off x="528" y="18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0" name="Rectangle 50"/>
            <p:cNvSpPr>
              <a:spLocks noChangeArrowheads="1"/>
            </p:cNvSpPr>
            <p:nvPr/>
          </p:nvSpPr>
          <p:spPr bwMode="auto">
            <a:xfrm>
              <a:off x="1056" y="18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1" name="Rectangle 51"/>
            <p:cNvSpPr>
              <a:spLocks noChangeArrowheads="1"/>
            </p:cNvSpPr>
            <p:nvPr/>
          </p:nvSpPr>
          <p:spPr bwMode="auto">
            <a:xfrm>
              <a:off x="528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2" name="Rectangle 52"/>
            <p:cNvSpPr>
              <a:spLocks noChangeArrowheads="1"/>
            </p:cNvSpPr>
            <p:nvPr/>
          </p:nvSpPr>
          <p:spPr bwMode="auto">
            <a:xfrm>
              <a:off x="1056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3" name="Rectangle 53"/>
            <p:cNvSpPr>
              <a:spLocks noChangeArrowheads="1"/>
            </p:cNvSpPr>
            <p:nvPr/>
          </p:nvSpPr>
          <p:spPr bwMode="auto">
            <a:xfrm>
              <a:off x="1584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4" name="Rectangle 54"/>
            <p:cNvSpPr>
              <a:spLocks noChangeArrowheads="1"/>
            </p:cNvSpPr>
            <p:nvPr/>
          </p:nvSpPr>
          <p:spPr bwMode="auto">
            <a:xfrm>
              <a:off x="1584" y="18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35" name="Rectangle 55"/>
            <p:cNvSpPr>
              <a:spLocks noChangeArrowheads="1"/>
            </p:cNvSpPr>
            <p:nvPr/>
          </p:nvSpPr>
          <p:spPr bwMode="auto">
            <a:xfrm>
              <a:off x="1584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99" name="Text Box 119"/>
            <p:cNvSpPr txBox="1">
              <a:spLocks noChangeArrowheads="1"/>
            </p:cNvSpPr>
            <p:nvPr/>
          </p:nvSpPr>
          <p:spPr bwMode="auto">
            <a:xfrm>
              <a:off x="1056" y="384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Table</a:t>
              </a:r>
            </a:p>
          </p:txBody>
        </p: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4419600" y="700088"/>
            <a:ext cx="4648200" cy="3643312"/>
            <a:chOff x="2784" y="441"/>
            <a:chExt cx="2928" cy="2295"/>
          </a:xfrm>
        </p:grpSpPr>
        <p:grpSp>
          <p:nvGrpSpPr>
            <p:cNvPr id="4" name="Group 125"/>
            <p:cNvGrpSpPr>
              <a:grpSpLocks/>
            </p:cNvGrpSpPr>
            <p:nvPr/>
          </p:nvGrpSpPr>
          <p:grpSpPr bwMode="auto">
            <a:xfrm>
              <a:off x="3312" y="441"/>
              <a:ext cx="2400" cy="2295"/>
              <a:chOff x="2976" y="384"/>
              <a:chExt cx="2400" cy="2295"/>
            </a:xfrm>
          </p:grpSpPr>
          <p:sp>
            <p:nvSpPr>
              <p:cNvPr id="353326" name="Text Box 46"/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9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Vertical Split</a:t>
                </a:r>
              </a:p>
            </p:txBody>
          </p:sp>
          <p:sp>
            <p:nvSpPr>
              <p:cNvPr id="353336" name="Rectangle 56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ColA</a:t>
                </a:r>
              </a:p>
            </p:txBody>
          </p:sp>
          <p:sp>
            <p:nvSpPr>
              <p:cNvPr id="353337" name="Rectangle 57"/>
              <p:cNvSpPr>
                <a:spLocks noChangeArrowheads="1"/>
              </p:cNvSpPr>
              <p:nvPr/>
            </p:nvSpPr>
            <p:spPr bwMode="auto">
              <a:xfrm>
                <a:off x="3504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ColB</a:t>
                </a:r>
              </a:p>
            </p:txBody>
          </p:sp>
          <p:sp>
            <p:nvSpPr>
              <p:cNvPr id="353338" name="Rectangle 58"/>
              <p:cNvSpPr>
                <a:spLocks noChangeArrowheads="1"/>
              </p:cNvSpPr>
              <p:nvPr/>
            </p:nvSpPr>
            <p:spPr bwMode="auto">
              <a:xfrm>
                <a:off x="2976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39" name="Rectangle 59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40" name="Rectangle 60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41" name="Rectangle 61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42" name="Rectangle 62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43" name="Rectangle 63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48" name="Rectangle 68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49" name="Rectangle 6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50" name="Rectangle 70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51" name="Rectangle 71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52" name="Rectangle 72"/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53" name="Rectangle 73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78" name="Rectangle 98"/>
              <p:cNvSpPr>
                <a:spLocks noChangeArrowheads="1"/>
              </p:cNvSpPr>
              <p:nvPr/>
            </p:nvSpPr>
            <p:spPr bwMode="auto">
              <a:xfrm>
                <a:off x="4320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ColA</a:t>
                </a:r>
              </a:p>
            </p:txBody>
          </p:sp>
          <p:sp>
            <p:nvSpPr>
              <p:cNvPr id="353379" name="Rectangle 99"/>
              <p:cNvSpPr>
                <a:spLocks noChangeArrowheads="1"/>
              </p:cNvSpPr>
              <p:nvPr/>
            </p:nvSpPr>
            <p:spPr bwMode="auto">
              <a:xfrm>
                <a:off x="4848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ColC</a:t>
                </a:r>
              </a:p>
            </p:txBody>
          </p:sp>
          <p:sp>
            <p:nvSpPr>
              <p:cNvPr id="353380" name="Rectangle 100"/>
              <p:cNvSpPr>
                <a:spLocks noChangeArrowheads="1"/>
              </p:cNvSpPr>
              <p:nvPr/>
            </p:nvSpPr>
            <p:spPr bwMode="auto">
              <a:xfrm>
                <a:off x="4320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81" name="Rectangle 101"/>
              <p:cNvSpPr>
                <a:spLocks noChangeArrowheads="1"/>
              </p:cNvSpPr>
              <p:nvPr/>
            </p:nvSpPr>
            <p:spPr bwMode="auto">
              <a:xfrm>
                <a:off x="4848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82" name="Rectangle 102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83" name="Rectangle 103"/>
              <p:cNvSpPr>
                <a:spLocks noChangeArrowheads="1"/>
              </p:cNvSpPr>
              <p:nvPr/>
            </p:nvSpPr>
            <p:spPr bwMode="auto">
              <a:xfrm>
                <a:off x="4848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84" name="Rectangle 104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85" name="Rectangle 105"/>
              <p:cNvSpPr>
                <a:spLocks noChangeArrowheads="1"/>
              </p:cNvSpPr>
              <p:nvPr/>
            </p:nvSpPr>
            <p:spPr bwMode="auto">
              <a:xfrm>
                <a:off x="4848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90" name="Rectangle 110"/>
              <p:cNvSpPr>
                <a:spLocks noChangeArrowheads="1"/>
              </p:cNvSpPr>
              <p:nvPr/>
            </p:nvSpPr>
            <p:spPr bwMode="auto">
              <a:xfrm>
                <a:off x="4320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91" name="Rectangle 111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92" name="Rectangle 112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93" name="Rectangle 113"/>
              <p:cNvSpPr>
                <a:spLocks noChangeArrowheads="1"/>
              </p:cNvSpPr>
              <p:nvPr/>
            </p:nvSpPr>
            <p:spPr bwMode="auto">
              <a:xfrm>
                <a:off x="4848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94" name="Rectangle 114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395" name="Rectangle 115"/>
              <p:cNvSpPr>
                <a:spLocks noChangeArrowheads="1"/>
              </p:cNvSpPr>
              <p:nvPr/>
            </p:nvSpPr>
            <p:spPr bwMode="auto">
              <a:xfrm>
                <a:off x="4848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401" name="Text Box 121"/>
              <p:cNvSpPr txBox="1">
                <a:spLocks noChangeArrowheads="1"/>
              </p:cNvSpPr>
              <p:nvPr/>
            </p:nvSpPr>
            <p:spPr bwMode="auto">
              <a:xfrm>
                <a:off x="3120" y="384"/>
                <a:ext cx="7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Table_v1</a:t>
                </a:r>
              </a:p>
            </p:txBody>
          </p:sp>
          <p:sp>
            <p:nvSpPr>
              <p:cNvPr id="353402" name="Text Box 122"/>
              <p:cNvSpPr txBox="1">
                <a:spLocks noChangeArrowheads="1"/>
              </p:cNvSpPr>
              <p:nvPr/>
            </p:nvSpPr>
            <p:spPr bwMode="auto">
              <a:xfrm>
                <a:off x="4464" y="384"/>
                <a:ext cx="7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Table_v2</a:t>
                </a:r>
              </a:p>
            </p:txBody>
          </p:sp>
        </p:grpSp>
        <p:sp>
          <p:nvSpPr>
            <p:cNvPr id="353408" name="AutoShape 128"/>
            <p:cNvSpPr>
              <a:spLocks noChangeArrowheads="1"/>
            </p:cNvSpPr>
            <p:nvPr/>
          </p:nvSpPr>
          <p:spPr bwMode="auto">
            <a:xfrm>
              <a:off x="2784" y="1344"/>
              <a:ext cx="384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304800" y="4038600"/>
            <a:ext cx="5410200" cy="2819400"/>
            <a:chOff x="192" y="2544"/>
            <a:chExt cx="3408" cy="1776"/>
          </a:xfrm>
        </p:grpSpPr>
        <p:grpSp>
          <p:nvGrpSpPr>
            <p:cNvPr id="6" name="Group 126"/>
            <p:cNvGrpSpPr>
              <a:grpSpLocks/>
            </p:cNvGrpSpPr>
            <p:nvPr/>
          </p:nvGrpSpPr>
          <p:grpSpPr bwMode="auto">
            <a:xfrm>
              <a:off x="192" y="2784"/>
              <a:ext cx="3408" cy="1536"/>
              <a:chOff x="192" y="2784"/>
              <a:chExt cx="3408" cy="1536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192" y="3072"/>
                <a:ext cx="1584" cy="1008"/>
                <a:chOff x="1488" y="2400"/>
                <a:chExt cx="1584" cy="1008"/>
              </a:xfrm>
            </p:grpSpPr>
            <p:sp>
              <p:nvSpPr>
                <p:cNvPr id="353285" name="Rectangle 5"/>
                <p:cNvSpPr>
                  <a:spLocks noChangeArrowheads="1"/>
                </p:cNvSpPr>
                <p:nvPr/>
              </p:nvSpPr>
              <p:spPr bwMode="auto">
                <a:xfrm>
                  <a:off x="1488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ColA</a:t>
                  </a:r>
                </a:p>
              </p:txBody>
            </p:sp>
            <p:sp>
              <p:nvSpPr>
                <p:cNvPr id="353286" name="Rectangle 6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ColB</a:t>
                  </a:r>
                </a:p>
              </p:txBody>
            </p:sp>
            <p:sp>
              <p:nvSpPr>
                <p:cNvPr id="353287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Rectangle 8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9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1488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3" name="Rectangle 13"/>
                <p:cNvSpPr>
                  <a:spLocks noChangeArrowheads="1"/>
                </p:cNvSpPr>
                <p:nvPr/>
              </p:nvSpPr>
              <p:spPr bwMode="auto">
                <a:xfrm>
                  <a:off x="2544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ColC</a:t>
                  </a:r>
                </a:p>
              </p:txBody>
            </p:sp>
            <p:sp>
              <p:nvSpPr>
                <p:cNvPr id="3532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544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5" name="Rectangle 15"/>
                <p:cNvSpPr>
                  <a:spLocks noChangeArrowheads="1"/>
                </p:cNvSpPr>
                <p:nvPr/>
              </p:nvSpPr>
              <p:spPr bwMode="auto">
                <a:xfrm>
                  <a:off x="2544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544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3298" name="Text Box 18"/>
              <p:cNvSpPr txBox="1">
                <a:spLocks noChangeArrowheads="1"/>
              </p:cNvSpPr>
              <p:nvPr/>
            </p:nvSpPr>
            <p:spPr bwMode="auto">
              <a:xfrm>
                <a:off x="1440" y="4089"/>
                <a:ext cx="1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Horizontal split</a:t>
                </a:r>
              </a:p>
            </p:txBody>
          </p: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016" y="3072"/>
                <a:ext cx="1584" cy="1008"/>
                <a:chOff x="1488" y="2400"/>
                <a:chExt cx="1584" cy="1008"/>
              </a:xfrm>
            </p:grpSpPr>
            <p:sp>
              <p:nvSpPr>
                <p:cNvPr id="3533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ColA</a:t>
                  </a:r>
                </a:p>
              </p:txBody>
            </p:sp>
            <p:sp>
              <p:nvSpPr>
                <p:cNvPr id="3533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ColB</a:t>
                  </a:r>
                </a:p>
              </p:txBody>
            </p:sp>
            <p:sp>
              <p:nvSpPr>
                <p:cNvPr id="3533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8" name="Rectangle 28"/>
                <p:cNvSpPr>
                  <a:spLocks noChangeArrowheads="1"/>
                </p:cNvSpPr>
                <p:nvPr/>
              </p:nvSpPr>
              <p:spPr bwMode="auto">
                <a:xfrm>
                  <a:off x="2544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ColC</a:t>
                  </a:r>
                </a:p>
              </p:txBody>
            </p:sp>
            <p:sp>
              <p:nvSpPr>
                <p:cNvPr id="353309" name="Rectangle 29"/>
                <p:cNvSpPr>
                  <a:spLocks noChangeArrowheads="1"/>
                </p:cNvSpPr>
                <p:nvPr/>
              </p:nvSpPr>
              <p:spPr bwMode="auto">
                <a:xfrm>
                  <a:off x="2544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10" name="Rectangle 30"/>
                <p:cNvSpPr>
                  <a:spLocks noChangeArrowheads="1"/>
                </p:cNvSpPr>
                <p:nvPr/>
              </p:nvSpPr>
              <p:spPr bwMode="auto">
                <a:xfrm>
                  <a:off x="2544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11" name="Rectangle 31"/>
                <p:cNvSpPr>
                  <a:spLocks noChangeArrowheads="1"/>
                </p:cNvSpPr>
                <p:nvPr/>
              </p:nvSpPr>
              <p:spPr bwMode="auto">
                <a:xfrm>
                  <a:off x="2544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3403" name="Text Box 123"/>
              <p:cNvSpPr txBox="1">
                <a:spLocks noChangeArrowheads="1"/>
              </p:cNvSpPr>
              <p:nvPr/>
            </p:nvSpPr>
            <p:spPr bwMode="auto">
              <a:xfrm>
                <a:off x="672" y="2784"/>
                <a:ext cx="7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Table_h1</a:t>
                </a:r>
              </a:p>
            </p:txBody>
          </p:sp>
          <p:sp>
            <p:nvSpPr>
              <p:cNvPr id="353404" name="Text Box 124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7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Table_h2</a:t>
                </a:r>
              </a:p>
            </p:txBody>
          </p:sp>
        </p:grpSp>
        <p:sp>
          <p:nvSpPr>
            <p:cNvPr id="353409" name="AutoShape 129"/>
            <p:cNvSpPr>
              <a:spLocks noChangeArrowheads="1"/>
            </p:cNvSpPr>
            <p:nvPr/>
          </p:nvSpPr>
          <p:spPr bwMode="auto">
            <a:xfrm>
              <a:off x="1680" y="2544"/>
              <a:ext cx="480" cy="38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2D-23B4-44B4-BC9E-F8FE40176B71}" type="slidenum">
              <a:rPr lang="en-US"/>
              <a:pPr/>
              <a:t>4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Splitting Tables: Horizontal splitting…</a:t>
            </a:r>
          </a:p>
        </p:txBody>
      </p:sp>
      <p:sp>
        <p:nvSpPr>
          <p:cNvPr id="468060" name="Rectangle 92"/>
          <p:cNvSpPr>
            <a:spLocks noChangeArrowheads="1"/>
          </p:cNvSpPr>
          <p:nvPr/>
        </p:nvSpPr>
        <p:spPr bwMode="auto">
          <a:xfrm>
            <a:off x="228600" y="838200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Breaks a table into multiple tables based upon common column values. Example: Campus specific queries. </a:t>
            </a:r>
          </a:p>
          <a:p>
            <a:endParaRPr lang="en-US" sz="2800" b="1" dirty="0"/>
          </a:p>
          <a:p>
            <a:r>
              <a:rPr lang="en-US" sz="2800" b="1" dirty="0"/>
              <a:t>GOAL</a:t>
            </a:r>
          </a:p>
          <a:p>
            <a:endParaRPr lang="en-US" sz="28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 dirty="0"/>
              <a:t> Spreading rows for </a:t>
            </a:r>
            <a:r>
              <a:rPr lang="en-US" sz="2800" b="1" dirty="0" smtClean="0"/>
              <a:t>parallelism</a:t>
            </a:r>
            <a:r>
              <a:rPr lang="en-US" sz="2800" b="1" dirty="0"/>
              <a:t>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4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4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 dirty="0"/>
              <a:t> Grouping data to avoid unnecessary query load in WHERE clause.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2870-0717-440C-A624-5115BE194224}" type="slidenum">
              <a:rPr lang="en-US"/>
              <a:pPr/>
              <a:t>5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Splitting Tables: Horizontal splitting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228600" y="838200"/>
            <a:ext cx="8763000" cy="51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ADVANTAGE</a:t>
            </a:r>
            <a:endParaRPr lang="en-US" sz="16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6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 dirty="0"/>
              <a:t> Enhance security of data.</a:t>
            </a:r>
            <a:endParaRPr lang="en-US" sz="12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2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 dirty="0"/>
              <a:t> Organizing tables differently for different queries.</a:t>
            </a:r>
            <a:endParaRPr lang="en-US" sz="14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4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2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 dirty="0"/>
              <a:t> Graceful degradation of database in case of table damage</a:t>
            </a:r>
            <a:r>
              <a:rPr lang="en-US" sz="2400" b="1" dirty="0"/>
              <a:t>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400" b="1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 dirty="0"/>
              <a:t> Fewer rows result in flatter B-trees and fast data retrieval.</a:t>
            </a:r>
          </a:p>
          <a:p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F64-CBDE-4B83-BA9F-52335A6C133B}" type="slidenum">
              <a:rPr lang="en-US"/>
              <a:pPr/>
              <a:t>6</a:t>
            </a:fld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Splitting Tables: Vertical Splitting</a:t>
            </a:r>
          </a:p>
        </p:txBody>
      </p:sp>
      <p:sp>
        <p:nvSpPr>
          <p:cNvPr id="472156" name="Rectangle 92"/>
          <p:cNvSpPr>
            <a:spLocks noChangeArrowheads="1"/>
          </p:cNvSpPr>
          <p:nvPr/>
        </p:nvSpPr>
        <p:spPr bwMode="auto">
          <a:xfrm>
            <a:off x="152400" y="685800"/>
            <a:ext cx="8686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2800" dirty="0"/>
              <a:t> Infrequently accessed columns become extra “baggage” thus degrading performance.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2800" dirty="0"/>
              <a:t>Very useful for rarely accessed large text columns with large headers.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2800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2800" dirty="0"/>
              <a:t> Header size is reduced, allowing more rows per block, thus reducing I/O.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GB" sz="2800" dirty="0" smtClean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GB" sz="2800" dirty="0" smtClean="0"/>
              <a:t> </a:t>
            </a:r>
            <a:r>
              <a:rPr lang="en-GB" sz="2800" dirty="0"/>
              <a:t>For an end user, the split appears as a single table through  a view.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5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A45F-9060-4E9D-B711-6CE5F89641D8}" type="slidenum">
              <a:rPr lang="en-US"/>
              <a:pPr/>
              <a:t>7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 sz="4000"/>
              <a:t>Pre-joining …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4953000"/>
          </a:xfrm>
          <a:noFill/>
          <a:ln/>
        </p:spPr>
        <p:txBody>
          <a:bodyPr lIns="92075" tIns="46038" rIns="92075" bIns="46038"/>
          <a:lstStyle/>
          <a:p>
            <a:pPr marL="290513" indent="-290513" defTabSz="930275"/>
            <a:r>
              <a:rPr lang="en-US"/>
              <a:t>Identify frequent joins and append the tables together in the physical data model.  </a:t>
            </a:r>
          </a:p>
          <a:p>
            <a:pPr marL="290513" indent="-290513" defTabSz="930275"/>
            <a:endParaRPr lang="en-US"/>
          </a:p>
          <a:p>
            <a:pPr marL="290513" indent="-290513" defTabSz="930275"/>
            <a:r>
              <a:rPr lang="en-US"/>
              <a:t>Generally used for 1:M such as master-detail. RI  is assumed to exist.</a:t>
            </a:r>
          </a:p>
          <a:p>
            <a:pPr marL="290513" indent="-290513" defTabSz="930275"/>
            <a:endParaRPr lang="en-US"/>
          </a:p>
          <a:p>
            <a:pPr marL="290513" indent="-290513" defTabSz="930275"/>
            <a:r>
              <a:rPr lang="en-US"/>
              <a:t>Additional space is required as the master information is repeated in the new header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098E-C722-494A-A3EC-7CF191912C9E}" type="slidenum">
              <a:rPr lang="en-US"/>
              <a:pPr/>
              <a:t>8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GB" sz="4000"/>
              <a:t>Pre-Joining…</a:t>
            </a:r>
            <a:endParaRPr lang="en-US" sz="4000"/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 rot="16200000">
            <a:off x="-467518" y="2448718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normalized</a:t>
            </a:r>
          </a:p>
        </p:txBody>
      </p:sp>
      <p:sp>
        <p:nvSpPr>
          <p:cNvPr id="437270" name="AutoShape 22"/>
          <p:cNvSpPr>
            <a:spLocks/>
          </p:cNvSpPr>
          <p:nvPr/>
        </p:nvSpPr>
        <p:spPr bwMode="auto">
          <a:xfrm>
            <a:off x="457200" y="914400"/>
            <a:ext cx="228600" cy="3581400"/>
          </a:xfrm>
          <a:prstGeom prst="leftBrace">
            <a:avLst>
              <a:gd name="adj1" fmla="val 1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914400" y="2819400"/>
            <a:ext cx="4800600" cy="1600200"/>
            <a:chOff x="576" y="1680"/>
            <a:chExt cx="3024" cy="1008"/>
          </a:xfrm>
        </p:grpSpPr>
        <p:sp>
          <p:nvSpPr>
            <p:cNvPr id="437296" name="Rectangle 48"/>
            <p:cNvSpPr>
              <a:spLocks noChangeArrowheads="1"/>
            </p:cNvSpPr>
            <p:nvPr/>
          </p:nvSpPr>
          <p:spPr bwMode="auto">
            <a:xfrm>
              <a:off x="576" y="16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Tx_ID</a:t>
              </a:r>
            </a:p>
          </p:txBody>
        </p:sp>
        <p:sp>
          <p:nvSpPr>
            <p:cNvPr id="437297" name="Rectangle 49"/>
            <p:cNvSpPr>
              <a:spLocks noChangeArrowheads="1"/>
            </p:cNvSpPr>
            <p:nvPr/>
          </p:nvSpPr>
          <p:spPr bwMode="auto">
            <a:xfrm>
              <a:off x="1104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Sale_ID</a:t>
              </a:r>
            </a:p>
          </p:txBody>
        </p:sp>
        <p:sp>
          <p:nvSpPr>
            <p:cNvPr id="437298" name="Rectangle 50"/>
            <p:cNvSpPr>
              <a:spLocks noChangeArrowheads="1"/>
            </p:cNvSpPr>
            <p:nvPr/>
          </p:nvSpPr>
          <p:spPr bwMode="auto">
            <a:xfrm>
              <a:off x="576" y="196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99" name="Rectangle 51"/>
            <p:cNvSpPr>
              <a:spLocks noChangeArrowheads="1"/>
            </p:cNvSpPr>
            <p:nvPr/>
          </p:nvSpPr>
          <p:spPr bwMode="auto">
            <a:xfrm>
              <a:off x="1104" y="196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0" name="Rectangle 52"/>
            <p:cNvSpPr>
              <a:spLocks noChangeArrowheads="1"/>
            </p:cNvSpPr>
            <p:nvPr/>
          </p:nvSpPr>
          <p:spPr bwMode="auto">
            <a:xfrm>
              <a:off x="1776" y="1680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Item_ID</a:t>
              </a:r>
            </a:p>
          </p:txBody>
        </p:sp>
        <p:sp>
          <p:nvSpPr>
            <p:cNvPr id="437301" name="Rectangle 53"/>
            <p:cNvSpPr>
              <a:spLocks noChangeArrowheads="1"/>
            </p:cNvSpPr>
            <p:nvPr/>
          </p:nvSpPr>
          <p:spPr bwMode="auto">
            <a:xfrm>
              <a:off x="177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2" name="Rectangle 54"/>
            <p:cNvSpPr>
              <a:spLocks noChangeArrowheads="1"/>
            </p:cNvSpPr>
            <p:nvPr/>
          </p:nvSpPr>
          <p:spPr bwMode="auto">
            <a:xfrm>
              <a:off x="576" y="220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3" name="Rectangle 55"/>
            <p:cNvSpPr>
              <a:spLocks noChangeArrowheads="1"/>
            </p:cNvSpPr>
            <p:nvPr/>
          </p:nvSpPr>
          <p:spPr bwMode="auto">
            <a:xfrm>
              <a:off x="1104" y="220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4" name="Rectangle 56"/>
            <p:cNvSpPr>
              <a:spLocks noChangeArrowheads="1"/>
            </p:cNvSpPr>
            <p:nvPr/>
          </p:nvSpPr>
          <p:spPr bwMode="auto">
            <a:xfrm>
              <a:off x="1776" y="220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5" name="Rectangle 57"/>
            <p:cNvSpPr>
              <a:spLocks noChangeArrowheads="1"/>
            </p:cNvSpPr>
            <p:nvPr/>
          </p:nvSpPr>
          <p:spPr bwMode="auto">
            <a:xfrm>
              <a:off x="576" y="24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6" name="Rectangle 58"/>
            <p:cNvSpPr>
              <a:spLocks noChangeArrowheads="1"/>
            </p:cNvSpPr>
            <p:nvPr/>
          </p:nvSpPr>
          <p:spPr bwMode="auto">
            <a:xfrm>
              <a:off x="1104" y="244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7" name="Rectangle 59"/>
            <p:cNvSpPr>
              <a:spLocks noChangeArrowheads="1"/>
            </p:cNvSpPr>
            <p:nvPr/>
          </p:nvSpPr>
          <p:spPr bwMode="auto">
            <a:xfrm>
              <a:off x="1776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08" name="Rectangle 60"/>
            <p:cNvSpPr>
              <a:spLocks noChangeArrowheads="1"/>
            </p:cNvSpPr>
            <p:nvPr/>
          </p:nvSpPr>
          <p:spPr bwMode="auto">
            <a:xfrm>
              <a:off x="2352" y="168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Item_Qty</a:t>
              </a:r>
            </a:p>
          </p:txBody>
        </p:sp>
        <p:sp>
          <p:nvSpPr>
            <p:cNvPr id="437309" name="Rectangle 61"/>
            <p:cNvSpPr>
              <a:spLocks noChangeArrowheads="1"/>
            </p:cNvSpPr>
            <p:nvPr/>
          </p:nvSpPr>
          <p:spPr bwMode="auto">
            <a:xfrm>
              <a:off x="2352" y="19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10" name="Rectangle 62"/>
            <p:cNvSpPr>
              <a:spLocks noChangeArrowheads="1"/>
            </p:cNvSpPr>
            <p:nvPr/>
          </p:nvSpPr>
          <p:spPr bwMode="auto">
            <a:xfrm>
              <a:off x="2352" y="220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11" name="Rectangle 63"/>
            <p:cNvSpPr>
              <a:spLocks noChangeArrowheads="1"/>
            </p:cNvSpPr>
            <p:nvPr/>
          </p:nvSpPr>
          <p:spPr bwMode="auto">
            <a:xfrm>
              <a:off x="2352" y="244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12" name="Rectangle 64"/>
            <p:cNvSpPr>
              <a:spLocks noChangeArrowheads="1"/>
            </p:cNvSpPr>
            <p:nvPr/>
          </p:nvSpPr>
          <p:spPr bwMode="auto">
            <a:xfrm>
              <a:off x="2976" y="168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Sale_Rs</a:t>
              </a:r>
            </a:p>
          </p:txBody>
        </p:sp>
        <p:sp>
          <p:nvSpPr>
            <p:cNvPr id="437313" name="Rectangle 65"/>
            <p:cNvSpPr>
              <a:spLocks noChangeArrowheads="1"/>
            </p:cNvSpPr>
            <p:nvPr/>
          </p:nvSpPr>
          <p:spPr bwMode="auto">
            <a:xfrm>
              <a:off x="2976" y="19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14" name="Rectangle 66"/>
            <p:cNvSpPr>
              <a:spLocks noChangeArrowheads="1"/>
            </p:cNvSpPr>
            <p:nvPr/>
          </p:nvSpPr>
          <p:spPr bwMode="auto">
            <a:xfrm>
              <a:off x="2976" y="220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15" name="Rectangle 67"/>
            <p:cNvSpPr>
              <a:spLocks noChangeArrowheads="1"/>
            </p:cNvSpPr>
            <p:nvPr/>
          </p:nvSpPr>
          <p:spPr bwMode="auto">
            <a:xfrm>
              <a:off x="2976" y="244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381000" y="3500438"/>
            <a:ext cx="7696200" cy="2900362"/>
            <a:chOff x="240" y="2205"/>
            <a:chExt cx="4848" cy="1827"/>
          </a:xfrm>
        </p:grpSpPr>
        <p:sp>
          <p:nvSpPr>
            <p:cNvPr id="437316" name="Rectangle 68"/>
            <p:cNvSpPr>
              <a:spLocks noChangeArrowheads="1"/>
            </p:cNvSpPr>
            <p:nvPr/>
          </p:nvSpPr>
          <p:spPr bwMode="auto">
            <a:xfrm>
              <a:off x="576" y="30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Tx_ID</a:t>
              </a:r>
            </a:p>
          </p:txBody>
        </p:sp>
        <p:sp>
          <p:nvSpPr>
            <p:cNvPr id="437317" name="Rectangle 69"/>
            <p:cNvSpPr>
              <a:spLocks noChangeArrowheads="1"/>
            </p:cNvSpPr>
            <p:nvPr/>
          </p:nvSpPr>
          <p:spPr bwMode="auto">
            <a:xfrm>
              <a:off x="1104" y="302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Sale_ID</a:t>
              </a:r>
            </a:p>
          </p:txBody>
        </p:sp>
        <p:sp>
          <p:nvSpPr>
            <p:cNvPr id="437318" name="Rectangle 70"/>
            <p:cNvSpPr>
              <a:spLocks noChangeArrowheads="1"/>
            </p:cNvSpPr>
            <p:nvPr/>
          </p:nvSpPr>
          <p:spPr bwMode="auto">
            <a:xfrm>
              <a:off x="576" y="33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19" name="Rectangle 71"/>
            <p:cNvSpPr>
              <a:spLocks noChangeArrowheads="1"/>
            </p:cNvSpPr>
            <p:nvPr/>
          </p:nvSpPr>
          <p:spPr bwMode="auto">
            <a:xfrm>
              <a:off x="1104" y="331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0" name="Rectangle 72"/>
            <p:cNvSpPr>
              <a:spLocks noChangeArrowheads="1"/>
            </p:cNvSpPr>
            <p:nvPr/>
          </p:nvSpPr>
          <p:spPr bwMode="auto">
            <a:xfrm>
              <a:off x="3264" y="302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Item_ID</a:t>
              </a:r>
            </a:p>
          </p:txBody>
        </p:sp>
        <p:sp>
          <p:nvSpPr>
            <p:cNvPr id="437321" name="Rectangle 73"/>
            <p:cNvSpPr>
              <a:spLocks noChangeArrowheads="1"/>
            </p:cNvSpPr>
            <p:nvPr/>
          </p:nvSpPr>
          <p:spPr bwMode="auto">
            <a:xfrm>
              <a:off x="3264" y="331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2" name="Rectangle 74"/>
            <p:cNvSpPr>
              <a:spLocks noChangeArrowheads="1"/>
            </p:cNvSpPr>
            <p:nvPr/>
          </p:nvSpPr>
          <p:spPr bwMode="auto">
            <a:xfrm>
              <a:off x="576" y="35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3" name="Rectangle 75"/>
            <p:cNvSpPr>
              <a:spLocks noChangeArrowheads="1"/>
            </p:cNvSpPr>
            <p:nvPr/>
          </p:nvSpPr>
          <p:spPr bwMode="auto">
            <a:xfrm>
              <a:off x="1104" y="355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4" name="Rectangle 76"/>
            <p:cNvSpPr>
              <a:spLocks noChangeArrowheads="1"/>
            </p:cNvSpPr>
            <p:nvPr/>
          </p:nvSpPr>
          <p:spPr bwMode="auto">
            <a:xfrm>
              <a:off x="3264" y="355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5" name="Rectangle 77"/>
            <p:cNvSpPr>
              <a:spLocks noChangeArrowheads="1"/>
            </p:cNvSpPr>
            <p:nvPr/>
          </p:nvSpPr>
          <p:spPr bwMode="auto">
            <a:xfrm>
              <a:off x="576" y="37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6" name="Rectangle 78"/>
            <p:cNvSpPr>
              <a:spLocks noChangeArrowheads="1"/>
            </p:cNvSpPr>
            <p:nvPr/>
          </p:nvSpPr>
          <p:spPr bwMode="auto">
            <a:xfrm>
              <a:off x="1104" y="379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7" name="Rectangle 79"/>
            <p:cNvSpPr>
              <a:spLocks noChangeArrowheads="1"/>
            </p:cNvSpPr>
            <p:nvPr/>
          </p:nvSpPr>
          <p:spPr bwMode="auto">
            <a:xfrm>
              <a:off x="3264" y="37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28" name="Rectangle 80"/>
            <p:cNvSpPr>
              <a:spLocks noChangeArrowheads="1"/>
            </p:cNvSpPr>
            <p:nvPr/>
          </p:nvSpPr>
          <p:spPr bwMode="auto">
            <a:xfrm>
              <a:off x="3840" y="30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Item_Qty</a:t>
              </a:r>
            </a:p>
          </p:txBody>
        </p:sp>
        <p:sp>
          <p:nvSpPr>
            <p:cNvPr id="437329" name="Rectangle 81"/>
            <p:cNvSpPr>
              <a:spLocks noChangeArrowheads="1"/>
            </p:cNvSpPr>
            <p:nvPr/>
          </p:nvSpPr>
          <p:spPr bwMode="auto">
            <a:xfrm>
              <a:off x="3840" y="33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0" name="Rectangle 82"/>
            <p:cNvSpPr>
              <a:spLocks noChangeArrowheads="1"/>
            </p:cNvSpPr>
            <p:nvPr/>
          </p:nvSpPr>
          <p:spPr bwMode="auto">
            <a:xfrm>
              <a:off x="3840" y="355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1" name="Rectangle 83"/>
            <p:cNvSpPr>
              <a:spLocks noChangeArrowheads="1"/>
            </p:cNvSpPr>
            <p:nvPr/>
          </p:nvSpPr>
          <p:spPr bwMode="auto">
            <a:xfrm>
              <a:off x="3840" y="379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2" name="Rectangle 84"/>
            <p:cNvSpPr>
              <a:spLocks noChangeArrowheads="1"/>
            </p:cNvSpPr>
            <p:nvPr/>
          </p:nvSpPr>
          <p:spPr bwMode="auto">
            <a:xfrm>
              <a:off x="4464" y="30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Sale_Rs</a:t>
              </a:r>
            </a:p>
          </p:txBody>
        </p:sp>
        <p:sp>
          <p:nvSpPr>
            <p:cNvPr id="437333" name="Rectangle 85"/>
            <p:cNvSpPr>
              <a:spLocks noChangeArrowheads="1"/>
            </p:cNvSpPr>
            <p:nvPr/>
          </p:nvSpPr>
          <p:spPr bwMode="auto">
            <a:xfrm>
              <a:off x="4464" y="33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4" name="Rectangle 86"/>
            <p:cNvSpPr>
              <a:spLocks noChangeArrowheads="1"/>
            </p:cNvSpPr>
            <p:nvPr/>
          </p:nvSpPr>
          <p:spPr bwMode="auto">
            <a:xfrm>
              <a:off x="4464" y="355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5" name="Rectangle 87"/>
            <p:cNvSpPr>
              <a:spLocks noChangeArrowheads="1"/>
            </p:cNvSpPr>
            <p:nvPr/>
          </p:nvSpPr>
          <p:spPr bwMode="auto">
            <a:xfrm>
              <a:off x="4464" y="379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6" name="Rectangle 88"/>
            <p:cNvSpPr>
              <a:spLocks noChangeArrowheads="1"/>
            </p:cNvSpPr>
            <p:nvPr/>
          </p:nvSpPr>
          <p:spPr bwMode="auto">
            <a:xfrm>
              <a:off x="1776" y="302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Sale_date</a:t>
              </a:r>
            </a:p>
          </p:txBody>
        </p:sp>
        <p:sp>
          <p:nvSpPr>
            <p:cNvPr id="437337" name="Rectangle 89"/>
            <p:cNvSpPr>
              <a:spLocks noChangeArrowheads="1"/>
            </p:cNvSpPr>
            <p:nvPr/>
          </p:nvSpPr>
          <p:spPr bwMode="auto">
            <a:xfrm>
              <a:off x="1776" y="331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38" name="Rectangle 90"/>
            <p:cNvSpPr>
              <a:spLocks noChangeArrowheads="1"/>
            </p:cNvSpPr>
            <p:nvPr/>
          </p:nvSpPr>
          <p:spPr bwMode="auto">
            <a:xfrm>
              <a:off x="2448" y="30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Sale_person</a:t>
              </a:r>
            </a:p>
          </p:txBody>
        </p:sp>
        <p:sp>
          <p:nvSpPr>
            <p:cNvPr id="437339" name="Rectangle 91"/>
            <p:cNvSpPr>
              <a:spLocks noChangeArrowheads="1"/>
            </p:cNvSpPr>
            <p:nvPr/>
          </p:nvSpPr>
          <p:spPr bwMode="auto">
            <a:xfrm>
              <a:off x="2448" y="3312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40" name="Rectangle 92"/>
            <p:cNvSpPr>
              <a:spLocks noChangeArrowheads="1"/>
            </p:cNvSpPr>
            <p:nvPr/>
          </p:nvSpPr>
          <p:spPr bwMode="auto">
            <a:xfrm>
              <a:off x="1776" y="355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41" name="Rectangle 93"/>
            <p:cNvSpPr>
              <a:spLocks noChangeArrowheads="1"/>
            </p:cNvSpPr>
            <p:nvPr/>
          </p:nvSpPr>
          <p:spPr bwMode="auto">
            <a:xfrm>
              <a:off x="2448" y="3552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42" name="Rectangle 94"/>
            <p:cNvSpPr>
              <a:spLocks noChangeArrowheads="1"/>
            </p:cNvSpPr>
            <p:nvPr/>
          </p:nvSpPr>
          <p:spPr bwMode="auto">
            <a:xfrm>
              <a:off x="1776" y="379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43" name="Rectangle 95"/>
            <p:cNvSpPr>
              <a:spLocks noChangeArrowheads="1"/>
            </p:cNvSpPr>
            <p:nvPr/>
          </p:nvSpPr>
          <p:spPr bwMode="auto">
            <a:xfrm>
              <a:off x="2448" y="3792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44" name="AutoShape 96"/>
            <p:cNvSpPr>
              <a:spLocks noChangeArrowheads="1"/>
            </p:cNvSpPr>
            <p:nvPr/>
          </p:nvSpPr>
          <p:spPr bwMode="auto">
            <a:xfrm rot="3060058">
              <a:off x="3568" y="2205"/>
              <a:ext cx="672" cy="672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45" name="Text Box 97"/>
            <p:cNvSpPr txBox="1">
              <a:spLocks noChangeArrowheads="1"/>
            </p:cNvSpPr>
            <p:nvPr/>
          </p:nvSpPr>
          <p:spPr bwMode="auto">
            <a:xfrm rot="16200000">
              <a:off x="-134" y="3398"/>
              <a:ext cx="9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denormalized</a:t>
              </a:r>
            </a:p>
          </p:txBody>
        </p:sp>
      </p:grp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914400" y="838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Sale_ID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1752600" y="83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Sale_date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914400" y="12954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1752600" y="1295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88" name="Rectangle 40"/>
          <p:cNvSpPr>
            <a:spLocks noChangeArrowheads="1"/>
          </p:cNvSpPr>
          <p:nvPr/>
        </p:nvSpPr>
        <p:spPr bwMode="auto">
          <a:xfrm>
            <a:off x="2819400" y="838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Sale_person</a:t>
            </a:r>
          </a:p>
        </p:txBody>
      </p:sp>
      <p:sp>
        <p:nvSpPr>
          <p:cNvPr id="437289" name="Rectangle 41"/>
          <p:cNvSpPr>
            <a:spLocks noChangeArrowheads="1"/>
          </p:cNvSpPr>
          <p:nvPr/>
        </p:nvSpPr>
        <p:spPr bwMode="auto">
          <a:xfrm>
            <a:off x="2819400" y="12954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0" name="Rectangle 42"/>
          <p:cNvSpPr>
            <a:spLocks noChangeArrowheads="1"/>
          </p:cNvSpPr>
          <p:nvPr/>
        </p:nvSpPr>
        <p:spPr bwMode="auto">
          <a:xfrm>
            <a:off x="914400" y="16764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1" name="Rectangle 43"/>
          <p:cNvSpPr>
            <a:spLocks noChangeArrowheads="1"/>
          </p:cNvSpPr>
          <p:nvPr/>
        </p:nvSpPr>
        <p:spPr bwMode="auto">
          <a:xfrm>
            <a:off x="1752600" y="1676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2" name="Rectangle 44"/>
          <p:cNvSpPr>
            <a:spLocks noChangeArrowheads="1"/>
          </p:cNvSpPr>
          <p:nvPr/>
        </p:nvSpPr>
        <p:spPr bwMode="auto">
          <a:xfrm>
            <a:off x="2819400" y="16764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914400" y="20574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1752600" y="2057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95" name="Rectangle 47"/>
          <p:cNvSpPr>
            <a:spLocks noChangeArrowheads="1"/>
          </p:cNvSpPr>
          <p:nvPr/>
        </p:nvSpPr>
        <p:spPr bwMode="auto">
          <a:xfrm>
            <a:off x="2819400" y="20574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346" name="Text Box 98"/>
          <p:cNvSpPr txBox="1">
            <a:spLocks noChangeArrowheads="1"/>
          </p:cNvSpPr>
          <p:nvPr/>
        </p:nvSpPr>
        <p:spPr bwMode="auto">
          <a:xfrm>
            <a:off x="914400" y="4572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Master</a:t>
            </a:r>
          </a:p>
        </p:txBody>
      </p:sp>
      <p:sp>
        <p:nvSpPr>
          <p:cNvPr id="437347" name="Text Box 99"/>
          <p:cNvSpPr txBox="1">
            <a:spLocks noChangeArrowheads="1"/>
          </p:cNvSpPr>
          <p:nvPr/>
        </p:nvSpPr>
        <p:spPr bwMode="auto">
          <a:xfrm>
            <a:off x="5867400" y="28956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Detail</a:t>
            </a:r>
          </a:p>
        </p:txBody>
      </p:sp>
      <p:sp>
        <p:nvSpPr>
          <p:cNvPr id="437351" name="Line 103"/>
          <p:cNvSpPr>
            <a:spLocks noChangeShapeType="1"/>
          </p:cNvSpPr>
          <p:nvPr/>
        </p:nvSpPr>
        <p:spPr bwMode="auto">
          <a:xfrm>
            <a:off x="1295400" y="2438400"/>
            <a:ext cx="99060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7352" name="Text Box 104"/>
          <p:cNvSpPr txBox="1">
            <a:spLocks noChangeArrowheads="1"/>
          </p:cNvSpPr>
          <p:nvPr/>
        </p:nvSpPr>
        <p:spPr bwMode="auto">
          <a:xfrm>
            <a:off x="1127125" y="2398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37353" name="Text Box 105"/>
          <p:cNvSpPr txBox="1">
            <a:spLocks noChangeArrowheads="1"/>
          </p:cNvSpPr>
          <p:nvPr/>
        </p:nvSpPr>
        <p:spPr bwMode="auto">
          <a:xfrm>
            <a:off x="2270125" y="24749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DE4A-5917-4E5F-A906-F7A17D131CDC}" type="slidenum">
              <a:rPr lang="en-US"/>
              <a:pPr/>
              <a:t>9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GB" sz="4000"/>
              <a:t>Pre-Joining: Typical Scenario</a:t>
            </a:r>
            <a:endParaRPr lang="en-US" sz="4000"/>
          </a:p>
        </p:txBody>
      </p:sp>
      <p:sp>
        <p:nvSpPr>
          <p:cNvPr id="513098" name="Text Box 74"/>
          <p:cNvSpPr txBox="1">
            <a:spLocks noChangeArrowheads="1"/>
          </p:cNvSpPr>
          <p:nvPr/>
        </p:nvSpPr>
        <p:spPr bwMode="auto">
          <a:xfrm>
            <a:off x="533400" y="914400"/>
            <a:ext cx="79248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chemeClr val="hlink"/>
                </a:solidFill>
              </a:rPr>
              <a:t>Typical of Market basket query</a:t>
            </a:r>
          </a:p>
          <a:p>
            <a:endParaRPr lang="en-US">
              <a:solidFill>
                <a:schemeClr val="hlink"/>
              </a:solidFill>
            </a:endParaRPr>
          </a:p>
          <a:p>
            <a:r>
              <a:rPr lang="en-US" sz="3600">
                <a:solidFill>
                  <a:schemeClr val="hlink"/>
                </a:solidFill>
              </a:rPr>
              <a:t>Join ALWAYS required</a:t>
            </a:r>
          </a:p>
          <a:p>
            <a:endParaRPr lang="en-US">
              <a:solidFill>
                <a:schemeClr val="hlink"/>
              </a:solidFill>
            </a:endParaRPr>
          </a:p>
          <a:p>
            <a:r>
              <a:rPr lang="en-US" sz="3600">
                <a:solidFill>
                  <a:schemeClr val="hlink"/>
                </a:solidFill>
              </a:rPr>
              <a:t>Tables could be millions of rows</a:t>
            </a:r>
          </a:p>
          <a:p>
            <a:endParaRPr lang="en-US" sz="2800">
              <a:solidFill>
                <a:schemeClr val="hlink"/>
              </a:solidFill>
            </a:endParaRPr>
          </a:p>
          <a:p>
            <a:r>
              <a:rPr lang="en-US" sz="3600">
                <a:solidFill>
                  <a:schemeClr val="hlink"/>
                </a:solidFill>
              </a:rPr>
              <a:t>Squeeze Master into Detail</a:t>
            </a:r>
          </a:p>
          <a:p>
            <a:endParaRPr lang="en-US" sz="2800">
              <a:solidFill>
                <a:schemeClr val="hlink"/>
              </a:solidFill>
            </a:endParaRPr>
          </a:p>
          <a:p>
            <a:r>
              <a:rPr lang="en-US" sz="3600">
                <a:solidFill>
                  <a:schemeClr val="hlink"/>
                </a:solidFill>
              </a:rPr>
              <a:t>Repetition of facts. How much?</a:t>
            </a:r>
          </a:p>
          <a:p>
            <a:endParaRPr lang="en-US" sz="3600">
              <a:solidFill>
                <a:schemeClr val="hlink"/>
              </a:solidFill>
            </a:endParaRPr>
          </a:p>
          <a:p>
            <a:r>
              <a:rPr lang="en-US" sz="3600">
                <a:solidFill>
                  <a:schemeClr val="hlink"/>
                </a:solidFill>
              </a:rPr>
              <a:t>Detail 3-4 times of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506</Words>
  <Application>Microsoft Office PowerPoint</Application>
  <PresentationFormat>On-screen Show (4:3)</PresentationFormat>
  <Paragraphs>194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Warehousing </vt:lpstr>
      <vt:lpstr>De-normalization Techniques</vt:lpstr>
      <vt:lpstr>Splitting Tables</vt:lpstr>
      <vt:lpstr>Splitting Tables: Horizontal splitting…</vt:lpstr>
      <vt:lpstr>Splitting Tables: Horizontal splitting</vt:lpstr>
      <vt:lpstr>Splitting Tables: Vertical Splitting</vt:lpstr>
      <vt:lpstr>Pre-joining …</vt:lpstr>
      <vt:lpstr>Pre-Joining…</vt:lpstr>
      <vt:lpstr>Pre-Joining: Typical Scenario</vt:lpstr>
      <vt:lpstr> Adding Redundant Columns…</vt:lpstr>
      <vt:lpstr> Adding Redundant Columns…</vt:lpstr>
      <vt:lpstr> Redundant Columns: Surprise</vt:lpstr>
      <vt:lpstr> Derived Attributes: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4</cp:revision>
  <dcterms:created xsi:type="dcterms:W3CDTF">2015-03-19T03:54:45Z</dcterms:created>
  <dcterms:modified xsi:type="dcterms:W3CDTF">2015-03-19T03:59:21Z</dcterms:modified>
</cp:coreProperties>
</file>