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7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70303-79B6-474F-AC75-36764F4E80A9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13074-BAD9-4CD0-9FC3-08D353206FD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47DAD1-FB42-435D-BA99-DBB38A4FEDC4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7388"/>
            <a:ext cx="4573588" cy="3430587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</p:spPr>
        <p:txBody>
          <a:bodyPr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610ECC-D47E-4448-B987-C0DB6EEC12FB}" type="slidenum">
              <a:rPr lang="en-US"/>
              <a:pPr/>
              <a:t>11</a:t>
            </a:fld>
            <a:endParaRPr lang="en-US"/>
          </a:p>
        </p:txBody>
      </p:sp>
      <p:sp>
        <p:nvSpPr>
          <p:cNvPr id="85709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6175" y="685800"/>
            <a:ext cx="4567238" cy="3425825"/>
          </a:xfrm>
          <a:ln w="12700" cap="flat">
            <a:solidFill>
              <a:schemeClr val="tx1"/>
            </a:solidFill>
          </a:ln>
        </p:spPr>
      </p:sp>
      <p:sp>
        <p:nvSpPr>
          <p:cNvPr id="85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ln/>
        </p:spPr>
        <p:txBody>
          <a:bodyPr lIns="91627" tIns="45814" rIns="91627" bIns="45814"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8154E-9E0E-40D7-9834-74AE79C08D3F}" type="slidenum">
              <a:rPr lang="en-US"/>
              <a:pPr/>
              <a:t>12</a:t>
            </a:fld>
            <a:endParaRPr lang="en-US"/>
          </a:p>
        </p:txBody>
      </p:sp>
      <p:sp>
        <p:nvSpPr>
          <p:cNvPr id="77312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4113" y="715963"/>
            <a:ext cx="4554537" cy="3416300"/>
          </a:xfrm>
          <a:ln w="12700" cap="flat">
            <a:solidFill>
              <a:schemeClr val="tx1"/>
            </a:solidFill>
          </a:ln>
        </p:spPr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9913"/>
            <a:ext cx="5029200" cy="4068762"/>
          </a:xfrm>
          <a:ln/>
        </p:spPr>
        <p:txBody>
          <a:bodyPr lIns="91627" tIns="45814" rIns="91627" bIns="45814"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0AE379-C8EF-4D6D-A1A2-A5028ADF05EF}" type="slidenum">
              <a:rPr lang="en-US"/>
              <a:pPr/>
              <a:t>13</a:t>
            </a:fld>
            <a:endParaRPr lang="en-US"/>
          </a:p>
        </p:txBody>
      </p:sp>
      <p:sp>
        <p:nvSpPr>
          <p:cNvPr id="8550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346216-3E82-43CA-A57B-356994A3A644}" type="slidenum">
              <a:rPr lang="en-US"/>
              <a:pPr/>
              <a:t>14</a:t>
            </a:fld>
            <a:endParaRPr lang="en-US"/>
          </a:p>
        </p:txBody>
      </p:sp>
      <p:sp>
        <p:nvSpPr>
          <p:cNvPr id="84070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7388"/>
            <a:ext cx="4575175" cy="3430587"/>
          </a:xfrm>
          <a:ln/>
        </p:spPr>
      </p:sp>
      <p:sp>
        <p:nvSpPr>
          <p:cNvPr id="84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</p:spPr>
        <p:txBody>
          <a:bodyPr lIns="90995" tIns="45498" rIns="90995" bIns="45498"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A1DB01-0F5D-41E6-98DC-25EE5191F72E}" type="slidenum">
              <a:rPr lang="en-US"/>
              <a:pPr/>
              <a:t>15</a:t>
            </a:fld>
            <a:endParaRPr lang="en-US"/>
          </a:p>
        </p:txBody>
      </p:sp>
      <p:sp>
        <p:nvSpPr>
          <p:cNvPr id="77517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7388"/>
            <a:ext cx="4575175" cy="3430587"/>
          </a:xfrm>
          <a:ln/>
        </p:spPr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</p:spPr>
        <p:txBody>
          <a:bodyPr lIns="90995" tIns="45498" rIns="90995" bIns="45498"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6495BB-1D59-454D-A120-06E990FBA38B}" type="slidenum">
              <a:rPr lang="en-US"/>
              <a:pPr/>
              <a:t>16</a:t>
            </a:fld>
            <a:endParaRPr lang="en-US"/>
          </a:p>
        </p:txBody>
      </p:sp>
      <p:sp>
        <p:nvSpPr>
          <p:cNvPr id="85094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7388"/>
            <a:ext cx="4575175" cy="3430587"/>
          </a:xfrm>
          <a:ln/>
        </p:spPr>
      </p:sp>
      <p:sp>
        <p:nvSpPr>
          <p:cNvPr id="85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</p:spPr>
        <p:txBody>
          <a:bodyPr lIns="90995" tIns="45498" rIns="90995" bIns="45498"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107D7A-FDA8-4B03-BB77-C3E71F42D78E}" type="slidenum">
              <a:rPr lang="en-US"/>
              <a:pPr/>
              <a:t>17</a:t>
            </a:fld>
            <a:endParaRPr lang="en-US"/>
          </a:p>
        </p:txBody>
      </p:sp>
      <p:sp>
        <p:nvSpPr>
          <p:cNvPr id="84480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4113" y="715963"/>
            <a:ext cx="4554537" cy="3416300"/>
          </a:xfrm>
          <a:ln w="12700" cap="flat">
            <a:solidFill>
              <a:schemeClr val="tx1"/>
            </a:solidFill>
          </a:ln>
        </p:spPr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9913"/>
            <a:ext cx="5029200" cy="4068762"/>
          </a:xfrm>
          <a:ln/>
        </p:spPr>
        <p:txBody>
          <a:bodyPr lIns="91627" tIns="45814" rIns="91627" bIns="45814"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E2567A-ED0A-4BED-8629-25E1AC6B07D1}" type="slidenum">
              <a:rPr lang="en-US"/>
              <a:pPr/>
              <a:t>18</a:t>
            </a:fld>
            <a:endParaRPr lang="en-US"/>
          </a:p>
        </p:txBody>
      </p:sp>
      <p:sp>
        <p:nvSpPr>
          <p:cNvPr id="88166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4113" y="715963"/>
            <a:ext cx="4554537" cy="3416300"/>
          </a:xfrm>
          <a:ln w="12700" cap="flat">
            <a:solidFill>
              <a:schemeClr val="tx1"/>
            </a:solidFill>
          </a:ln>
        </p:spPr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9913"/>
            <a:ext cx="5029200" cy="4068762"/>
          </a:xfrm>
          <a:ln/>
        </p:spPr>
        <p:txBody>
          <a:bodyPr lIns="91627" tIns="45814" rIns="91627" bIns="45814"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4F9E33-D219-4FFE-A95C-E1F4B25E85C5}" type="slidenum">
              <a:rPr lang="en-US"/>
              <a:pPr/>
              <a:t>3</a:t>
            </a:fld>
            <a:endParaRPr lang="en-US"/>
          </a:p>
        </p:txBody>
      </p:sp>
      <p:sp>
        <p:nvSpPr>
          <p:cNvPr id="7116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C5C2E0-6E2A-4013-B8A3-E117C88E3888}" type="slidenum">
              <a:rPr lang="en-US"/>
              <a:pPr/>
              <a:t>4</a:t>
            </a:fld>
            <a:endParaRPr lang="en-US"/>
          </a:p>
        </p:txBody>
      </p:sp>
      <p:sp>
        <p:nvSpPr>
          <p:cNvPr id="8386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8CB3D3-9770-4B0D-8BE0-5118B35DA6C5}" type="slidenum">
              <a:rPr lang="en-US"/>
              <a:pPr/>
              <a:t>5</a:t>
            </a:fld>
            <a:endParaRPr lang="en-US"/>
          </a:p>
        </p:txBody>
      </p:sp>
      <p:sp>
        <p:nvSpPr>
          <p:cNvPr id="7127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8F38E0-E5C0-41F1-9EA3-AED7C367F2C8}" type="slidenum">
              <a:rPr lang="en-US"/>
              <a:pPr/>
              <a:t>6</a:t>
            </a:fld>
            <a:endParaRPr lang="en-US"/>
          </a:p>
        </p:txBody>
      </p:sp>
      <p:sp>
        <p:nvSpPr>
          <p:cNvPr id="8427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02A13-8E03-46BB-ADDC-3347428324DC}" type="slidenum">
              <a:rPr lang="en-US"/>
              <a:pPr/>
              <a:t>7</a:t>
            </a:fld>
            <a:endParaRPr lang="en-US"/>
          </a:p>
        </p:txBody>
      </p:sp>
      <p:sp>
        <p:nvSpPr>
          <p:cNvPr id="7137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078767-17B6-45A3-80B7-98D465BC69D9}" type="slidenum">
              <a:rPr lang="en-US"/>
              <a:pPr/>
              <a:t>8</a:t>
            </a:fld>
            <a:endParaRPr lang="en-US"/>
          </a:p>
        </p:txBody>
      </p:sp>
      <p:sp>
        <p:nvSpPr>
          <p:cNvPr id="8611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E2191F-2612-489F-9083-82EA9850955E}" type="slidenum">
              <a:rPr lang="en-US"/>
              <a:pPr/>
              <a:t>9</a:t>
            </a:fld>
            <a:endParaRPr lang="en-US"/>
          </a:p>
        </p:txBody>
      </p:sp>
      <p:sp>
        <p:nvSpPr>
          <p:cNvPr id="7147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47CF07-E506-4864-9A9C-FF949A0C9677}" type="slidenum">
              <a:rPr lang="en-US"/>
              <a:pPr/>
              <a:t>10</a:t>
            </a:fld>
            <a:endParaRPr lang="en-US"/>
          </a:p>
        </p:txBody>
      </p:sp>
      <p:sp>
        <p:nvSpPr>
          <p:cNvPr id="77721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6175" y="685800"/>
            <a:ext cx="4567238" cy="3425825"/>
          </a:xfrm>
          <a:ln w="12700" cap="flat">
            <a:solidFill>
              <a:schemeClr val="tx1"/>
            </a:solidFill>
          </a:ln>
        </p:spPr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ln/>
        </p:spPr>
        <p:txBody>
          <a:bodyPr lIns="91627" tIns="45814" rIns="91627" bIns="45814"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9082-5146-4486-ABBA-EE12E32AA775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FD064-A52B-419A-8992-CA97D82932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9082-5146-4486-ABBA-EE12E32AA775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FD064-A52B-419A-8992-CA97D82932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9082-5146-4486-ABBA-EE12E32AA775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FD064-A52B-419A-8992-CA97D82932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273050"/>
            <a:ext cx="822642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5613" y="1598613"/>
            <a:ext cx="8226425" cy="449738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613" y="624205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349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205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fld id="{859E842B-8466-432F-A397-9F6150C53C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9082-5146-4486-ABBA-EE12E32AA775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FD064-A52B-419A-8992-CA97D82932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9082-5146-4486-ABBA-EE12E32AA775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FD064-A52B-419A-8992-CA97D82932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9082-5146-4486-ABBA-EE12E32AA775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FD064-A52B-419A-8992-CA97D82932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9082-5146-4486-ABBA-EE12E32AA775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FD064-A52B-419A-8992-CA97D82932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9082-5146-4486-ABBA-EE12E32AA775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FD064-A52B-419A-8992-CA97D82932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9082-5146-4486-ABBA-EE12E32AA775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FD064-A52B-419A-8992-CA97D82932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9082-5146-4486-ABBA-EE12E32AA775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FD064-A52B-419A-8992-CA97D82932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9082-5146-4486-ABBA-EE12E32AA775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FD064-A52B-419A-8992-CA97D82932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E9082-5146-4486-ABBA-EE12E32AA775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FD064-A52B-419A-8992-CA97D829326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1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2050"/>
            <a:ext cx="2130425" cy="474663"/>
          </a:xfrm>
          <a:prstGeom prst="rect">
            <a:avLst/>
          </a:prstGeom>
        </p:spPr>
        <p:txBody>
          <a:bodyPr/>
          <a:lstStyle/>
          <a:p>
            <a:fld id="{D77AC121-F22C-4BED-B72C-17065348FFF0}" type="slidenum">
              <a:rPr lang="en-US"/>
              <a:pPr/>
              <a:t>1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981200"/>
            <a:ext cx="9144000" cy="914400"/>
          </a:xfrm>
        </p:spPr>
        <p:txBody>
          <a:bodyPr/>
          <a:lstStyle/>
          <a:p>
            <a:pPr defTabSz="930275"/>
            <a:r>
              <a:rPr lang="en-US"/>
              <a:t>Data Warehousing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124200"/>
            <a:ext cx="9144000" cy="685800"/>
          </a:xfrm>
        </p:spPr>
        <p:txBody>
          <a:bodyPr>
            <a:normAutofit fontScale="92500" lnSpcReduction="20000"/>
          </a:bodyPr>
          <a:lstStyle/>
          <a:p>
            <a:pPr defTabSz="930275">
              <a:lnSpc>
                <a:spcPct val="80000"/>
              </a:lnSpc>
            </a:pPr>
            <a:r>
              <a:rPr lang="en-US" sz="2800" u="sng"/>
              <a:t>Lecture-13</a:t>
            </a:r>
          </a:p>
          <a:p>
            <a:pPr defTabSz="930275">
              <a:lnSpc>
                <a:spcPct val="80000"/>
              </a:lnSpc>
            </a:pPr>
            <a:r>
              <a:rPr lang="en-US" sz="2800"/>
              <a:t>Dimensional Modeling (DM)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1962-8684-4999-9640-12E50428D04A}" type="slidenum">
              <a:rPr lang="en-US"/>
              <a:pPr/>
              <a:t>10</a:t>
            </a:fld>
            <a:endParaRPr lang="en-US"/>
          </a:p>
        </p:txBody>
      </p:sp>
      <p:sp>
        <p:nvSpPr>
          <p:cNvPr id="77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 lIns="92075" tIns="46038" rIns="92075" bIns="46038" anchorCtr="0">
            <a:normAutofit fontScale="90000"/>
          </a:bodyPr>
          <a:lstStyle/>
          <a:p>
            <a:r>
              <a:rPr lang="en-US" sz="4000"/>
              <a:t>What is DM?…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6425" cy="5410200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r>
              <a:rPr lang="en-US" sz="2800" dirty="0"/>
              <a:t>A simpler logical model optimized for decision support.</a:t>
            </a:r>
          </a:p>
          <a:p>
            <a:endParaRPr lang="en-US" sz="1400" dirty="0"/>
          </a:p>
          <a:p>
            <a:r>
              <a:rPr lang="en-US" sz="2800" dirty="0"/>
              <a:t>Inherently dimensional in nature, with a single central fact table and a set of smaller dimensional tables.</a:t>
            </a:r>
          </a:p>
          <a:p>
            <a:endParaRPr lang="en-US" sz="1800" dirty="0"/>
          </a:p>
          <a:p>
            <a:r>
              <a:rPr lang="en-US" sz="2800" dirty="0"/>
              <a:t>Multi-part key for the </a:t>
            </a:r>
            <a:r>
              <a:rPr lang="en-US" sz="2800"/>
              <a:t>fact </a:t>
            </a:r>
            <a:r>
              <a:rPr lang="en-US" sz="2800" smtClean="0"/>
              <a:t>table</a:t>
            </a:r>
          </a:p>
          <a:p>
            <a:endParaRPr lang="en-US" sz="2800" dirty="0"/>
          </a:p>
          <a:p>
            <a:r>
              <a:rPr lang="en-US" sz="2800" dirty="0" smtClean="0"/>
              <a:t>Keys </a:t>
            </a:r>
            <a:r>
              <a:rPr lang="en-US" sz="2800" dirty="0"/>
              <a:t>are usually system generated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19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1A37-952D-4C81-BE4D-0D3E0B43A9FE}" type="slidenum">
              <a:rPr lang="en-US"/>
              <a:pPr/>
              <a:t>11</a:t>
            </a:fld>
            <a:endParaRPr lang="en-US"/>
          </a:p>
        </p:txBody>
      </p:sp>
      <p:sp>
        <p:nvSpPr>
          <p:cNvPr id="85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 lIns="92075" tIns="46038" rIns="92075" bIns="46038" anchorCtr="0">
            <a:normAutofit fontScale="90000"/>
          </a:bodyPr>
          <a:lstStyle/>
          <a:p>
            <a:r>
              <a:rPr lang="en-US" sz="4000"/>
              <a:t>What is DM?...</a:t>
            </a:r>
          </a:p>
        </p:txBody>
      </p:sp>
      <p:sp>
        <p:nvSpPr>
          <p:cNvPr id="85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6425" cy="5410200"/>
          </a:xfrm>
          <a:noFill/>
          <a:ln/>
        </p:spPr>
        <p:txBody>
          <a:bodyPr lIns="92075" tIns="46038" rIns="92075" bIns="46038"/>
          <a:lstStyle/>
          <a:p>
            <a:r>
              <a:rPr lang="en-US"/>
              <a:t>Results in a star like structure, called star schema or star join.</a:t>
            </a:r>
          </a:p>
          <a:p>
            <a:endParaRPr lang="en-US"/>
          </a:p>
          <a:p>
            <a:pPr lvl="1">
              <a:lnSpc>
                <a:spcPct val="75000"/>
              </a:lnSpc>
            </a:pPr>
            <a:r>
              <a:rPr lang="en-US"/>
              <a:t>All relationships mandatory M-1.</a:t>
            </a:r>
          </a:p>
          <a:p>
            <a:pPr lvl="1">
              <a:lnSpc>
                <a:spcPct val="75000"/>
              </a:lnSpc>
            </a:pPr>
            <a:endParaRPr lang="en-US"/>
          </a:p>
          <a:p>
            <a:pPr lvl="1">
              <a:lnSpc>
                <a:spcPct val="75000"/>
              </a:lnSpc>
            </a:pPr>
            <a:r>
              <a:rPr lang="en-US"/>
              <a:t>Single path between any two levels.</a:t>
            </a:r>
          </a:p>
          <a:p>
            <a:endParaRPr lang="en-US"/>
          </a:p>
          <a:p>
            <a:r>
              <a:rPr lang="en-US"/>
              <a:t>Supports ROLAP operations.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606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14BA3-B670-4B25-9FCB-F67B608C3EDC}" type="slidenum">
              <a:rPr lang="en-US"/>
              <a:pPr/>
              <a:t>12</a:t>
            </a:fld>
            <a:endParaRPr lang="en-US"/>
          </a:p>
        </p:txBody>
      </p:sp>
      <p:sp>
        <p:nvSpPr>
          <p:cNvPr id="772101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>
            <a:normAutofit fontScale="90000"/>
          </a:bodyPr>
          <a:lstStyle/>
          <a:p>
            <a:r>
              <a:rPr lang="en-US" sz="4000"/>
              <a:t>Dimensions have Hierarchies</a:t>
            </a:r>
          </a:p>
        </p:txBody>
      </p:sp>
      <p:sp>
        <p:nvSpPr>
          <p:cNvPr id="772102" name="Text Box 6"/>
          <p:cNvSpPr txBox="1">
            <a:spLocks noChangeArrowheads="1"/>
          </p:cNvSpPr>
          <p:nvPr/>
        </p:nvSpPr>
        <p:spPr bwMode="auto">
          <a:xfrm>
            <a:off x="4073525" y="1371600"/>
            <a:ext cx="7524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b="0"/>
              <a:t>Items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2473325" y="1752600"/>
            <a:ext cx="3432175" cy="833438"/>
            <a:chOff x="3120" y="2544"/>
            <a:chExt cx="2162" cy="525"/>
          </a:xfrm>
        </p:grpSpPr>
        <p:sp>
          <p:nvSpPr>
            <p:cNvPr id="772103" name="Text Box 7"/>
            <p:cNvSpPr txBox="1">
              <a:spLocks noChangeArrowheads="1"/>
            </p:cNvSpPr>
            <p:nvPr/>
          </p:nvSpPr>
          <p:spPr bwMode="auto">
            <a:xfrm>
              <a:off x="3120" y="2832"/>
              <a:ext cx="52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 b="0"/>
                <a:t>Books</a:t>
              </a:r>
            </a:p>
          </p:txBody>
        </p:sp>
        <p:sp>
          <p:nvSpPr>
            <p:cNvPr id="772104" name="Text Box 8"/>
            <p:cNvSpPr txBox="1">
              <a:spLocks noChangeArrowheads="1"/>
            </p:cNvSpPr>
            <p:nvPr/>
          </p:nvSpPr>
          <p:spPr bwMode="auto">
            <a:xfrm>
              <a:off x="4752" y="2832"/>
              <a:ext cx="53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 b="0"/>
                <a:t>Cloths</a:t>
              </a:r>
            </a:p>
          </p:txBody>
        </p:sp>
        <p:sp>
          <p:nvSpPr>
            <p:cNvPr id="772113" name="Line 17"/>
            <p:cNvSpPr>
              <a:spLocks noChangeShapeType="1"/>
            </p:cNvSpPr>
            <p:nvPr/>
          </p:nvSpPr>
          <p:spPr bwMode="auto">
            <a:xfrm flipH="1">
              <a:off x="3360" y="2544"/>
              <a:ext cx="1008" cy="288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72114" name="Line 18"/>
            <p:cNvSpPr>
              <a:spLocks noChangeShapeType="1"/>
            </p:cNvSpPr>
            <p:nvPr/>
          </p:nvSpPr>
          <p:spPr bwMode="auto">
            <a:xfrm>
              <a:off x="4368" y="2544"/>
              <a:ext cx="672" cy="288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787525" y="2590800"/>
            <a:ext cx="4876800" cy="681038"/>
            <a:chOff x="2688" y="3072"/>
            <a:chExt cx="3072" cy="429"/>
          </a:xfrm>
        </p:grpSpPr>
        <p:sp>
          <p:nvSpPr>
            <p:cNvPr id="772105" name="Text Box 9"/>
            <p:cNvSpPr txBox="1">
              <a:spLocks noChangeArrowheads="1"/>
            </p:cNvSpPr>
            <p:nvPr/>
          </p:nvSpPr>
          <p:spPr bwMode="auto">
            <a:xfrm>
              <a:off x="2688" y="3264"/>
              <a:ext cx="546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 b="0"/>
                <a:t>Fiction</a:t>
              </a:r>
            </a:p>
          </p:txBody>
        </p:sp>
        <p:sp>
          <p:nvSpPr>
            <p:cNvPr id="772106" name="Text Box 10"/>
            <p:cNvSpPr txBox="1">
              <a:spLocks noChangeArrowheads="1"/>
            </p:cNvSpPr>
            <p:nvPr/>
          </p:nvSpPr>
          <p:spPr bwMode="auto">
            <a:xfrm>
              <a:off x="3504" y="3264"/>
              <a:ext cx="40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 b="0"/>
                <a:t>Text</a:t>
              </a:r>
            </a:p>
          </p:txBody>
        </p:sp>
        <p:sp>
          <p:nvSpPr>
            <p:cNvPr id="772107" name="Text Box 11"/>
            <p:cNvSpPr txBox="1">
              <a:spLocks noChangeArrowheads="1"/>
            </p:cNvSpPr>
            <p:nvPr/>
          </p:nvSpPr>
          <p:spPr bwMode="auto">
            <a:xfrm>
              <a:off x="4272" y="3264"/>
              <a:ext cx="40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 b="0"/>
                <a:t>Men</a:t>
              </a:r>
            </a:p>
          </p:txBody>
        </p:sp>
        <p:sp>
          <p:nvSpPr>
            <p:cNvPr id="772108" name="Text Box 12"/>
            <p:cNvSpPr txBox="1">
              <a:spLocks noChangeArrowheads="1"/>
            </p:cNvSpPr>
            <p:nvPr/>
          </p:nvSpPr>
          <p:spPr bwMode="auto">
            <a:xfrm>
              <a:off x="5142" y="3264"/>
              <a:ext cx="61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 b="0"/>
                <a:t>Women</a:t>
              </a:r>
            </a:p>
          </p:txBody>
        </p:sp>
        <p:sp>
          <p:nvSpPr>
            <p:cNvPr id="772115" name="Line 19"/>
            <p:cNvSpPr>
              <a:spLocks noChangeShapeType="1"/>
            </p:cNvSpPr>
            <p:nvPr/>
          </p:nvSpPr>
          <p:spPr bwMode="auto">
            <a:xfrm flipH="1">
              <a:off x="4464" y="3072"/>
              <a:ext cx="480" cy="192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72116" name="Line 20"/>
            <p:cNvSpPr>
              <a:spLocks noChangeShapeType="1"/>
            </p:cNvSpPr>
            <p:nvPr/>
          </p:nvSpPr>
          <p:spPr bwMode="auto">
            <a:xfrm>
              <a:off x="4944" y="3072"/>
              <a:ext cx="480" cy="192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72117" name="Line 21"/>
            <p:cNvSpPr>
              <a:spLocks noChangeShapeType="1"/>
            </p:cNvSpPr>
            <p:nvPr/>
          </p:nvSpPr>
          <p:spPr bwMode="auto">
            <a:xfrm flipH="1">
              <a:off x="2928" y="3072"/>
              <a:ext cx="432" cy="192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72118" name="Line 22"/>
            <p:cNvSpPr>
              <a:spLocks noChangeShapeType="1"/>
            </p:cNvSpPr>
            <p:nvPr/>
          </p:nvSpPr>
          <p:spPr bwMode="auto">
            <a:xfrm>
              <a:off x="3360" y="3072"/>
              <a:ext cx="336" cy="192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2286000" y="3276600"/>
            <a:ext cx="2200275" cy="757238"/>
            <a:chOff x="3024" y="3504"/>
            <a:chExt cx="1386" cy="477"/>
          </a:xfrm>
        </p:grpSpPr>
        <p:sp>
          <p:nvSpPr>
            <p:cNvPr id="772109" name="Text Box 13"/>
            <p:cNvSpPr txBox="1">
              <a:spLocks noChangeArrowheads="1"/>
            </p:cNvSpPr>
            <p:nvPr/>
          </p:nvSpPr>
          <p:spPr bwMode="auto">
            <a:xfrm>
              <a:off x="3792" y="3744"/>
              <a:ext cx="61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 b="0"/>
                <a:t>Medical</a:t>
              </a:r>
            </a:p>
          </p:txBody>
        </p:sp>
        <p:sp>
          <p:nvSpPr>
            <p:cNvPr id="772110" name="Text Box 14"/>
            <p:cNvSpPr txBox="1">
              <a:spLocks noChangeArrowheads="1"/>
            </p:cNvSpPr>
            <p:nvPr/>
          </p:nvSpPr>
          <p:spPr bwMode="auto">
            <a:xfrm>
              <a:off x="3024" y="3744"/>
              <a:ext cx="45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 b="0"/>
                <a:t>Engg</a:t>
              </a:r>
            </a:p>
          </p:txBody>
        </p:sp>
        <p:sp>
          <p:nvSpPr>
            <p:cNvPr id="772119" name="Line 23"/>
            <p:cNvSpPr>
              <a:spLocks noChangeShapeType="1"/>
            </p:cNvSpPr>
            <p:nvPr/>
          </p:nvSpPr>
          <p:spPr bwMode="auto">
            <a:xfrm flipH="1">
              <a:off x="3264" y="3504"/>
              <a:ext cx="432" cy="24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72120" name="Line 24"/>
            <p:cNvSpPr>
              <a:spLocks noChangeShapeType="1"/>
            </p:cNvSpPr>
            <p:nvPr/>
          </p:nvSpPr>
          <p:spPr bwMode="auto">
            <a:xfrm>
              <a:off x="3696" y="3504"/>
              <a:ext cx="384" cy="24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72126" name="Rectangle 30"/>
          <p:cNvSpPr>
            <a:spLocks noChangeArrowheads="1"/>
          </p:cNvSpPr>
          <p:nvPr/>
        </p:nvSpPr>
        <p:spPr bwMode="auto">
          <a:xfrm>
            <a:off x="0" y="4724400"/>
            <a:ext cx="9144000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lang="en-US" sz="2800" b="0">
                <a:effectLst>
                  <a:outerShdw blurRad="38100" dist="38100" dir="2700000" algn="tl">
                    <a:srgbClr val="000000"/>
                  </a:outerShdw>
                </a:effectLst>
              </a:rPr>
              <a:t>Analysts tend to look at the data through dimension at a particular “level” in the hierarchy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210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DB0F-A76B-446B-ACF8-A4C641CDC51C}" type="slidenum">
              <a:rPr lang="en-US"/>
              <a:pPr/>
              <a:t>13</a:t>
            </a:fld>
            <a:endParaRPr lang="en-US"/>
          </a:p>
        </p:txBody>
      </p:sp>
      <p:sp>
        <p:nvSpPr>
          <p:cNvPr id="85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sz="4000"/>
              <a:t>The two Schemas</a:t>
            </a:r>
          </a:p>
        </p:txBody>
      </p:sp>
      <p:grpSp>
        <p:nvGrpSpPr>
          <p:cNvPr id="2" name="Group 134"/>
          <p:cNvGrpSpPr>
            <a:grpSpLocks/>
          </p:cNvGrpSpPr>
          <p:nvPr/>
        </p:nvGrpSpPr>
        <p:grpSpPr bwMode="auto">
          <a:xfrm>
            <a:off x="5867400" y="2438400"/>
            <a:ext cx="1450975" cy="2195513"/>
            <a:chOff x="4414" y="2688"/>
            <a:chExt cx="914" cy="1383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4414" y="2688"/>
              <a:ext cx="914" cy="984"/>
              <a:chOff x="1248" y="1728"/>
              <a:chExt cx="672" cy="720"/>
            </a:xfrm>
          </p:grpSpPr>
          <p:sp>
            <p:nvSpPr>
              <p:cNvPr id="854022" name="Line 6"/>
              <p:cNvSpPr>
                <a:spLocks noChangeShapeType="1"/>
              </p:cNvSpPr>
              <p:nvPr/>
            </p:nvSpPr>
            <p:spPr bwMode="auto">
              <a:xfrm>
                <a:off x="1584" y="1824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4023" name="Line 7"/>
              <p:cNvSpPr>
                <a:spLocks noChangeShapeType="1"/>
              </p:cNvSpPr>
              <p:nvPr/>
            </p:nvSpPr>
            <p:spPr bwMode="auto">
              <a:xfrm>
                <a:off x="1584" y="2064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4024" name="Line 8"/>
              <p:cNvSpPr>
                <a:spLocks noChangeShapeType="1"/>
              </p:cNvSpPr>
              <p:nvPr/>
            </p:nvSpPr>
            <p:spPr bwMode="auto">
              <a:xfrm flipH="1">
                <a:off x="1584" y="1872"/>
                <a:ext cx="240" cy="192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4025" name="Line 9"/>
              <p:cNvSpPr>
                <a:spLocks noChangeShapeType="1"/>
              </p:cNvSpPr>
              <p:nvPr/>
            </p:nvSpPr>
            <p:spPr bwMode="auto">
              <a:xfrm flipH="1">
                <a:off x="1344" y="2064"/>
                <a:ext cx="240" cy="192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4026" name="Line 10"/>
              <p:cNvSpPr>
                <a:spLocks noChangeShapeType="1"/>
              </p:cNvSpPr>
              <p:nvPr/>
            </p:nvSpPr>
            <p:spPr bwMode="auto">
              <a:xfrm flipH="1" flipV="1">
                <a:off x="1584" y="2064"/>
                <a:ext cx="240" cy="192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4027" name="Line 11"/>
              <p:cNvSpPr>
                <a:spLocks noChangeShapeType="1"/>
              </p:cNvSpPr>
              <p:nvPr/>
            </p:nvSpPr>
            <p:spPr bwMode="auto">
              <a:xfrm flipH="1" flipV="1">
                <a:off x="1344" y="1872"/>
                <a:ext cx="240" cy="192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4028" name="Oval 12"/>
              <p:cNvSpPr>
                <a:spLocks noChangeArrowheads="1"/>
              </p:cNvSpPr>
              <p:nvPr/>
            </p:nvSpPr>
            <p:spPr bwMode="auto">
              <a:xfrm>
                <a:off x="1776" y="2208"/>
                <a:ext cx="144" cy="144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4029" name="Oval 13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144" cy="144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4030" name="Oval 14"/>
              <p:cNvSpPr>
                <a:spLocks noChangeArrowheads="1"/>
              </p:cNvSpPr>
              <p:nvPr/>
            </p:nvSpPr>
            <p:spPr bwMode="auto">
              <a:xfrm>
                <a:off x="1248" y="2208"/>
                <a:ext cx="144" cy="144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4031" name="Oval 15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144" cy="144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4032" name="Oval 16"/>
              <p:cNvSpPr>
                <a:spLocks noChangeArrowheads="1"/>
              </p:cNvSpPr>
              <p:nvPr/>
            </p:nvSpPr>
            <p:spPr bwMode="auto">
              <a:xfrm>
                <a:off x="1488" y="1728"/>
                <a:ext cx="144" cy="144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4033" name="Oval 17"/>
              <p:cNvSpPr>
                <a:spLocks noChangeArrowheads="1"/>
              </p:cNvSpPr>
              <p:nvPr/>
            </p:nvSpPr>
            <p:spPr bwMode="auto">
              <a:xfrm>
                <a:off x="1248" y="1776"/>
                <a:ext cx="144" cy="144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4034" name="Oval 18"/>
              <p:cNvSpPr>
                <a:spLocks noChangeArrowheads="1"/>
              </p:cNvSpPr>
              <p:nvPr/>
            </p:nvSpPr>
            <p:spPr bwMode="auto">
              <a:xfrm>
                <a:off x="1488" y="2016"/>
                <a:ext cx="144" cy="144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54073" name="Text Box 57"/>
            <p:cNvSpPr txBox="1">
              <a:spLocks noChangeArrowheads="1"/>
            </p:cNvSpPr>
            <p:nvPr/>
          </p:nvSpPr>
          <p:spPr bwMode="auto">
            <a:xfrm>
              <a:off x="4606" y="3744"/>
              <a:ext cx="6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sz="2800" b="0">
                  <a:solidFill>
                    <a:schemeClr val="hlink"/>
                  </a:solidFill>
                </a:rPr>
                <a:t>Star </a:t>
              </a:r>
            </a:p>
          </p:txBody>
        </p:sp>
      </p:grpSp>
      <p:grpSp>
        <p:nvGrpSpPr>
          <p:cNvPr id="4" name="Group 133"/>
          <p:cNvGrpSpPr>
            <a:grpSpLocks/>
          </p:cNvGrpSpPr>
          <p:nvPr/>
        </p:nvGrpSpPr>
        <p:grpSpPr bwMode="auto">
          <a:xfrm>
            <a:off x="914400" y="2209800"/>
            <a:ext cx="3022600" cy="2728913"/>
            <a:chOff x="1888" y="1785"/>
            <a:chExt cx="1904" cy="1719"/>
          </a:xfrm>
        </p:grpSpPr>
        <p:sp>
          <p:nvSpPr>
            <p:cNvPr id="854069" name="Text Box 53"/>
            <p:cNvSpPr txBox="1">
              <a:spLocks noChangeArrowheads="1"/>
            </p:cNvSpPr>
            <p:nvPr/>
          </p:nvSpPr>
          <p:spPr bwMode="auto">
            <a:xfrm>
              <a:off x="2176" y="3177"/>
              <a:ext cx="13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sz="2800" b="0"/>
                <a:t>Snow-flake</a:t>
              </a:r>
            </a:p>
          </p:txBody>
        </p:sp>
        <p:grpSp>
          <p:nvGrpSpPr>
            <p:cNvPr id="5" name="Group 98"/>
            <p:cNvGrpSpPr>
              <a:grpSpLocks/>
            </p:cNvGrpSpPr>
            <p:nvPr/>
          </p:nvGrpSpPr>
          <p:grpSpPr bwMode="auto">
            <a:xfrm>
              <a:off x="1888" y="1785"/>
              <a:ext cx="1904" cy="1296"/>
              <a:chOff x="384" y="1152"/>
              <a:chExt cx="2192" cy="1632"/>
            </a:xfrm>
          </p:grpSpPr>
          <p:sp>
            <p:nvSpPr>
              <p:cNvPr id="854115" name="Line 99"/>
              <p:cNvSpPr>
                <a:spLocks noChangeShapeType="1"/>
              </p:cNvSpPr>
              <p:nvPr/>
            </p:nvSpPr>
            <p:spPr bwMode="auto">
              <a:xfrm>
                <a:off x="460" y="1642"/>
                <a:ext cx="37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4116" name="Line 100"/>
              <p:cNvSpPr>
                <a:spLocks noChangeShapeType="1"/>
              </p:cNvSpPr>
              <p:nvPr/>
            </p:nvSpPr>
            <p:spPr bwMode="auto">
              <a:xfrm>
                <a:off x="1518" y="1560"/>
                <a:ext cx="0" cy="4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4117" name="Line 101"/>
              <p:cNvSpPr>
                <a:spLocks noChangeShapeType="1"/>
              </p:cNvSpPr>
              <p:nvPr/>
            </p:nvSpPr>
            <p:spPr bwMode="auto">
              <a:xfrm>
                <a:off x="1518" y="1968"/>
                <a:ext cx="0" cy="4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4118" name="Line 102"/>
              <p:cNvSpPr>
                <a:spLocks noChangeShapeType="1"/>
              </p:cNvSpPr>
              <p:nvPr/>
            </p:nvSpPr>
            <p:spPr bwMode="auto">
              <a:xfrm flipH="1" flipV="1">
                <a:off x="1140" y="1642"/>
                <a:ext cx="378" cy="3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4119" name="Line 103"/>
              <p:cNvSpPr>
                <a:spLocks noChangeShapeType="1"/>
              </p:cNvSpPr>
              <p:nvPr/>
            </p:nvSpPr>
            <p:spPr bwMode="auto">
              <a:xfrm flipH="1" flipV="1">
                <a:off x="1140" y="1397"/>
                <a:ext cx="0" cy="24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4120" name="Line 104"/>
              <p:cNvSpPr>
                <a:spLocks noChangeShapeType="1"/>
              </p:cNvSpPr>
              <p:nvPr/>
            </p:nvSpPr>
            <p:spPr bwMode="auto">
              <a:xfrm flipH="1" flipV="1">
                <a:off x="913" y="1642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" name="Group 105"/>
              <p:cNvGrpSpPr>
                <a:grpSpLocks/>
              </p:cNvGrpSpPr>
              <p:nvPr/>
            </p:nvGrpSpPr>
            <p:grpSpPr bwMode="auto">
              <a:xfrm rot="5400000">
                <a:off x="1456" y="1377"/>
                <a:ext cx="653" cy="529"/>
                <a:chOff x="2400" y="1440"/>
                <a:chExt cx="384" cy="336"/>
              </a:xfrm>
            </p:grpSpPr>
            <p:sp>
              <p:nvSpPr>
                <p:cNvPr id="854122" name="Line 106"/>
                <p:cNvSpPr>
                  <a:spLocks noChangeShapeType="1"/>
                </p:cNvSpPr>
                <p:nvPr/>
              </p:nvSpPr>
              <p:spPr bwMode="auto">
                <a:xfrm flipH="1" flipV="1">
                  <a:off x="2544" y="1584"/>
                  <a:ext cx="24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4123" name="Line 107"/>
                <p:cNvSpPr>
                  <a:spLocks noChangeShapeType="1"/>
                </p:cNvSpPr>
                <p:nvPr/>
              </p:nvSpPr>
              <p:spPr bwMode="auto">
                <a:xfrm flipH="1" flipV="1">
                  <a:off x="2544" y="1440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4124" name="Line 108"/>
                <p:cNvSpPr>
                  <a:spLocks noChangeShapeType="1"/>
                </p:cNvSpPr>
                <p:nvPr/>
              </p:nvSpPr>
              <p:spPr bwMode="auto">
                <a:xfrm flipH="1" flipV="1">
                  <a:off x="2400" y="1584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09"/>
              <p:cNvGrpSpPr>
                <a:grpSpLocks/>
              </p:cNvGrpSpPr>
              <p:nvPr/>
            </p:nvGrpSpPr>
            <p:grpSpPr bwMode="auto">
              <a:xfrm rot="5400000" flipH="1" flipV="1">
                <a:off x="927" y="2030"/>
                <a:ext cx="653" cy="529"/>
                <a:chOff x="2400" y="1440"/>
                <a:chExt cx="384" cy="336"/>
              </a:xfrm>
            </p:grpSpPr>
            <p:sp>
              <p:nvSpPr>
                <p:cNvPr id="854126" name="Line 110"/>
                <p:cNvSpPr>
                  <a:spLocks noChangeShapeType="1"/>
                </p:cNvSpPr>
                <p:nvPr/>
              </p:nvSpPr>
              <p:spPr bwMode="auto">
                <a:xfrm flipH="1" flipV="1">
                  <a:off x="2544" y="1584"/>
                  <a:ext cx="24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4127" name="Line 111"/>
                <p:cNvSpPr>
                  <a:spLocks noChangeShapeType="1"/>
                </p:cNvSpPr>
                <p:nvPr/>
              </p:nvSpPr>
              <p:spPr bwMode="auto">
                <a:xfrm flipH="1" flipV="1">
                  <a:off x="2544" y="1440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4128" name="Line 112"/>
                <p:cNvSpPr>
                  <a:spLocks noChangeShapeType="1"/>
                </p:cNvSpPr>
                <p:nvPr/>
              </p:nvSpPr>
              <p:spPr bwMode="auto">
                <a:xfrm flipH="1" flipV="1">
                  <a:off x="2400" y="1584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113"/>
              <p:cNvGrpSpPr>
                <a:grpSpLocks/>
              </p:cNvGrpSpPr>
              <p:nvPr/>
            </p:nvGrpSpPr>
            <p:grpSpPr bwMode="auto">
              <a:xfrm rot="16200000" flipV="1">
                <a:off x="1456" y="2030"/>
                <a:ext cx="653" cy="529"/>
                <a:chOff x="2400" y="1440"/>
                <a:chExt cx="384" cy="336"/>
              </a:xfrm>
            </p:grpSpPr>
            <p:sp>
              <p:nvSpPr>
                <p:cNvPr id="854130" name="Line 114"/>
                <p:cNvSpPr>
                  <a:spLocks noChangeShapeType="1"/>
                </p:cNvSpPr>
                <p:nvPr/>
              </p:nvSpPr>
              <p:spPr bwMode="auto">
                <a:xfrm flipH="1" flipV="1">
                  <a:off x="2544" y="1584"/>
                  <a:ext cx="24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4131" name="Line 115"/>
                <p:cNvSpPr>
                  <a:spLocks noChangeShapeType="1"/>
                </p:cNvSpPr>
                <p:nvPr/>
              </p:nvSpPr>
              <p:spPr bwMode="auto">
                <a:xfrm flipH="1" flipV="1">
                  <a:off x="2544" y="1440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4132" name="Line 116"/>
                <p:cNvSpPr>
                  <a:spLocks noChangeShapeType="1"/>
                </p:cNvSpPr>
                <p:nvPr/>
              </p:nvSpPr>
              <p:spPr bwMode="auto">
                <a:xfrm flipH="1" flipV="1">
                  <a:off x="2400" y="1584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54133" name="Oval 117"/>
              <p:cNvSpPr>
                <a:spLocks noChangeArrowheads="1"/>
              </p:cNvSpPr>
              <p:nvPr/>
            </p:nvSpPr>
            <p:spPr bwMode="auto">
              <a:xfrm>
                <a:off x="1367" y="1805"/>
                <a:ext cx="226" cy="24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4134" name="Oval 118"/>
              <p:cNvSpPr>
                <a:spLocks noChangeArrowheads="1"/>
              </p:cNvSpPr>
              <p:nvPr/>
            </p:nvSpPr>
            <p:spPr bwMode="auto">
              <a:xfrm>
                <a:off x="1367" y="2294"/>
                <a:ext cx="226" cy="24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4135" name="Oval 119"/>
              <p:cNvSpPr>
                <a:spLocks noChangeArrowheads="1"/>
              </p:cNvSpPr>
              <p:nvPr/>
            </p:nvSpPr>
            <p:spPr bwMode="auto">
              <a:xfrm>
                <a:off x="838" y="2294"/>
                <a:ext cx="226" cy="24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4136" name="Oval 120"/>
              <p:cNvSpPr>
                <a:spLocks noChangeArrowheads="1"/>
              </p:cNvSpPr>
              <p:nvPr/>
            </p:nvSpPr>
            <p:spPr bwMode="auto">
              <a:xfrm>
                <a:off x="1140" y="2539"/>
                <a:ext cx="227" cy="24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4137" name="Oval 121"/>
              <p:cNvSpPr>
                <a:spLocks noChangeArrowheads="1"/>
              </p:cNvSpPr>
              <p:nvPr/>
            </p:nvSpPr>
            <p:spPr bwMode="auto">
              <a:xfrm>
                <a:off x="1745" y="2539"/>
                <a:ext cx="226" cy="24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4138" name="Oval 122"/>
              <p:cNvSpPr>
                <a:spLocks noChangeArrowheads="1"/>
              </p:cNvSpPr>
              <p:nvPr/>
            </p:nvSpPr>
            <p:spPr bwMode="auto">
              <a:xfrm>
                <a:off x="1669" y="1152"/>
                <a:ext cx="227" cy="24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4139" name="Oval 123"/>
              <p:cNvSpPr>
                <a:spLocks noChangeArrowheads="1"/>
              </p:cNvSpPr>
              <p:nvPr/>
            </p:nvSpPr>
            <p:spPr bwMode="auto">
              <a:xfrm>
                <a:off x="1442" y="1397"/>
                <a:ext cx="227" cy="24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4140" name="Oval 124"/>
              <p:cNvSpPr>
                <a:spLocks noChangeArrowheads="1"/>
              </p:cNvSpPr>
              <p:nvPr/>
            </p:nvSpPr>
            <p:spPr bwMode="auto">
              <a:xfrm>
                <a:off x="762" y="1560"/>
                <a:ext cx="227" cy="24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4141" name="Oval 125"/>
              <p:cNvSpPr>
                <a:spLocks noChangeArrowheads="1"/>
              </p:cNvSpPr>
              <p:nvPr/>
            </p:nvSpPr>
            <p:spPr bwMode="auto">
              <a:xfrm>
                <a:off x="989" y="1234"/>
                <a:ext cx="226" cy="244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4142" name="Oval 126"/>
              <p:cNvSpPr>
                <a:spLocks noChangeArrowheads="1"/>
              </p:cNvSpPr>
              <p:nvPr/>
            </p:nvSpPr>
            <p:spPr bwMode="auto">
              <a:xfrm>
                <a:off x="384" y="1560"/>
                <a:ext cx="227" cy="24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4143" name="Line 127"/>
              <p:cNvSpPr>
                <a:spLocks noChangeShapeType="1"/>
              </p:cNvSpPr>
              <p:nvPr/>
            </p:nvSpPr>
            <p:spPr bwMode="auto">
              <a:xfrm flipH="1">
                <a:off x="2047" y="1886"/>
                <a:ext cx="378" cy="5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4144" name="Oval 128"/>
              <p:cNvSpPr>
                <a:spLocks noChangeArrowheads="1"/>
              </p:cNvSpPr>
              <p:nvPr/>
            </p:nvSpPr>
            <p:spPr bwMode="auto">
              <a:xfrm>
                <a:off x="1971" y="2294"/>
                <a:ext cx="227" cy="24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4145" name="Oval 129"/>
              <p:cNvSpPr>
                <a:spLocks noChangeArrowheads="1"/>
              </p:cNvSpPr>
              <p:nvPr/>
            </p:nvSpPr>
            <p:spPr bwMode="auto">
              <a:xfrm>
                <a:off x="1971" y="1478"/>
                <a:ext cx="227" cy="24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4146" name="Oval 130"/>
              <p:cNvSpPr>
                <a:spLocks noChangeArrowheads="1"/>
              </p:cNvSpPr>
              <p:nvPr/>
            </p:nvSpPr>
            <p:spPr bwMode="auto">
              <a:xfrm>
                <a:off x="2349" y="1805"/>
                <a:ext cx="227" cy="24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0E6D-401F-496B-87C6-D9F3E17CEF9A}" type="slidenum">
              <a:rPr lang="en-US"/>
              <a:pPr/>
              <a:t>14</a:t>
            </a:fld>
            <a:endParaRPr lang="en-US"/>
          </a:p>
        </p:txBody>
      </p:sp>
      <p:sp>
        <p:nvSpPr>
          <p:cNvPr id="83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chemeClr val="accent1"/>
          </a:solidFill>
          <a:ln/>
        </p:spPr>
        <p:txBody>
          <a:bodyPr lIns="92075" tIns="46038" rIns="92075" bIns="46038" anchor="b" anchorCtr="0"/>
          <a:lstStyle/>
          <a:p>
            <a:pPr>
              <a:lnSpc>
                <a:spcPct val="70000"/>
              </a:lnSpc>
            </a:pPr>
            <a:r>
              <a:rPr lang="en-US"/>
              <a:t>“Simplified” 3NF (Retail)</a:t>
            </a:r>
          </a:p>
        </p:txBody>
      </p:sp>
      <p:sp>
        <p:nvSpPr>
          <p:cNvPr id="839683" name="Rectangle 3"/>
          <p:cNvSpPr>
            <a:spLocks noChangeArrowheads="1"/>
          </p:cNvSpPr>
          <p:nvPr/>
        </p:nvSpPr>
        <p:spPr bwMode="auto">
          <a:xfrm>
            <a:off x="307975" y="685800"/>
            <a:ext cx="93662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800">
                <a:latin typeface="ＭＳ Ｐゴシック" charset="-128"/>
              </a:rPr>
              <a:t>CITY</a:t>
            </a:r>
          </a:p>
        </p:txBody>
      </p:sp>
      <p:sp>
        <p:nvSpPr>
          <p:cNvPr id="839684" name="Rectangle 4"/>
          <p:cNvSpPr>
            <a:spLocks noChangeArrowheads="1"/>
          </p:cNvSpPr>
          <p:nvPr/>
        </p:nvSpPr>
        <p:spPr bwMode="auto">
          <a:xfrm>
            <a:off x="1246188" y="685800"/>
            <a:ext cx="1116012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800">
                <a:latin typeface="ＭＳ Ｐゴシック" charset="-128"/>
              </a:rPr>
              <a:t>DISTRICT</a:t>
            </a:r>
            <a:endParaRPr lang="en-US" sz="1400" b="0">
              <a:latin typeface="ＭＳ Ｐゴシック" charset="-128"/>
            </a:endParaRPr>
          </a:p>
        </p:txBody>
      </p:sp>
      <p:sp>
        <p:nvSpPr>
          <p:cNvPr id="839685" name="Rectangle 5"/>
          <p:cNvSpPr>
            <a:spLocks noChangeArrowheads="1"/>
          </p:cNvSpPr>
          <p:nvPr/>
        </p:nvSpPr>
        <p:spPr bwMode="auto">
          <a:xfrm>
            <a:off x="1039813" y="990600"/>
            <a:ext cx="339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>
                <a:latin typeface="ＭＳ Ｐゴシック" charset="-128"/>
              </a:rPr>
              <a:t>1</a:t>
            </a:r>
          </a:p>
        </p:txBody>
      </p:sp>
      <p:sp>
        <p:nvSpPr>
          <p:cNvPr id="839686" name="Rectangle 6"/>
          <p:cNvSpPr>
            <a:spLocks noChangeArrowheads="1"/>
          </p:cNvSpPr>
          <p:nvPr/>
        </p:nvSpPr>
        <p:spPr bwMode="auto">
          <a:xfrm>
            <a:off x="307975" y="1524000"/>
            <a:ext cx="93662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800">
                <a:latin typeface="ＭＳ Ｐゴシック" charset="-128"/>
              </a:rPr>
              <a:t>ZONE</a:t>
            </a:r>
          </a:p>
        </p:txBody>
      </p:sp>
      <p:sp>
        <p:nvSpPr>
          <p:cNvPr id="839687" name="Rectangle 7"/>
          <p:cNvSpPr>
            <a:spLocks noChangeArrowheads="1"/>
          </p:cNvSpPr>
          <p:nvPr/>
        </p:nvSpPr>
        <p:spPr bwMode="auto">
          <a:xfrm>
            <a:off x="1246188" y="1524000"/>
            <a:ext cx="100330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800">
                <a:latin typeface="ＭＳ Ｐゴシック" charset="-128"/>
              </a:rPr>
              <a:t>CITY</a:t>
            </a:r>
          </a:p>
        </p:txBody>
      </p:sp>
      <p:sp>
        <p:nvSpPr>
          <p:cNvPr id="839688" name="Rectangle 8"/>
          <p:cNvSpPr>
            <a:spLocks noChangeArrowheads="1"/>
          </p:cNvSpPr>
          <p:nvPr/>
        </p:nvSpPr>
        <p:spPr bwMode="auto">
          <a:xfrm>
            <a:off x="2871788" y="1295400"/>
            <a:ext cx="1166812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800">
                <a:latin typeface="ＭＳ Ｐゴシック" charset="-128"/>
              </a:rPr>
              <a:t>DISTRICT</a:t>
            </a:r>
          </a:p>
        </p:txBody>
      </p:sp>
      <p:sp>
        <p:nvSpPr>
          <p:cNvPr id="839689" name="Rectangle 9"/>
          <p:cNvSpPr>
            <a:spLocks noChangeArrowheads="1"/>
          </p:cNvSpPr>
          <p:nvPr/>
        </p:nvSpPr>
        <p:spPr bwMode="auto">
          <a:xfrm>
            <a:off x="4038600" y="1295400"/>
            <a:ext cx="129540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800">
                <a:latin typeface="ＭＳ Ｐゴシック" charset="-128"/>
              </a:rPr>
              <a:t>DIVISION</a:t>
            </a:r>
          </a:p>
        </p:txBody>
      </p:sp>
      <p:sp>
        <p:nvSpPr>
          <p:cNvPr id="839690" name="Rectangle 10"/>
          <p:cNvSpPr>
            <a:spLocks noChangeArrowheads="1"/>
          </p:cNvSpPr>
          <p:nvPr/>
        </p:nvSpPr>
        <p:spPr bwMode="auto">
          <a:xfrm>
            <a:off x="6959600" y="3200400"/>
            <a:ext cx="93662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800">
                <a:latin typeface="ＭＳ Ｐゴシック" charset="-128"/>
              </a:rPr>
              <a:t>MONTH</a:t>
            </a:r>
          </a:p>
        </p:txBody>
      </p:sp>
      <p:sp>
        <p:nvSpPr>
          <p:cNvPr id="839691" name="Rectangle 11"/>
          <p:cNvSpPr>
            <a:spLocks noChangeArrowheads="1"/>
          </p:cNvSpPr>
          <p:nvPr/>
        </p:nvSpPr>
        <p:spPr bwMode="auto">
          <a:xfrm>
            <a:off x="7897813" y="3200400"/>
            <a:ext cx="100330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800">
                <a:latin typeface="ＭＳ Ｐゴシック" charset="-128"/>
              </a:rPr>
              <a:t>QTR</a:t>
            </a:r>
          </a:p>
        </p:txBody>
      </p:sp>
      <p:sp>
        <p:nvSpPr>
          <p:cNvPr id="839692" name="Rectangle 12"/>
          <p:cNvSpPr>
            <a:spLocks noChangeArrowheads="1"/>
          </p:cNvSpPr>
          <p:nvPr/>
        </p:nvSpPr>
        <p:spPr bwMode="auto">
          <a:xfrm>
            <a:off x="476250" y="2286000"/>
            <a:ext cx="97472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800">
                <a:latin typeface="ＭＳ Ｐゴシック" charset="-128"/>
              </a:rPr>
              <a:t>STORE #</a:t>
            </a:r>
          </a:p>
        </p:txBody>
      </p:sp>
      <p:sp>
        <p:nvSpPr>
          <p:cNvPr id="839693" name="Rectangle 13"/>
          <p:cNvSpPr>
            <a:spLocks noChangeArrowheads="1"/>
          </p:cNvSpPr>
          <p:nvPr/>
        </p:nvSpPr>
        <p:spPr bwMode="auto">
          <a:xfrm>
            <a:off x="1450975" y="2286000"/>
            <a:ext cx="112395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800">
                <a:latin typeface="ＭＳ Ｐゴシック" charset="-128"/>
              </a:rPr>
              <a:t>STREET</a:t>
            </a:r>
          </a:p>
        </p:txBody>
      </p:sp>
      <p:sp>
        <p:nvSpPr>
          <p:cNvPr id="839694" name="Rectangle 14"/>
          <p:cNvSpPr>
            <a:spLocks noChangeArrowheads="1"/>
          </p:cNvSpPr>
          <p:nvPr/>
        </p:nvSpPr>
        <p:spPr bwMode="auto">
          <a:xfrm>
            <a:off x="2540000" y="2286000"/>
            <a:ext cx="93662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800">
                <a:latin typeface="ＭＳ Ｐゴシック" charset="-128"/>
              </a:rPr>
              <a:t>ZONE</a:t>
            </a:r>
          </a:p>
        </p:txBody>
      </p:sp>
      <p:sp>
        <p:nvSpPr>
          <p:cNvPr id="839695" name="Rectangle 15"/>
          <p:cNvSpPr>
            <a:spLocks noChangeArrowheads="1"/>
          </p:cNvSpPr>
          <p:nvPr/>
        </p:nvSpPr>
        <p:spPr bwMode="auto">
          <a:xfrm>
            <a:off x="3482975" y="2286000"/>
            <a:ext cx="93662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800">
                <a:latin typeface="ＭＳ Ｐゴシック" charset="-128"/>
              </a:rPr>
              <a:t>...</a:t>
            </a:r>
          </a:p>
        </p:txBody>
      </p:sp>
      <p:sp>
        <p:nvSpPr>
          <p:cNvPr id="839696" name="Rectangle 16"/>
          <p:cNvSpPr>
            <a:spLocks noChangeArrowheads="1"/>
          </p:cNvSpPr>
          <p:nvPr/>
        </p:nvSpPr>
        <p:spPr bwMode="auto">
          <a:xfrm>
            <a:off x="5508625" y="3822700"/>
            <a:ext cx="93662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800">
                <a:latin typeface="ＭＳ Ｐゴシック" charset="-128"/>
              </a:rPr>
              <a:t>WEEK</a:t>
            </a:r>
          </a:p>
        </p:txBody>
      </p:sp>
      <p:sp>
        <p:nvSpPr>
          <p:cNvPr id="839697" name="Rectangle 17"/>
          <p:cNvSpPr>
            <a:spLocks noChangeArrowheads="1"/>
          </p:cNvSpPr>
          <p:nvPr/>
        </p:nvSpPr>
        <p:spPr bwMode="auto">
          <a:xfrm>
            <a:off x="6446838" y="3822700"/>
            <a:ext cx="100330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800">
                <a:latin typeface="ＭＳ Ｐゴシック" charset="-128"/>
              </a:rPr>
              <a:t>MONTH</a:t>
            </a:r>
          </a:p>
        </p:txBody>
      </p:sp>
      <p:sp>
        <p:nvSpPr>
          <p:cNvPr id="839698" name="Rectangle 18"/>
          <p:cNvSpPr>
            <a:spLocks noChangeArrowheads="1"/>
          </p:cNvSpPr>
          <p:nvPr/>
        </p:nvSpPr>
        <p:spPr bwMode="auto">
          <a:xfrm>
            <a:off x="5083175" y="2286000"/>
            <a:ext cx="935038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800">
                <a:latin typeface="ＭＳ Ｐゴシック" charset="-128"/>
              </a:rPr>
              <a:t>DATE</a:t>
            </a:r>
          </a:p>
        </p:txBody>
      </p:sp>
      <p:sp>
        <p:nvSpPr>
          <p:cNvPr id="839699" name="Rectangle 19"/>
          <p:cNvSpPr>
            <a:spLocks noChangeArrowheads="1"/>
          </p:cNvSpPr>
          <p:nvPr/>
        </p:nvSpPr>
        <p:spPr bwMode="auto">
          <a:xfrm>
            <a:off x="6019800" y="2286000"/>
            <a:ext cx="1004888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800">
                <a:latin typeface="ＭＳ Ｐゴシック" charset="-128"/>
              </a:rPr>
              <a:t>WEEK</a:t>
            </a:r>
          </a:p>
        </p:txBody>
      </p:sp>
      <p:sp>
        <p:nvSpPr>
          <p:cNvPr id="839700" name="Rectangle 20"/>
          <p:cNvSpPr>
            <a:spLocks noChangeArrowheads="1"/>
          </p:cNvSpPr>
          <p:nvPr/>
        </p:nvSpPr>
        <p:spPr bwMode="auto">
          <a:xfrm>
            <a:off x="144463" y="3276600"/>
            <a:ext cx="119380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800">
                <a:latin typeface="ＭＳ Ｐゴシック" charset="-128"/>
              </a:rPr>
              <a:t>RECEIPT #</a:t>
            </a:r>
          </a:p>
        </p:txBody>
      </p:sp>
      <p:sp>
        <p:nvSpPr>
          <p:cNvPr id="839701" name="Rectangle 21"/>
          <p:cNvSpPr>
            <a:spLocks noChangeArrowheads="1"/>
          </p:cNvSpPr>
          <p:nvPr/>
        </p:nvSpPr>
        <p:spPr bwMode="auto">
          <a:xfrm>
            <a:off x="1344613" y="3276600"/>
            <a:ext cx="1122362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800">
                <a:latin typeface="ＭＳ Ｐゴシック" charset="-128"/>
              </a:rPr>
              <a:t>STORE #</a:t>
            </a:r>
          </a:p>
        </p:txBody>
      </p:sp>
      <p:sp>
        <p:nvSpPr>
          <p:cNvPr id="839702" name="Rectangle 22"/>
          <p:cNvSpPr>
            <a:spLocks noChangeArrowheads="1"/>
          </p:cNvSpPr>
          <p:nvPr/>
        </p:nvSpPr>
        <p:spPr bwMode="auto">
          <a:xfrm>
            <a:off x="2466975" y="3276600"/>
            <a:ext cx="93662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800">
                <a:latin typeface="ＭＳ Ｐゴシック" charset="-128"/>
              </a:rPr>
              <a:t>DATE</a:t>
            </a:r>
          </a:p>
        </p:txBody>
      </p:sp>
      <p:sp>
        <p:nvSpPr>
          <p:cNvPr id="839703" name="Rectangle 23"/>
          <p:cNvSpPr>
            <a:spLocks noChangeArrowheads="1"/>
          </p:cNvSpPr>
          <p:nvPr/>
        </p:nvSpPr>
        <p:spPr bwMode="auto">
          <a:xfrm>
            <a:off x="3338513" y="3276600"/>
            <a:ext cx="935037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800">
                <a:latin typeface="ＭＳ Ｐゴシック" charset="-128"/>
              </a:rPr>
              <a:t>...</a:t>
            </a:r>
          </a:p>
        </p:txBody>
      </p:sp>
      <p:sp>
        <p:nvSpPr>
          <p:cNvPr id="839704" name="Rectangle 24"/>
          <p:cNvSpPr>
            <a:spLocks noChangeArrowheads="1"/>
          </p:cNvSpPr>
          <p:nvPr/>
        </p:nvSpPr>
        <p:spPr bwMode="auto">
          <a:xfrm>
            <a:off x="1822450" y="4432300"/>
            <a:ext cx="1192213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800">
                <a:latin typeface="ＭＳ Ｐゴシック" charset="-128"/>
              </a:rPr>
              <a:t>ITEM #</a:t>
            </a:r>
          </a:p>
        </p:txBody>
      </p:sp>
      <p:sp>
        <p:nvSpPr>
          <p:cNvPr id="839705" name="Rectangle 25"/>
          <p:cNvSpPr>
            <a:spLocks noChangeArrowheads="1"/>
          </p:cNvSpPr>
          <p:nvPr/>
        </p:nvSpPr>
        <p:spPr bwMode="auto">
          <a:xfrm>
            <a:off x="609600" y="4432300"/>
            <a:ext cx="124777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800">
                <a:latin typeface="ＭＳ Ｐゴシック" charset="-128"/>
              </a:rPr>
              <a:t>RECEIPT #</a:t>
            </a:r>
          </a:p>
        </p:txBody>
      </p:sp>
      <p:sp>
        <p:nvSpPr>
          <p:cNvPr id="839706" name="Rectangle 26"/>
          <p:cNvSpPr>
            <a:spLocks noChangeArrowheads="1"/>
          </p:cNvSpPr>
          <p:nvPr/>
        </p:nvSpPr>
        <p:spPr bwMode="auto">
          <a:xfrm>
            <a:off x="2982913" y="4432300"/>
            <a:ext cx="93662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800">
                <a:latin typeface="ＭＳ Ｐゴシック" charset="-128"/>
              </a:rPr>
              <a:t>...</a:t>
            </a:r>
          </a:p>
        </p:txBody>
      </p:sp>
      <p:sp>
        <p:nvSpPr>
          <p:cNvPr id="839707" name="Rectangle 27"/>
          <p:cNvSpPr>
            <a:spLocks noChangeArrowheads="1"/>
          </p:cNvSpPr>
          <p:nvPr/>
        </p:nvSpPr>
        <p:spPr bwMode="auto">
          <a:xfrm>
            <a:off x="3919538" y="4432300"/>
            <a:ext cx="935037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800">
                <a:latin typeface="ＭＳ Ｐゴシック" charset="-128"/>
              </a:rPr>
              <a:t>$</a:t>
            </a:r>
          </a:p>
        </p:txBody>
      </p:sp>
      <p:sp>
        <p:nvSpPr>
          <p:cNvPr id="839708" name="Rectangle 28"/>
          <p:cNvSpPr>
            <a:spLocks noChangeArrowheads="1"/>
          </p:cNvSpPr>
          <p:nvPr/>
        </p:nvSpPr>
        <p:spPr bwMode="auto">
          <a:xfrm>
            <a:off x="363538" y="5118100"/>
            <a:ext cx="935037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800">
                <a:latin typeface="ＭＳ Ｐゴシック" charset="-128"/>
              </a:rPr>
              <a:t>ITEM #</a:t>
            </a:r>
          </a:p>
        </p:txBody>
      </p:sp>
      <p:sp>
        <p:nvSpPr>
          <p:cNvPr id="839709" name="Rectangle 29"/>
          <p:cNvSpPr>
            <a:spLocks noChangeArrowheads="1"/>
          </p:cNvSpPr>
          <p:nvPr/>
        </p:nvSpPr>
        <p:spPr bwMode="auto">
          <a:xfrm>
            <a:off x="1281113" y="5118100"/>
            <a:ext cx="1331912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800">
                <a:latin typeface="ＭＳ Ｐゴシック" charset="-128"/>
              </a:rPr>
              <a:t>CATEGORY</a:t>
            </a:r>
          </a:p>
        </p:txBody>
      </p:sp>
      <p:sp>
        <p:nvSpPr>
          <p:cNvPr id="839710" name="Rectangle 30"/>
          <p:cNvSpPr>
            <a:spLocks noChangeArrowheads="1"/>
          </p:cNvSpPr>
          <p:nvPr/>
        </p:nvSpPr>
        <p:spPr bwMode="auto">
          <a:xfrm>
            <a:off x="4211638" y="5257800"/>
            <a:ext cx="93662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800">
                <a:latin typeface="ＭＳ Ｐゴシック" charset="-128"/>
              </a:rPr>
              <a:t>ITEM #</a:t>
            </a:r>
          </a:p>
        </p:txBody>
      </p:sp>
      <p:sp>
        <p:nvSpPr>
          <p:cNvPr id="839711" name="Rectangle 31"/>
          <p:cNvSpPr>
            <a:spLocks noChangeArrowheads="1"/>
          </p:cNvSpPr>
          <p:nvPr/>
        </p:nvSpPr>
        <p:spPr bwMode="auto">
          <a:xfrm>
            <a:off x="3276600" y="5943600"/>
            <a:ext cx="935038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800">
                <a:latin typeface="ＭＳ Ｐゴシック" charset="-128"/>
              </a:rPr>
              <a:t>DEPT</a:t>
            </a:r>
          </a:p>
        </p:txBody>
      </p:sp>
      <p:sp>
        <p:nvSpPr>
          <p:cNvPr id="839712" name="Rectangle 32"/>
          <p:cNvSpPr>
            <a:spLocks noChangeArrowheads="1"/>
          </p:cNvSpPr>
          <p:nvPr/>
        </p:nvSpPr>
        <p:spPr bwMode="auto">
          <a:xfrm>
            <a:off x="1944688" y="5943600"/>
            <a:ext cx="1331912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800">
                <a:latin typeface="ＭＳ Ｐゴシック" charset="-128"/>
              </a:rPr>
              <a:t>CATEGORY</a:t>
            </a:r>
          </a:p>
        </p:txBody>
      </p:sp>
      <p:sp>
        <p:nvSpPr>
          <p:cNvPr id="839713" name="Rectangle 33"/>
          <p:cNvSpPr>
            <a:spLocks noChangeArrowheads="1"/>
          </p:cNvSpPr>
          <p:nvPr/>
        </p:nvSpPr>
        <p:spPr bwMode="auto">
          <a:xfrm>
            <a:off x="6400800" y="4876800"/>
            <a:ext cx="25733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ＭＳ Ｐゴシック" charset="-128"/>
              </a:rPr>
              <a:t>year</a:t>
            </a:r>
          </a:p>
        </p:txBody>
      </p:sp>
      <p:sp>
        <p:nvSpPr>
          <p:cNvPr id="839714" name="Rectangle 34"/>
          <p:cNvSpPr>
            <a:spLocks noChangeArrowheads="1"/>
          </p:cNvSpPr>
          <p:nvPr/>
        </p:nvSpPr>
        <p:spPr bwMode="auto">
          <a:xfrm>
            <a:off x="5486400" y="4191000"/>
            <a:ext cx="1377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ＭＳ Ｐゴシック" charset="-128"/>
              </a:rPr>
              <a:t>month</a:t>
            </a:r>
          </a:p>
        </p:txBody>
      </p:sp>
      <p:sp>
        <p:nvSpPr>
          <p:cNvPr id="839715" name="Rectangle 35"/>
          <p:cNvSpPr>
            <a:spLocks noChangeArrowheads="1"/>
          </p:cNvSpPr>
          <p:nvPr/>
        </p:nvSpPr>
        <p:spPr bwMode="auto">
          <a:xfrm>
            <a:off x="4865688" y="1981200"/>
            <a:ext cx="1377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ＭＳ Ｐゴシック" charset="-128"/>
              </a:rPr>
              <a:t>week</a:t>
            </a:r>
          </a:p>
        </p:txBody>
      </p:sp>
      <p:sp>
        <p:nvSpPr>
          <p:cNvPr id="839716" name="Rectangle 36"/>
          <p:cNvSpPr>
            <a:spLocks noChangeArrowheads="1"/>
          </p:cNvSpPr>
          <p:nvPr/>
        </p:nvSpPr>
        <p:spPr bwMode="auto">
          <a:xfrm>
            <a:off x="0" y="2971800"/>
            <a:ext cx="16303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ＭＳ Ｐゴシック" charset="-128"/>
              </a:rPr>
              <a:t>sale_header</a:t>
            </a:r>
          </a:p>
        </p:txBody>
      </p:sp>
      <p:sp>
        <p:nvSpPr>
          <p:cNvPr id="839717" name="Rectangle 37"/>
          <p:cNvSpPr>
            <a:spLocks noChangeArrowheads="1"/>
          </p:cNvSpPr>
          <p:nvPr/>
        </p:nvSpPr>
        <p:spPr bwMode="auto">
          <a:xfrm>
            <a:off x="0" y="1981200"/>
            <a:ext cx="942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ＭＳ Ｐゴシック" charset="-128"/>
              </a:rPr>
              <a:t>store</a:t>
            </a:r>
          </a:p>
        </p:txBody>
      </p:sp>
      <p:sp>
        <p:nvSpPr>
          <p:cNvPr id="839718" name="Rectangle 38"/>
          <p:cNvSpPr>
            <a:spLocks noChangeArrowheads="1"/>
          </p:cNvSpPr>
          <p:nvPr/>
        </p:nvSpPr>
        <p:spPr bwMode="auto">
          <a:xfrm>
            <a:off x="2209800" y="4114800"/>
            <a:ext cx="25733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ＭＳ Ｐゴシック" charset="-128"/>
              </a:rPr>
              <a:t>sale_detail</a:t>
            </a:r>
          </a:p>
        </p:txBody>
      </p:sp>
      <p:sp>
        <p:nvSpPr>
          <p:cNvPr id="839719" name="Rectangle 39"/>
          <p:cNvSpPr>
            <a:spLocks noChangeArrowheads="1"/>
          </p:cNvSpPr>
          <p:nvPr/>
        </p:nvSpPr>
        <p:spPr bwMode="auto">
          <a:xfrm>
            <a:off x="217488" y="5454650"/>
            <a:ext cx="1847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>
                <a:latin typeface="ＭＳ Ｐゴシック" charset="-128"/>
              </a:rPr>
              <a:t>item_x_cat</a:t>
            </a:r>
          </a:p>
        </p:txBody>
      </p:sp>
      <p:sp>
        <p:nvSpPr>
          <p:cNvPr id="839720" name="Rectangle 40"/>
          <p:cNvSpPr>
            <a:spLocks noChangeArrowheads="1"/>
          </p:cNvSpPr>
          <p:nvPr/>
        </p:nvSpPr>
        <p:spPr bwMode="auto">
          <a:xfrm>
            <a:off x="4324350" y="5594350"/>
            <a:ext cx="1847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>
                <a:latin typeface="ＭＳ Ｐゴシック" charset="-128"/>
              </a:rPr>
              <a:t>item_x_splir</a:t>
            </a:r>
          </a:p>
        </p:txBody>
      </p:sp>
      <p:sp>
        <p:nvSpPr>
          <p:cNvPr id="839721" name="Rectangle 41"/>
          <p:cNvSpPr>
            <a:spLocks noChangeArrowheads="1"/>
          </p:cNvSpPr>
          <p:nvPr/>
        </p:nvSpPr>
        <p:spPr bwMode="auto">
          <a:xfrm>
            <a:off x="2154238" y="6324600"/>
            <a:ext cx="1847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>
                <a:latin typeface="ＭＳ Ｐゴシック" charset="-128"/>
              </a:rPr>
              <a:t>cat_x_dept</a:t>
            </a:r>
          </a:p>
        </p:txBody>
      </p:sp>
      <p:sp>
        <p:nvSpPr>
          <p:cNvPr id="839722" name="Rectangle 42"/>
          <p:cNvSpPr>
            <a:spLocks noChangeArrowheads="1"/>
          </p:cNvSpPr>
          <p:nvPr/>
        </p:nvSpPr>
        <p:spPr bwMode="auto">
          <a:xfrm>
            <a:off x="1547813" y="1219200"/>
            <a:ext cx="339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>
                <a:latin typeface="ＭＳ Ｐゴシック" charset="-128"/>
              </a:rPr>
              <a:t>M</a:t>
            </a:r>
          </a:p>
        </p:txBody>
      </p:sp>
      <p:sp>
        <p:nvSpPr>
          <p:cNvPr id="839723" name="Rectangle 43"/>
          <p:cNvSpPr>
            <a:spLocks noChangeArrowheads="1"/>
          </p:cNvSpPr>
          <p:nvPr/>
        </p:nvSpPr>
        <p:spPr bwMode="auto">
          <a:xfrm>
            <a:off x="604838" y="1828800"/>
            <a:ext cx="338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>
                <a:latin typeface="ＭＳ Ｐゴシック" charset="-128"/>
              </a:rPr>
              <a:t>1</a:t>
            </a:r>
          </a:p>
        </p:txBody>
      </p:sp>
      <p:sp>
        <p:nvSpPr>
          <p:cNvPr id="839724" name="Rectangle 44"/>
          <p:cNvSpPr>
            <a:spLocks noChangeArrowheads="1"/>
          </p:cNvSpPr>
          <p:nvPr/>
        </p:nvSpPr>
        <p:spPr bwMode="auto">
          <a:xfrm>
            <a:off x="1958975" y="2025650"/>
            <a:ext cx="339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>
                <a:latin typeface="ＭＳ Ｐゴシック" charset="-128"/>
              </a:rPr>
              <a:t>M</a:t>
            </a:r>
          </a:p>
        </p:txBody>
      </p:sp>
      <p:sp>
        <p:nvSpPr>
          <p:cNvPr id="839725" name="Rectangle 45"/>
          <p:cNvSpPr>
            <a:spLocks noChangeArrowheads="1"/>
          </p:cNvSpPr>
          <p:nvPr/>
        </p:nvSpPr>
        <p:spPr bwMode="auto">
          <a:xfrm>
            <a:off x="7667625" y="3505200"/>
            <a:ext cx="338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>
                <a:latin typeface="ＭＳ Ｐゴシック" charset="-128"/>
              </a:rPr>
              <a:t>1</a:t>
            </a:r>
          </a:p>
        </p:txBody>
      </p:sp>
      <p:sp>
        <p:nvSpPr>
          <p:cNvPr id="839726" name="Rectangle 46"/>
          <p:cNvSpPr>
            <a:spLocks noChangeArrowheads="1"/>
          </p:cNvSpPr>
          <p:nvPr/>
        </p:nvSpPr>
        <p:spPr bwMode="auto">
          <a:xfrm>
            <a:off x="7015163" y="3549650"/>
            <a:ext cx="338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>
                <a:latin typeface="ＭＳ Ｐゴシック" charset="-128"/>
              </a:rPr>
              <a:t>M</a:t>
            </a:r>
          </a:p>
        </p:txBody>
      </p:sp>
      <p:sp>
        <p:nvSpPr>
          <p:cNvPr id="839727" name="Rectangle 47"/>
          <p:cNvSpPr>
            <a:spLocks noChangeArrowheads="1"/>
          </p:cNvSpPr>
          <p:nvPr/>
        </p:nvSpPr>
        <p:spPr bwMode="auto">
          <a:xfrm>
            <a:off x="6172200" y="3429000"/>
            <a:ext cx="339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>
                <a:latin typeface="ＭＳ Ｐゴシック" charset="-128"/>
              </a:rPr>
              <a:t>1</a:t>
            </a:r>
          </a:p>
        </p:txBody>
      </p:sp>
      <p:sp>
        <p:nvSpPr>
          <p:cNvPr id="839728" name="Rectangle 48"/>
          <p:cNvSpPr>
            <a:spLocks noChangeArrowheads="1"/>
          </p:cNvSpPr>
          <p:nvPr/>
        </p:nvSpPr>
        <p:spPr bwMode="auto">
          <a:xfrm>
            <a:off x="6172200" y="2667000"/>
            <a:ext cx="338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>
                <a:latin typeface="ＭＳ Ｐゴシック" charset="-128"/>
              </a:rPr>
              <a:t>M</a:t>
            </a:r>
          </a:p>
        </p:txBody>
      </p:sp>
      <p:sp>
        <p:nvSpPr>
          <p:cNvPr id="839729" name="Rectangle 49"/>
          <p:cNvSpPr>
            <a:spLocks noChangeArrowheads="1"/>
          </p:cNvSpPr>
          <p:nvPr/>
        </p:nvSpPr>
        <p:spPr bwMode="auto">
          <a:xfrm>
            <a:off x="4846638" y="2089150"/>
            <a:ext cx="338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>
                <a:latin typeface="ＭＳ Ｐゴシック" charset="-128"/>
              </a:rPr>
              <a:t>1</a:t>
            </a:r>
          </a:p>
        </p:txBody>
      </p:sp>
      <p:sp>
        <p:nvSpPr>
          <p:cNvPr id="839730" name="Rectangle 50"/>
          <p:cNvSpPr>
            <a:spLocks noChangeArrowheads="1"/>
          </p:cNvSpPr>
          <p:nvPr/>
        </p:nvSpPr>
        <p:spPr bwMode="auto">
          <a:xfrm>
            <a:off x="1185863" y="2635250"/>
            <a:ext cx="338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>
                <a:latin typeface="ＭＳ Ｐゴシック" charset="-128"/>
              </a:rPr>
              <a:t>1</a:t>
            </a:r>
          </a:p>
        </p:txBody>
      </p:sp>
      <p:sp>
        <p:nvSpPr>
          <p:cNvPr id="839731" name="Rectangle 51"/>
          <p:cNvSpPr>
            <a:spLocks noChangeArrowheads="1"/>
          </p:cNvSpPr>
          <p:nvPr/>
        </p:nvSpPr>
        <p:spPr bwMode="auto">
          <a:xfrm>
            <a:off x="1547813" y="3016250"/>
            <a:ext cx="339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>
                <a:latin typeface="ＭＳ Ｐゴシック" charset="-128"/>
              </a:rPr>
              <a:t>M</a:t>
            </a:r>
          </a:p>
        </p:txBody>
      </p:sp>
      <p:sp>
        <p:nvSpPr>
          <p:cNvPr id="839732" name="Rectangle 52"/>
          <p:cNvSpPr>
            <a:spLocks noChangeArrowheads="1"/>
          </p:cNvSpPr>
          <p:nvPr/>
        </p:nvSpPr>
        <p:spPr bwMode="auto">
          <a:xfrm>
            <a:off x="3000375" y="3016250"/>
            <a:ext cx="338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>
                <a:latin typeface="ＭＳ Ｐゴシック" charset="-128"/>
              </a:rPr>
              <a:t>M</a:t>
            </a:r>
          </a:p>
        </p:txBody>
      </p:sp>
      <p:sp>
        <p:nvSpPr>
          <p:cNvPr id="839733" name="Rectangle 53"/>
          <p:cNvSpPr>
            <a:spLocks noChangeArrowheads="1"/>
          </p:cNvSpPr>
          <p:nvPr/>
        </p:nvSpPr>
        <p:spPr bwMode="auto">
          <a:xfrm>
            <a:off x="762000" y="3657600"/>
            <a:ext cx="338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>
                <a:latin typeface="ＭＳ Ｐゴシック" charset="-128"/>
              </a:rPr>
              <a:t>1</a:t>
            </a:r>
          </a:p>
        </p:txBody>
      </p:sp>
      <p:sp>
        <p:nvSpPr>
          <p:cNvPr id="839734" name="Rectangle 54"/>
          <p:cNvSpPr>
            <a:spLocks noChangeArrowheads="1"/>
          </p:cNvSpPr>
          <p:nvPr/>
        </p:nvSpPr>
        <p:spPr bwMode="auto">
          <a:xfrm>
            <a:off x="1066800" y="4114800"/>
            <a:ext cx="338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>
                <a:latin typeface="ＭＳ Ｐゴシック" charset="-128"/>
              </a:rPr>
              <a:t>M</a:t>
            </a:r>
          </a:p>
        </p:txBody>
      </p:sp>
      <p:sp>
        <p:nvSpPr>
          <p:cNvPr id="839735" name="Rectangle 55"/>
          <p:cNvSpPr>
            <a:spLocks noChangeArrowheads="1"/>
          </p:cNvSpPr>
          <p:nvPr/>
        </p:nvSpPr>
        <p:spPr bwMode="auto">
          <a:xfrm>
            <a:off x="1946275" y="4768850"/>
            <a:ext cx="339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>
                <a:latin typeface="ＭＳ Ｐゴシック" charset="-128"/>
              </a:rPr>
              <a:t>M</a:t>
            </a:r>
          </a:p>
        </p:txBody>
      </p:sp>
      <p:sp>
        <p:nvSpPr>
          <p:cNvPr id="839736" name="Rectangle 56"/>
          <p:cNvSpPr>
            <a:spLocks noChangeArrowheads="1"/>
          </p:cNvSpPr>
          <p:nvPr/>
        </p:nvSpPr>
        <p:spPr bwMode="auto">
          <a:xfrm>
            <a:off x="2492375" y="4800600"/>
            <a:ext cx="338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>
                <a:latin typeface="ＭＳ Ｐゴシック" charset="-128"/>
              </a:rPr>
              <a:t>M</a:t>
            </a:r>
          </a:p>
        </p:txBody>
      </p:sp>
      <p:sp>
        <p:nvSpPr>
          <p:cNvPr id="839737" name="Rectangle 57"/>
          <p:cNvSpPr>
            <a:spLocks noChangeArrowheads="1"/>
          </p:cNvSpPr>
          <p:nvPr/>
        </p:nvSpPr>
        <p:spPr bwMode="auto">
          <a:xfrm>
            <a:off x="942975" y="4845050"/>
            <a:ext cx="339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>
                <a:latin typeface="ＭＳ Ｐゴシック" charset="-128"/>
              </a:rPr>
              <a:t>1</a:t>
            </a:r>
          </a:p>
        </p:txBody>
      </p:sp>
      <p:sp>
        <p:nvSpPr>
          <p:cNvPr id="839738" name="Rectangle 58"/>
          <p:cNvSpPr>
            <a:spLocks noChangeArrowheads="1"/>
          </p:cNvSpPr>
          <p:nvPr/>
        </p:nvSpPr>
        <p:spPr bwMode="auto">
          <a:xfrm>
            <a:off x="4233863" y="4953000"/>
            <a:ext cx="338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>
                <a:latin typeface="ＭＳ Ｐゴシック" charset="-128"/>
              </a:rPr>
              <a:t>1</a:t>
            </a:r>
          </a:p>
        </p:txBody>
      </p:sp>
      <p:sp>
        <p:nvSpPr>
          <p:cNvPr id="839739" name="Rectangle 59"/>
          <p:cNvSpPr>
            <a:spLocks noChangeArrowheads="1"/>
          </p:cNvSpPr>
          <p:nvPr/>
        </p:nvSpPr>
        <p:spPr bwMode="auto">
          <a:xfrm>
            <a:off x="1981200" y="5486400"/>
            <a:ext cx="338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>
                <a:latin typeface="ＭＳ Ｐゴシック" charset="-128"/>
              </a:rPr>
              <a:t>M</a:t>
            </a:r>
          </a:p>
        </p:txBody>
      </p:sp>
      <p:sp>
        <p:nvSpPr>
          <p:cNvPr id="839740" name="Rectangle 60"/>
          <p:cNvSpPr>
            <a:spLocks noChangeArrowheads="1"/>
          </p:cNvSpPr>
          <p:nvPr/>
        </p:nvSpPr>
        <p:spPr bwMode="auto">
          <a:xfrm>
            <a:off x="2438400" y="5638800"/>
            <a:ext cx="338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>
                <a:latin typeface="ＭＳ Ｐゴシック" charset="-128"/>
              </a:rPr>
              <a:t>1</a:t>
            </a:r>
          </a:p>
        </p:txBody>
      </p:sp>
      <p:sp>
        <p:nvSpPr>
          <p:cNvPr id="839741" name="Line 61"/>
          <p:cNvSpPr>
            <a:spLocks noChangeShapeType="1"/>
          </p:cNvSpPr>
          <p:nvPr/>
        </p:nvSpPr>
        <p:spPr bwMode="auto">
          <a:xfrm>
            <a:off x="871538" y="1905000"/>
            <a:ext cx="2103437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42" name="Line 62"/>
          <p:cNvSpPr>
            <a:spLocks noChangeShapeType="1"/>
          </p:cNvSpPr>
          <p:nvPr/>
        </p:nvSpPr>
        <p:spPr bwMode="auto">
          <a:xfrm flipH="1">
            <a:off x="3192463" y="2667000"/>
            <a:ext cx="2217737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43" name="Line 63"/>
          <p:cNvSpPr>
            <a:spLocks noChangeShapeType="1"/>
          </p:cNvSpPr>
          <p:nvPr/>
        </p:nvSpPr>
        <p:spPr bwMode="auto">
          <a:xfrm>
            <a:off x="652463" y="3657600"/>
            <a:ext cx="414337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44" name="Line 64"/>
          <p:cNvSpPr>
            <a:spLocks noChangeShapeType="1"/>
          </p:cNvSpPr>
          <p:nvPr/>
        </p:nvSpPr>
        <p:spPr bwMode="auto">
          <a:xfrm flipH="1">
            <a:off x="942975" y="4800600"/>
            <a:ext cx="1114425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45" name="Line 65"/>
          <p:cNvSpPr>
            <a:spLocks noChangeShapeType="1"/>
          </p:cNvSpPr>
          <p:nvPr/>
        </p:nvSpPr>
        <p:spPr bwMode="auto">
          <a:xfrm>
            <a:off x="2514600" y="4800600"/>
            <a:ext cx="1766888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46" name="Line 66"/>
          <p:cNvSpPr>
            <a:spLocks noChangeShapeType="1"/>
          </p:cNvSpPr>
          <p:nvPr/>
        </p:nvSpPr>
        <p:spPr bwMode="auto">
          <a:xfrm>
            <a:off x="652463" y="1066800"/>
            <a:ext cx="798512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47" name="Line 67"/>
          <p:cNvSpPr>
            <a:spLocks noChangeShapeType="1"/>
          </p:cNvSpPr>
          <p:nvPr/>
        </p:nvSpPr>
        <p:spPr bwMode="auto">
          <a:xfrm flipH="1">
            <a:off x="7305675" y="3581400"/>
            <a:ext cx="36195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48" name="Line 68"/>
          <p:cNvSpPr>
            <a:spLocks noChangeShapeType="1"/>
          </p:cNvSpPr>
          <p:nvPr/>
        </p:nvSpPr>
        <p:spPr bwMode="auto">
          <a:xfrm>
            <a:off x="6164263" y="2667000"/>
            <a:ext cx="7937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49" name="Line 69"/>
          <p:cNvSpPr>
            <a:spLocks noChangeShapeType="1"/>
          </p:cNvSpPr>
          <p:nvPr/>
        </p:nvSpPr>
        <p:spPr bwMode="auto">
          <a:xfrm>
            <a:off x="798513" y="2667000"/>
            <a:ext cx="86995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50" name="Line 70"/>
          <p:cNvSpPr>
            <a:spLocks noChangeShapeType="1"/>
          </p:cNvSpPr>
          <p:nvPr/>
        </p:nvSpPr>
        <p:spPr bwMode="auto">
          <a:xfrm>
            <a:off x="2057400" y="54864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51" name="Rectangle 71"/>
          <p:cNvSpPr>
            <a:spLocks noChangeArrowheads="1"/>
          </p:cNvSpPr>
          <p:nvPr/>
        </p:nvSpPr>
        <p:spPr bwMode="auto">
          <a:xfrm>
            <a:off x="2286000" y="838200"/>
            <a:ext cx="339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>
                <a:latin typeface="ＭＳ Ｐゴシック" charset="-128"/>
              </a:rPr>
              <a:t>1</a:t>
            </a:r>
          </a:p>
        </p:txBody>
      </p:sp>
      <p:sp>
        <p:nvSpPr>
          <p:cNvPr id="839752" name="Rectangle 72"/>
          <p:cNvSpPr>
            <a:spLocks noChangeArrowheads="1"/>
          </p:cNvSpPr>
          <p:nvPr/>
        </p:nvSpPr>
        <p:spPr bwMode="auto">
          <a:xfrm>
            <a:off x="2514600" y="1295400"/>
            <a:ext cx="339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>
                <a:latin typeface="ＭＳ Ｐゴシック" charset="-128"/>
              </a:rPr>
              <a:t>M</a:t>
            </a:r>
          </a:p>
        </p:txBody>
      </p:sp>
      <p:sp>
        <p:nvSpPr>
          <p:cNvPr id="839753" name="Line 73"/>
          <p:cNvSpPr>
            <a:spLocks noChangeShapeType="1"/>
          </p:cNvSpPr>
          <p:nvPr/>
        </p:nvSpPr>
        <p:spPr bwMode="auto">
          <a:xfrm>
            <a:off x="2286000" y="1066800"/>
            <a:ext cx="588963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54" name="Rectangle 74"/>
          <p:cNvSpPr>
            <a:spLocks noChangeArrowheads="1"/>
          </p:cNvSpPr>
          <p:nvPr/>
        </p:nvSpPr>
        <p:spPr bwMode="auto">
          <a:xfrm>
            <a:off x="7032625" y="4572000"/>
            <a:ext cx="93662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800">
                <a:latin typeface="ＭＳ Ｐゴシック" charset="-128"/>
              </a:rPr>
              <a:t>YEAR</a:t>
            </a:r>
          </a:p>
        </p:txBody>
      </p:sp>
      <p:sp>
        <p:nvSpPr>
          <p:cNvPr id="839755" name="Rectangle 75"/>
          <p:cNvSpPr>
            <a:spLocks noChangeArrowheads="1"/>
          </p:cNvSpPr>
          <p:nvPr/>
        </p:nvSpPr>
        <p:spPr bwMode="auto">
          <a:xfrm>
            <a:off x="7970838" y="4572000"/>
            <a:ext cx="100330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800">
                <a:latin typeface="ＭＳ Ｐゴシック" charset="-128"/>
              </a:rPr>
              <a:t>QTR</a:t>
            </a:r>
          </a:p>
        </p:txBody>
      </p:sp>
      <p:sp>
        <p:nvSpPr>
          <p:cNvPr id="839756" name="Rectangle 76"/>
          <p:cNvSpPr>
            <a:spLocks noChangeArrowheads="1"/>
          </p:cNvSpPr>
          <p:nvPr/>
        </p:nvSpPr>
        <p:spPr bwMode="auto">
          <a:xfrm>
            <a:off x="8212138" y="4191000"/>
            <a:ext cx="338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>
                <a:latin typeface="ＭＳ Ｐゴシック" charset="-128"/>
              </a:rPr>
              <a:t>1</a:t>
            </a:r>
          </a:p>
        </p:txBody>
      </p:sp>
      <p:sp>
        <p:nvSpPr>
          <p:cNvPr id="839757" name="Rectangle 77"/>
          <p:cNvSpPr>
            <a:spLocks noChangeArrowheads="1"/>
          </p:cNvSpPr>
          <p:nvPr/>
        </p:nvSpPr>
        <p:spPr bwMode="auto">
          <a:xfrm>
            <a:off x="8135938" y="3581400"/>
            <a:ext cx="338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>
                <a:latin typeface="ＭＳ Ｐゴシック" charset="-128"/>
              </a:rPr>
              <a:t>M</a:t>
            </a:r>
          </a:p>
        </p:txBody>
      </p:sp>
      <p:sp>
        <p:nvSpPr>
          <p:cNvPr id="839758" name="Line 78"/>
          <p:cNvSpPr>
            <a:spLocks noChangeShapeType="1"/>
          </p:cNvSpPr>
          <p:nvPr/>
        </p:nvSpPr>
        <p:spPr bwMode="auto">
          <a:xfrm>
            <a:off x="8497888" y="3581400"/>
            <a:ext cx="1905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59" name="Rectangle 79"/>
          <p:cNvSpPr>
            <a:spLocks noChangeArrowheads="1"/>
          </p:cNvSpPr>
          <p:nvPr/>
        </p:nvSpPr>
        <p:spPr bwMode="auto">
          <a:xfrm>
            <a:off x="6535738" y="2895600"/>
            <a:ext cx="25733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ＭＳ Ｐゴシック" charset="-128"/>
              </a:rPr>
              <a:t>quarter</a:t>
            </a:r>
          </a:p>
        </p:txBody>
      </p:sp>
      <p:sp>
        <p:nvSpPr>
          <p:cNvPr id="839760" name="Rectangle 80"/>
          <p:cNvSpPr>
            <a:spLocks noChangeArrowheads="1"/>
          </p:cNvSpPr>
          <p:nvPr/>
        </p:nvSpPr>
        <p:spPr bwMode="auto">
          <a:xfrm>
            <a:off x="5105400" y="5257800"/>
            <a:ext cx="137160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800">
                <a:latin typeface="ＭＳ Ｐゴシック" charset="-128"/>
              </a:rPr>
              <a:t>SUPPLIER</a:t>
            </a:r>
          </a:p>
        </p:txBody>
      </p:sp>
      <p:sp>
        <p:nvSpPr>
          <p:cNvPr id="839761" name="Rectangle 81"/>
          <p:cNvSpPr>
            <a:spLocks noChangeArrowheads="1"/>
          </p:cNvSpPr>
          <p:nvPr/>
        </p:nvSpPr>
        <p:spPr bwMode="auto">
          <a:xfrm>
            <a:off x="5278438" y="698500"/>
            <a:ext cx="1166812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800">
                <a:latin typeface="ＭＳ Ｐゴシック" charset="-128"/>
              </a:rPr>
              <a:t>DIVISION</a:t>
            </a:r>
          </a:p>
        </p:txBody>
      </p:sp>
      <p:sp>
        <p:nvSpPr>
          <p:cNvPr id="839762" name="Rectangle 82"/>
          <p:cNvSpPr>
            <a:spLocks noChangeArrowheads="1"/>
          </p:cNvSpPr>
          <p:nvPr/>
        </p:nvSpPr>
        <p:spPr bwMode="auto">
          <a:xfrm>
            <a:off x="6445250" y="698500"/>
            <a:ext cx="129540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800">
                <a:latin typeface="ＭＳ Ｐゴシック" charset="-128"/>
              </a:rPr>
              <a:t>PROVINCE</a:t>
            </a:r>
          </a:p>
        </p:txBody>
      </p:sp>
      <p:sp>
        <p:nvSpPr>
          <p:cNvPr id="839763" name="Rectangle 83"/>
          <p:cNvSpPr>
            <a:spLocks noChangeArrowheads="1"/>
          </p:cNvSpPr>
          <p:nvPr/>
        </p:nvSpPr>
        <p:spPr bwMode="auto">
          <a:xfrm>
            <a:off x="4921250" y="698500"/>
            <a:ext cx="339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>
                <a:latin typeface="ＭＳ Ｐゴシック" charset="-128"/>
              </a:rPr>
              <a:t>M</a:t>
            </a:r>
          </a:p>
        </p:txBody>
      </p:sp>
      <p:sp>
        <p:nvSpPr>
          <p:cNvPr id="839764" name="Line 84"/>
          <p:cNvSpPr>
            <a:spLocks noChangeShapeType="1"/>
          </p:cNvSpPr>
          <p:nvPr/>
        </p:nvSpPr>
        <p:spPr bwMode="auto">
          <a:xfrm flipV="1">
            <a:off x="4865688" y="990600"/>
            <a:ext cx="41275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9765" name="Rectangle 85"/>
          <p:cNvSpPr>
            <a:spLocks noChangeArrowheads="1"/>
          </p:cNvSpPr>
          <p:nvPr/>
        </p:nvSpPr>
        <p:spPr bwMode="auto">
          <a:xfrm>
            <a:off x="4506913" y="958850"/>
            <a:ext cx="339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>
                <a:latin typeface="ＭＳ Ｐゴシック" charset="-128"/>
              </a:rPr>
              <a:t>1</a:t>
            </a:r>
          </a:p>
        </p:txBody>
      </p:sp>
      <p:sp>
        <p:nvSpPr>
          <p:cNvPr id="839766" name="Text Box 86"/>
          <p:cNvSpPr txBox="1">
            <a:spLocks noChangeArrowheads="1"/>
          </p:cNvSpPr>
          <p:nvPr/>
        </p:nvSpPr>
        <p:spPr bwMode="auto">
          <a:xfrm>
            <a:off x="7848600" y="838200"/>
            <a:ext cx="806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b="0" u="sng">
                <a:solidFill>
                  <a:schemeClr val="hlink"/>
                </a:solidFill>
                <a:hlinkClick r:id="rId3" action="ppaction://hlinksldjump"/>
              </a:rPr>
              <a:t>BACK</a:t>
            </a:r>
            <a:endParaRPr lang="en-US" sz="1800" b="0" u="sng">
              <a:solidFill>
                <a:schemeClr val="hlink"/>
              </a:solidFill>
            </a:endParaRPr>
          </a:p>
        </p:txBody>
      </p:sp>
      <p:sp>
        <p:nvSpPr>
          <p:cNvPr id="839767" name="Rectangle 87"/>
          <p:cNvSpPr>
            <a:spLocks noChangeArrowheads="1"/>
          </p:cNvSpPr>
          <p:nvPr/>
        </p:nvSpPr>
        <p:spPr bwMode="auto">
          <a:xfrm>
            <a:off x="5715000" y="1143000"/>
            <a:ext cx="1377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ＭＳ Ｐゴシック" charset="-128"/>
              </a:rPr>
              <a:t>division</a:t>
            </a:r>
          </a:p>
        </p:txBody>
      </p:sp>
      <p:sp>
        <p:nvSpPr>
          <p:cNvPr id="839768" name="Rectangle 88"/>
          <p:cNvSpPr>
            <a:spLocks noChangeArrowheads="1"/>
          </p:cNvSpPr>
          <p:nvPr/>
        </p:nvSpPr>
        <p:spPr bwMode="auto">
          <a:xfrm>
            <a:off x="3276600" y="914400"/>
            <a:ext cx="1377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ＭＳ Ｐゴシック" charset="-128"/>
              </a:rPr>
              <a:t>district</a:t>
            </a:r>
          </a:p>
        </p:txBody>
      </p:sp>
      <p:sp>
        <p:nvSpPr>
          <p:cNvPr id="839769" name="Rectangle 89"/>
          <p:cNvSpPr>
            <a:spLocks noChangeArrowheads="1"/>
          </p:cNvSpPr>
          <p:nvPr/>
        </p:nvSpPr>
        <p:spPr bwMode="auto">
          <a:xfrm>
            <a:off x="-6350" y="1187450"/>
            <a:ext cx="1377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ＭＳ Ｐゴシック" charset="-128"/>
              </a:rPr>
              <a:t>zone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57AF-9FCA-4590-AE4D-3872D0531290}" type="slidenum">
              <a:rPr lang="en-US"/>
              <a:pPr/>
              <a:t>15</a:t>
            </a:fld>
            <a:endParaRPr lang="en-US"/>
          </a:p>
        </p:txBody>
      </p:sp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 lIns="92075" tIns="46038" rIns="92075" bIns="46038" anchor="b" anchorCtr="0">
            <a:normAutofit fontScale="90000"/>
          </a:bodyPr>
          <a:lstStyle/>
          <a:p>
            <a:r>
              <a:rPr lang="en-US" sz="4000"/>
              <a:t>Vastly Simplified Star Schema </a:t>
            </a:r>
          </a:p>
        </p:txBody>
      </p:sp>
      <p:sp>
        <p:nvSpPr>
          <p:cNvPr id="774147" name="Rectangle 3"/>
          <p:cNvSpPr>
            <a:spLocks noChangeArrowheads="1"/>
          </p:cNvSpPr>
          <p:nvPr/>
        </p:nvSpPr>
        <p:spPr bwMode="auto">
          <a:xfrm>
            <a:off x="3251200" y="1903413"/>
            <a:ext cx="120015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600" b="0">
                <a:latin typeface="Helvetica" pitchFamily="34" charset="0"/>
              </a:rPr>
              <a:t>RECEIPT#</a:t>
            </a:r>
          </a:p>
        </p:txBody>
      </p:sp>
      <p:sp>
        <p:nvSpPr>
          <p:cNvPr id="774148" name="Rectangle 4"/>
          <p:cNvSpPr>
            <a:spLocks noChangeArrowheads="1"/>
          </p:cNvSpPr>
          <p:nvPr/>
        </p:nvSpPr>
        <p:spPr bwMode="auto">
          <a:xfrm>
            <a:off x="3251200" y="2347913"/>
            <a:ext cx="120015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600" b="0">
                <a:latin typeface="Helvetica" pitchFamily="34" charset="0"/>
              </a:rPr>
              <a:t>STORE#</a:t>
            </a:r>
          </a:p>
        </p:txBody>
      </p:sp>
      <p:sp>
        <p:nvSpPr>
          <p:cNvPr id="774149" name="Rectangle 5"/>
          <p:cNvSpPr>
            <a:spLocks noChangeArrowheads="1"/>
          </p:cNvSpPr>
          <p:nvPr/>
        </p:nvSpPr>
        <p:spPr bwMode="auto">
          <a:xfrm>
            <a:off x="3251200" y="3236913"/>
            <a:ext cx="120015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600" b="0">
                <a:latin typeface="Helvetica" pitchFamily="34" charset="0"/>
              </a:rPr>
              <a:t>DATE</a:t>
            </a:r>
          </a:p>
        </p:txBody>
      </p:sp>
      <p:sp>
        <p:nvSpPr>
          <p:cNvPr id="774150" name="Rectangle 6"/>
          <p:cNvSpPr>
            <a:spLocks noChangeArrowheads="1"/>
          </p:cNvSpPr>
          <p:nvPr/>
        </p:nvSpPr>
        <p:spPr bwMode="auto">
          <a:xfrm>
            <a:off x="3251200" y="2792413"/>
            <a:ext cx="120015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600" b="0">
                <a:latin typeface="Helvetica" pitchFamily="34" charset="0"/>
              </a:rPr>
              <a:t>ITEM#</a:t>
            </a:r>
          </a:p>
        </p:txBody>
      </p:sp>
      <p:sp>
        <p:nvSpPr>
          <p:cNvPr id="774151" name="Rectangle 7"/>
          <p:cNvSpPr>
            <a:spLocks noChangeArrowheads="1"/>
          </p:cNvSpPr>
          <p:nvPr/>
        </p:nvSpPr>
        <p:spPr bwMode="auto">
          <a:xfrm>
            <a:off x="4621213" y="2852738"/>
            <a:ext cx="338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FAFD00"/>
                </a:solidFill>
                <a:latin typeface="Helvetica" pitchFamily="34" charset="0"/>
              </a:rPr>
              <a:t>M</a:t>
            </a:r>
          </a:p>
        </p:txBody>
      </p:sp>
      <p:sp>
        <p:nvSpPr>
          <p:cNvPr id="774152" name="Rectangle 8"/>
          <p:cNvSpPr>
            <a:spLocks noChangeArrowheads="1"/>
          </p:cNvSpPr>
          <p:nvPr/>
        </p:nvSpPr>
        <p:spPr bwMode="auto">
          <a:xfrm>
            <a:off x="3178175" y="1547813"/>
            <a:ext cx="1712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>
                <a:latin typeface="Helvetica" pitchFamily="34" charset="0"/>
              </a:rPr>
              <a:t>Fact Table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943600" y="685800"/>
            <a:ext cx="1763713" cy="2209800"/>
            <a:chOff x="3792" y="1664"/>
            <a:chExt cx="1111" cy="1392"/>
          </a:xfrm>
        </p:grpSpPr>
        <p:sp>
          <p:nvSpPr>
            <p:cNvPr id="774154" name="Rectangle 10"/>
            <p:cNvSpPr>
              <a:spLocks noChangeArrowheads="1"/>
            </p:cNvSpPr>
            <p:nvPr/>
          </p:nvSpPr>
          <p:spPr bwMode="auto">
            <a:xfrm>
              <a:off x="3913" y="1920"/>
              <a:ext cx="803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sz="1600" b="0">
                  <a:latin typeface="Helvetica" pitchFamily="34" charset="0"/>
                </a:rPr>
                <a:t>ITEM#</a:t>
              </a:r>
            </a:p>
          </p:txBody>
        </p:sp>
        <p:sp>
          <p:nvSpPr>
            <p:cNvPr id="774155" name="Rectangle 11"/>
            <p:cNvSpPr>
              <a:spLocks noChangeArrowheads="1"/>
            </p:cNvSpPr>
            <p:nvPr/>
          </p:nvSpPr>
          <p:spPr bwMode="auto">
            <a:xfrm>
              <a:off x="3913" y="2200"/>
              <a:ext cx="803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sz="1600" b="0">
                  <a:latin typeface="Helvetica" pitchFamily="34" charset="0"/>
                </a:rPr>
                <a:t>CATEGORY</a:t>
              </a:r>
            </a:p>
          </p:txBody>
        </p:sp>
        <p:sp>
          <p:nvSpPr>
            <p:cNvPr id="774156" name="Rectangle 12"/>
            <p:cNvSpPr>
              <a:spLocks noChangeArrowheads="1"/>
            </p:cNvSpPr>
            <p:nvPr/>
          </p:nvSpPr>
          <p:spPr bwMode="auto">
            <a:xfrm>
              <a:off x="3913" y="2496"/>
              <a:ext cx="803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sz="1600" b="0">
                  <a:latin typeface="Helvetica" pitchFamily="34" charset="0"/>
                </a:rPr>
                <a:t>DEPT</a:t>
              </a:r>
            </a:p>
          </p:txBody>
        </p:sp>
        <p:sp>
          <p:nvSpPr>
            <p:cNvPr id="774157" name="Rectangle 13"/>
            <p:cNvSpPr>
              <a:spLocks noChangeArrowheads="1"/>
            </p:cNvSpPr>
            <p:nvPr/>
          </p:nvSpPr>
          <p:spPr bwMode="auto">
            <a:xfrm>
              <a:off x="3913" y="2776"/>
              <a:ext cx="803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sz="1600" b="0">
                  <a:latin typeface="Helvetica" pitchFamily="34" charset="0"/>
                </a:rPr>
                <a:t>SUPPLIER</a:t>
              </a:r>
            </a:p>
          </p:txBody>
        </p:sp>
        <p:sp>
          <p:nvSpPr>
            <p:cNvPr id="774158" name="Rectangle 14"/>
            <p:cNvSpPr>
              <a:spLocks noChangeArrowheads="1"/>
            </p:cNvSpPr>
            <p:nvPr/>
          </p:nvSpPr>
          <p:spPr bwMode="auto">
            <a:xfrm>
              <a:off x="3792" y="1664"/>
              <a:ext cx="111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>
                  <a:latin typeface="Helvetica" pitchFamily="34" charset="0"/>
                </a:rPr>
                <a:t>Product Dim</a:t>
              </a:r>
            </a:p>
          </p:txBody>
        </p:sp>
      </p:grpSp>
      <p:sp>
        <p:nvSpPr>
          <p:cNvPr id="774159" name="Rectangle 15"/>
          <p:cNvSpPr>
            <a:spLocks noChangeArrowheads="1"/>
          </p:cNvSpPr>
          <p:nvPr/>
        </p:nvSpPr>
        <p:spPr bwMode="auto">
          <a:xfrm>
            <a:off x="2840038" y="2516188"/>
            <a:ext cx="338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FAFD00"/>
                </a:solidFill>
                <a:latin typeface="Helvetica" pitchFamily="34" charset="0"/>
              </a:rPr>
              <a:t>M</a:t>
            </a:r>
          </a:p>
        </p:txBody>
      </p:sp>
      <p:sp>
        <p:nvSpPr>
          <p:cNvPr id="774160" name="Rectangle 16"/>
          <p:cNvSpPr>
            <a:spLocks noChangeArrowheads="1"/>
          </p:cNvSpPr>
          <p:nvPr/>
        </p:nvSpPr>
        <p:spPr bwMode="auto">
          <a:xfrm>
            <a:off x="3251200" y="4606925"/>
            <a:ext cx="120015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600" b="0">
                <a:latin typeface="Helvetica" pitchFamily="34" charset="0"/>
              </a:rPr>
              <a:t>Sale Rs.</a:t>
            </a:r>
          </a:p>
        </p:txBody>
      </p:sp>
      <p:sp>
        <p:nvSpPr>
          <p:cNvPr id="774161" name="Rectangle 17"/>
          <p:cNvSpPr>
            <a:spLocks noChangeArrowheads="1"/>
          </p:cNvSpPr>
          <p:nvPr/>
        </p:nvSpPr>
        <p:spPr bwMode="auto">
          <a:xfrm>
            <a:off x="4451350" y="3397250"/>
            <a:ext cx="339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FAFD00"/>
                </a:solidFill>
                <a:latin typeface="Helvetica" pitchFamily="34" charset="0"/>
              </a:rPr>
              <a:t>M</a:t>
            </a:r>
          </a:p>
        </p:txBody>
      </p:sp>
      <p:sp>
        <p:nvSpPr>
          <p:cNvPr id="774163" name="Rectangle 19"/>
          <p:cNvSpPr>
            <a:spLocks noChangeArrowheads="1"/>
          </p:cNvSpPr>
          <p:nvPr/>
        </p:nvSpPr>
        <p:spPr bwMode="auto">
          <a:xfrm>
            <a:off x="703263" y="1308100"/>
            <a:ext cx="1125537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600" b="0">
                <a:latin typeface="Helvetica" pitchFamily="34" charset="0"/>
              </a:rPr>
              <a:t>STORE#</a:t>
            </a:r>
          </a:p>
        </p:txBody>
      </p:sp>
      <p:sp>
        <p:nvSpPr>
          <p:cNvPr id="774164" name="Rectangle 20"/>
          <p:cNvSpPr>
            <a:spLocks noChangeArrowheads="1"/>
          </p:cNvSpPr>
          <p:nvPr/>
        </p:nvSpPr>
        <p:spPr bwMode="auto">
          <a:xfrm>
            <a:off x="703263" y="1752600"/>
            <a:ext cx="1125537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600" b="0">
                <a:latin typeface="Helvetica" pitchFamily="34" charset="0"/>
              </a:rPr>
              <a:t>ZONE</a:t>
            </a:r>
          </a:p>
        </p:txBody>
      </p:sp>
      <p:sp>
        <p:nvSpPr>
          <p:cNvPr id="774165" name="Rectangle 21"/>
          <p:cNvSpPr>
            <a:spLocks noChangeArrowheads="1"/>
          </p:cNvSpPr>
          <p:nvPr/>
        </p:nvSpPr>
        <p:spPr bwMode="auto">
          <a:xfrm>
            <a:off x="703263" y="2216150"/>
            <a:ext cx="1125537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600" b="0">
                <a:latin typeface="Helvetica" pitchFamily="34" charset="0"/>
              </a:rPr>
              <a:t>CITY</a:t>
            </a:r>
          </a:p>
        </p:txBody>
      </p:sp>
      <p:sp>
        <p:nvSpPr>
          <p:cNvPr id="774166" name="Rectangle 22"/>
          <p:cNvSpPr>
            <a:spLocks noChangeArrowheads="1"/>
          </p:cNvSpPr>
          <p:nvPr/>
        </p:nvSpPr>
        <p:spPr bwMode="auto">
          <a:xfrm>
            <a:off x="703263" y="3581400"/>
            <a:ext cx="1125537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600" b="0">
                <a:latin typeface="Helvetica" pitchFamily="34" charset="0"/>
              </a:rPr>
              <a:t>PROVINCE</a:t>
            </a:r>
          </a:p>
        </p:txBody>
      </p:sp>
      <p:sp>
        <p:nvSpPr>
          <p:cNvPr id="774167" name="Rectangle 23"/>
          <p:cNvSpPr>
            <a:spLocks noChangeArrowheads="1"/>
          </p:cNvSpPr>
          <p:nvPr/>
        </p:nvSpPr>
        <p:spPr bwMode="auto">
          <a:xfrm>
            <a:off x="220663" y="928688"/>
            <a:ext cx="20653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>
                <a:latin typeface="Helvetica" pitchFamily="34" charset="0"/>
              </a:rPr>
              <a:t>Geography Dim</a:t>
            </a:r>
          </a:p>
        </p:txBody>
      </p:sp>
      <p:sp>
        <p:nvSpPr>
          <p:cNvPr id="774168" name="Rectangle 24"/>
          <p:cNvSpPr>
            <a:spLocks noChangeArrowheads="1"/>
          </p:cNvSpPr>
          <p:nvPr/>
        </p:nvSpPr>
        <p:spPr bwMode="auto">
          <a:xfrm>
            <a:off x="703263" y="2660650"/>
            <a:ext cx="1125537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600" b="0">
                <a:latin typeface="Helvetica" pitchFamily="34" charset="0"/>
              </a:rPr>
              <a:t>DISTRICT</a:t>
            </a:r>
          </a:p>
        </p:txBody>
      </p:sp>
      <p:sp>
        <p:nvSpPr>
          <p:cNvPr id="774170" name="Rectangle 26"/>
          <p:cNvSpPr>
            <a:spLocks noChangeArrowheads="1"/>
          </p:cNvSpPr>
          <p:nvPr/>
        </p:nvSpPr>
        <p:spPr bwMode="auto">
          <a:xfrm>
            <a:off x="6267450" y="3733800"/>
            <a:ext cx="112395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600" b="0">
                <a:latin typeface="Helvetica" pitchFamily="34" charset="0"/>
              </a:rPr>
              <a:t>DATE</a:t>
            </a:r>
          </a:p>
        </p:txBody>
      </p:sp>
      <p:sp>
        <p:nvSpPr>
          <p:cNvPr id="774171" name="Rectangle 27"/>
          <p:cNvSpPr>
            <a:spLocks noChangeArrowheads="1"/>
          </p:cNvSpPr>
          <p:nvPr/>
        </p:nvSpPr>
        <p:spPr bwMode="auto">
          <a:xfrm>
            <a:off x="6267450" y="4178300"/>
            <a:ext cx="112395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600" b="0">
                <a:latin typeface="Helvetica" pitchFamily="34" charset="0"/>
              </a:rPr>
              <a:t>WEEK</a:t>
            </a:r>
          </a:p>
        </p:txBody>
      </p:sp>
      <p:sp>
        <p:nvSpPr>
          <p:cNvPr id="774172" name="Rectangle 28"/>
          <p:cNvSpPr>
            <a:spLocks noChangeArrowheads="1"/>
          </p:cNvSpPr>
          <p:nvPr/>
        </p:nvSpPr>
        <p:spPr bwMode="auto">
          <a:xfrm>
            <a:off x="6267450" y="5086350"/>
            <a:ext cx="112395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/>
            <a:r>
              <a:rPr lang="en-US" sz="1600" b="0">
                <a:latin typeface="Helvetica" pitchFamily="34" charset="0"/>
              </a:rPr>
              <a:t>QUARTER	</a:t>
            </a:r>
          </a:p>
        </p:txBody>
      </p:sp>
      <p:sp>
        <p:nvSpPr>
          <p:cNvPr id="774173" name="Rectangle 29"/>
          <p:cNvSpPr>
            <a:spLocks noChangeArrowheads="1"/>
          </p:cNvSpPr>
          <p:nvPr/>
        </p:nvSpPr>
        <p:spPr bwMode="auto">
          <a:xfrm>
            <a:off x="6267450" y="5530850"/>
            <a:ext cx="112395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600" b="0">
                <a:latin typeface="Helvetica" pitchFamily="34" charset="0"/>
              </a:rPr>
              <a:t>YEAR</a:t>
            </a:r>
          </a:p>
        </p:txBody>
      </p:sp>
      <p:sp>
        <p:nvSpPr>
          <p:cNvPr id="774174" name="Rectangle 30"/>
          <p:cNvSpPr>
            <a:spLocks noChangeArrowheads="1"/>
          </p:cNvSpPr>
          <p:nvPr/>
        </p:nvSpPr>
        <p:spPr bwMode="auto">
          <a:xfrm>
            <a:off x="6186488" y="3352800"/>
            <a:ext cx="21193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>
                <a:latin typeface="Helvetica" pitchFamily="34" charset="0"/>
              </a:rPr>
              <a:t>Time Dim</a:t>
            </a:r>
          </a:p>
        </p:txBody>
      </p:sp>
      <p:sp>
        <p:nvSpPr>
          <p:cNvPr id="774175" name="Rectangle 31"/>
          <p:cNvSpPr>
            <a:spLocks noChangeArrowheads="1"/>
          </p:cNvSpPr>
          <p:nvPr/>
        </p:nvSpPr>
        <p:spPr bwMode="auto">
          <a:xfrm>
            <a:off x="6267450" y="4622800"/>
            <a:ext cx="112395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600" b="0">
                <a:latin typeface="Helvetica" pitchFamily="34" charset="0"/>
              </a:rPr>
              <a:t>MONTH</a:t>
            </a:r>
          </a:p>
        </p:txBody>
      </p:sp>
      <p:sp>
        <p:nvSpPr>
          <p:cNvPr id="774176" name="Text Box 32"/>
          <p:cNvSpPr txBox="1">
            <a:spLocks noChangeArrowheads="1"/>
          </p:cNvSpPr>
          <p:nvPr/>
        </p:nvSpPr>
        <p:spPr bwMode="auto">
          <a:xfrm>
            <a:off x="3251200" y="3681413"/>
            <a:ext cx="1200150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0"/>
              <a:t>.</a:t>
            </a:r>
          </a:p>
          <a:p>
            <a:r>
              <a:rPr lang="en-US" sz="1800" b="0"/>
              <a:t>.</a:t>
            </a:r>
          </a:p>
          <a:p>
            <a:r>
              <a:rPr lang="en-US" sz="1800" b="0"/>
              <a:t>.</a:t>
            </a:r>
          </a:p>
        </p:txBody>
      </p:sp>
      <p:sp>
        <p:nvSpPr>
          <p:cNvPr id="774177" name="Line 33"/>
          <p:cNvSpPr>
            <a:spLocks noChangeShapeType="1"/>
          </p:cNvSpPr>
          <p:nvPr/>
        </p:nvSpPr>
        <p:spPr bwMode="auto">
          <a:xfrm flipH="1" flipV="1">
            <a:off x="1828800" y="1511300"/>
            <a:ext cx="1422400" cy="114935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4178" name="Line 34"/>
          <p:cNvSpPr>
            <a:spLocks noChangeShapeType="1"/>
          </p:cNvSpPr>
          <p:nvPr/>
        </p:nvSpPr>
        <p:spPr bwMode="auto">
          <a:xfrm>
            <a:off x="4451350" y="3308350"/>
            <a:ext cx="1797050" cy="65405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4179" name="Line 35"/>
          <p:cNvSpPr>
            <a:spLocks noChangeShapeType="1"/>
          </p:cNvSpPr>
          <p:nvPr/>
        </p:nvSpPr>
        <p:spPr bwMode="auto">
          <a:xfrm flipV="1">
            <a:off x="4451350" y="1295400"/>
            <a:ext cx="1687513" cy="180975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4180" name="Rectangle 36"/>
          <p:cNvSpPr>
            <a:spLocks noChangeArrowheads="1"/>
          </p:cNvSpPr>
          <p:nvPr/>
        </p:nvSpPr>
        <p:spPr bwMode="auto">
          <a:xfrm>
            <a:off x="5927725" y="3962400"/>
            <a:ext cx="339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FAFD00"/>
                </a:solidFill>
                <a:latin typeface="Helvetica" pitchFamily="34" charset="0"/>
              </a:rPr>
              <a:t>1</a:t>
            </a:r>
          </a:p>
        </p:txBody>
      </p:sp>
      <p:sp>
        <p:nvSpPr>
          <p:cNvPr id="774181" name="Rectangle 37"/>
          <p:cNvSpPr>
            <a:spLocks noChangeArrowheads="1"/>
          </p:cNvSpPr>
          <p:nvPr/>
        </p:nvSpPr>
        <p:spPr bwMode="auto">
          <a:xfrm>
            <a:off x="5757863" y="1127125"/>
            <a:ext cx="339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FAFD00"/>
                </a:solidFill>
                <a:latin typeface="Helvetica" pitchFamily="34" charset="0"/>
              </a:rPr>
              <a:t>1</a:t>
            </a:r>
          </a:p>
        </p:txBody>
      </p:sp>
      <p:sp>
        <p:nvSpPr>
          <p:cNvPr id="774182" name="Rectangle 38"/>
          <p:cNvSpPr>
            <a:spLocks noChangeArrowheads="1"/>
          </p:cNvSpPr>
          <p:nvPr/>
        </p:nvSpPr>
        <p:spPr bwMode="auto">
          <a:xfrm>
            <a:off x="1946275" y="1295400"/>
            <a:ext cx="339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FAFD00"/>
                </a:solidFill>
                <a:latin typeface="Helvetica" pitchFamily="34" charset="0"/>
              </a:rPr>
              <a:t>1</a:t>
            </a:r>
          </a:p>
        </p:txBody>
      </p: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2286000" y="3733800"/>
            <a:ext cx="838200" cy="1295400"/>
            <a:chOff x="1440" y="2352"/>
            <a:chExt cx="528" cy="816"/>
          </a:xfrm>
        </p:grpSpPr>
        <p:sp>
          <p:nvSpPr>
            <p:cNvPr id="774185" name="AutoShape 41"/>
            <p:cNvSpPr>
              <a:spLocks/>
            </p:cNvSpPr>
            <p:nvPr/>
          </p:nvSpPr>
          <p:spPr bwMode="auto">
            <a:xfrm>
              <a:off x="1824" y="2352"/>
              <a:ext cx="144" cy="816"/>
            </a:xfrm>
            <a:prstGeom prst="leftBrace">
              <a:avLst>
                <a:gd name="adj1" fmla="val 472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186" name="Text Box 42"/>
            <p:cNvSpPr txBox="1">
              <a:spLocks noChangeArrowheads="1"/>
            </p:cNvSpPr>
            <p:nvPr/>
          </p:nvSpPr>
          <p:spPr bwMode="auto">
            <a:xfrm>
              <a:off x="1440" y="2640"/>
              <a:ext cx="4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 b="0"/>
                <a:t>facts</a:t>
              </a:r>
            </a:p>
          </p:txBody>
        </p:sp>
      </p:grpSp>
      <p:sp>
        <p:nvSpPr>
          <p:cNvPr id="774188" name="Rectangle 44"/>
          <p:cNvSpPr>
            <a:spLocks noChangeArrowheads="1"/>
          </p:cNvSpPr>
          <p:nvPr/>
        </p:nvSpPr>
        <p:spPr bwMode="auto">
          <a:xfrm>
            <a:off x="703263" y="3124200"/>
            <a:ext cx="1125537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600" b="0">
                <a:latin typeface="Helvetica" pitchFamily="34" charset="0"/>
              </a:rPr>
              <a:t>DIVISION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FAF8-5818-4381-A048-F8460FDA2304}" type="slidenum">
              <a:rPr lang="en-US"/>
              <a:pPr/>
              <a:t>16</a:t>
            </a:fld>
            <a:endParaRPr lang="en-US"/>
          </a:p>
        </p:txBody>
      </p:sp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 lIns="92075" tIns="46038" rIns="92075" bIns="46038" anchor="b" anchorCtr="0">
            <a:normAutofit fontScale="90000"/>
          </a:bodyPr>
          <a:lstStyle/>
          <a:p>
            <a:r>
              <a:rPr lang="en-US" sz="4000"/>
              <a:t>The Benefit of Simplicity </a:t>
            </a:r>
          </a:p>
        </p:txBody>
      </p:sp>
      <p:sp>
        <p:nvSpPr>
          <p:cNvPr id="849959" name="Text Box 39"/>
          <p:cNvSpPr txBox="1">
            <a:spLocks noChangeArrowheads="1"/>
          </p:cNvSpPr>
          <p:nvPr/>
        </p:nvSpPr>
        <p:spPr bwMode="auto">
          <a:xfrm>
            <a:off x="0" y="2514600"/>
            <a:ext cx="91440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4000" b="0">
                <a:solidFill>
                  <a:schemeClr val="hlink"/>
                </a:solidFill>
              </a:rPr>
              <a:t>Beauty lies in close correspondence with the business, evident even to business users.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5854-6339-4AB2-9D8D-385C3F026563}" type="slidenum">
              <a:rPr lang="en-US"/>
              <a:pPr/>
              <a:t>17</a:t>
            </a:fld>
            <a:endParaRPr lang="en-US"/>
          </a:p>
        </p:txBody>
      </p:sp>
      <p:sp>
        <p:nvSpPr>
          <p:cNvPr id="84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accent1"/>
          </a:solidFill>
          <a:ln/>
        </p:spPr>
        <p:txBody>
          <a:bodyPr lIns="92075" tIns="46038" rIns="92075" bIns="46038" anchorCtr="0">
            <a:normAutofit fontScale="90000"/>
          </a:bodyPr>
          <a:lstStyle/>
          <a:p>
            <a:r>
              <a:rPr lang="en-US"/>
              <a:t>Features of Star Schema</a:t>
            </a:r>
          </a:p>
        </p:txBody>
      </p:sp>
      <p:sp>
        <p:nvSpPr>
          <p:cNvPr id="84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372600" cy="57912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	Dimensional hierarchies are collapsed into a single table for each dimension. </a:t>
            </a:r>
            <a:r>
              <a:rPr lang="en-US" sz="2800">
                <a:solidFill>
                  <a:schemeClr val="hlink"/>
                </a:solidFill>
              </a:rPr>
              <a:t>Loss of Information?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	A single fact table created with a single header from the detail records, resulting in: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/>
          </a:p>
          <a:p>
            <a:pPr lvl="1">
              <a:lnSpc>
                <a:spcPct val="90000"/>
              </a:lnSpc>
            </a:pPr>
            <a:r>
              <a:rPr lang="en-US"/>
              <a:t>A vastly simplified physical data model!</a:t>
            </a:r>
            <a:endParaRPr lang="en-US" sz="16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600"/>
          </a:p>
          <a:p>
            <a:pPr lvl="1">
              <a:lnSpc>
                <a:spcPct val="90000"/>
              </a:lnSpc>
            </a:pPr>
            <a:r>
              <a:rPr lang="en-US"/>
              <a:t>Fewer tables </a:t>
            </a:r>
            <a:r>
              <a:rPr lang="en-US" sz="2400"/>
              <a:t>(thousands of tables in some ERP systems).</a:t>
            </a:r>
            <a:endParaRPr lang="en-US" sz="1400"/>
          </a:p>
          <a:p>
            <a:pPr lvl="1">
              <a:lnSpc>
                <a:spcPct val="90000"/>
              </a:lnSpc>
            </a:pPr>
            <a:endParaRPr lang="en-US" sz="1400"/>
          </a:p>
          <a:p>
            <a:pPr lvl="1">
              <a:lnSpc>
                <a:spcPct val="90000"/>
              </a:lnSpc>
            </a:pPr>
            <a:r>
              <a:rPr lang="en-US"/>
              <a:t>Fewer joins resulting in high performance.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Some requirement of additional space.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3779" grpId="0" build="p" bldLvl="5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01E-05C1-4FD9-AF74-1870509673FD}" type="slidenum">
              <a:rPr lang="en-US"/>
              <a:pPr/>
              <a:t>18</a:t>
            </a:fld>
            <a:endParaRPr lang="en-US"/>
          </a:p>
        </p:txBody>
      </p:sp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accent1"/>
          </a:solidFill>
          <a:ln/>
        </p:spPr>
        <p:txBody>
          <a:bodyPr lIns="92075" tIns="46038" rIns="92075" bIns="46038" anchorCtr="0"/>
          <a:lstStyle/>
          <a:p>
            <a:r>
              <a:rPr lang="en-US" sz="4000"/>
              <a:t>Quantifying space requirement</a:t>
            </a:r>
          </a:p>
        </p:txBody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39175" cy="57912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	</a:t>
            </a:r>
            <a:r>
              <a:rPr lang="en-US" sz="2400" b="1"/>
              <a:t>Quantifying use of additional space using star schema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/>
              <a:t>	There are about 10 million mobile phone users in Pakistan.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/>
              <a:t>	Say the top company has half of them = 500,000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b="1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/>
              <a:t>	Number of days in 1 year = 365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/>
              <a:t>	Number of calls recorded each day = 250,000 (assumed)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/>
              <a:t>	Maximum number of records in fact table = 91 billion rows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/>
              <a:t>	Assuming a relatively small header size = 128 bytes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/>
              <a:t>	Fact table storage used = 11 Tera bytes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/>
              <a:t>	Average length of city name = 8 characters </a:t>
            </a:r>
            <a:r>
              <a:rPr lang="en-US" sz="2000" b="1">
                <a:sym typeface="Symbol" pitchFamily="18" charset="2"/>
              </a:rPr>
              <a:t> 8 bytes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/>
              <a:t>	Total number of cities with telephone access = 170 (1 byte)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/>
              <a:t>	Space used for city name in fact table using Star = 8 x 0.091 = 0.728 TB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/>
              <a:t>	Space used for city code using snow-flake = 1x 0.091= 0.091 TB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/>
              <a:t>	</a:t>
            </a:r>
            <a:r>
              <a:rPr lang="en-US" sz="2000" b="1">
                <a:solidFill>
                  <a:schemeClr val="hlink"/>
                </a:solidFill>
              </a:rPr>
              <a:t>Additional space used </a:t>
            </a:r>
            <a:r>
              <a:rPr lang="en-US" sz="2000" b="1">
                <a:solidFill>
                  <a:schemeClr val="hlink"/>
                </a:solidFill>
                <a:sym typeface="Symbol" pitchFamily="18" charset="2"/>
              </a:rPr>
              <a:t> 0.637 Tera byte i.e. about 5.8%</a:t>
            </a:r>
            <a:endParaRPr lang="en-US" sz="2000" b="1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43" grpId="0" build="p" bldLvl="5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2987-672A-4564-BA81-D91D8D540B50}" type="slidenum">
              <a:rPr lang="en-US"/>
              <a:pPr/>
              <a:t>2</a:t>
            </a:fld>
            <a:endParaRPr lang="en-US"/>
          </a:p>
        </p:txBody>
      </p:sp>
      <p:sp>
        <p:nvSpPr>
          <p:cNvPr id="88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209800"/>
            <a:ext cx="8226425" cy="1143000"/>
          </a:xfrm>
        </p:spPr>
        <p:txBody>
          <a:bodyPr/>
          <a:lstStyle/>
          <a:p>
            <a:r>
              <a:rPr lang="en-US" sz="4000"/>
              <a:t>Dimensional Modeling (DM)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BA00-5A8F-4036-8C64-F54938C67D52}" type="slidenum">
              <a:rPr lang="en-US"/>
              <a:pPr/>
              <a:t>3</a:t>
            </a:fld>
            <a:endParaRPr lang="en-US"/>
          </a:p>
        </p:txBody>
      </p:sp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sz="4000"/>
              <a:t>The need for ER modeling?</a:t>
            </a:r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5105400"/>
          </a:xfrm>
        </p:spPr>
        <p:txBody>
          <a:bodyPr/>
          <a:lstStyle/>
          <a:p>
            <a:r>
              <a:rPr lang="en-US"/>
              <a:t>Problems with early COBOLian data processing systems.</a:t>
            </a:r>
          </a:p>
          <a:p>
            <a:endParaRPr lang="en-US"/>
          </a:p>
          <a:p>
            <a:r>
              <a:rPr lang="en-US"/>
              <a:t>Data redundancies</a:t>
            </a:r>
          </a:p>
          <a:p>
            <a:endParaRPr lang="en-US"/>
          </a:p>
          <a:p>
            <a:r>
              <a:rPr lang="en-US"/>
              <a:t>From flat file to </a:t>
            </a:r>
            <a:r>
              <a:rPr lang="en-US" i="1"/>
              <a:t>Table</a:t>
            </a:r>
            <a:r>
              <a:rPr lang="en-US"/>
              <a:t>, each entity ultimately becomes a </a:t>
            </a:r>
            <a:r>
              <a:rPr lang="en-US" i="1"/>
              <a:t>Table </a:t>
            </a:r>
            <a:r>
              <a:rPr lang="en-US"/>
              <a:t>in the physical schema.</a:t>
            </a:r>
          </a:p>
          <a:p>
            <a:endParaRPr lang="en-US"/>
          </a:p>
          <a:p>
            <a:r>
              <a:rPr lang="en-US"/>
              <a:t>Simple O(n</a:t>
            </a:r>
            <a:r>
              <a:rPr lang="en-US" baseline="30000"/>
              <a:t>2</a:t>
            </a:r>
            <a:r>
              <a:rPr lang="en-US"/>
              <a:t>) Join to work with T</a:t>
            </a:r>
            <a:r>
              <a:rPr lang="en-US" i="1"/>
              <a:t>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7919E-3B4D-4215-9E2B-B7E21F1C75EA}" type="slidenum">
              <a:rPr lang="en-US"/>
              <a:pPr/>
              <a:t>4</a:t>
            </a:fld>
            <a:endParaRPr lang="en-US"/>
          </a:p>
        </p:txBody>
      </p:sp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/>
          <a:lstStyle/>
          <a:p>
            <a:r>
              <a:rPr lang="en-US" sz="3600"/>
              <a:t>Why ER Modeling has been so successful?</a:t>
            </a:r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763000" cy="53340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sz="3200"/>
              <a:t>Coupled with normalization drives out all the redundancy out of the database.</a:t>
            </a:r>
          </a:p>
          <a:p>
            <a:pPr lvl="1">
              <a:lnSpc>
                <a:spcPct val="90000"/>
              </a:lnSpc>
            </a:pPr>
            <a:endParaRPr lang="en-US" sz="3200"/>
          </a:p>
          <a:p>
            <a:pPr lvl="1">
              <a:lnSpc>
                <a:spcPct val="90000"/>
              </a:lnSpc>
            </a:pPr>
            <a:r>
              <a:rPr lang="en-US" sz="3200"/>
              <a:t>Change (or add or delete) the data at just one point.</a:t>
            </a:r>
          </a:p>
          <a:p>
            <a:pPr lvl="1">
              <a:lnSpc>
                <a:spcPct val="90000"/>
              </a:lnSpc>
            </a:pPr>
            <a:endParaRPr lang="en-US" sz="3200"/>
          </a:p>
          <a:p>
            <a:pPr lvl="1">
              <a:lnSpc>
                <a:spcPct val="90000"/>
              </a:lnSpc>
            </a:pPr>
            <a:r>
              <a:rPr lang="en-US" sz="3200"/>
              <a:t>Can be used with indexing for very fast access.</a:t>
            </a:r>
          </a:p>
          <a:p>
            <a:pPr lvl="1">
              <a:lnSpc>
                <a:spcPct val="90000"/>
              </a:lnSpc>
            </a:pPr>
            <a:endParaRPr lang="en-US" sz="3200"/>
          </a:p>
          <a:p>
            <a:pPr lvl="1">
              <a:lnSpc>
                <a:spcPct val="90000"/>
              </a:lnSpc>
            </a:pPr>
            <a:r>
              <a:rPr lang="en-US" sz="3200"/>
              <a:t>Resulted in success of OLTP systems.</a:t>
            </a:r>
            <a:endParaRPr lang="en-US" sz="320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7BEA-E8AD-4CF4-B525-7292AB93726D}" type="slidenum">
              <a:rPr lang="en-US"/>
              <a:pPr/>
              <a:t>5</a:t>
            </a:fld>
            <a:endParaRPr lang="en-US"/>
          </a:p>
        </p:txBody>
      </p:sp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sz="4000"/>
              <a:t>Need for DM: Un-answered Qs</a:t>
            </a:r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8915400" cy="6096000"/>
          </a:xfrm>
        </p:spPr>
        <p:txBody>
          <a:bodyPr/>
          <a:lstStyle/>
          <a:p>
            <a:r>
              <a:rPr lang="en-US" sz="2400"/>
              <a:t>Lets have a look at a </a:t>
            </a:r>
            <a:r>
              <a:rPr lang="en-US" sz="2400">
                <a:hlinkClick r:id="rId3" action="ppaction://hlinksldjump"/>
              </a:rPr>
              <a:t>typical ER data model </a:t>
            </a:r>
            <a:r>
              <a:rPr lang="en-US" sz="2400"/>
              <a:t>first.</a:t>
            </a:r>
          </a:p>
          <a:p>
            <a:endParaRPr lang="en-US" sz="1800"/>
          </a:p>
          <a:p>
            <a:r>
              <a:rPr lang="en-US" sz="2400"/>
              <a:t>Some Observations:</a:t>
            </a:r>
          </a:p>
          <a:p>
            <a:pPr lvl="1"/>
            <a:r>
              <a:rPr lang="en-US" sz="2400"/>
              <a:t>All tables look-alike, as a consequence it is difficult to identify:</a:t>
            </a:r>
          </a:p>
          <a:p>
            <a:pPr lvl="1"/>
            <a:endParaRPr lang="en-US" sz="2400"/>
          </a:p>
          <a:p>
            <a:pPr lvl="2"/>
            <a:r>
              <a:rPr lang="en-US"/>
              <a:t>Which table is more important ?</a:t>
            </a:r>
            <a:endParaRPr lang="en-US" sz="1600"/>
          </a:p>
          <a:p>
            <a:pPr lvl="2">
              <a:buFont typeface="Wingdings" pitchFamily="2" charset="2"/>
              <a:buNone/>
            </a:pPr>
            <a:r>
              <a:rPr lang="en-US" sz="1600"/>
              <a:t> </a:t>
            </a:r>
          </a:p>
          <a:p>
            <a:pPr lvl="2"/>
            <a:r>
              <a:rPr lang="en-US"/>
              <a:t>Which is the largest?</a:t>
            </a:r>
            <a:endParaRPr lang="en-US" sz="1600"/>
          </a:p>
          <a:p>
            <a:pPr lvl="2"/>
            <a:endParaRPr lang="en-US" sz="1600"/>
          </a:p>
          <a:p>
            <a:pPr lvl="2"/>
            <a:r>
              <a:rPr lang="en-US"/>
              <a:t>Which tables contain numerical measurements of the business?</a:t>
            </a:r>
            <a:endParaRPr lang="en-US" sz="1600"/>
          </a:p>
          <a:p>
            <a:pPr lvl="2"/>
            <a:endParaRPr lang="en-US" sz="1600"/>
          </a:p>
          <a:p>
            <a:pPr lvl="2"/>
            <a:r>
              <a:rPr lang="en-US"/>
              <a:t>Which table contain nearly static descriptive attributes?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1" grpId="0" build="p" bldLvl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B5EE-A27B-45C4-A150-11701543BDAB}" type="slidenum">
              <a:rPr lang="en-US"/>
              <a:pPr/>
              <a:t>6</a:t>
            </a:fld>
            <a:endParaRPr lang="en-US"/>
          </a:p>
        </p:txBody>
      </p:sp>
      <p:sp>
        <p:nvSpPr>
          <p:cNvPr id="84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/>
          <a:lstStyle/>
          <a:p>
            <a:r>
              <a:rPr lang="en-US" sz="3600"/>
              <a:t>Need for DM: Complexity of Representation</a:t>
            </a:r>
          </a:p>
        </p:txBody>
      </p:sp>
      <p:sp>
        <p:nvSpPr>
          <p:cNvPr id="84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81000"/>
            <a:ext cx="8534400" cy="6324600"/>
          </a:xfrm>
        </p:spPr>
        <p:txBody>
          <a:bodyPr/>
          <a:lstStyle/>
          <a:p>
            <a:pPr lvl="2">
              <a:buFont typeface="Wingdings" pitchFamily="2" charset="2"/>
              <a:buNone/>
            </a:pPr>
            <a:endParaRPr lang="en-US" sz="2800"/>
          </a:p>
          <a:p>
            <a:pPr lvl="1"/>
            <a:r>
              <a:rPr lang="en-US" sz="3200"/>
              <a:t>Many topologies for the same ER diagram, </a:t>
            </a:r>
            <a:r>
              <a:rPr lang="en-US" sz="3200" u="sng"/>
              <a:t>all</a:t>
            </a:r>
            <a:r>
              <a:rPr lang="en-US" sz="3200"/>
              <a:t> appearing </a:t>
            </a:r>
            <a:r>
              <a:rPr lang="en-US" sz="3200" u="sng"/>
              <a:t>different</a:t>
            </a:r>
            <a:r>
              <a:rPr lang="en-US" sz="3200"/>
              <a:t>.</a:t>
            </a:r>
          </a:p>
          <a:p>
            <a:pPr lvl="2"/>
            <a:r>
              <a:rPr lang="en-US" sz="2800"/>
              <a:t>Very hard to visualize and remember.</a:t>
            </a:r>
          </a:p>
          <a:p>
            <a:pPr lvl="2"/>
            <a:endParaRPr lang="en-US" sz="2800"/>
          </a:p>
          <a:p>
            <a:pPr lvl="2"/>
            <a:endParaRPr lang="en-US" sz="2800"/>
          </a:p>
          <a:p>
            <a:pPr lvl="2"/>
            <a:endParaRPr lang="en-US" sz="2800"/>
          </a:p>
          <a:p>
            <a:pPr lvl="2"/>
            <a:endParaRPr lang="en-US" sz="2800"/>
          </a:p>
          <a:p>
            <a:pPr lvl="2"/>
            <a:endParaRPr lang="en-US" sz="2800"/>
          </a:p>
          <a:p>
            <a:pPr lvl="2"/>
            <a:endParaRPr lang="en-US" sz="2800"/>
          </a:p>
          <a:p>
            <a:pPr lvl="2"/>
            <a:r>
              <a:rPr lang="en-US" sz="2800"/>
              <a:t>A large number of possible connections to any two (or more) tables </a:t>
            </a:r>
          </a:p>
        </p:txBody>
      </p:sp>
      <p:grpSp>
        <p:nvGrpSpPr>
          <p:cNvPr id="2" name="Group 117"/>
          <p:cNvGrpSpPr>
            <a:grpSpLocks/>
          </p:cNvGrpSpPr>
          <p:nvPr/>
        </p:nvGrpSpPr>
        <p:grpSpPr bwMode="auto">
          <a:xfrm>
            <a:off x="1295400" y="2438400"/>
            <a:ext cx="2209800" cy="2667000"/>
            <a:chOff x="816" y="1536"/>
            <a:chExt cx="1392" cy="1680"/>
          </a:xfrm>
        </p:grpSpPr>
        <p:sp>
          <p:nvSpPr>
            <p:cNvPr id="841797" name="Oval 69"/>
            <p:cNvSpPr>
              <a:spLocks noChangeArrowheads="1"/>
            </p:cNvSpPr>
            <p:nvPr/>
          </p:nvSpPr>
          <p:spPr bwMode="auto">
            <a:xfrm>
              <a:off x="816" y="235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en-US" sz="1600"/>
                <a:t>1</a:t>
              </a:r>
            </a:p>
          </p:txBody>
        </p:sp>
        <p:sp>
          <p:nvSpPr>
            <p:cNvPr id="841798" name="Oval 70"/>
            <p:cNvSpPr>
              <a:spLocks noChangeArrowheads="1"/>
            </p:cNvSpPr>
            <p:nvPr/>
          </p:nvSpPr>
          <p:spPr bwMode="auto">
            <a:xfrm>
              <a:off x="1440" y="2448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en-US" sz="1800" b="0"/>
                <a:t>10</a:t>
              </a:r>
            </a:p>
          </p:txBody>
        </p:sp>
        <p:sp>
          <p:nvSpPr>
            <p:cNvPr id="841799" name="Oval 71"/>
            <p:cNvSpPr>
              <a:spLocks noChangeArrowheads="1"/>
            </p:cNvSpPr>
            <p:nvPr/>
          </p:nvSpPr>
          <p:spPr bwMode="auto">
            <a:xfrm>
              <a:off x="1392" y="187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en-US" sz="1800" b="0"/>
                <a:t>3</a:t>
              </a:r>
            </a:p>
          </p:txBody>
        </p:sp>
        <p:sp>
          <p:nvSpPr>
            <p:cNvPr id="841800" name="Oval 72"/>
            <p:cNvSpPr>
              <a:spLocks noChangeArrowheads="1"/>
            </p:cNvSpPr>
            <p:nvPr/>
          </p:nvSpPr>
          <p:spPr bwMode="auto">
            <a:xfrm>
              <a:off x="1104" y="153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en-US" sz="1800" b="0"/>
                <a:t>12</a:t>
              </a:r>
            </a:p>
          </p:txBody>
        </p:sp>
        <p:sp>
          <p:nvSpPr>
            <p:cNvPr id="841801" name="Oval 73"/>
            <p:cNvSpPr>
              <a:spLocks noChangeArrowheads="1"/>
            </p:cNvSpPr>
            <p:nvPr/>
          </p:nvSpPr>
          <p:spPr bwMode="auto">
            <a:xfrm>
              <a:off x="1200" y="302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en-US" sz="1800" b="0"/>
                <a:t>2</a:t>
              </a:r>
            </a:p>
          </p:txBody>
        </p:sp>
        <p:sp>
          <p:nvSpPr>
            <p:cNvPr id="841802" name="Oval 74"/>
            <p:cNvSpPr>
              <a:spLocks noChangeArrowheads="1"/>
            </p:cNvSpPr>
            <p:nvPr/>
          </p:nvSpPr>
          <p:spPr bwMode="auto">
            <a:xfrm>
              <a:off x="1104" y="259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en-US" sz="1800" b="0"/>
                <a:t>6</a:t>
              </a:r>
            </a:p>
          </p:txBody>
        </p:sp>
        <p:sp>
          <p:nvSpPr>
            <p:cNvPr id="841803" name="Oval 75"/>
            <p:cNvSpPr>
              <a:spLocks noChangeArrowheads="1"/>
            </p:cNvSpPr>
            <p:nvPr/>
          </p:nvSpPr>
          <p:spPr bwMode="auto">
            <a:xfrm>
              <a:off x="1728" y="302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en-US" sz="1800" b="0"/>
                <a:t>5</a:t>
              </a:r>
            </a:p>
          </p:txBody>
        </p:sp>
        <p:sp>
          <p:nvSpPr>
            <p:cNvPr id="841804" name="Oval 76"/>
            <p:cNvSpPr>
              <a:spLocks noChangeArrowheads="1"/>
            </p:cNvSpPr>
            <p:nvPr/>
          </p:nvSpPr>
          <p:spPr bwMode="auto">
            <a:xfrm>
              <a:off x="912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en-US" sz="1800" b="0"/>
                <a:t>11</a:t>
              </a:r>
            </a:p>
          </p:txBody>
        </p:sp>
        <p:sp>
          <p:nvSpPr>
            <p:cNvPr id="841805" name="Oval 77"/>
            <p:cNvSpPr>
              <a:spLocks noChangeArrowheads="1"/>
            </p:cNvSpPr>
            <p:nvPr/>
          </p:nvSpPr>
          <p:spPr bwMode="auto">
            <a:xfrm>
              <a:off x="2016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en-US" sz="1800" b="0"/>
                <a:t>4</a:t>
              </a:r>
            </a:p>
          </p:txBody>
        </p:sp>
        <p:sp>
          <p:nvSpPr>
            <p:cNvPr id="841806" name="Oval 78"/>
            <p:cNvSpPr>
              <a:spLocks noChangeArrowheads="1"/>
            </p:cNvSpPr>
            <p:nvPr/>
          </p:nvSpPr>
          <p:spPr bwMode="auto">
            <a:xfrm>
              <a:off x="2016" y="172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en-US" sz="1800" b="0"/>
                <a:t>7</a:t>
              </a:r>
            </a:p>
          </p:txBody>
        </p:sp>
        <p:cxnSp>
          <p:nvCxnSpPr>
            <p:cNvPr id="841807" name="AutoShape 79"/>
            <p:cNvCxnSpPr>
              <a:cxnSpLocks noChangeShapeType="1"/>
              <a:stCxn id="841798" idx="4"/>
              <a:endCxn id="841797" idx="4"/>
            </p:cNvCxnSpPr>
            <p:nvPr/>
          </p:nvCxnSpPr>
          <p:spPr bwMode="auto">
            <a:xfrm flipH="1" flipV="1">
              <a:off x="912" y="2544"/>
              <a:ext cx="624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841808" name="Oval 80"/>
            <p:cNvSpPr>
              <a:spLocks noChangeArrowheads="1"/>
            </p:cNvSpPr>
            <p:nvPr/>
          </p:nvSpPr>
          <p:spPr bwMode="auto">
            <a:xfrm>
              <a:off x="1200" y="216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en-US" sz="1800" b="0"/>
                <a:t>8</a:t>
              </a:r>
            </a:p>
          </p:txBody>
        </p:sp>
        <p:sp>
          <p:nvSpPr>
            <p:cNvPr id="841809" name="Oval 81"/>
            <p:cNvSpPr>
              <a:spLocks noChangeArrowheads="1"/>
            </p:cNvSpPr>
            <p:nvPr/>
          </p:nvSpPr>
          <p:spPr bwMode="auto">
            <a:xfrm>
              <a:off x="1920" y="225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en-US" sz="1800" b="0"/>
                <a:t>9</a:t>
              </a:r>
            </a:p>
          </p:txBody>
        </p:sp>
        <p:cxnSp>
          <p:nvCxnSpPr>
            <p:cNvPr id="841810" name="AutoShape 82"/>
            <p:cNvCxnSpPr>
              <a:cxnSpLocks noChangeShapeType="1"/>
              <a:stCxn id="841801" idx="1"/>
              <a:endCxn id="841797" idx="4"/>
            </p:cNvCxnSpPr>
            <p:nvPr/>
          </p:nvCxnSpPr>
          <p:spPr bwMode="auto">
            <a:xfrm flipH="1" flipV="1">
              <a:off x="912" y="2544"/>
              <a:ext cx="316" cy="5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811" name="AutoShape 83"/>
            <p:cNvCxnSpPr>
              <a:cxnSpLocks noChangeShapeType="1"/>
              <a:stCxn id="841797" idx="4"/>
              <a:endCxn id="841799" idx="1"/>
            </p:cNvCxnSpPr>
            <p:nvPr/>
          </p:nvCxnSpPr>
          <p:spPr bwMode="auto">
            <a:xfrm flipV="1">
              <a:off x="912" y="1900"/>
              <a:ext cx="508" cy="6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812" name="AutoShape 84"/>
            <p:cNvCxnSpPr>
              <a:cxnSpLocks noChangeShapeType="1"/>
              <a:stCxn id="841798" idx="4"/>
              <a:endCxn id="841803" idx="1"/>
            </p:cNvCxnSpPr>
            <p:nvPr/>
          </p:nvCxnSpPr>
          <p:spPr bwMode="auto">
            <a:xfrm>
              <a:off x="1536" y="2640"/>
              <a:ext cx="220" cy="4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813" name="AutoShape 85"/>
            <p:cNvCxnSpPr>
              <a:cxnSpLocks noChangeShapeType="1"/>
              <a:stCxn id="841803" idx="5"/>
              <a:endCxn id="841805" idx="1"/>
            </p:cNvCxnSpPr>
            <p:nvPr/>
          </p:nvCxnSpPr>
          <p:spPr bwMode="auto">
            <a:xfrm flipV="1">
              <a:off x="1892" y="2092"/>
              <a:ext cx="152" cy="10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814" name="AutoShape 86"/>
            <p:cNvCxnSpPr>
              <a:cxnSpLocks noChangeShapeType="1"/>
              <a:stCxn id="841803" idx="5"/>
              <a:endCxn id="841804" idx="4"/>
            </p:cNvCxnSpPr>
            <p:nvPr/>
          </p:nvCxnSpPr>
          <p:spPr bwMode="auto">
            <a:xfrm flipH="1" flipV="1">
              <a:off x="1008" y="2256"/>
              <a:ext cx="884" cy="9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815" name="AutoShape 87"/>
            <p:cNvCxnSpPr>
              <a:cxnSpLocks noChangeShapeType="1"/>
              <a:stCxn id="841804" idx="4"/>
              <a:endCxn id="841805" idx="1"/>
            </p:cNvCxnSpPr>
            <p:nvPr/>
          </p:nvCxnSpPr>
          <p:spPr bwMode="auto">
            <a:xfrm flipV="1">
              <a:off x="1008" y="2092"/>
              <a:ext cx="1036" cy="1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816" name="AutoShape 88"/>
            <p:cNvCxnSpPr>
              <a:cxnSpLocks noChangeShapeType="1"/>
              <a:stCxn id="841798" idx="6"/>
              <a:endCxn id="841809" idx="2"/>
            </p:cNvCxnSpPr>
            <p:nvPr/>
          </p:nvCxnSpPr>
          <p:spPr bwMode="auto">
            <a:xfrm flipV="1">
              <a:off x="1632" y="2352"/>
              <a:ext cx="288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817" name="AutoShape 89"/>
            <p:cNvCxnSpPr>
              <a:cxnSpLocks noChangeShapeType="1"/>
              <a:stCxn id="841808" idx="6"/>
              <a:endCxn id="841809" idx="2"/>
            </p:cNvCxnSpPr>
            <p:nvPr/>
          </p:nvCxnSpPr>
          <p:spPr bwMode="auto">
            <a:xfrm>
              <a:off x="1392" y="2256"/>
              <a:ext cx="528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818" name="AutoShape 90"/>
            <p:cNvCxnSpPr>
              <a:cxnSpLocks noChangeShapeType="1"/>
              <a:stCxn id="841808" idx="6"/>
              <a:endCxn id="841806" idx="3"/>
            </p:cNvCxnSpPr>
            <p:nvPr/>
          </p:nvCxnSpPr>
          <p:spPr bwMode="auto">
            <a:xfrm flipV="1">
              <a:off x="1392" y="1892"/>
              <a:ext cx="652" cy="3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819" name="AutoShape 91"/>
            <p:cNvCxnSpPr>
              <a:cxnSpLocks noChangeShapeType="1"/>
              <a:stCxn id="841806" idx="3"/>
              <a:endCxn id="841802" idx="5"/>
            </p:cNvCxnSpPr>
            <p:nvPr/>
          </p:nvCxnSpPr>
          <p:spPr bwMode="auto">
            <a:xfrm flipH="1">
              <a:off x="1268" y="1892"/>
              <a:ext cx="776" cy="8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820" name="AutoShape 92"/>
            <p:cNvCxnSpPr>
              <a:cxnSpLocks noChangeShapeType="1"/>
              <a:stCxn id="841802" idx="2"/>
              <a:endCxn id="841800" idx="5"/>
            </p:cNvCxnSpPr>
            <p:nvPr/>
          </p:nvCxnSpPr>
          <p:spPr bwMode="auto">
            <a:xfrm flipV="1">
              <a:off x="1104" y="1700"/>
              <a:ext cx="164" cy="9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18"/>
          <p:cNvGrpSpPr>
            <a:grpSpLocks/>
          </p:cNvGrpSpPr>
          <p:nvPr/>
        </p:nvGrpSpPr>
        <p:grpSpPr bwMode="auto">
          <a:xfrm>
            <a:off x="4267200" y="2819400"/>
            <a:ext cx="2819400" cy="2286000"/>
            <a:chOff x="2688" y="1776"/>
            <a:chExt cx="1776" cy="1440"/>
          </a:xfrm>
        </p:grpSpPr>
        <p:sp>
          <p:nvSpPr>
            <p:cNvPr id="841821" name="Oval 93"/>
            <p:cNvSpPr>
              <a:spLocks noChangeArrowheads="1"/>
            </p:cNvSpPr>
            <p:nvPr/>
          </p:nvSpPr>
          <p:spPr bwMode="auto">
            <a:xfrm>
              <a:off x="2928" y="254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en-US" sz="1600"/>
                <a:t>1</a:t>
              </a:r>
            </a:p>
          </p:txBody>
        </p:sp>
        <p:sp>
          <p:nvSpPr>
            <p:cNvPr id="841822" name="Oval 94"/>
            <p:cNvSpPr>
              <a:spLocks noChangeArrowheads="1"/>
            </p:cNvSpPr>
            <p:nvPr/>
          </p:nvSpPr>
          <p:spPr bwMode="auto">
            <a:xfrm>
              <a:off x="3264" y="2400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en-US" sz="1800" b="0"/>
                <a:t>10</a:t>
              </a:r>
            </a:p>
          </p:txBody>
        </p:sp>
        <p:sp>
          <p:nvSpPr>
            <p:cNvPr id="841823" name="Oval 95"/>
            <p:cNvSpPr>
              <a:spLocks noChangeArrowheads="1"/>
            </p:cNvSpPr>
            <p:nvPr/>
          </p:nvSpPr>
          <p:spPr bwMode="auto">
            <a:xfrm>
              <a:off x="2688" y="292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en-US" sz="1800" b="0"/>
                <a:t>3</a:t>
              </a:r>
            </a:p>
          </p:txBody>
        </p:sp>
        <p:sp>
          <p:nvSpPr>
            <p:cNvPr id="841824" name="Oval 96"/>
            <p:cNvSpPr>
              <a:spLocks noChangeArrowheads="1"/>
            </p:cNvSpPr>
            <p:nvPr/>
          </p:nvSpPr>
          <p:spPr bwMode="auto">
            <a:xfrm>
              <a:off x="3024" y="182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en-US" sz="1800" b="0"/>
                <a:t>12</a:t>
              </a:r>
            </a:p>
          </p:txBody>
        </p:sp>
        <p:sp>
          <p:nvSpPr>
            <p:cNvPr id="841825" name="Oval 97"/>
            <p:cNvSpPr>
              <a:spLocks noChangeArrowheads="1"/>
            </p:cNvSpPr>
            <p:nvPr/>
          </p:nvSpPr>
          <p:spPr bwMode="auto">
            <a:xfrm>
              <a:off x="3264" y="292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en-US" sz="1800" b="0"/>
                <a:t>2</a:t>
              </a:r>
            </a:p>
          </p:txBody>
        </p:sp>
        <p:sp>
          <p:nvSpPr>
            <p:cNvPr id="841826" name="Oval 98"/>
            <p:cNvSpPr>
              <a:spLocks noChangeArrowheads="1"/>
            </p:cNvSpPr>
            <p:nvPr/>
          </p:nvSpPr>
          <p:spPr bwMode="auto">
            <a:xfrm>
              <a:off x="3600" y="177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en-US" sz="1800" b="0"/>
                <a:t>6</a:t>
              </a:r>
            </a:p>
          </p:txBody>
        </p:sp>
        <p:sp>
          <p:nvSpPr>
            <p:cNvPr id="841827" name="Oval 99"/>
            <p:cNvSpPr>
              <a:spLocks noChangeArrowheads="1"/>
            </p:cNvSpPr>
            <p:nvPr/>
          </p:nvSpPr>
          <p:spPr bwMode="auto">
            <a:xfrm>
              <a:off x="3792" y="292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en-US" sz="1800" b="0"/>
                <a:t>5</a:t>
              </a:r>
            </a:p>
          </p:txBody>
        </p:sp>
        <p:sp>
          <p:nvSpPr>
            <p:cNvPr id="841828" name="Oval 100"/>
            <p:cNvSpPr>
              <a:spLocks noChangeArrowheads="1"/>
            </p:cNvSpPr>
            <p:nvPr/>
          </p:nvSpPr>
          <p:spPr bwMode="auto">
            <a:xfrm>
              <a:off x="4272" y="244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en-US" sz="1800" b="0"/>
                <a:t>11</a:t>
              </a:r>
            </a:p>
          </p:txBody>
        </p:sp>
        <p:sp>
          <p:nvSpPr>
            <p:cNvPr id="841829" name="Oval 101"/>
            <p:cNvSpPr>
              <a:spLocks noChangeArrowheads="1"/>
            </p:cNvSpPr>
            <p:nvPr/>
          </p:nvSpPr>
          <p:spPr bwMode="auto">
            <a:xfrm>
              <a:off x="4272" y="302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en-US" sz="1800" b="0"/>
                <a:t>4</a:t>
              </a:r>
            </a:p>
          </p:txBody>
        </p:sp>
        <p:sp>
          <p:nvSpPr>
            <p:cNvPr id="841830" name="Oval 102"/>
            <p:cNvSpPr>
              <a:spLocks noChangeArrowheads="1"/>
            </p:cNvSpPr>
            <p:nvPr/>
          </p:nvSpPr>
          <p:spPr bwMode="auto">
            <a:xfrm>
              <a:off x="4128" y="187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en-US" sz="1800" b="0"/>
                <a:t>7</a:t>
              </a:r>
            </a:p>
          </p:txBody>
        </p:sp>
        <p:cxnSp>
          <p:nvCxnSpPr>
            <p:cNvPr id="841831" name="AutoShape 103"/>
            <p:cNvCxnSpPr>
              <a:cxnSpLocks noChangeShapeType="1"/>
              <a:stCxn id="841822" idx="4"/>
              <a:endCxn id="841821" idx="4"/>
            </p:cNvCxnSpPr>
            <p:nvPr/>
          </p:nvCxnSpPr>
          <p:spPr bwMode="auto">
            <a:xfrm flipH="1">
              <a:off x="3024" y="2592"/>
              <a:ext cx="336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841832" name="Oval 104"/>
            <p:cNvSpPr>
              <a:spLocks noChangeArrowheads="1"/>
            </p:cNvSpPr>
            <p:nvPr/>
          </p:nvSpPr>
          <p:spPr bwMode="auto">
            <a:xfrm>
              <a:off x="326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en-US" sz="1800" b="0"/>
                <a:t>8</a:t>
              </a:r>
            </a:p>
          </p:txBody>
        </p:sp>
        <p:sp>
          <p:nvSpPr>
            <p:cNvPr id="841833" name="Oval 105"/>
            <p:cNvSpPr>
              <a:spLocks noChangeArrowheads="1"/>
            </p:cNvSpPr>
            <p:nvPr/>
          </p:nvSpPr>
          <p:spPr bwMode="auto">
            <a:xfrm>
              <a:off x="3792" y="244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en-US" sz="1800" b="0"/>
                <a:t>9</a:t>
              </a:r>
            </a:p>
          </p:txBody>
        </p:sp>
        <p:cxnSp>
          <p:nvCxnSpPr>
            <p:cNvPr id="841834" name="AutoShape 106"/>
            <p:cNvCxnSpPr>
              <a:cxnSpLocks noChangeShapeType="1"/>
              <a:stCxn id="841825" idx="1"/>
              <a:endCxn id="841821" idx="4"/>
            </p:cNvCxnSpPr>
            <p:nvPr/>
          </p:nvCxnSpPr>
          <p:spPr bwMode="auto">
            <a:xfrm flipH="1" flipV="1">
              <a:off x="3024" y="2736"/>
              <a:ext cx="268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835" name="AutoShape 107"/>
            <p:cNvCxnSpPr>
              <a:cxnSpLocks noChangeShapeType="1"/>
              <a:stCxn id="841821" idx="4"/>
              <a:endCxn id="841823" idx="1"/>
            </p:cNvCxnSpPr>
            <p:nvPr/>
          </p:nvCxnSpPr>
          <p:spPr bwMode="auto">
            <a:xfrm flipH="1">
              <a:off x="2716" y="2736"/>
              <a:ext cx="308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836" name="AutoShape 108"/>
            <p:cNvCxnSpPr>
              <a:cxnSpLocks noChangeShapeType="1"/>
              <a:stCxn id="841822" idx="4"/>
              <a:endCxn id="841827" idx="1"/>
            </p:cNvCxnSpPr>
            <p:nvPr/>
          </p:nvCxnSpPr>
          <p:spPr bwMode="auto">
            <a:xfrm>
              <a:off x="3360" y="2592"/>
              <a:ext cx="460" cy="3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837" name="AutoShape 109"/>
            <p:cNvCxnSpPr>
              <a:cxnSpLocks noChangeShapeType="1"/>
              <a:stCxn id="841827" idx="5"/>
              <a:endCxn id="841829" idx="1"/>
            </p:cNvCxnSpPr>
            <p:nvPr/>
          </p:nvCxnSpPr>
          <p:spPr bwMode="auto">
            <a:xfrm flipV="1">
              <a:off x="3956" y="3052"/>
              <a:ext cx="344" cy="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838" name="AutoShape 110"/>
            <p:cNvCxnSpPr>
              <a:cxnSpLocks noChangeShapeType="1"/>
              <a:stCxn id="841827" idx="5"/>
              <a:endCxn id="841828" idx="4"/>
            </p:cNvCxnSpPr>
            <p:nvPr/>
          </p:nvCxnSpPr>
          <p:spPr bwMode="auto">
            <a:xfrm flipV="1">
              <a:off x="3956" y="2640"/>
              <a:ext cx="412" cy="4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839" name="AutoShape 111"/>
            <p:cNvCxnSpPr>
              <a:cxnSpLocks noChangeShapeType="1"/>
              <a:stCxn id="841828" idx="4"/>
              <a:endCxn id="841829" idx="1"/>
            </p:cNvCxnSpPr>
            <p:nvPr/>
          </p:nvCxnSpPr>
          <p:spPr bwMode="auto">
            <a:xfrm flipH="1">
              <a:off x="4300" y="2640"/>
              <a:ext cx="68" cy="4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840" name="AutoShape 112"/>
            <p:cNvCxnSpPr>
              <a:cxnSpLocks noChangeShapeType="1"/>
              <a:stCxn id="841822" idx="6"/>
              <a:endCxn id="841833" idx="2"/>
            </p:cNvCxnSpPr>
            <p:nvPr/>
          </p:nvCxnSpPr>
          <p:spPr bwMode="auto">
            <a:xfrm>
              <a:off x="3456" y="2496"/>
              <a:ext cx="336" cy="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841" name="AutoShape 113"/>
            <p:cNvCxnSpPr>
              <a:cxnSpLocks noChangeShapeType="1"/>
              <a:stCxn id="841832" idx="6"/>
              <a:endCxn id="841833" idx="2"/>
            </p:cNvCxnSpPr>
            <p:nvPr/>
          </p:nvCxnSpPr>
          <p:spPr bwMode="auto">
            <a:xfrm>
              <a:off x="3456" y="2160"/>
              <a:ext cx="336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842" name="AutoShape 114"/>
            <p:cNvCxnSpPr>
              <a:cxnSpLocks noChangeShapeType="1"/>
              <a:stCxn id="841832" idx="6"/>
              <a:endCxn id="841830" idx="3"/>
            </p:cNvCxnSpPr>
            <p:nvPr/>
          </p:nvCxnSpPr>
          <p:spPr bwMode="auto">
            <a:xfrm flipV="1">
              <a:off x="3456" y="2036"/>
              <a:ext cx="700" cy="1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843" name="AutoShape 115"/>
            <p:cNvCxnSpPr>
              <a:cxnSpLocks noChangeShapeType="1"/>
              <a:stCxn id="841830" idx="3"/>
              <a:endCxn id="841826" idx="5"/>
            </p:cNvCxnSpPr>
            <p:nvPr/>
          </p:nvCxnSpPr>
          <p:spPr bwMode="auto">
            <a:xfrm flipH="1" flipV="1">
              <a:off x="3764" y="1940"/>
              <a:ext cx="392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844" name="AutoShape 116"/>
            <p:cNvCxnSpPr>
              <a:cxnSpLocks noChangeShapeType="1"/>
              <a:stCxn id="841826" idx="2"/>
              <a:endCxn id="841824" idx="5"/>
            </p:cNvCxnSpPr>
            <p:nvPr/>
          </p:nvCxnSpPr>
          <p:spPr bwMode="auto">
            <a:xfrm flipH="1">
              <a:off x="3188" y="1872"/>
              <a:ext cx="412" cy="1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1731" grpId="0" build="p" bldLvl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0730-35E7-4DE9-A9CA-B745DB2AA106}" type="slidenum">
              <a:rPr lang="en-US"/>
              <a:pPr/>
              <a:t>7</a:t>
            </a:fld>
            <a:endParaRPr lang="en-US"/>
          </a:p>
        </p:txBody>
      </p:sp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sz="4000"/>
              <a:t>Need for DM: The Paradox</a:t>
            </a:r>
          </a:p>
        </p:txBody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763000" cy="586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>
                <a:solidFill>
                  <a:schemeClr val="hlink"/>
                </a:solidFill>
              </a:rPr>
              <a:t>The Paradox:</a:t>
            </a:r>
            <a:r>
              <a:rPr lang="en-US" sz="2400"/>
              <a:t> Trying to make information accessible using tables resulted in an inability to query them!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ER and Normalization result in large number of tables which are: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Hard to understand by the users (DB programmers)</a:t>
            </a:r>
          </a:p>
          <a:p>
            <a:pPr lvl="1">
              <a:lnSpc>
                <a:spcPct val="90000"/>
              </a:lnSpc>
            </a:pP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/>
              <a:t>Hard to navigate optimally by DBMS software</a:t>
            </a:r>
          </a:p>
          <a:p>
            <a:pPr>
              <a:lnSpc>
                <a:spcPct val="90000"/>
              </a:lnSpc>
            </a:pPr>
            <a:endParaRPr lang="en-US" sz="1600"/>
          </a:p>
          <a:p>
            <a:pPr>
              <a:lnSpc>
                <a:spcPct val="90000"/>
              </a:lnSpc>
            </a:pPr>
            <a:endParaRPr lang="en-US" sz="1400"/>
          </a:p>
          <a:p>
            <a:pPr>
              <a:lnSpc>
                <a:spcPct val="90000"/>
              </a:lnSpc>
            </a:pPr>
            <a:r>
              <a:rPr lang="en-US" sz="2400"/>
              <a:t>Real value of ER is in using tables individually or in pairs</a:t>
            </a:r>
          </a:p>
          <a:p>
            <a:pPr>
              <a:lnSpc>
                <a:spcPct val="90000"/>
              </a:lnSpc>
            </a:pPr>
            <a:endParaRPr lang="en-US" sz="1200"/>
          </a:p>
          <a:p>
            <a:pPr>
              <a:lnSpc>
                <a:spcPct val="90000"/>
              </a:lnSpc>
            </a:pPr>
            <a:endParaRPr lang="en-US" sz="1200"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chemeClr val="hlink"/>
                </a:solidFill>
              </a:rPr>
              <a:t>Too complex for queries that span multiple tables with a large number of records</a:t>
            </a:r>
            <a:endParaRPr lang="en-US" sz="2400"/>
          </a:p>
          <a:p>
            <a:pPr lvl="1">
              <a:lnSpc>
                <a:spcPct val="90000"/>
              </a:lnSpc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DDF3-3515-4ABD-A43C-D8E828C55E95}" type="slidenum">
              <a:rPr lang="en-US"/>
              <a:pPr/>
              <a:t>8</a:t>
            </a:fld>
            <a:endParaRPr lang="en-US"/>
          </a:p>
        </p:txBody>
      </p:sp>
      <p:sp>
        <p:nvSpPr>
          <p:cNvPr id="86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ER vs. DM</a:t>
            </a:r>
          </a:p>
        </p:txBody>
      </p:sp>
      <p:graphicFrame>
        <p:nvGraphicFramePr>
          <p:cNvPr id="860188" name="Group 28"/>
          <p:cNvGraphicFramePr>
            <a:graphicFrameLocks noGrp="1"/>
          </p:cNvGraphicFramePr>
          <p:nvPr>
            <p:ph idx="1"/>
          </p:nvPr>
        </p:nvGraphicFramePr>
        <p:xfrm>
          <a:off x="457200" y="1066800"/>
          <a:ext cx="8226425" cy="5231130"/>
        </p:xfrm>
        <a:graphic>
          <a:graphicData uri="http://schemas.openxmlformats.org/drawingml/2006/table">
            <a:tbl>
              <a:tblPr/>
              <a:tblGrid>
                <a:gridCol w="4329113"/>
                <a:gridCol w="3897312"/>
              </a:tblGrid>
              <a:tr h="4667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ER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DM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10858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    Constituted to optimize OLTP performance.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   Constituted to optimize DSS query performance.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842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    Models the </a:t>
                      </a: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micro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relationships among data elements. 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   Models the </a:t>
                      </a: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macro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relationships among data elements with an overall </a:t>
                      </a: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deterministic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strategy.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    A wild variability of the structure of ER models.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    All dimensions serve as equal entry points to the fact table.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2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Very vulnerable to changes in the user's querying habits, because such schemas are asymmetrical.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Changes in users' querying habits can be accommodated by automatic SQL generators.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3F12-A565-4C8B-AFFE-AABEBC21701C}" type="slidenum">
              <a:rPr lang="en-US"/>
              <a:pPr/>
              <a:t>9</a:t>
            </a:fld>
            <a:endParaRPr lang="en-US"/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sz="4000"/>
              <a:t>How to simplify a ER data model?</a:t>
            </a:r>
          </a:p>
        </p:txBody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458200" cy="4497388"/>
          </a:xfrm>
        </p:spPr>
        <p:txBody>
          <a:bodyPr/>
          <a:lstStyle/>
          <a:p>
            <a:r>
              <a:rPr lang="en-US" sz="4000">
                <a:solidFill>
                  <a:schemeClr val="hlink"/>
                </a:solidFill>
              </a:rPr>
              <a:t>Two general methods:</a:t>
            </a:r>
          </a:p>
          <a:p>
            <a:endParaRPr lang="en-US" sz="4000">
              <a:solidFill>
                <a:schemeClr val="hlink"/>
              </a:solidFill>
            </a:endParaRPr>
          </a:p>
          <a:p>
            <a:pPr lvl="1"/>
            <a:r>
              <a:rPr lang="en-US" sz="3600"/>
              <a:t> De-Normalization</a:t>
            </a:r>
          </a:p>
          <a:p>
            <a:pPr lvl="1"/>
            <a:endParaRPr lang="en-US" sz="3600"/>
          </a:p>
          <a:p>
            <a:pPr lvl="1"/>
            <a:r>
              <a:rPr lang="en-US" sz="3600"/>
              <a:t> Dimensional Modeling (DM)</a:t>
            </a:r>
          </a:p>
          <a:p>
            <a:pPr lvl="1">
              <a:buFont typeface="Wingdings" pitchFamily="2" charset="2"/>
              <a:buNone/>
            </a:pPr>
            <a:endParaRPr 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379" grpId="0" build="p" bldLvl="3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741</Words>
  <Application>Microsoft Office PowerPoint</Application>
  <PresentationFormat>On-screen Show (4:3)</PresentationFormat>
  <Paragraphs>303</Paragraphs>
  <Slides>18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Data Warehousing </vt:lpstr>
      <vt:lpstr>Dimensional Modeling (DM)</vt:lpstr>
      <vt:lpstr>The need for ER modeling?</vt:lpstr>
      <vt:lpstr>Why ER Modeling has been so successful?</vt:lpstr>
      <vt:lpstr>Need for DM: Un-answered Qs</vt:lpstr>
      <vt:lpstr>Need for DM: Complexity of Representation</vt:lpstr>
      <vt:lpstr>Need for DM: The Paradox</vt:lpstr>
      <vt:lpstr>ER vs. DM</vt:lpstr>
      <vt:lpstr>How to simplify a ER data model?</vt:lpstr>
      <vt:lpstr>What is DM?…</vt:lpstr>
      <vt:lpstr>What is DM?...</vt:lpstr>
      <vt:lpstr>Dimensions have Hierarchies</vt:lpstr>
      <vt:lpstr>The two Schemas</vt:lpstr>
      <vt:lpstr>“Simplified” 3NF (Retail)</vt:lpstr>
      <vt:lpstr>Vastly Simplified Star Schema </vt:lpstr>
      <vt:lpstr>The Benefit of Simplicity </vt:lpstr>
      <vt:lpstr>Features of Star Schema</vt:lpstr>
      <vt:lpstr>Quantifying space requirement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Warehousing </dc:title>
  <dc:creator>Arif Shah</dc:creator>
  <cp:lastModifiedBy>Arif Shah</cp:lastModifiedBy>
  <cp:revision>2</cp:revision>
  <dcterms:created xsi:type="dcterms:W3CDTF">2015-05-07T03:51:57Z</dcterms:created>
  <dcterms:modified xsi:type="dcterms:W3CDTF">2015-05-07T04:00:36Z</dcterms:modified>
</cp:coreProperties>
</file>