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52AFD-7428-4426-8200-A48FE37442AE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7CACA-6F92-4358-A190-7260F3B63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D26FC-E7FC-424A-B33A-D9D9F03CBCF0}" type="slidenum">
              <a:rPr lang="en-US"/>
              <a:pPr/>
              <a:t>2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EF3FF-B201-40C9-82D6-76FEBEA097CE}" type="slidenum">
              <a:rPr lang="en-US"/>
              <a:pPr/>
              <a:t>11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1B06C-9ACC-4765-8C10-13A510BF6638}" type="slidenum">
              <a:rPr lang="en-US"/>
              <a:pPr/>
              <a:t>12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63702-A612-4BED-8C25-3C7BD1906A0F}" type="slidenum">
              <a:rPr lang="en-US"/>
              <a:pPr/>
              <a:t>13</a:t>
            </a:fld>
            <a:endParaRPr 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C0629-AD28-4BFC-83B5-25797985E409}" type="slidenum">
              <a:rPr lang="en-US"/>
              <a:pPr/>
              <a:t>14</a:t>
            </a:fld>
            <a:endParaRPr lang="en-US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FCDC9-73A0-47FF-AAE2-B3D0FA87CF0D}" type="slidenum">
              <a:rPr lang="en-US"/>
              <a:pPr/>
              <a:t>15</a:t>
            </a:fld>
            <a:endParaRPr lang="en-US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A2B5E-B930-4BCB-A79D-115F8F626754}" type="slidenum">
              <a:rPr lang="en-US"/>
              <a:pPr/>
              <a:t>16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F15F4-3993-47CA-A6AE-A34A868306EA}" type="slidenum">
              <a:rPr lang="en-US"/>
              <a:pPr/>
              <a:t>17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613AA-1BC8-4D43-9039-8D4C968FA01F}" type="slidenum">
              <a:rPr lang="en-US"/>
              <a:pPr/>
              <a:t>18</a:t>
            </a:fld>
            <a:endParaRPr lang="en-US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F8787-FC03-48AE-9A65-57135BF3EBC8}" type="slidenum">
              <a:rPr lang="en-US"/>
              <a:pPr/>
              <a:t>19</a:t>
            </a:fld>
            <a:endParaRPr 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01A56-4084-4D4F-B286-552D90D20E56}" type="slidenum">
              <a:rPr lang="en-US"/>
              <a:pPr/>
              <a:t>20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AFE09-D4D5-4B4A-B403-1DF7C3D6175D}" type="slidenum">
              <a:rPr lang="en-US"/>
              <a:pPr/>
              <a:t>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95096-CCA4-4533-A2EF-609A17D7BA22}" type="slidenum">
              <a:rPr lang="en-US"/>
              <a:pPr/>
              <a:t>4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3D034-A8F0-4EA8-AC76-355C4E34FBA8}" type="slidenum">
              <a:rPr lang="en-US"/>
              <a:pPr/>
              <a:t>5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0" hangingPunct="0">
              <a:spcBef>
                <a:spcPct val="0"/>
              </a:spcBef>
            </a:pPr>
            <a:endParaRPr lang="en-US"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91F71-5EB0-4C96-8125-9C201B396A33}" type="slidenum">
              <a:rPr lang="en-US"/>
              <a:pPr/>
              <a:t>6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34442-B865-4758-BF56-62BF18A33D41}" type="slidenum">
              <a:rPr lang="en-US"/>
              <a:pPr/>
              <a:t>7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B0714-3E20-4003-9765-FFE86C551570}" type="slidenum">
              <a:rPr lang="en-US"/>
              <a:pPr/>
              <a:t>8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AC0FA-BCE8-43FE-AE7E-0826050E2216}" type="slidenum">
              <a:rPr lang="en-US"/>
              <a:pPr/>
              <a:t>9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B068B-656C-460D-9A46-1CAD73D57810}" type="slidenum">
              <a:rPr lang="en-US"/>
              <a:pPr/>
              <a:t>10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2992-0B45-442D-92EC-053EA96D629D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DB3A-323E-4971-BDB5-103CA9536469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39C8-9658-40B8-A08D-7BD8908DF6B3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800F-02D5-4C58-8447-67579FC1E6A9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BDB-1FAE-4815-8546-ED7259EF47C3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0375-5BFD-461C-A7ED-3ED8FA99D12D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5F07-9D37-4F2D-9C6B-3A2AECD6442F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9633-3A11-40DE-BD4D-39C9F58ADBE1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8B4C-E0BA-444A-A4BE-DABCDBB5163B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D9F2-635D-4E70-9B4B-4347538DE0B3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4C-8A1C-46A9-8B77-ACC23AE933A2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8665-16B1-4D5D-952F-5E8DD07D4889}" type="datetime1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A0D0-CA96-4EBA-B313-162AC157D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B22E2-479E-4E54-9842-C4325C598068}" type="slidenum">
              <a:rPr lang="en-US"/>
              <a:pPr/>
              <a:t>1</a:t>
            </a:fld>
            <a:endParaRPr 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/>
          <a:lstStyle/>
          <a:p>
            <a:r>
              <a:rPr lang="en-US" sz="4000"/>
              <a:t>Extract Transform Load (ETL)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CCEF-5728-4EA1-9AF7-2B672A233316}" type="slidenum">
              <a:rPr lang="en-US"/>
              <a:pPr/>
              <a:t>10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Data Transformation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2286000" y="990600"/>
            <a:ext cx="394017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/>
              <a:t> </a:t>
            </a:r>
            <a:r>
              <a:rPr lang="en-US" sz="3600" b="1"/>
              <a:t>Basic tasks</a:t>
            </a: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r>
              <a:rPr lang="en-US" sz="3600"/>
              <a:t> </a:t>
            </a:r>
            <a:r>
              <a:rPr lang="en-US" sz="3200"/>
              <a:t>Selection</a:t>
            </a: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endParaRPr lang="en-US" sz="1600"/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r>
              <a:rPr lang="en-US" sz="3200"/>
              <a:t> Splitting/Joining</a:t>
            </a: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endParaRPr lang="en-US" sz="1600"/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r>
              <a:rPr lang="en-US" sz="3200"/>
              <a:t> Conversion</a:t>
            </a: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endParaRPr lang="en-US" sz="1600"/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r>
              <a:rPr lang="en-US" sz="3200"/>
              <a:t> Summarization</a:t>
            </a:r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endParaRPr lang="en-US" sz="1600"/>
          </a:p>
          <a:p>
            <a:pPr marL="800100" lvl="1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AutoNum type="arabicPeriod"/>
            </a:pPr>
            <a:r>
              <a:rPr lang="en-US" sz="3200"/>
              <a:t> Enrichment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512-6446-4132-841E-61F242ACC916}" type="slidenum">
              <a:rPr lang="en-US"/>
              <a:pPr/>
              <a:t>11</a:t>
            </a:fld>
            <a:endParaRPr 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3124200" y="2590800"/>
            <a:ext cx="2997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C8D9-8A1A-4A3B-A97C-5DFC4E824C5C}" type="slidenum">
              <a:rPr lang="en-US"/>
              <a:pPr/>
              <a:t>12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2514600" y="2590800"/>
            <a:ext cx="44577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Splitting/joining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EAE-789B-4921-BC1B-D975703E7B99}" type="slidenum">
              <a:rPr lang="en-US"/>
              <a:pPr/>
              <a:t>13</a:t>
            </a:fld>
            <a:endParaRPr lang="en-US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2514600" y="2590800"/>
            <a:ext cx="352425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C224-4AB8-4AE2-8AB4-206A2881AD89}" type="slidenum">
              <a:rPr lang="en-US"/>
              <a:pPr/>
              <a:t>14</a:t>
            </a:fld>
            <a:endParaRPr lang="en-US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3200"/>
              <a:t>Data Transformation Basic Tasks: Conversion Example-1</a:t>
            </a: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3058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Convert common data elements into a consistent form i.e. name and address.</a:t>
            </a:r>
            <a:endParaRPr lang="en-US" sz="14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32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32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32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Translation of dissimilar codes into a standard code.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14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4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905000"/>
            <a:ext cx="7391400" cy="1190625"/>
            <a:chOff x="96" y="2448"/>
            <a:chExt cx="4656" cy="750"/>
          </a:xfrm>
        </p:grpSpPr>
        <p:sp>
          <p:nvSpPr>
            <p:cNvPr id="824325" name="Text Box 5"/>
            <p:cNvSpPr txBox="1">
              <a:spLocks noChangeArrowheads="1"/>
            </p:cNvSpPr>
            <p:nvPr/>
          </p:nvSpPr>
          <p:spPr bwMode="auto">
            <a:xfrm>
              <a:off x="96" y="2448"/>
              <a:ext cx="4656" cy="7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Field format			Field data</a:t>
              </a:r>
            </a:p>
            <a:p>
              <a:r>
                <a:rPr lang="en-US"/>
                <a:t>First-Family-title			Muhammad Ibrahim Contractor</a:t>
              </a:r>
            </a:p>
            <a:p>
              <a:r>
                <a:rPr lang="en-US"/>
                <a:t>Family-title-comma-first		Ibrahim Contractor, Muhammad</a:t>
              </a:r>
            </a:p>
            <a:p>
              <a:r>
                <a:rPr lang="en-US"/>
                <a:t>Family-comma-first-title		Ibrahim, Muhammad Contractor</a:t>
              </a:r>
            </a:p>
          </p:txBody>
        </p:sp>
        <p:sp>
          <p:nvSpPr>
            <p:cNvPr id="824326" name="Line 6"/>
            <p:cNvSpPr>
              <a:spLocks noChangeShapeType="1"/>
            </p:cNvSpPr>
            <p:nvPr/>
          </p:nvSpPr>
          <p:spPr bwMode="auto">
            <a:xfrm>
              <a:off x="1728" y="273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327" name="Line 7"/>
            <p:cNvSpPr>
              <a:spLocks noChangeShapeType="1"/>
            </p:cNvSpPr>
            <p:nvPr/>
          </p:nvSpPr>
          <p:spPr bwMode="auto">
            <a:xfrm>
              <a:off x="1728" y="292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328" name="Line 8"/>
            <p:cNvSpPr>
              <a:spLocks noChangeShapeType="1"/>
            </p:cNvSpPr>
            <p:nvPr/>
          </p:nvSpPr>
          <p:spPr bwMode="auto">
            <a:xfrm>
              <a:off x="1728" y="3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4191000"/>
            <a:ext cx="2406650" cy="641350"/>
            <a:chOff x="336" y="2640"/>
            <a:chExt cx="1516" cy="404"/>
          </a:xfrm>
        </p:grpSpPr>
        <p:sp>
          <p:nvSpPr>
            <p:cNvPr id="824330" name="Text Box 10"/>
            <p:cNvSpPr txBox="1">
              <a:spLocks noChangeArrowheads="1"/>
            </p:cNvSpPr>
            <p:nvPr/>
          </p:nvSpPr>
          <p:spPr bwMode="auto">
            <a:xfrm>
              <a:off x="336" y="2640"/>
              <a:ext cx="1516" cy="4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Natl. ID		NID</a:t>
              </a:r>
            </a:p>
            <a:p>
              <a:r>
                <a:rPr lang="en-US"/>
                <a:t>National ID	NID</a:t>
              </a:r>
            </a:p>
          </p:txBody>
        </p:sp>
        <p:sp>
          <p:nvSpPr>
            <p:cNvPr id="824331" name="Line 11"/>
            <p:cNvSpPr>
              <a:spLocks noChangeShapeType="1"/>
            </p:cNvSpPr>
            <p:nvPr/>
          </p:nvSpPr>
          <p:spPr bwMode="auto">
            <a:xfrm>
              <a:off x="1152" y="278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332" name="Line 12"/>
            <p:cNvSpPr>
              <a:spLocks noChangeShapeType="1"/>
            </p:cNvSpPr>
            <p:nvPr/>
          </p:nvSpPr>
          <p:spPr bwMode="auto">
            <a:xfrm>
              <a:off x="1152" y="29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267200" y="3721100"/>
            <a:ext cx="2724150" cy="2432050"/>
            <a:chOff x="2688" y="2344"/>
            <a:chExt cx="1716" cy="1532"/>
          </a:xfrm>
        </p:grpSpPr>
        <p:sp>
          <p:nvSpPr>
            <p:cNvPr id="824334" name="Text Box 14"/>
            <p:cNvSpPr txBox="1">
              <a:spLocks noChangeArrowheads="1"/>
            </p:cNvSpPr>
            <p:nvPr/>
          </p:nvSpPr>
          <p:spPr bwMode="auto">
            <a:xfrm>
              <a:off x="2688" y="2344"/>
              <a:ext cx="1344" cy="15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/>
                <a:t>F/NO-2</a:t>
              </a:r>
            </a:p>
            <a:p>
              <a:r>
                <a:rPr lang="en-US" sz="1400" b="1"/>
                <a:t>F-2</a:t>
              </a:r>
            </a:p>
            <a:p>
              <a:r>
                <a:rPr lang="en-US" sz="1400" b="1"/>
                <a:t>FL.NO.2</a:t>
              </a:r>
            </a:p>
            <a:p>
              <a:r>
                <a:rPr lang="en-US" sz="1400" b="1"/>
                <a:t>FL.2</a:t>
              </a:r>
            </a:p>
            <a:p>
              <a:r>
                <a:rPr lang="en-US" sz="1400" b="1"/>
                <a:t>FL/NO.2</a:t>
              </a:r>
            </a:p>
            <a:p>
              <a:r>
                <a:rPr lang="en-US" sz="1400" b="1"/>
                <a:t>FL-2</a:t>
              </a:r>
            </a:p>
            <a:p>
              <a:r>
                <a:rPr lang="en-US" sz="1400" b="1"/>
                <a:t>FLAT-2</a:t>
              </a:r>
            </a:p>
            <a:p>
              <a:r>
                <a:rPr lang="en-US" sz="1400" b="1"/>
                <a:t>FLAT#</a:t>
              </a:r>
            </a:p>
            <a:p>
              <a:r>
                <a:rPr lang="en-US" sz="1400" b="1"/>
                <a:t>FLAT,2</a:t>
              </a:r>
            </a:p>
            <a:p>
              <a:r>
                <a:rPr lang="en-US" sz="1400" b="1"/>
                <a:t>FLAT-NO-2</a:t>
              </a:r>
            </a:p>
            <a:p>
              <a:r>
                <a:rPr lang="en-US" sz="1400" b="1"/>
                <a:t>FL-NO.2</a:t>
              </a:r>
            </a:p>
          </p:txBody>
        </p:sp>
        <p:sp>
          <p:nvSpPr>
            <p:cNvPr id="824335" name="Text Box 15"/>
            <p:cNvSpPr txBox="1">
              <a:spLocks noChangeArrowheads="1"/>
            </p:cNvSpPr>
            <p:nvPr/>
          </p:nvSpPr>
          <p:spPr bwMode="auto">
            <a:xfrm>
              <a:off x="3552" y="2697"/>
              <a:ext cx="85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FLAT No. 2</a:t>
              </a:r>
            </a:p>
          </p:txBody>
        </p:sp>
        <p:sp>
          <p:nvSpPr>
            <p:cNvPr id="824336" name="Line 16"/>
            <p:cNvSpPr>
              <a:spLocks noChangeShapeType="1"/>
            </p:cNvSpPr>
            <p:nvPr/>
          </p:nvSpPr>
          <p:spPr bwMode="auto">
            <a:xfrm>
              <a:off x="32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89E7-18ED-4DEA-ADB8-C1413DD51D3E}" type="slidenum">
              <a:rPr lang="en-US"/>
              <a:pPr/>
              <a:t>15</a:t>
            </a:fld>
            <a:endParaRPr lang="en-US"/>
          </a:p>
        </p:txBody>
      </p:sp>
      <p:sp>
        <p:nvSpPr>
          <p:cNvPr id="826370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534400" cy="572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Data representation change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400"/>
              <a:t>EBCIDIC to ASCII</a:t>
            </a:r>
          </a:p>
          <a:p>
            <a:pPr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/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Operating System Change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 sz="2400"/>
              <a:t>Mainframe (MVS) to UNIX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/>
              <a:t> UNIX to NT or XP</a:t>
            </a:r>
          </a:p>
          <a:p>
            <a:pPr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/>
          </a:p>
          <a:p>
            <a:pPr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800"/>
              <a:t> Data type change</a:t>
            </a:r>
            <a:endParaRPr lang="en-US" sz="1400"/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Program (Excel to Access), database format (FoxPro to Access).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Character, numeric and date type.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Fixed and variable length. 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3200"/>
              <a:t>Data Transformation Basic Tasks: Conversion Example-2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90EC-C94D-4FC0-95F1-DB32AA6D2C20}" type="slidenum">
              <a:rPr lang="en-US"/>
              <a:pPr/>
              <a:t>16</a:t>
            </a:fld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2438400" y="2590800"/>
            <a:ext cx="4424363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Summarization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EAD1-8E84-48FB-AB16-67F4255A21F6}" type="slidenum">
              <a:rPr lang="en-US"/>
              <a:pPr/>
              <a:t>17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65283" name="Text Box 3"/>
          <p:cNvSpPr txBox="1">
            <a:spLocks noChangeArrowheads="1"/>
          </p:cNvSpPr>
          <p:nvPr/>
        </p:nvSpPr>
        <p:spPr bwMode="auto">
          <a:xfrm>
            <a:off x="2514600" y="2590800"/>
            <a:ext cx="352425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Enrichment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1524-4FBF-4FE9-A2B1-CB6FC6320C76}" type="slidenum">
              <a:rPr lang="en-US"/>
              <a:pPr/>
              <a:t>18</a:t>
            </a:fld>
            <a:endParaRPr lang="en-US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 sz="3200"/>
              <a:t>Data Transformation Basic Tasks: Enrichment Example</a:t>
            </a:r>
          </a:p>
        </p:txBody>
      </p:sp>
      <p:sp>
        <p:nvSpPr>
          <p:cNvPr id="828419" name="Text Box 3"/>
          <p:cNvSpPr txBox="1">
            <a:spLocks noChangeArrowheads="1"/>
          </p:cNvSpPr>
          <p:nvPr/>
        </p:nvSpPr>
        <p:spPr bwMode="auto">
          <a:xfrm>
            <a:off x="3651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8420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169275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Data elements are mapped from source tables and files to destination fact and dimension tables. 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Default values are used in the absence of source data.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/>
              <a:t> </a:t>
            </a:r>
            <a:r>
              <a:rPr lang="en-US"/>
              <a:t> </a:t>
            </a:r>
            <a:r>
              <a:rPr lang="en-US" sz="2800"/>
              <a:t>Fields are added for unique keys and time elements.</a:t>
            </a:r>
          </a:p>
        </p:txBody>
      </p:sp>
      <p:sp>
        <p:nvSpPr>
          <p:cNvPr id="828421" name="Text Box 5"/>
          <p:cNvSpPr txBox="1">
            <a:spLocks noChangeArrowheads="1"/>
          </p:cNvSpPr>
          <p:nvPr/>
        </p:nvSpPr>
        <p:spPr bwMode="auto">
          <a:xfrm>
            <a:off x="228600" y="2286000"/>
            <a:ext cx="3786188" cy="1155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Input Data</a:t>
            </a:r>
          </a:p>
          <a:p>
            <a:r>
              <a:rPr lang="en-US" sz="1400" b="1"/>
              <a:t>HAJI MUHAMMAD IBRAHIM, GOVT. CONT.</a:t>
            </a:r>
          </a:p>
          <a:p>
            <a:r>
              <a:rPr lang="en-US" sz="1400" b="1"/>
              <a:t>K. S. ABDULLAH &amp; BROTHERS, </a:t>
            </a:r>
          </a:p>
          <a:p>
            <a:r>
              <a:rPr lang="en-US" sz="1400" b="1"/>
              <a:t>MAMOOJI ROAD, ABDULLAH MANZIL</a:t>
            </a:r>
          </a:p>
          <a:p>
            <a:r>
              <a:rPr lang="en-US" sz="1400" b="1"/>
              <a:t>RAWALPINDI, Ph 67855</a:t>
            </a:r>
          </a:p>
        </p:txBody>
      </p:sp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4343400" y="2057400"/>
            <a:ext cx="4648200" cy="2401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Parsed Data</a:t>
            </a:r>
          </a:p>
          <a:p>
            <a:r>
              <a:rPr lang="en-US" sz="1200" b="1"/>
              <a:t>First Name: 		</a:t>
            </a:r>
            <a:r>
              <a:rPr lang="en-US" sz="1400" b="1"/>
              <a:t>HAJI MUHAMMAD </a:t>
            </a:r>
            <a:endParaRPr lang="en-US" sz="1200" b="1"/>
          </a:p>
          <a:p>
            <a:r>
              <a:rPr lang="en-US" sz="1200" b="1"/>
              <a:t>Family  Name: 	</a:t>
            </a:r>
            <a:r>
              <a:rPr lang="en-US" sz="1400" b="1"/>
              <a:t>IBRAHIM</a:t>
            </a:r>
            <a:endParaRPr lang="en-US" sz="1200" b="1"/>
          </a:p>
          <a:p>
            <a:r>
              <a:rPr lang="en-US" sz="1200" b="1"/>
              <a:t>Title: 		</a:t>
            </a:r>
            <a:r>
              <a:rPr lang="en-US" sz="1400" b="1"/>
              <a:t>GOVT. CONT.</a:t>
            </a:r>
            <a:endParaRPr lang="en-US" sz="1200" b="1"/>
          </a:p>
          <a:p>
            <a:r>
              <a:rPr lang="en-US" sz="1200" b="1"/>
              <a:t>Firm: 		</a:t>
            </a:r>
            <a:r>
              <a:rPr lang="en-US" sz="1400" b="1"/>
              <a:t>K. S. ABDULLAH &amp; BROTHERS</a:t>
            </a:r>
            <a:endParaRPr lang="en-US" sz="1200" b="1"/>
          </a:p>
          <a:p>
            <a:r>
              <a:rPr lang="en-US" sz="1200" b="1"/>
              <a:t>Firm Location: 	</a:t>
            </a:r>
            <a:r>
              <a:rPr lang="en-US" sz="1400" b="1"/>
              <a:t>ABDULLAH MANZIL</a:t>
            </a:r>
            <a:endParaRPr lang="en-US" sz="1200" b="1"/>
          </a:p>
          <a:p>
            <a:r>
              <a:rPr lang="en-US" sz="1200" b="1"/>
              <a:t>Road: 		</a:t>
            </a:r>
            <a:r>
              <a:rPr lang="en-US" sz="1400" b="1"/>
              <a:t>MAMOOJI ROAD</a:t>
            </a:r>
          </a:p>
          <a:p>
            <a:r>
              <a:rPr lang="en-US" sz="1400" b="1"/>
              <a:t>Phone:		051-67855</a:t>
            </a:r>
          </a:p>
          <a:p>
            <a:r>
              <a:rPr lang="en-US" sz="1200" b="1"/>
              <a:t>City: 		</a:t>
            </a:r>
            <a:r>
              <a:rPr lang="en-US" sz="1400" b="1"/>
              <a:t>RAWALPINDI</a:t>
            </a:r>
          </a:p>
          <a:p>
            <a:r>
              <a:rPr lang="en-US" sz="1400" b="1"/>
              <a:t>Code:		46200</a:t>
            </a:r>
          </a:p>
        </p:txBody>
      </p:sp>
      <p:sp>
        <p:nvSpPr>
          <p:cNvPr id="828423" name="Line 7"/>
          <p:cNvSpPr>
            <a:spLocks noChangeShapeType="1"/>
          </p:cNvSpPr>
          <p:nvPr/>
        </p:nvSpPr>
        <p:spPr bwMode="auto">
          <a:xfrm>
            <a:off x="3886200" y="2895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0" grpId="0" build="p"/>
      <p:bldP spid="828421" grpId="0" animBg="1"/>
      <p:bldP spid="828422" grpId="0" animBg="1"/>
      <p:bldP spid="8284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8C4A-C681-47B5-844C-1162B1DE6B45}" type="slidenum">
              <a:rPr lang="en-US"/>
              <a:pPr/>
              <a:t>19</a:t>
            </a:fld>
            <a:endParaRPr 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Aspects of Data Loading Strategies</a:t>
            </a:r>
          </a:p>
        </p:txBody>
      </p:sp>
      <p:sp>
        <p:nvSpPr>
          <p:cNvPr id="830469" name="Text Box 5"/>
          <p:cNvSpPr txBox="1">
            <a:spLocks noChangeArrowheads="1"/>
          </p:cNvSpPr>
          <p:nvPr/>
        </p:nvSpPr>
        <p:spPr bwMode="auto">
          <a:xfrm>
            <a:off x="365125" y="762000"/>
            <a:ext cx="801687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Need to look at: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Data freshness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System performance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Data volatility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Data Freshness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Very fresh low update efficiency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Historical data, high update efficiency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Always trade-offs in the light of goals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System performance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Availability of staging table space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Impact on query workload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Data Volatility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</a:t>
            </a:r>
            <a:r>
              <a:rPr lang="en-US" sz="2000"/>
              <a:t>Ratio of new to historical data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/>
              <a:t> High percentages of data change (batch update)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CCF6-B0E1-47B3-B389-A8C892D2277D}" type="slidenum">
              <a:rPr lang="en-US"/>
              <a:pPr/>
              <a:t>2</a:t>
            </a:fld>
            <a:endParaRPr lang="en-US"/>
          </a:p>
        </p:txBody>
      </p:sp>
      <p:sp>
        <p:nvSpPr>
          <p:cNvPr id="846850" name="AutoShape 2"/>
          <p:cNvSpPr>
            <a:spLocks noChangeArrowheads="1"/>
          </p:cNvSpPr>
          <p:nvPr/>
        </p:nvSpPr>
        <p:spPr bwMode="auto">
          <a:xfrm>
            <a:off x="2895600" y="3276600"/>
            <a:ext cx="2362200" cy="10668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2965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GB" sz="2000" b="1" u="sng">
                <a:latin typeface="Times New Roman" pitchFamily="18" charset="0"/>
                <a:cs typeface="Arial" charset="0"/>
              </a:rPr>
              <a:t>Data Warehouse Server</a:t>
            </a:r>
          </a:p>
          <a:p>
            <a:pPr algn="ctr"/>
            <a:r>
              <a:rPr lang="en-US" altLang="en-GB" sz="2000" b="1">
                <a:latin typeface="Times New Roman" pitchFamily="18" charset="0"/>
                <a:cs typeface="Arial" charset="0"/>
              </a:rPr>
              <a:t>(Tier 1)</a:t>
            </a: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5394325" y="1500188"/>
            <a:ext cx="177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GB" sz="2000" b="1" u="sng">
                <a:latin typeface="Times New Roman" pitchFamily="18" charset="0"/>
                <a:cs typeface="Arial" charset="0"/>
              </a:rPr>
              <a:t>OLAP Servers</a:t>
            </a:r>
          </a:p>
          <a:p>
            <a:pPr algn="ctr"/>
            <a:r>
              <a:rPr lang="en-US" altLang="en-GB" sz="2000" b="1">
                <a:latin typeface="Times New Roman" pitchFamily="18" charset="0"/>
                <a:cs typeface="Arial" charset="0"/>
              </a:rPr>
              <a:t>(Tier 2)</a:t>
            </a: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7315200" y="1524000"/>
            <a:ext cx="1008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GB" sz="2000" b="1" u="sng">
                <a:latin typeface="Times New Roman" pitchFamily="18" charset="0"/>
                <a:cs typeface="Arial" charset="0"/>
              </a:rPr>
              <a:t>Clients</a:t>
            </a:r>
          </a:p>
          <a:p>
            <a:r>
              <a:rPr lang="en-US" altLang="en-GB" sz="2000" b="1">
                <a:latin typeface="Times New Roman" pitchFamily="18" charset="0"/>
                <a:cs typeface="Arial" charset="0"/>
              </a:rPr>
              <a:t>(Tier 3)</a:t>
            </a:r>
          </a:p>
        </p:txBody>
      </p:sp>
      <p:sp>
        <p:nvSpPr>
          <p:cNvPr id="846854" name="Text Box 6"/>
          <p:cNvSpPr txBox="1">
            <a:spLocks noChangeArrowheads="1"/>
          </p:cNvSpPr>
          <p:nvPr/>
        </p:nvSpPr>
        <p:spPr bwMode="auto">
          <a:xfrm>
            <a:off x="2949575" y="3513138"/>
            <a:ext cx="1827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GB" sz="2400" b="1">
                <a:solidFill>
                  <a:srgbClr val="000000"/>
                </a:solidFill>
                <a:cs typeface="Arial" charset="0"/>
              </a:rPr>
              <a:t>Data</a:t>
            </a:r>
          </a:p>
          <a:p>
            <a:pPr algn="ctr"/>
            <a:r>
              <a:rPr lang="en-US" altLang="en-GB" sz="2400" b="1">
                <a:solidFill>
                  <a:srgbClr val="000000"/>
                </a:solidFill>
                <a:cs typeface="Arial" charset="0"/>
              </a:rPr>
              <a:t>Warehouse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4495800"/>
            <a:ext cx="1031875" cy="987425"/>
            <a:chOff x="281" y="2688"/>
            <a:chExt cx="650" cy="622"/>
          </a:xfrm>
        </p:grpSpPr>
        <p:sp>
          <p:nvSpPr>
            <p:cNvPr id="846856" name="Text Box 8"/>
            <p:cNvSpPr txBox="1">
              <a:spLocks noChangeArrowheads="1"/>
            </p:cNvSpPr>
            <p:nvPr/>
          </p:nvSpPr>
          <p:spPr bwMode="auto">
            <a:xfrm>
              <a:off x="281" y="3022"/>
              <a:ext cx="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en-GB" sz="1200" b="1">
                  <a:cs typeface="Arial" charset="0"/>
                </a:rPr>
                <a:t>Operational</a:t>
              </a:r>
            </a:p>
            <a:p>
              <a:pPr algn="ctr"/>
              <a:r>
                <a:rPr lang="en-US" altLang="en-GB" sz="1200" b="1">
                  <a:cs typeface="Arial" charset="0"/>
                </a:rPr>
                <a:t>Data Bases</a:t>
              </a:r>
            </a:p>
          </p:txBody>
        </p:sp>
        <p:sp>
          <p:nvSpPr>
            <p:cNvPr id="846857" name="AutoShape 9"/>
            <p:cNvSpPr>
              <a:spLocks noChangeArrowheads="1"/>
            </p:cNvSpPr>
            <p:nvPr/>
          </p:nvSpPr>
          <p:spPr bwMode="auto">
            <a:xfrm>
              <a:off x="491" y="2688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8" name="AutoShape 10"/>
            <p:cNvSpPr>
              <a:spLocks noChangeArrowheads="1"/>
            </p:cNvSpPr>
            <p:nvPr/>
          </p:nvSpPr>
          <p:spPr bwMode="auto">
            <a:xfrm>
              <a:off x="587" y="2784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9" name="AutoShape 11"/>
            <p:cNvSpPr>
              <a:spLocks noChangeArrowheads="1"/>
            </p:cNvSpPr>
            <p:nvPr/>
          </p:nvSpPr>
          <p:spPr bwMode="auto">
            <a:xfrm>
              <a:off x="395" y="2832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5800" y="2362200"/>
            <a:ext cx="1300163" cy="993775"/>
            <a:chOff x="432" y="1488"/>
            <a:chExt cx="819" cy="626"/>
          </a:xfrm>
        </p:grpSpPr>
        <p:sp>
          <p:nvSpPr>
            <p:cNvPr id="846861" name="Text Box 13"/>
            <p:cNvSpPr txBox="1">
              <a:spLocks noChangeArrowheads="1"/>
            </p:cNvSpPr>
            <p:nvPr/>
          </p:nvSpPr>
          <p:spPr bwMode="auto">
            <a:xfrm>
              <a:off x="432" y="1488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en-GB" sz="1200" b="1">
                  <a:cs typeface="Arial" charset="0"/>
                </a:rPr>
                <a:t>Semistructured</a:t>
              </a:r>
            </a:p>
            <a:p>
              <a:pPr algn="ctr"/>
              <a:r>
                <a:rPr lang="en-US" altLang="en-GB" sz="1200" b="1">
                  <a:cs typeface="Arial" charset="0"/>
                </a:rPr>
                <a:t>Sources</a:t>
              </a:r>
            </a:p>
          </p:txBody>
        </p:sp>
        <p:sp>
          <p:nvSpPr>
            <p:cNvPr id="846862" name="AutoShape 14"/>
            <p:cNvSpPr>
              <a:spLocks noChangeArrowheads="1"/>
            </p:cNvSpPr>
            <p:nvPr/>
          </p:nvSpPr>
          <p:spPr bwMode="auto">
            <a:xfrm rot="10800000">
              <a:off x="562" y="1730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3" name="AutoShape 15"/>
            <p:cNvSpPr>
              <a:spLocks noChangeArrowheads="1"/>
            </p:cNvSpPr>
            <p:nvPr/>
          </p:nvSpPr>
          <p:spPr bwMode="auto">
            <a:xfrm rot="10800000">
              <a:off x="610" y="1778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4" name="AutoShape 16"/>
            <p:cNvSpPr>
              <a:spLocks noChangeArrowheads="1"/>
            </p:cNvSpPr>
            <p:nvPr/>
          </p:nvSpPr>
          <p:spPr bwMode="auto">
            <a:xfrm rot="10800000">
              <a:off x="658" y="1826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562600" y="2438400"/>
            <a:ext cx="1320800" cy="1022350"/>
            <a:chOff x="3125" y="1660"/>
            <a:chExt cx="832" cy="644"/>
          </a:xfrm>
        </p:grpSpPr>
        <p:sp>
          <p:nvSpPr>
            <p:cNvPr id="846866" name="Text Box 18"/>
            <p:cNvSpPr txBox="1">
              <a:spLocks noChangeArrowheads="1"/>
            </p:cNvSpPr>
            <p:nvPr/>
          </p:nvSpPr>
          <p:spPr bwMode="auto">
            <a:xfrm>
              <a:off x="3125" y="1660"/>
              <a:ext cx="8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en-GB" sz="1200" b="1">
                  <a:cs typeface="Arial" charset="0"/>
                </a:rPr>
                <a:t>MOLAP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312" y="1872"/>
              <a:ext cx="480" cy="432"/>
              <a:chOff x="3648" y="2016"/>
              <a:chExt cx="1776" cy="1680"/>
            </a:xfrm>
          </p:grpSpPr>
          <p:sp>
            <p:nvSpPr>
              <p:cNvPr id="846868" name="AutoShape 20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69" name="AutoShape 21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0" name="AutoShape 22"/>
              <p:cNvSpPr>
                <a:spLocks noChangeArrowheads="1"/>
              </p:cNvSpPr>
              <p:nvPr/>
            </p:nvSpPr>
            <p:spPr bwMode="auto">
              <a:xfrm>
                <a:off x="441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1" name="AutoShape 23"/>
              <p:cNvSpPr>
                <a:spLocks noChangeArrowheads="1"/>
              </p:cNvSpPr>
              <p:nvPr/>
            </p:nvSpPr>
            <p:spPr bwMode="auto">
              <a:xfrm>
                <a:off x="465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2" name="AutoShape 24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3" name="AutoShape 25"/>
              <p:cNvSpPr>
                <a:spLocks noChangeArrowheads="1"/>
              </p:cNvSpPr>
              <p:nvPr/>
            </p:nvSpPr>
            <p:spPr bwMode="auto">
              <a:xfrm>
                <a:off x="51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4" name="AutoShape 26"/>
              <p:cNvSpPr>
                <a:spLocks noChangeArrowheads="1"/>
              </p:cNvSpPr>
              <p:nvPr/>
            </p:nvSpPr>
            <p:spPr bwMode="auto">
              <a:xfrm>
                <a:off x="39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5" name="AutoShape 27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6" name="AutoShape 28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7" name="AutoShape 29"/>
              <p:cNvSpPr>
                <a:spLocks noChangeArrowheads="1"/>
              </p:cNvSpPr>
              <p:nvPr/>
            </p:nvSpPr>
            <p:spPr bwMode="auto">
              <a:xfrm>
                <a:off x="465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8" name="AutoShape 30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9" name="AutoShape 31"/>
              <p:cNvSpPr>
                <a:spLocks noChangeArrowheads="1"/>
              </p:cNvSpPr>
              <p:nvPr/>
            </p:nvSpPr>
            <p:spPr bwMode="auto">
              <a:xfrm>
                <a:off x="51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0" name="AutoShape 32"/>
              <p:cNvSpPr>
                <a:spLocks noChangeArrowheads="1"/>
              </p:cNvSpPr>
              <p:nvPr/>
            </p:nvSpPr>
            <p:spPr bwMode="auto">
              <a:xfrm>
                <a:off x="39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1" name="AutoShape 33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2" name="AutoShape 34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3" name="AutoShape 3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4" name="AutoShape 36"/>
              <p:cNvSpPr>
                <a:spLocks noChangeArrowheads="1"/>
              </p:cNvSpPr>
              <p:nvPr/>
            </p:nvSpPr>
            <p:spPr bwMode="auto">
              <a:xfrm>
                <a:off x="489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5" name="AutoShape 37"/>
              <p:cNvSpPr>
                <a:spLocks noChangeArrowheads="1"/>
              </p:cNvSpPr>
              <p:nvPr/>
            </p:nvSpPr>
            <p:spPr bwMode="auto">
              <a:xfrm>
                <a:off x="51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6" name="AutoShape 38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7" name="AutoShape 39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8" name="AutoShape 40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9" name="AutoShape 41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0" name="AutoShape 42"/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1" name="AutoShape 43"/>
              <p:cNvSpPr>
                <a:spLocks noChangeArrowheads="1"/>
              </p:cNvSpPr>
              <p:nvPr/>
            </p:nvSpPr>
            <p:spPr bwMode="auto">
              <a:xfrm>
                <a:off x="51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2" name="AutoShape 44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3" name="AutoShape 45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4" name="AutoShape 46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5" name="AutoShape 47"/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6" name="AutoShape 48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7" name="AutoShape 49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8" name="AutoShape 50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9" name="AutoShape 51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0" name="AutoShape 52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1" name="AutoShape 53"/>
              <p:cNvSpPr>
                <a:spLocks noChangeArrowheads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2" name="AutoShape 54"/>
              <p:cNvSpPr>
                <a:spLocks noChangeArrowheads="1"/>
              </p:cNvSpPr>
              <p:nvPr/>
            </p:nvSpPr>
            <p:spPr bwMode="auto">
              <a:xfrm>
                <a:off x="489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3" name="AutoShape 55"/>
              <p:cNvSpPr>
                <a:spLocks noChangeArrowheads="1"/>
              </p:cNvSpPr>
              <p:nvPr/>
            </p:nvSpPr>
            <p:spPr bwMode="auto">
              <a:xfrm>
                <a:off x="51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4" name="AutoShape 56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5" name="AutoShape 57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6" name="AutoShape 58"/>
              <p:cNvSpPr>
                <a:spLocks noChangeArrowheads="1"/>
              </p:cNvSpPr>
              <p:nvPr/>
            </p:nvSpPr>
            <p:spPr bwMode="auto">
              <a:xfrm>
                <a:off x="432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7" name="AutoShape 59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8" name="AutoShape 60"/>
              <p:cNvSpPr>
                <a:spLocks noChangeArrowheads="1"/>
              </p:cNvSpPr>
              <p:nvPr/>
            </p:nvSpPr>
            <p:spPr bwMode="auto">
              <a:xfrm>
                <a:off x="480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9" name="AutoShape 61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0" name="AutoShape 62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1" name="AutoShape 63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2" name="AutoShape 64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3" name="AutoShape 65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4" name="AutoShape 66"/>
              <p:cNvSpPr>
                <a:spLocks noChangeArrowheads="1"/>
              </p:cNvSpPr>
              <p:nvPr/>
            </p:nvSpPr>
            <p:spPr bwMode="auto">
              <a:xfrm>
                <a:off x="480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5" name="AutoShape 67"/>
              <p:cNvSpPr>
                <a:spLocks noChangeArrowheads="1"/>
              </p:cNvSpPr>
              <p:nvPr/>
            </p:nvSpPr>
            <p:spPr bwMode="auto">
              <a:xfrm>
                <a:off x="50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6" name="AutoShape 68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7" name="AutoShape 69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8" name="AutoShape 70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9" name="AutoShape 71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0" name="AutoShape 72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1" name="AutoShape 73"/>
              <p:cNvSpPr>
                <a:spLocks noChangeArrowheads="1"/>
              </p:cNvSpPr>
              <p:nvPr/>
            </p:nvSpPr>
            <p:spPr bwMode="auto">
              <a:xfrm>
                <a:off x="50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2" name="AutoShape 74"/>
              <p:cNvSpPr>
                <a:spLocks noChangeArrowheads="1"/>
              </p:cNvSpPr>
              <p:nvPr/>
            </p:nvSpPr>
            <p:spPr bwMode="auto">
              <a:xfrm>
                <a:off x="38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3" name="AutoShape 75"/>
              <p:cNvSpPr>
                <a:spLocks noChangeArrowheads="1"/>
              </p:cNvSpPr>
              <p:nvPr/>
            </p:nvSpPr>
            <p:spPr bwMode="auto">
              <a:xfrm>
                <a:off x="408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4" name="AutoShape 76"/>
              <p:cNvSpPr>
                <a:spLocks noChangeArrowheads="1"/>
              </p:cNvSpPr>
              <p:nvPr/>
            </p:nvSpPr>
            <p:spPr bwMode="auto">
              <a:xfrm>
                <a:off x="432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5" name="AutoShape 77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6" name="AutoShape 78"/>
              <p:cNvSpPr>
                <a:spLocks noChangeArrowheads="1"/>
              </p:cNvSpPr>
              <p:nvPr/>
            </p:nvSpPr>
            <p:spPr bwMode="auto">
              <a:xfrm>
                <a:off x="480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7" name="AutoShape 79"/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8" name="AutoShape 80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9" name="AutoShape 81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0" name="AutoShape 82"/>
              <p:cNvSpPr>
                <a:spLocks noChangeArrowheads="1"/>
              </p:cNvSpPr>
              <p:nvPr/>
            </p:nvSpPr>
            <p:spPr bwMode="auto">
              <a:xfrm>
                <a:off x="432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1" name="AutoShape 83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2" name="AutoShape 84"/>
              <p:cNvSpPr>
                <a:spLocks noChangeArrowheads="1"/>
              </p:cNvSpPr>
              <p:nvPr/>
            </p:nvSpPr>
            <p:spPr bwMode="auto">
              <a:xfrm>
                <a:off x="480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3" name="AutoShape 85"/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4" name="AutoShape 86"/>
              <p:cNvSpPr>
                <a:spLocks noChangeArrowheads="1"/>
              </p:cNvSpPr>
              <p:nvPr/>
            </p:nvSpPr>
            <p:spPr bwMode="auto">
              <a:xfrm>
                <a:off x="38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5" name="AutoShape 87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6" name="AutoShape 88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7" name="AutoShape 89"/>
              <p:cNvSpPr>
                <a:spLocks noChangeArrowheads="1"/>
              </p:cNvSpPr>
              <p:nvPr/>
            </p:nvSpPr>
            <p:spPr bwMode="auto">
              <a:xfrm>
                <a:off x="456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8" name="AutoShape 90"/>
              <p:cNvSpPr>
                <a:spLocks noChangeArrowheads="1"/>
              </p:cNvSpPr>
              <p:nvPr/>
            </p:nvSpPr>
            <p:spPr bwMode="auto">
              <a:xfrm>
                <a:off x="480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9" name="AutoShape 91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0" name="AutoShape 92"/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1" name="AutoShape 93"/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2" name="AutoShape 94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3" name="AutoShape 95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4" name="AutoShape 96"/>
              <p:cNvSpPr>
                <a:spLocks noChangeArrowheads="1"/>
              </p:cNvSpPr>
              <p:nvPr/>
            </p:nvSpPr>
            <p:spPr bwMode="auto">
              <a:xfrm>
                <a:off x="470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5" name="AutoShape 97"/>
              <p:cNvSpPr>
                <a:spLocks noChangeArrowheads="1"/>
              </p:cNvSpPr>
              <p:nvPr/>
            </p:nvSpPr>
            <p:spPr bwMode="auto">
              <a:xfrm>
                <a:off x="49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6" name="AutoShape 98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7" name="AutoShape 99"/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8" name="AutoShape 100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9" name="AutoShape 101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0" name="AutoShape 102"/>
              <p:cNvSpPr>
                <a:spLocks noChangeArrowheads="1"/>
              </p:cNvSpPr>
              <p:nvPr/>
            </p:nvSpPr>
            <p:spPr bwMode="auto">
              <a:xfrm>
                <a:off x="470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1" name="AutoShape 103"/>
              <p:cNvSpPr>
                <a:spLocks noChangeArrowheads="1"/>
              </p:cNvSpPr>
              <p:nvPr/>
            </p:nvSpPr>
            <p:spPr bwMode="auto">
              <a:xfrm>
                <a:off x="49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2" name="AutoShape 104"/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3" name="AutoShape 105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4" name="AutoShape 106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5" name="AutoShape 107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6" name="AutoShape 108"/>
              <p:cNvSpPr>
                <a:spLocks noChangeArrowheads="1"/>
              </p:cNvSpPr>
              <p:nvPr/>
            </p:nvSpPr>
            <p:spPr bwMode="auto">
              <a:xfrm>
                <a:off x="470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7" name="AutoShape 109"/>
              <p:cNvSpPr>
                <a:spLocks noChangeArrowheads="1"/>
              </p:cNvSpPr>
              <p:nvPr/>
            </p:nvSpPr>
            <p:spPr bwMode="auto">
              <a:xfrm>
                <a:off x="49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8" name="AutoShape 110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9" name="AutoShape 111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0" name="AutoShape 112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1" name="AutoShape 113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2" name="AutoShape 114"/>
              <p:cNvSpPr>
                <a:spLocks noChangeArrowheads="1"/>
              </p:cNvSpPr>
              <p:nvPr/>
            </p:nvSpPr>
            <p:spPr bwMode="auto">
              <a:xfrm>
                <a:off x="470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3" name="AutoShape 115"/>
              <p:cNvSpPr>
                <a:spLocks noChangeArrowheads="1"/>
              </p:cNvSpPr>
              <p:nvPr/>
            </p:nvSpPr>
            <p:spPr bwMode="auto">
              <a:xfrm>
                <a:off x="49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4" name="AutoShape 116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5" name="AutoShape 11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6" name="AutoShape 118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7" name="AutoShape 119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8" name="AutoShape 120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9" name="AutoShape 121"/>
              <p:cNvSpPr>
                <a:spLocks noChangeArrowheads="1"/>
              </p:cNvSpPr>
              <p:nvPr/>
            </p:nvSpPr>
            <p:spPr bwMode="auto">
              <a:xfrm>
                <a:off x="49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0" name="AutoShape 122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1" name="AutoShape 123"/>
              <p:cNvSpPr>
                <a:spLocks noChangeArrowheads="1"/>
              </p:cNvSpPr>
              <p:nvPr/>
            </p:nvSpPr>
            <p:spPr bwMode="auto">
              <a:xfrm>
                <a:off x="398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2" name="AutoShape 124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3" name="AutoShape 125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4" name="AutoShape 126"/>
              <p:cNvSpPr>
                <a:spLocks noChangeArrowheads="1"/>
              </p:cNvSpPr>
              <p:nvPr/>
            </p:nvSpPr>
            <p:spPr bwMode="auto">
              <a:xfrm>
                <a:off x="470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5" name="AutoShape 127"/>
              <p:cNvSpPr>
                <a:spLocks noChangeArrowheads="1"/>
              </p:cNvSpPr>
              <p:nvPr/>
            </p:nvSpPr>
            <p:spPr bwMode="auto">
              <a:xfrm>
                <a:off x="49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6" name="AutoShape 128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7" name="AutoShape 129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8" name="AutoShape 130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9" name="AutoShape 131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0" name="AutoShape 132"/>
              <p:cNvSpPr>
                <a:spLocks noChangeArrowheads="1"/>
              </p:cNvSpPr>
              <p:nvPr/>
            </p:nvSpPr>
            <p:spPr bwMode="auto">
              <a:xfrm>
                <a:off x="460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1" name="AutoShape 133"/>
              <p:cNvSpPr>
                <a:spLocks noChangeArrowheads="1"/>
              </p:cNvSpPr>
              <p:nvPr/>
            </p:nvSpPr>
            <p:spPr bwMode="auto">
              <a:xfrm>
                <a:off x="48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2" name="AutoShape 134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3" name="AutoShape 135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4" name="AutoShape 136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5" name="AutoShape 137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6" name="AutoShape 138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7" name="AutoShape 139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8" name="AutoShape 140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9" name="AutoShape 141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0" name="AutoShape 142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1" name="AutoShape 143"/>
              <p:cNvSpPr>
                <a:spLocks noChangeArrowheads="1"/>
              </p:cNvSpPr>
              <p:nvPr/>
            </p:nvSpPr>
            <p:spPr bwMode="auto">
              <a:xfrm>
                <a:off x="436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2" name="AutoShape 144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3" name="AutoShape 145"/>
              <p:cNvSpPr>
                <a:spLocks noChangeArrowheads="1"/>
              </p:cNvSpPr>
              <p:nvPr/>
            </p:nvSpPr>
            <p:spPr bwMode="auto">
              <a:xfrm>
                <a:off x="48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4" name="AutoShape 146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5" name="AutoShape 147"/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6" name="AutoShap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7" name="AutoShape 149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8" name="AutoShape 150"/>
              <p:cNvSpPr>
                <a:spLocks noChangeArrowheads="1"/>
              </p:cNvSpPr>
              <p:nvPr/>
            </p:nvSpPr>
            <p:spPr bwMode="auto">
              <a:xfrm>
                <a:off x="460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9" name="AutoShape 151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0" name="AutoShape 1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1" name="AutoShape 153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2" name="AutoShape 154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3" name="AutoShape 155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4" name="AutoShape 156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5" name="AutoShape 157"/>
              <p:cNvSpPr>
                <a:spLocks noChangeArrowheads="1"/>
              </p:cNvSpPr>
              <p:nvPr/>
            </p:nvSpPr>
            <p:spPr bwMode="auto">
              <a:xfrm>
                <a:off x="48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6" name="AutoShape 158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7" name="AutoShape 159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8" name="AutoShape 160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9" name="AutoShape 161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0" name="AutoShape 162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1" name="AutoShape 163"/>
              <p:cNvSpPr>
                <a:spLocks noChangeArrowheads="1"/>
              </p:cNvSpPr>
              <p:nvPr/>
            </p:nvSpPr>
            <p:spPr bwMode="auto">
              <a:xfrm>
                <a:off x="48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5862638" y="4189413"/>
            <a:ext cx="717550" cy="942975"/>
            <a:chOff x="3346" y="2622"/>
            <a:chExt cx="452" cy="594"/>
          </a:xfrm>
        </p:grpSpPr>
        <p:sp>
          <p:nvSpPr>
            <p:cNvPr id="847013" name="Text Box 165"/>
            <p:cNvSpPr txBox="1">
              <a:spLocks noChangeArrowheads="1"/>
            </p:cNvSpPr>
            <p:nvPr/>
          </p:nvSpPr>
          <p:spPr bwMode="auto">
            <a:xfrm>
              <a:off x="3346" y="2622"/>
              <a:ext cx="4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en-GB" sz="1200" b="1">
                  <a:cs typeface="Arial" charset="0"/>
                </a:rPr>
                <a:t>ROLAP</a:t>
              </a:r>
            </a:p>
          </p:txBody>
        </p:sp>
        <p:grpSp>
          <p:nvGrpSpPr>
            <p:cNvPr id="7" name="Group 166"/>
            <p:cNvGrpSpPr>
              <a:grpSpLocks/>
            </p:cNvGrpSpPr>
            <p:nvPr/>
          </p:nvGrpSpPr>
          <p:grpSpPr bwMode="auto">
            <a:xfrm>
              <a:off x="3408" y="2784"/>
              <a:ext cx="336" cy="432"/>
              <a:chOff x="3120" y="3504"/>
              <a:chExt cx="432" cy="576"/>
            </a:xfrm>
          </p:grpSpPr>
          <p:sp>
            <p:nvSpPr>
              <p:cNvPr id="847015" name="Rectangle 167"/>
              <p:cNvSpPr>
                <a:spLocks noChangeArrowheads="1"/>
              </p:cNvSpPr>
              <p:nvPr/>
            </p:nvSpPr>
            <p:spPr bwMode="auto">
              <a:xfrm>
                <a:off x="3120" y="3504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6" name="Rectangle 168"/>
              <p:cNvSpPr>
                <a:spLocks noChangeArrowheads="1"/>
              </p:cNvSpPr>
              <p:nvPr/>
            </p:nvSpPr>
            <p:spPr bwMode="auto">
              <a:xfrm>
                <a:off x="3264" y="3504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7" name="Rectangle 169"/>
              <p:cNvSpPr>
                <a:spLocks noChangeArrowheads="1"/>
              </p:cNvSpPr>
              <p:nvPr/>
            </p:nvSpPr>
            <p:spPr bwMode="auto">
              <a:xfrm>
                <a:off x="3408" y="3504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8" name="Rectangle 170"/>
              <p:cNvSpPr>
                <a:spLocks noChangeArrowheads="1"/>
              </p:cNvSpPr>
              <p:nvPr/>
            </p:nvSpPr>
            <p:spPr bwMode="auto">
              <a:xfrm>
                <a:off x="3120" y="3648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9" name="Rectangle 17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0" name="Rectangle 172"/>
              <p:cNvSpPr>
                <a:spLocks noChangeArrowheads="1"/>
              </p:cNvSpPr>
              <p:nvPr/>
            </p:nvSpPr>
            <p:spPr bwMode="auto">
              <a:xfrm>
                <a:off x="3408" y="3648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1" name="Rectangle 173"/>
              <p:cNvSpPr>
                <a:spLocks noChangeArrowheads="1"/>
              </p:cNvSpPr>
              <p:nvPr/>
            </p:nvSpPr>
            <p:spPr bwMode="auto">
              <a:xfrm>
                <a:off x="3120" y="3792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2" name="Rectangle 174"/>
              <p:cNvSpPr>
                <a:spLocks noChangeArrowheads="1"/>
              </p:cNvSpPr>
              <p:nvPr/>
            </p:nvSpPr>
            <p:spPr bwMode="auto">
              <a:xfrm>
                <a:off x="3264" y="3792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3" name="Rectangle 175"/>
              <p:cNvSpPr>
                <a:spLocks noChangeArrowheads="1"/>
              </p:cNvSpPr>
              <p:nvPr/>
            </p:nvSpPr>
            <p:spPr bwMode="auto">
              <a:xfrm>
                <a:off x="3408" y="3792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4" name="Rectangle 176"/>
              <p:cNvSpPr>
                <a:spLocks noChangeArrowheads="1"/>
              </p:cNvSpPr>
              <p:nvPr/>
            </p:nvSpPr>
            <p:spPr bwMode="auto">
              <a:xfrm>
                <a:off x="3120" y="393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5" name="Rectangle 177"/>
              <p:cNvSpPr>
                <a:spLocks noChangeArrowheads="1"/>
              </p:cNvSpPr>
              <p:nvPr/>
            </p:nvSpPr>
            <p:spPr bwMode="auto">
              <a:xfrm>
                <a:off x="3264" y="393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6" name="Rectangle 178"/>
              <p:cNvSpPr>
                <a:spLocks noChangeArrowheads="1"/>
              </p:cNvSpPr>
              <p:nvPr/>
            </p:nvSpPr>
            <p:spPr bwMode="auto">
              <a:xfrm>
                <a:off x="3408" y="393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7121525" y="2590800"/>
            <a:ext cx="1387475" cy="841375"/>
            <a:chOff x="4342" y="1630"/>
            <a:chExt cx="874" cy="530"/>
          </a:xfrm>
        </p:grpSpPr>
        <p:sp>
          <p:nvSpPr>
            <p:cNvPr id="847028" name="Text Box 180"/>
            <p:cNvSpPr txBox="1">
              <a:spLocks noChangeArrowheads="1"/>
            </p:cNvSpPr>
            <p:nvPr/>
          </p:nvSpPr>
          <p:spPr bwMode="auto">
            <a:xfrm>
              <a:off x="4342" y="1630"/>
              <a:ext cx="8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en-GB" sz="1200" b="1">
                  <a:cs typeface="Arial" charset="0"/>
                </a:rPr>
                <a:t>Query/Reporting</a:t>
              </a:r>
            </a:p>
          </p:txBody>
        </p:sp>
        <p:sp>
          <p:nvSpPr>
            <p:cNvPr id="847029" name="Text Box 181"/>
            <p:cNvSpPr txBox="1">
              <a:spLocks noChangeArrowheads="1"/>
            </p:cNvSpPr>
            <p:nvPr/>
          </p:nvSpPr>
          <p:spPr bwMode="auto">
            <a:xfrm>
              <a:off x="4560" y="1680"/>
              <a:ext cx="43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>
                  <a:sym typeface="Wingdings" pitchFamily="2" charset="2"/>
                </a:rPr>
                <a:t></a:t>
              </a:r>
            </a:p>
          </p:txBody>
        </p:sp>
      </p:grpSp>
      <p:sp>
        <p:nvSpPr>
          <p:cNvPr id="847030" name="AutoShape 182"/>
          <p:cNvSpPr>
            <a:spLocks noChangeArrowheads="1"/>
          </p:cNvSpPr>
          <p:nvPr/>
        </p:nvSpPr>
        <p:spPr bwMode="auto">
          <a:xfrm rot="2815000">
            <a:off x="3403600" y="4341813"/>
            <a:ext cx="258763" cy="522287"/>
          </a:xfrm>
          <a:prstGeom prst="downArrow">
            <a:avLst>
              <a:gd name="adj1" fmla="val 50000"/>
              <a:gd name="adj2" fmla="val 504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31" name="AutoShape 183"/>
          <p:cNvSpPr>
            <a:spLocks noChangeArrowheads="1"/>
          </p:cNvSpPr>
          <p:nvPr/>
        </p:nvSpPr>
        <p:spPr bwMode="auto">
          <a:xfrm>
            <a:off x="4032250" y="4419600"/>
            <a:ext cx="311150" cy="517525"/>
          </a:xfrm>
          <a:prstGeom prst="downArrow">
            <a:avLst>
              <a:gd name="adj1" fmla="val 50000"/>
              <a:gd name="adj2" fmla="val 4158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32" name="AutoShape 184"/>
          <p:cNvSpPr>
            <a:spLocks noChangeArrowheads="1"/>
          </p:cNvSpPr>
          <p:nvPr/>
        </p:nvSpPr>
        <p:spPr bwMode="auto">
          <a:xfrm rot="-3021309">
            <a:off x="4663281" y="4369595"/>
            <a:ext cx="288925" cy="550862"/>
          </a:xfrm>
          <a:prstGeom prst="downArrow">
            <a:avLst>
              <a:gd name="adj1" fmla="val 50000"/>
              <a:gd name="adj2" fmla="val 476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33" name="Text Box 185"/>
          <p:cNvSpPr txBox="1">
            <a:spLocks noChangeArrowheads="1"/>
          </p:cNvSpPr>
          <p:nvPr/>
        </p:nvSpPr>
        <p:spPr bwMode="auto">
          <a:xfrm>
            <a:off x="3657600" y="5486400"/>
            <a:ext cx="1090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GB" sz="1400" b="1">
                <a:cs typeface="Arial" charset="0"/>
              </a:rPr>
              <a:t>Data Marts</a:t>
            </a:r>
          </a:p>
        </p:txBody>
      </p:sp>
      <p:sp>
        <p:nvSpPr>
          <p:cNvPr id="847034" name="AutoShape 186"/>
          <p:cNvSpPr>
            <a:spLocks noChangeArrowheads="1"/>
          </p:cNvSpPr>
          <p:nvPr/>
        </p:nvSpPr>
        <p:spPr bwMode="auto">
          <a:xfrm>
            <a:off x="3048000" y="4876800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35" name="AutoShape 187"/>
          <p:cNvSpPr>
            <a:spLocks noChangeArrowheads="1"/>
          </p:cNvSpPr>
          <p:nvPr/>
        </p:nvSpPr>
        <p:spPr bwMode="auto">
          <a:xfrm>
            <a:off x="3962400" y="5000625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36" name="AutoShape 188"/>
          <p:cNvSpPr>
            <a:spLocks noChangeArrowheads="1"/>
          </p:cNvSpPr>
          <p:nvPr/>
        </p:nvSpPr>
        <p:spPr bwMode="auto">
          <a:xfrm>
            <a:off x="4876800" y="4953000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37" name="AutoShape 189"/>
          <p:cNvSpPr>
            <a:spLocks noChangeArrowheads="1"/>
          </p:cNvSpPr>
          <p:nvPr/>
        </p:nvSpPr>
        <p:spPr bwMode="auto">
          <a:xfrm>
            <a:off x="4724400" y="3810000"/>
            <a:ext cx="457200" cy="381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38" name="AutoShape 190"/>
          <p:cNvSpPr>
            <a:spLocks noChangeArrowheads="1"/>
          </p:cNvSpPr>
          <p:nvPr/>
        </p:nvSpPr>
        <p:spPr bwMode="auto">
          <a:xfrm rot="-1912776">
            <a:off x="5257800" y="3200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39" name="AutoShape 191"/>
          <p:cNvSpPr>
            <a:spLocks noChangeArrowheads="1"/>
          </p:cNvSpPr>
          <p:nvPr/>
        </p:nvSpPr>
        <p:spPr bwMode="auto">
          <a:xfrm rot="1296561">
            <a:off x="5257800" y="4114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40" name="AutoShape 192"/>
          <p:cNvSpPr>
            <a:spLocks noChangeArrowheads="1"/>
          </p:cNvSpPr>
          <p:nvPr/>
        </p:nvSpPr>
        <p:spPr bwMode="auto">
          <a:xfrm>
            <a:off x="5334000" y="3581400"/>
            <a:ext cx="1828800" cy="533400"/>
          </a:xfrm>
          <a:prstGeom prst="rightArrow">
            <a:avLst>
              <a:gd name="adj1" fmla="val 50000"/>
              <a:gd name="adj2" fmla="val 8571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41" name="AutoShape 193"/>
          <p:cNvSpPr>
            <a:spLocks noChangeArrowheads="1"/>
          </p:cNvSpPr>
          <p:nvPr/>
        </p:nvSpPr>
        <p:spPr bwMode="auto">
          <a:xfrm>
            <a:off x="7162800" y="2362200"/>
            <a:ext cx="13716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42" name="Text Box 194"/>
          <p:cNvSpPr txBox="1">
            <a:spLocks noChangeArrowheads="1"/>
          </p:cNvSpPr>
          <p:nvPr/>
        </p:nvSpPr>
        <p:spPr bwMode="auto">
          <a:xfrm>
            <a:off x="7543800" y="5486400"/>
            <a:ext cx="655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Tools</a:t>
            </a:r>
          </a:p>
        </p:txBody>
      </p:sp>
      <p:sp>
        <p:nvSpPr>
          <p:cNvPr id="847043" name="AutoShape 195"/>
          <p:cNvSpPr>
            <a:spLocks noChangeArrowheads="1"/>
          </p:cNvSpPr>
          <p:nvPr/>
        </p:nvSpPr>
        <p:spPr bwMode="auto">
          <a:xfrm>
            <a:off x="2667000" y="2514600"/>
            <a:ext cx="914400" cy="304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44" name="Text Box 196"/>
          <p:cNvSpPr txBox="1">
            <a:spLocks noChangeArrowheads="1"/>
          </p:cNvSpPr>
          <p:nvPr/>
        </p:nvSpPr>
        <p:spPr bwMode="auto">
          <a:xfrm>
            <a:off x="3200400" y="2819400"/>
            <a:ext cx="587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Meta</a:t>
            </a:r>
          </a:p>
          <a:p>
            <a:pPr algn="ctr"/>
            <a:r>
              <a:rPr lang="en-US" sz="1400" b="1"/>
              <a:t>Data</a:t>
            </a:r>
          </a:p>
        </p:txBody>
      </p:sp>
      <p:sp>
        <p:nvSpPr>
          <p:cNvPr id="847045" name="AutoShape 197"/>
          <p:cNvSpPr>
            <a:spLocks noChangeArrowheads="1"/>
          </p:cNvSpPr>
          <p:nvPr/>
        </p:nvSpPr>
        <p:spPr bwMode="auto">
          <a:xfrm rot="5400000">
            <a:off x="2933700" y="3009900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46" name="AutoShape 198"/>
          <p:cNvSpPr>
            <a:spLocks noChangeArrowheads="1"/>
          </p:cNvSpPr>
          <p:nvPr/>
        </p:nvSpPr>
        <p:spPr bwMode="auto">
          <a:xfrm>
            <a:off x="685800" y="2362200"/>
            <a:ext cx="15240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47" name="Text Box 199"/>
          <p:cNvSpPr txBox="1">
            <a:spLocks noChangeArrowheads="1"/>
          </p:cNvSpPr>
          <p:nvPr/>
        </p:nvSpPr>
        <p:spPr bwMode="auto">
          <a:xfrm>
            <a:off x="684213" y="5486400"/>
            <a:ext cx="1296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Data sources</a:t>
            </a:r>
          </a:p>
        </p:txBody>
      </p:sp>
      <p:sp>
        <p:nvSpPr>
          <p:cNvPr id="847048" name="AutoShape 200"/>
          <p:cNvSpPr>
            <a:spLocks noChangeArrowheads="1"/>
          </p:cNvSpPr>
          <p:nvPr/>
        </p:nvSpPr>
        <p:spPr bwMode="auto">
          <a:xfrm>
            <a:off x="2438400" y="2362200"/>
            <a:ext cx="31242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049" name="Text Box 201"/>
          <p:cNvSpPr txBox="1">
            <a:spLocks noChangeArrowheads="1"/>
          </p:cNvSpPr>
          <p:nvPr/>
        </p:nvSpPr>
        <p:spPr bwMode="auto">
          <a:xfrm>
            <a:off x="760413" y="1500188"/>
            <a:ext cx="10080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GB" sz="2000" b="1" u="sng">
                <a:latin typeface="Times New Roman" pitchFamily="18" charset="0"/>
                <a:cs typeface="Arial" charset="0"/>
              </a:rPr>
              <a:t>Data</a:t>
            </a:r>
          </a:p>
          <a:p>
            <a:pPr algn="ctr"/>
            <a:r>
              <a:rPr lang="en-US" altLang="en-GB" sz="2000" b="1">
                <a:latin typeface="Times New Roman" pitchFamily="18" charset="0"/>
                <a:cs typeface="Arial" charset="0"/>
              </a:rPr>
              <a:t>(Tier 0)</a:t>
            </a:r>
          </a:p>
        </p:txBody>
      </p:sp>
      <p:grpSp>
        <p:nvGrpSpPr>
          <p:cNvPr id="9" name="Group 202"/>
          <p:cNvGrpSpPr>
            <a:grpSpLocks/>
          </p:cNvGrpSpPr>
          <p:nvPr/>
        </p:nvGrpSpPr>
        <p:grpSpPr bwMode="auto">
          <a:xfrm>
            <a:off x="0" y="3429000"/>
            <a:ext cx="869950" cy="1571625"/>
            <a:chOff x="0" y="2160"/>
            <a:chExt cx="548" cy="990"/>
          </a:xfrm>
        </p:grpSpPr>
        <p:sp>
          <p:nvSpPr>
            <p:cNvPr id="847051" name="Text Box 203"/>
            <p:cNvSpPr txBox="1">
              <a:spLocks noChangeArrowheads="1"/>
            </p:cNvSpPr>
            <p:nvPr/>
          </p:nvSpPr>
          <p:spPr bwMode="auto">
            <a:xfrm>
              <a:off x="0" y="235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847052" name="Rectangle 204"/>
            <p:cNvSpPr>
              <a:spLocks noChangeArrowheads="1"/>
            </p:cNvSpPr>
            <p:nvPr/>
          </p:nvSpPr>
          <p:spPr bwMode="auto">
            <a:xfrm>
              <a:off x="0" y="2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847053" name="Text Box 205"/>
            <p:cNvSpPr txBox="1">
              <a:spLocks noChangeArrowheads="1"/>
            </p:cNvSpPr>
            <p:nvPr/>
          </p:nvSpPr>
          <p:spPr bwMode="auto">
            <a:xfrm>
              <a:off x="0" y="238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847054" name="Rectangle 206"/>
            <p:cNvSpPr>
              <a:spLocks noChangeArrowheads="1"/>
            </p:cNvSpPr>
            <p:nvPr/>
          </p:nvSpPr>
          <p:spPr bwMode="auto">
            <a:xfrm>
              <a:off x="96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847055" name="Text Box 207"/>
            <p:cNvSpPr txBox="1">
              <a:spLocks noChangeArrowheads="1"/>
            </p:cNvSpPr>
            <p:nvPr/>
          </p:nvSpPr>
          <p:spPr bwMode="auto">
            <a:xfrm>
              <a:off x="96" y="247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847056" name="Rectangle 208"/>
            <p:cNvSpPr>
              <a:spLocks noChangeArrowheads="1"/>
            </p:cNvSpPr>
            <p:nvPr/>
          </p:nvSpPr>
          <p:spPr bwMode="auto">
            <a:xfrm>
              <a:off x="192" y="24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847057" name="Text Box 209"/>
            <p:cNvSpPr txBox="1">
              <a:spLocks noChangeArrowheads="1"/>
            </p:cNvSpPr>
            <p:nvPr/>
          </p:nvSpPr>
          <p:spPr bwMode="auto">
            <a:xfrm>
              <a:off x="48" y="238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847058" name="Rectangle 210"/>
            <p:cNvSpPr>
              <a:spLocks noChangeArrowheads="1"/>
            </p:cNvSpPr>
            <p:nvPr/>
          </p:nvSpPr>
          <p:spPr bwMode="auto">
            <a:xfrm>
              <a:off x="144" y="235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847059" name="Text Box 211"/>
            <p:cNvSpPr txBox="1">
              <a:spLocks noChangeArrowheads="1"/>
            </p:cNvSpPr>
            <p:nvPr/>
          </p:nvSpPr>
          <p:spPr bwMode="auto">
            <a:xfrm>
              <a:off x="48" y="219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847060" name="Rectangle 212"/>
            <p:cNvSpPr>
              <a:spLocks noChangeArrowheads="1"/>
            </p:cNvSpPr>
            <p:nvPr/>
          </p:nvSpPr>
          <p:spPr bwMode="auto">
            <a:xfrm>
              <a:off x="144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847061" name="Text Box 213"/>
            <p:cNvSpPr txBox="1">
              <a:spLocks noChangeArrowheads="1"/>
            </p:cNvSpPr>
            <p:nvPr/>
          </p:nvSpPr>
          <p:spPr bwMode="auto">
            <a:xfrm>
              <a:off x="144" y="228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847062" name="Rectangle 214"/>
            <p:cNvSpPr>
              <a:spLocks noChangeArrowheads="1"/>
            </p:cNvSpPr>
            <p:nvPr/>
          </p:nvSpPr>
          <p:spPr bwMode="auto">
            <a:xfrm>
              <a:off x="240" y="2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847063" name="Text Box 215"/>
            <p:cNvSpPr txBox="1">
              <a:spLocks noChangeArrowheads="1"/>
            </p:cNvSpPr>
            <p:nvPr/>
          </p:nvSpPr>
          <p:spPr bwMode="auto">
            <a:xfrm>
              <a:off x="240" y="238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847064" name="Text Box 216"/>
            <p:cNvSpPr txBox="1">
              <a:spLocks noChangeArrowheads="1"/>
            </p:cNvSpPr>
            <p:nvPr/>
          </p:nvSpPr>
          <p:spPr bwMode="auto">
            <a:xfrm>
              <a:off x="192" y="228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itchFamily="18" charset="2"/>
                </a:rPr>
                <a:t></a:t>
              </a:r>
            </a:p>
          </p:txBody>
        </p:sp>
        <p:sp>
          <p:nvSpPr>
            <p:cNvPr id="847065" name="Rectangle 217"/>
            <p:cNvSpPr>
              <a:spLocks noChangeArrowheads="1"/>
            </p:cNvSpPr>
            <p:nvPr/>
          </p:nvSpPr>
          <p:spPr bwMode="auto">
            <a:xfrm>
              <a:off x="0" y="254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itchFamily="18" charset="2"/>
                </a:rPr>
                <a:t></a:t>
              </a:r>
            </a:p>
          </p:txBody>
        </p:sp>
        <p:sp>
          <p:nvSpPr>
            <p:cNvPr id="847066" name="Text Box 218"/>
            <p:cNvSpPr txBox="1">
              <a:spLocks noChangeArrowheads="1"/>
            </p:cNvSpPr>
            <p:nvPr/>
          </p:nvSpPr>
          <p:spPr bwMode="auto">
            <a:xfrm>
              <a:off x="0" y="2784"/>
              <a:ext cx="4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hlink"/>
                  </a:solidFill>
                </a:rPr>
                <a:t>IT</a:t>
              </a:r>
            </a:p>
            <a:p>
              <a:pPr algn="ctr"/>
              <a:r>
                <a:rPr lang="en-US" sz="1600">
                  <a:solidFill>
                    <a:schemeClr val="hlink"/>
                  </a:solidFill>
                </a:rPr>
                <a:t>Users</a:t>
              </a:r>
            </a:p>
          </p:txBody>
        </p:sp>
      </p:grpSp>
      <p:grpSp>
        <p:nvGrpSpPr>
          <p:cNvPr id="10" name="Group 219"/>
          <p:cNvGrpSpPr>
            <a:grpSpLocks/>
          </p:cNvGrpSpPr>
          <p:nvPr/>
        </p:nvGrpSpPr>
        <p:grpSpPr bwMode="auto">
          <a:xfrm>
            <a:off x="8137525" y="3457575"/>
            <a:ext cx="1006475" cy="1238250"/>
            <a:chOff x="5126" y="2178"/>
            <a:chExt cx="634" cy="780"/>
          </a:xfrm>
        </p:grpSpPr>
        <p:sp>
          <p:nvSpPr>
            <p:cNvPr id="847068" name="Text Box 220"/>
            <p:cNvSpPr txBox="1">
              <a:spLocks noChangeArrowheads="1"/>
            </p:cNvSpPr>
            <p:nvPr/>
          </p:nvSpPr>
          <p:spPr bwMode="auto">
            <a:xfrm>
              <a:off x="5376" y="217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sym typeface="Webdings" pitchFamily="18" charset="2"/>
                </a:rPr>
                <a:t></a:t>
              </a:r>
            </a:p>
          </p:txBody>
        </p:sp>
        <p:sp>
          <p:nvSpPr>
            <p:cNvPr id="847069" name="Rectangle 221"/>
            <p:cNvSpPr>
              <a:spLocks noChangeArrowheads="1"/>
            </p:cNvSpPr>
            <p:nvPr/>
          </p:nvSpPr>
          <p:spPr bwMode="auto">
            <a:xfrm>
              <a:off x="5328" y="232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sym typeface="Webdings" pitchFamily="18" charset="2"/>
                </a:rPr>
                <a:t></a:t>
              </a:r>
            </a:p>
          </p:txBody>
        </p:sp>
        <p:sp>
          <p:nvSpPr>
            <p:cNvPr id="847070" name="Text Box 222"/>
            <p:cNvSpPr txBox="1">
              <a:spLocks noChangeArrowheads="1"/>
            </p:cNvSpPr>
            <p:nvPr/>
          </p:nvSpPr>
          <p:spPr bwMode="auto">
            <a:xfrm>
              <a:off x="5126" y="2592"/>
              <a:ext cx="6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hlink"/>
                  </a:solidFill>
                </a:rPr>
                <a:t>Business</a:t>
              </a:r>
            </a:p>
            <a:p>
              <a:pPr algn="ctr"/>
              <a:r>
                <a:rPr lang="en-US" sz="1600">
                  <a:solidFill>
                    <a:schemeClr val="hlink"/>
                  </a:solidFill>
                </a:rPr>
                <a:t>Users</a:t>
              </a:r>
            </a:p>
          </p:txBody>
        </p:sp>
      </p:grpSp>
      <p:sp>
        <p:nvSpPr>
          <p:cNvPr id="847071" name="Line 223"/>
          <p:cNvSpPr>
            <a:spLocks noChangeShapeType="1"/>
          </p:cNvSpPr>
          <p:nvPr/>
        </p:nvSpPr>
        <p:spPr bwMode="auto">
          <a:xfrm>
            <a:off x="685800" y="4114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072" name="Line 224"/>
          <p:cNvSpPr>
            <a:spLocks noChangeShapeType="1"/>
          </p:cNvSpPr>
          <p:nvPr/>
        </p:nvSpPr>
        <p:spPr bwMode="auto">
          <a:xfrm flipV="1">
            <a:off x="609600" y="32766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225"/>
          <p:cNvGrpSpPr>
            <a:grpSpLocks/>
          </p:cNvGrpSpPr>
          <p:nvPr/>
        </p:nvGrpSpPr>
        <p:grpSpPr bwMode="auto">
          <a:xfrm>
            <a:off x="6248400" y="5029200"/>
            <a:ext cx="1600200" cy="946150"/>
            <a:chOff x="3936" y="3168"/>
            <a:chExt cx="1008" cy="596"/>
          </a:xfrm>
        </p:grpSpPr>
        <p:sp>
          <p:nvSpPr>
            <p:cNvPr id="847074" name="Text Box 226"/>
            <p:cNvSpPr txBox="1">
              <a:spLocks noChangeArrowheads="1"/>
            </p:cNvSpPr>
            <p:nvPr/>
          </p:nvSpPr>
          <p:spPr bwMode="auto">
            <a:xfrm>
              <a:off x="4320" y="316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sym typeface="Webdings" pitchFamily="18" charset="2"/>
                </a:rPr>
                <a:t></a:t>
              </a:r>
            </a:p>
          </p:txBody>
        </p:sp>
        <p:sp>
          <p:nvSpPr>
            <p:cNvPr id="847075" name="Rectangle 227"/>
            <p:cNvSpPr>
              <a:spLocks noChangeArrowheads="1"/>
            </p:cNvSpPr>
            <p:nvPr/>
          </p:nvSpPr>
          <p:spPr bwMode="auto">
            <a:xfrm>
              <a:off x="4272" y="331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sym typeface="Webdings" pitchFamily="18" charset="2"/>
                </a:rPr>
                <a:t></a:t>
              </a:r>
            </a:p>
          </p:txBody>
        </p:sp>
        <p:sp>
          <p:nvSpPr>
            <p:cNvPr id="847076" name="Text Box 228"/>
            <p:cNvSpPr txBox="1">
              <a:spLocks noChangeArrowheads="1"/>
            </p:cNvSpPr>
            <p:nvPr/>
          </p:nvSpPr>
          <p:spPr bwMode="auto">
            <a:xfrm>
              <a:off x="3936" y="3552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hlink"/>
                  </a:solidFill>
                </a:rPr>
                <a:t>Business Users</a:t>
              </a:r>
            </a:p>
          </p:txBody>
        </p:sp>
      </p:grpSp>
      <p:sp>
        <p:nvSpPr>
          <p:cNvPr id="847077" name="Line 229"/>
          <p:cNvSpPr>
            <a:spLocks noChangeShapeType="1"/>
          </p:cNvSpPr>
          <p:nvPr/>
        </p:nvSpPr>
        <p:spPr bwMode="auto">
          <a:xfrm flipH="1" flipV="1">
            <a:off x="5257800" y="5181600"/>
            <a:ext cx="1676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078" name="Line 230"/>
          <p:cNvSpPr>
            <a:spLocks noChangeShapeType="1"/>
          </p:cNvSpPr>
          <p:nvPr/>
        </p:nvSpPr>
        <p:spPr bwMode="auto">
          <a:xfrm flipH="1" flipV="1">
            <a:off x="8077200" y="31242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7079" name="Line 231"/>
          <p:cNvSpPr>
            <a:spLocks noChangeShapeType="1"/>
          </p:cNvSpPr>
          <p:nvPr/>
        </p:nvSpPr>
        <p:spPr bwMode="auto">
          <a:xfrm flipH="1">
            <a:off x="8153400" y="3962400"/>
            <a:ext cx="457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" name="Group 232"/>
          <p:cNvGrpSpPr>
            <a:grpSpLocks/>
          </p:cNvGrpSpPr>
          <p:nvPr/>
        </p:nvGrpSpPr>
        <p:grpSpPr bwMode="auto">
          <a:xfrm>
            <a:off x="7315200" y="4495800"/>
            <a:ext cx="1049338" cy="904875"/>
            <a:chOff x="4608" y="2832"/>
            <a:chExt cx="661" cy="570"/>
          </a:xfrm>
        </p:grpSpPr>
        <p:grpSp>
          <p:nvGrpSpPr>
            <p:cNvPr id="13" name="Group 233"/>
            <p:cNvGrpSpPr>
              <a:grpSpLocks/>
            </p:cNvGrpSpPr>
            <p:nvPr/>
          </p:nvGrpSpPr>
          <p:grpSpPr bwMode="auto">
            <a:xfrm>
              <a:off x="4608" y="2832"/>
              <a:ext cx="661" cy="570"/>
              <a:chOff x="4448" y="2838"/>
              <a:chExt cx="661" cy="570"/>
            </a:xfrm>
          </p:grpSpPr>
          <p:sp>
            <p:nvSpPr>
              <p:cNvPr id="847082" name="Text Box 234"/>
              <p:cNvSpPr txBox="1">
                <a:spLocks noChangeArrowheads="1"/>
              </p:cNvSpPr>
              <p:nvPr/>
            </p:nvSpPr>
            <p:spPr bwMode="auto">
              <a:xfrm>
                <a:off x="4448" y="2838"/>
                <a:ext cx="66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GB" sz="1200" b="1">
                    <a:cs typeface="Arial" charset="0"/>
                  </a:rPr>
                  <a:t>Data Mining</a:t>
                </a:r>
              </a:p>
            </p:txBody>
          </p:sp>
          <p:sp>
            <p:nvSpPr>
              <p:cNvPr id="847083" name="AutoShape 235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432" cy="432"/>
              </a:xfrm>
              <a:prstGeom prst="star16">
                <a:avLst>
                  <a:gd name="adj" fmla="val 3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7084" name="Rectangle 236"/>
            <p:cNvSpPr>
              <a:spLocks noChangeArrowheads="1"/>
            </p:cNvSpPr>
            <p:nvPr/>
          </p:nvSpPr>
          <p:spPr bwMode="auto">
            <a:xfrm>
              <a:off x="4704" y="2976"/>
              <a:ext cx="4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3600" b="1">
                  <a:sym typeface="Webdings" pitchFamily="18" charset="2"/>
                </a:rPr>
                <a:t></a:t>
              </a:r>
              <a:r>
                <a:rPr lang="en-US" sz="3600"/>
                <a:t> </a:t>
              </a:r>
            </a:p>
          </p:txBody>
        </p:sp>
      </p:grpSp>
      <p:grpSp>
        <p:nvGrpSpPr>
          <p:cNvPr id="14" name="Group 237"/>
          <p:cNvGrpSpPr>
            <a:grpSpLocks/>
          </p:cNvGrpSpPr>
          <p:nvPr/>
        </p:nvGrpSpPr>
        <p:grpSpPr bwMode="auto">
          <a:xfrm>
            <a:off x="838200" y="3657600"/>
            <a:ext cx="835025" cy="795338"/>
            <a:chOff x="1334" y="3648"/>
            <a:chExt cx="526" cy="501"/>
          </a:xfrm>
        </p:grpSpPr>
        <p:sp>
          <p:nvSpPr>
            <p:cNvPr id="847086" name="AutoShape 238"/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87" name="AutoShape 239"/>
            <p:cNvSpPr>
              <a:spLocks noChangeArrowheads="1"/>
            </p:cNvSpPr>
            <p:nvPr/>
          </p:nvSpPr>
          <p:spPr bwMode="auto">
            <a:xfrm>
              <a:off x="1440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88" name="AutoShape 240"/>
            <p:cNvSpPr>
              <a:spLocks noChangeArrowheads="1"/>
            </p:cNvSpPr>
            <p:nvPr/>
          </p:nvSpPr>
          <p:spPr bwMode="auto">
            <a:xfrm>
              <a:off x="1392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89" name="Text Box 241"/>
            <p:cNvSpPr txBox="1">
              <a:spLocks noChangeArrowheads="1"/>
            </p:cNvSpPr>
            <p:nvPr/>
          </p:nvSpPr>
          <p:spPr bwMode="auto">
            <a:xfrm>
              <a:off x="1334" y="3861"/>
              <a:ext cx="5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cs typeface="Arial" charset="0"/>
                </a:rPr>
                <a:t>Archived</a:t>
              </a:r>
            </a:p>
            <a:p>
              <a:pPr algn="ctr"/>
              <a:r>
                <a:rPr lang="en-US" sz="1200" b="1">
                  <a:cs typeface="Arial" charset="0"/>
                </a:rPr>
                <a:t>data</a:t>
              </a:r>
            </a:p>
          </p:txBody>
        </p:sp>
      </p:grpSp>
      <p:sp>
        <p:nvSpPr>
          <p:cNvPr id="847090" name="Line 242"/>
          <p:cNvSpPr>
            <a:spLocks noChangeShapeType="1"/>
          </p:cNvSpPr>
          <p:nvPr/>
        </p:nvSpPr>
        <p:spPr bwMode="auto">
          <a:xfrm>
            <a:off x="685800" y="3962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" name="Group 243"/>
          <p:cNvGrpSpPr>
            <a:grpSpLocks/>
          </p:cNvGrpSpPr>
          <p:nvPr/>
        </p:nvGrpSpPr>
        <p:grpSpPr bwMode="auto">
          <a:xfrm>
            <a:off x="4876800" y="2362200"/>
            <a:ext cx="3460750" cy="3124200"/>
            <a:chOff x="3072" y="1488"/>
            <a:chExt cx="2180" cy="1968"/>
          </a:xfrm>
        </p:grpSpPr>
        <p:grpSp>
          <p:nvGrpSpPr>
            <p:cNvPr id="16" name="Group 244"/>
            <p:cNvGrpSpPr>
              <a:grpSpLocks/>
            </p:cNvGrpSpPr>
            <p:nvPr/>
          </p:nvGrpSpPr>
          <p:grpSpPr bwMode="auto">
            <a:xfrm>
              <a:off x="3072" y="1488"/>
              <a:ext cx="2180" cy="1968"/>
              <a:chOff x="3072" y="1488"/>
              <a:chExt cx="2180" cy="1968"/>
            </a:xfrm>
          </p:grpSpPr>
          <p:grpSp>
            <p:nvGrpSpPr>
              <p:cNvPr id="17" name="Group 245"/>
              <p:cNvGrpSpPr>
                <a:grpSpLocks/>
              </p:cNvGrpSpPr>
              <p:nvPr/>
            </p:nvGrpSpPr>
            <p:grpSpPr bwMode="auto">
              <a:xfrm>
                <a:off x="4656" y="2208"/>
                <a:ext cx="596" cy="634"/>
                <a:chOff x="4444" y="2304"/>
                <a:chExt cx="596" cy="634"/>
              </a:xfrm>
            </p:grpSpPr>
            <p:sp>
              <p:nvSpPr>
                <p:cNvPr id="847094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4488" y="2350"/>
                  <a:ext cx="51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GB" sz="1200" b="1">
                      <a:cs typeface="Arial" charset="0"/>
                    </a:rPr>
                    <a:t>Analysis</a:t>
                  </a:r>
                </a:p>
              </p:txBody>
            </p:sp>
            <p:sp>
              <p:nvSpPr>
                <p:cNvPr id="847095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4444" y="2304"/>
                  <a:ext cx="59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0">
                      <a:sym typeface="Webdings" pitchFamily="18" charset="2"/>
                    </a:rPr>
                    <a:t></a:t>
                  </a:r>
                </a:p>
              </p:txBody>
            </p:sp>
          </p:grpSp>
          <p:sp>
            <p:nvSpPr>
              <p:cNvPr id="847096" name="AutoShape 248"/>
              <p:cNvSpPr>
                <a:spLocks noChangeArrowheads="1"/>
              </p:cNvSpPr>
              <p:nvPr/>
            </p:nvSpPr>
            <p:spPr bwMode="auto">
              <a:xfrm>
                <a:off x="3600" y="1488"/>
                <a:ext cx="816" cy="19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97" name="Line 249"/>
              <p:cNvSpPr>
                <a:spLocks noChangeShapeType="1"/>
              </p:cNvSpPr>
              <p:nvPr/>
            </p:nvSpPr>
            <p:spPr bwMode="auto">
              <a:xfrm flipH="1" flipV="1">
                <a:off x="4166" y="3150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098" name="Line 250"/>
              <p:cNvSpPr>
                <a:spLocks noChangeShapeType="1"/>
              </p:cNvSpPr>
              <p:nvPr/>
            </p:nvSpPr>
            <p:spPr bwMode="auto">
              <a:xfrm flipV="1">
                <a:off x="4550" y="3150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099" name="Freeform 251"/>
              <p:cNvSpPr>
                <a:spLocks/>
              </p:cNvSpPr>
              <p:nvPr/>
            </p:nvSpPr>
            <p:spPr bwMode="auto">
              <a:xfrm>
                <a:off x="3072" y="2736"/>
                <a:ext cx="1296" cy="7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528"/>
                  </a:cxn>
                  <a:cxn ang="0">
                    <a:pos x="1296" y="816"/>
                  </a:cxn>
                </a:cxnLst>
                <a:rect l="0" t="0" r="r" b="b"/>
                <a:pathLst>
                  <a:path w="1296" h="816">
                    <a:moveTo>
                      <a:pt x="0" y="0"/>
                    </a:moveTo>
                    <a:cubicBezTo>
                      <a:pt x="180" y="196"/>
                      <a:pt x="360" y="392"/>
                      <a:pt x="576" y="528"/>
                    </a:cubicBezTo>
                    <a:cubicBezTo>
                      <a:pt x="792" y="664"/>
                      <a:pt x="1044" y="740"/>
                      <a:pt x="1296" y="81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7100" name="Freeform 252"/>
            <p:cNvSpPr>
              <a:spLocks/>
            </p:cNvSpPr>
            <p:nvPr/>
          </p:nvSpPr>
          <p:spPr bwMode="auto">
            <a:xfrm>
              <a:off x="4272" y="2016"/>
              <a:ext cx="424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384"/>
                </a:cxn>
                <a:cxn ang="0">
                  <a:pos x="240" y="1248"/>
                </a:cxn>
              </a:cxnLst>
              <a:rect l="0" t="0" r="r" b="b"/>
              <a:pathLst>
                <a:path w="424" h="1248">
                  <a:moveTo>
                    <a:pt x="0" y="0"/>
                  </a:moveTo>
                  <a:cubicBezTo>
                    <a:pt x="172" y="88"/>
                    <a:pt x="344" y="176"/>
                    <a:pt x="384" y="384"/>
                  </a:cubicBezTo>
                  <a:cubicBezTo>
                    <a:pt x="424" y="592"/>
                    <a:pt x="332" y="920"/>
                    <a:pt x="240" y="124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7101" name="Line 253"/>
          <p:cNvSpPr>
            <a:spLocks noChangeShapeType="1"/>
          </p:cNvSpPr>
          <p:nvPr/>
        </p:nvSpPr>
        <p:spPr bwMode="auto">
          <a:xfrm flipV="1">
            <a:off x="762000" y="33528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8" name="Group 254"/>
          <p:cNvGrpSpPr>
            <a:grpSpLocks/>
          </p:cNvGrpSpPr>
          <p:nvPr/>
        </p:nvGrpSpPr>
        <p:grpSpPr bwMode="auto">
          <a:xfrm>
            <a:off x="1600200" y="2895600"/>
            <a:ext cx="1190625" cy="2286000"/>
            <a:chOff x="1008" y="1824"/>
            <a:chExt cx="750" cy="1440"/>
          </a:xfrm>
        </p:grpSpPr>
        <p:sp>
          <p:nvSpPr>
            <p:cNvPr id="847103" name="AutoShape 255"/>
            <p:cNvSpPr>
              <a:spLocks noChangeArrowheads="1"/>
            </p:cNvSpPr>
            <p:nvPr/>
          </p:nvSpPr>
          <p:spPr bwMode="auto">
            <a:xfrm>
              <a:off x="1008" y="1824"/>
              <a:ext cx="750" cy="1440"/>
            </a:xfrm>
            <a:prstGeom prst="rightArrow">
              <a:avLst>
                <a:gd name="adj1" fmla="val 47620"/>
                <a:gd name="adj2" fmla="val 43056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7104" name="Text Box 256"/>
            <p:cNvSpPr txBox="1">
              <a:spLocks noChangeArrowheads="1"/>
            </p:cNvSpPr>
            <p:nvPr/>
          </p:nvSpPr>
          <p:spPr bwMode="auto">
            <a:xfrm>
              <a:off x="1008" y="2206"/>
              <a:ext cx="749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E</a:t>
              </a:r>
              <a:r>
                <a:rPr lang="en-US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xtract</a:t>
              </a:r>
            </a:p>
            <a:p>
              <a:r>
                <a:rPr lang="en-GB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T</a:t>
              </a:r>
              <a:r>
                <a:rPr lang="en-US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ransform</a:t>
              </a:r>
            </a:p>
            <a:p>
              <a:r>
                <a:rPr lang="en-GB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L</a:t>
              </a:r>
              <a:r>
                <a:rPr lang="en-US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oad </a:t>
              </a:r>
            </a:p>
            <a:p>
              <a:r>
                <a:rPr lang="en-US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(ETL)</a:t>
              </a:r>
            </a:p>
          </p:txBody>
        </p:sp>
      </p:grpSp>
      <p:grpSp>
        <p:nvGrpSpPr>
          <p:cNvPr id="19" name="Group 257"/>
          <p:cNvGrpSpPr>
            <a:grpSpLocks/>
          </p:cNvGrpSpPr>
          <p:nvPr/>
        </p:nvGrpSpPr>
        <p:grpSpPr bwMode="auto">
          <a:xfrm>
            <a:off x="1524000" y="2286000"/>
            <a:ext cx="896938" cy="1112838"/>
            <a:chOff x="912" y="192"/>
            <a:chExt cx="565" cy="701"/>
          </a:xfrm>
        </p:grpSpPr>
        <p:sp>
          <p:nvSpPr>
            <p:cNvPr id="847106" name="Text Box 258"/>
            <p:cNvSpPr txBox="1">
              <a:spLocks noChangeArrowheads="1"/>
            </p:cNvSpPr>
            <p:nvPr/>
          </p:nvSpPr>
          <p:spPr bwMode="auto">
            <a:xfrm>
              <a:off x="912" y="19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ebdings" pitchFamily="18" charset="2"/>
                </a:rPr>
                <a:t></a:t>
              </a:r>
            </a:p>
          </p:txBody>
        </p:sp>
        <p:sp>
          <p:nvSpPr>
            <p:cNvPr id="847107" name="Text Box 259"/>
            <p:cNvSpPr txBox="1">
              <a:spLocks noChangeArrowheads="1"/>
            </p:cNvSpPr>
            <p:nvPr/>
          </p:nvSpPr>
          <p:spPr bwMode="auto">
            <a:xfrm>
              <a:off x="912" y="720"/>
              <a:ext cx="56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www data</a:t>
              </a:r>
            </a:p>
          </p:txBody>
        </p:sp>
      </p:grpSp>
      <p:sp>
        <p:nvSpPr>
          <p:cNvPr id="847108" name="Rectangle 260"/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Putting the pieces together</a:t>
            </a:r>
            <a:r>
              <a:rPr lang="en-US"/>
              <a:t> </a:t>
            </a:r>
          </a:p>
        </p:txBody>
      </p:sp>
      <p:sp>
        <p:nvSpPr>
          <p:cNvPr id="847109" name="Text Box 261"/>
          <p:cNvSpPr txBox="1">
            <a:spLocks noChangeArrowheads="1"/>
          </p:cNvSpPr>
          <p:nvPr/>
        </p:nvSpPr>
        <p:spPr bwMode="auto">
          <a:xfrm>
            <a:off x="2209800" y="6056313"/>
            <a:ext cx="464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{Comment: All except ETL washed out look}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6405-1C94-4B38-9D55-81AD408E5344}" type="slidenum">
              <a:rPr lang="en-US"/>
              <a:pPr/>
              <a:t>20</a:t>
            </a:fld>
            <a:endParaRPr lang="en-US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Three Loading Strategies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562600"/>
          </a:xfrm>
        </p:spPr>
        <p:txBody>
          <a:bodyPr/>
          <a:lstStyle/>
          <a:p>
            <a:r>
              <a:rPr lang="en-US" sz="2800"/>
              <a:t>Once we have transformed data, there are three primary loading strategies:</a:t>
            </a:r>
          </a:p>
          <a:p>
            <a:endParaRPr lang="en-US" sz="1800"/>
          </a:p>
          <a:p>
            <a:r>
              <a:rPr lang="en-US" sz="2800" u="sng">
                <a:solidFill>
                  <a:schemeClr val="hlink"/>
                </a:solidFill>
              </a:rPr>
              <a:t>Full data refresh</a:t>
            </a:r>
            <a:r>
              <a:rPr lang="en-US" sz="2800"/>
              <a:t> with BLOCK INSERT or ‘block slamming’ into empty table.</a:t>
            </a:r>
          </a:p>
          <a:p>
            <a:endParaRPr lang="en-US" sz="1600"/>
          </a:p>
          <a:p>
            <a:r>
              <a:rPr lang="en-US" sz="2800" u="sng">
                <a:solidFill>
                  <a:schemeClr val="hlink"/>
                </a:solidFill>
              </a:rPr>
              <a:t>Incremental data refresh</a:t>
            </a:r>
            <a:r>
              <a:rPr lang="en-US" sz="2800"/>
              <a:t> with BLOCK INSERT or ‘block slamming’ into existing (populated) tables.</a:t>
            </a:r>
          </a:p>
          <a:p>
            <a:endParaRPr lang="en-US" sz="1800"/>
          </a:p>
          <a:p>
            <a:r>
              <a:rPr lang="en-US" sz="2800" u="sng">
                <a:solidFill>
                  <a:schemeClr val="hlink"/>
                </a:solidFill>
              </a:rPr>
              <a:t>Trickle/continuous feed</a:t>
            </a:r>
            <a:r>
              <a:rPr lang="en-US" sz="2800"/>
              <a:t> with constant data collection and loading using row level insert and update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574D-D91C-46AD-A269-30994DFE2AA0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0" y="762000"/>
            <a:ext cx="9144000" cy="5638800"/>
            <a:chOff x="0" y="480"/>
            <a:chExt cx="5760" cy="3552"/>
          </a:xfrm>
        </p:grpSpPr>
        <p:sp>
          <p:nvSpPr>
            <p:cNvPr id="520393" name="AutoShape 201"/>
            <p:cNvSpPr>
              <a:spLocks noChangeArrowheads="1"/>
            </p:cNvSpPr>
            <p:nvPr/>
          </p:nvSpPr>
          <p:spPr bwMode="auto">
            <a:xfrm>
              <a:off x="0" y="480"/>
              <a:ext cx="196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95" name="AutoShape 203"/>
            <p:cNvSpPr>
              <a:spLocks noChangeArrowheads="1"/>
            </p:cNvSpPr>
            <p:nvPr/>
          </p:nvSpPr>
          <p:spPr bwMode="auto">
            <a:xfrm>
              <a:off x="4032" y="480"/>
              <a:ext cx="172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94" name="AutoShape 202"/>
            <p:cNvSpPr>
              <a:spLocks noChangeArrowheads="1"/>
            </p:cNvSpPr>
            <p:nvPr/>
          </p:nvSpPr>
          <p:spPr bwMode="auto">
            <a:xfrm>
              <a:off x="2016" y="480"/>
              <a:ext cx="196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3589" tIns="46795" rIns="93589" bIns="46795"/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ETL Cycle</a:t>
            </a: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228600" y="841375"/>
            <a:ext cx="23018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XTRACT</a:t>
            </a:r>
          </a:p>
          <a:p>
            <a:r>
              <a:rPr lang="en-US" sz="1600"/>
              <a:t>The process of reading data from different sources.</a:t>
            </a: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3276600" y="838200"/>
            <a:ext cx="3048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RANSFORM</a:t>
            </a:r>
          </a:p>
          <a:p>
            <a:r>
              <a:rPr lang="en-US" sz="1600"/>
              <a:t>The process of transforming the extracted data from its original state into a consistent state so that it can be placed into another database. </a:t>
            </a: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6705600" y="841375"/>
            <a:ext cx="23018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OAD</a:t>
            </a:r>
          </a:p>
          <a:p>
            <a:r>
              <a:rPr lang="en-US" sz="1600"/>
              <a:t>The process of writing the data into the target source.</a:t>
            </a:r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2895600" y="2819400"/>
            <a:ext cx="1600200" cy="1676400"/>
            <a:chOff x="1824" y="1776"/>
            <a:chExt cx="1008" cy="1056"/>
          </a:xfrm>
        </p:grpSpPr>
        <p:sp>
          <p:nvSpPr>
            <p:cNvPr id="520201" name="AutoShape 9"/>
            <p:cNvSpPr>
              <a:spLocks noChangeArrowheads="1"/>
            </p:cNvSpPr>
            <p:nvPr/>
          </p:nvSpPr>
          <p:spPr bwMode="auto">
            <a:xfrm>
              <a:off x="1968" y="1776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TRANSFORM</a:t>
              </a:r>
            </a:p>
          </p:txBody>
        </p:sp>
        <p:sp>
          <p:nvSpPr>
            <p:cNvPr id="520214" name="Freeform 22"/>
            <p:cNvSpPr>
              <a:spLocks/>
            </p:cNvSpPr>
            <p:nvPr/>
          </p:nvSpPr>
          <p:spPr bwMode="auto">
            <a:xfrm>
              <a:off x="1824" y="2160"/>
              <a:ext cx="528" cy="672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528" y="672"/>
                </a:cxn>
                <a:cxn ang="0">
                  <a:pos x="528" y="0"/>
                </a:cxn>
              </a:cxnLst>
              <a:rect l="0" t="0" r="r" b="b"/>
              <a:pathLst>
                <a:path w="528" h="672">
                  <a:moveTo>
                    <a:pt x="0" y="672"/>
                  </a:moveTo>
                  <a:lnTo>
                    <a:pt x="528" y="672"/>
                  </a:lnTo>
                  <a:lnTo>
                    <a:pt x="528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33"/>
          <p:cNvGrpSpPr>
            <a:grpSpLocks/>
          </p:cNvGrpSpPr>
          <p:nvPr/>
        </p:nvGrpSpPr>
        <p:grpSpPr bwMode="auto">
          <a:xfrm>
            <a:off x="4495800" y="2819400"/>
            <a:ext cx="1828800" cy="609600"/>
            <a:chOff x="2832" y="1776"/>
            <a:chExt cx="1152" cy="384"/>
          </a:xfrm>
        </p:grpSpPr>
        <p:sp>
          <p:nvSpPr>
            <p:cNvPr id="520202" name="AutoShape 10"/>
            <p:cNvSpPr>
              <a:spLocks noChangeArrowheads="1"/>
            </p:cNvSpPr>
            <p:nvPr/>
          </p:nvSpPr>
          <p:spPr bwMode="auto">
            <a:xfrm>
              <a:off x="3120" y="1776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CLEANSE</a:t>
              </a:r>
            </a:p>
          </p:txBody>
        </p:sp>
        <p:sp>
          <p:nvSpPr>
            <p:cNvPr id="520216" name="Line 24"/>
            <p:cNvSpPr>
              <a:spLocks noChangeShapeType="1"/>
            </p:cNvSpPr>
            <p:nvPr/>
          </p:nvSpPr>
          <p:spPr bwMode="auto">
            <a:xfrm>
              <a:off x="2832" y="1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6096000" y="3429000"/>
            <a:ext cx="2073275" cy="2133600"/>
            <a:chOff x="3840" y="2160"/>
            <a:chExt cx="1306" cy="1344"/>
          </a:xfrm>
        </p:grpSpPr>
        <p:sp>
          <p:nvSpPr>
            <p:cNvPr id="520215" name="Freeform 23"/>
            <p:cNvSpPr>
              <a:spLocks/>
            </p:cNvSpPr>
            <p:nvPr/>
          </p:nvSpPr>
          <p:spPr bwMode="auto">
            <a:xfrm flipH="1">
              <a:off x="3840" y="2160"/>
              <a:ext cx="432" cy="672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528" y="672"/>
                </a:cxn>
                <a:cxn ang="0">
                  <a:pos x="528" y="0"/>
                </a:cxn>
              </a:cxnLst>
              <a:rect l="0" t="0" r="r" b="b"/>
              <a:pathLst>
                <a:path w="528" h="672">
                  <a:moveTo>
                    <a:pt x="0" y="672"/>
                  </a:moveTo>
                  <a:lnTo>
                    <a:pt x="528" y="672"/>
                  </a:lnTo>
                  <a:lnTo>
                    <a:pt x="528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4282" y="2160"/>
              <a:ext cx="864" cy="1344"/>
              <a:chOff x="4282" y="2160"/>
              <a:chExt cx="864" cy="1344"/>
            </a:xfrm>
          </p:grpSpPr>
          <p:sp>
            <p:nvSpPr>
              <p:cNvPr id="520203" name="AutoShape 11"/>
              <p:cNvSpPr>
                <a:spLocks noChangeArrowheads="1"/>
              </p:cNvSpPr>
              <p:nvPr/>
            </p:nvSpPr>
            <p:spPr bwMode="auto">
              <a:xfrm>
                <a:off x="4282" y="2640"/>
                <a:ext cx="864" cy="384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LOAD</a:t>
                </a:r>
              </a:p>
            </p:txBody>
          </p:sp>
          <p:sp>
            <p:nvSpPr>
              <p:cNvPr id="520229" name="Line 37"/>
              <p:cNvSpPr>
                <a:spLocks noChangeShapeType="1"/>
              </p:cNvSpPr>
              <p:nvPr/>
            </p:nvSpPr>
            <p:spPr bwMode="auto">
              <a:xfrm flipV="1">
                <a:off x="4714" y="2160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230" name="Line 38"/>
              <p:cNvSpPr>
                <a:spLocks noChangeShapeType="1"/>
              </p:cNvSpPr>
              <p:nvPr/>
            </p:nvSpPr>
            <p:spPr bwMode="auto">
              <a:xfrm flipV="1">
                <a:off x="4714" y="3024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6721475" y="2667000"/>
            <a:ext cx="2286000" cy="3505200"/>
            <a:chOff x="4234" y="1680"/>
            <a:chExt cx="1440" cy="2208"/>
          </a:xfrm>
        </p:grpSpPr>
        <p:sp>
          <p:nvSpPr>
            <p:cNvPr id="520209" name="AutoShape 17"/>
            <p:cNvSpPr>
              <a:spLocks noChangeArrowheads="1"/>
            </p:cNvSpPr>
            <p:nvPr/>
          </p:nvSpPr>
          <p:spPr bwMode="auto">
            <a:xfrm>
              <a:off x="4234" y="1776"/>
              <a:ext cx="1296" cy="384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>
                  <a:solidFill>
                    <a:schemeClr val="folHlink"/>
                  </a:solidFill>
                </a:rPr>
                <a:t>Data Warehouse</a:t>
              </a:r>
            </a:p>
          </p:txBody>
        </p:sp>
        <p:sp>
          <p:nvSpPr>
            <p:cNvPr id="520210" name="AutoShape 18"/>
            <p:cNvSpPr>
              <a:spLocks noChangeArrowheads="1"/>
            </p:cNvSpPr>
            <p:nvPr/>
          </p:nvSpPr>
          <p:spPr bwMode="auto">
            <a:xfrm>
              <a:off x="4282" y="3504"/>
              <a:ext cx="1296" cy="384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folHlink"/>
                  </a:solidFill>
                </a:rPr>
                <a:t>OLAP</a:t>
              </a:r>
            </a:p>
          </p:txBody>
        </p: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5290" y="1680"/>
              <a:ext cx="384" cy="432"/>
              <a:chOff x="2640" y="2544"/>
              <a:chExt cx="576" cy="624"/>
            </a:xfrm>
          </p:grpSpPr>
          <p:sp>
            <p:nvSpPr>
              <p:cNvPr id="520220" name="AutoShape 28"/>
              <p:cNvSpPr>
                <a:spLocks noChangeArrowheads="1"/>
              </p:cNvSpPr>
              <p:nvPr/>
            </p:nvSpPr>
            <p:spPr bwMode="auto">
              <a:xfrm>
                <a:off x="2640" y="2976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19" name="AutoShape 27"/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18" name="AutoShape 26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17" name="AutoShape 25"/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4954" y="3120"/>
              <a:ext cx="720" cy="691"/>
              <a:chOff x="3648" y="2016"/>
              <a:chExt cx="1776" cy="1680"/>
            </a:xfrm>
          </p:grpSpPr>
          <p:sp>
            <p:nvSpPr>
              <p:cNvPr id="520246" name="AutoShape 54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47" name="AutoShape 55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48" name="AutoShape 56"/>
              <p:cNvSpPr>
                <a:spLocks noChangeArrowheads="1"/>
              </p:cNvSpPr>
              <p:nvPr/>
            </p:nvSpPr>
            <p:spPr bwMode="auto">
              <a:xfrm>
                <a:off x="441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49" name="AutoShape 57"/>
              <p:cNvSpPr>
                <a:spLocks noChangeArrowheads="1"/>
              </p:cNvSpPr>
              <p:nvPr/>
            </p:nvSpPr>
            <p:spPr bwMode="auto">
              <a:xfrm>
                <a:off x="465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0" name="AutoShape 58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1" name="AutoShape 59"/>
              <p:cNvSpPr>
                <a:spLocks noChangeArrowheads="1"/>
              </p:cNvSpPr>
              <p:nvPr/>
            </p:nvSpPr>
            <p:spPr bwMode="auto">
              <a:xfrm>
                <a:off x="51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2" name="AutoShape 60"/>
              <p:cNvSpPr>
                <a:spLocks noChangeArrowheads="1"/>
              </p:cNvSpPr>
              <p:nvPr/>
            </p:nvSpPr>
            <p:spPr bwMode="auto">
              <a:xfrm>
                <a:off x="39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3" name="AutoShape 61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4" name="AutoShape 62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5" name="AutoShape 63"/>
              <p:cNvSpPr>
                <a:spLocks noChangeArrowheads="1"/>
              </p:cNvSpPr>
              <p:nvPr/>
            </p:nvSpPr>
            <p:spPr bwMode="auto">
              <a:xfrm>
                <a:off x="465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6" name="AutoShape 64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7" name="AutoShape 65"/>
              <p:cNvSpPr>
                <a:spLocks noChangeArrowheads="1"/>
              </p:cNvSpPr>
              <p:nvPr/>
            </p:nvSpPr>
            <p:spPr bwMode="auto">
              <a:xfrm>
                <a:off x="51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8" name="AutoShape 66"/>
              <p:cNvSpPr>
                <a:spLocks noChangeArrowheads="1"/>
              </p:cNvSpPr>
              <p:nvPr/>
            </p:nvSpPr>
            <p:spPr bwMode="auto">
              <a:xfrm>
                <a:off x="39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9" name="AutoShape 67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0" name="AutoShape 68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1" name="AutoShape 69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2" name="AutoShape 70"/>
              <p:cNvSpPr>
                <a:spLocks noChangeArrowheads="1"/>
              </p:cNvSpPr>
              <p:nvPr/>
            </p:nvSpPr>
            <p:spPr bwMode="auto">
              <a:xfrm>
                <a:off x="489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3" name="AutoShape 71"/>
              <p:cNvSpPr>
                <a:spLocks noChangeArrowheads="1"/>
              </p:cNvSpPr>
              <p:nvPr/>
            </p:nvSpPr>
            <p:spPr bwMode="auto">
              <a:xfrm>
                <a:off x="51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4" name="AutoShape 7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5" name="AutoShape 73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6" name="AutoShape 74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7" name="AutoShape 75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8" name="AutoShape 76"/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9" name="AutoShape 77"/>
              <p:cNvSpPr>
                <a:spLocks noChangeArrowheads="1"/>
              </p:cNvSpPr>
              <p:nvPr/>
            </p:nvSpPr>
            <p:spPr bwMode="auto">
              <a:xfrm>
                <a:off x="51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0" name="AutoShape 78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1" name="AutoShape 79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2" name="AutoShape 80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3" name="AutoShape 81"/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4" name="AutoShape 8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5" name="AutoShape 83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6" name="AutoShape 84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7" name="AutoShape 85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8" name="AutoShape 86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9" name="AutoShape 87"/>
              <p:cNvSpPr>
                <a:spLocks noChangeArrowheads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0" name="AutoShape 88"/>
              <p:cNvSpPr>
                <a:spLocks noChangeArrowheads="1"/>
              </p:cNvSpPr>
              <p:nvPr/>
            </p:nvSpPr>
            <p:spPr bwMode="auto">
              <a:xfrm>
                <a:off x="489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1" name="AutoShape 89"/>
              <p:cNvSpPr>
                <a:spLocks noChangeArrowheads="1"/>
              </p:cNvSpPr>
              <p:nvPr/>
            </p:nvSpPr>
            <p:spPr bwMode="auto">
              <a:xfrm>
                <a:off x="51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2" name="AutoShape 90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3" name="AutoShape 91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4" name="AutoShape 92"/>
              <p:cNvSpPr>
                <a:spLocks noChangeArrowheads="1"/>
              </p:cNvSpPr>
              <p:nvPr/>
            </p:nvSpPr>
            <p:spPr bwMode="auto">
              <a:xfrm>
                <a:off x="432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5" name="AutoShape 93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6" name="AutoShape 94"/>
              <p:cNvSpPr>
                <a:spLocks noChangeArrowheads="1"/>
              </p:cNvSpPr>
              <p:nvPr/>
            </p:nvSpPr>
            <p:spPr bwMode="auto">
              <a:xfrm>
                <a:off x="480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7" name="AutoShape 95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8" name="AutoShape 96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9" name="AutoShape 97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0" name="AutoShape 98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1" name="AutoShape 99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2" name="AutoShape 100"/>
              <p:cNvSpPr>
                <a:spLocks noChangeArrowheads="1"/>
              </p:cNvSpPr>
              <p:nvPr/>
            </p:nvSpPr>
            <p:spPr bwMode="auto">
              <a:xfrm>
                <a:off x="480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3" name="AutoShape 101"/>
              <p:cNvSpPr>
                <a:spLocks noChangeArrowheads="1"/>
              </p:cNvSpPr>
              <p:nvPr/>
            </p:nvSpPr>
            <p:spPr bwMode="auto">
              <a:xfrm>
                <a:off x="50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4" name="AutoShape 102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5" name="AutoShape 10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6" name="AutoShape 104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7" name="AutoShape 105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8" name="AutoShape 106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9" name="AutoShape 107"/>
              <p:cNvSpPr>
                <a:spLocks noChangeArrowheads="1"/>
              </p:cNvSpPr>
              <p:nvPr/>
            </p:nvSpPr>
            <p:spPr bwMode="auto">
              <a:xfrm>
                <a:off x="50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0" name="AutoShape 108"/>
              <p:cNvSpPr>
                <a:spLocks noChangeArrowheads="1"/>
              </p:cNvSpPr>
              <p:nvPr/>
            </p:nvSpPr>
            <p:spPr bwMode="auto">
              <a:xfrm>
                <a:off x="38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1" name="AutoShape 109"/>
              <p:cNvSpPr>
                <a:spLocks noChangeArrowheads="1"/>
              </p:cNvSpPr>
              <p:nvPr/>
            </p:nvSpPr>
            <p:spPr bwMode="auto">
              <a:xfrm>
                <a:off x="408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2" name="AutoShape 110"/>
              <p:cNvSpPr>
                <a:spLocks noChangeArrowheads="1"/>
              </p:cNvSpPr>
              <p:nvPr/>
            </p:nvSpPr>
            <p:spPr bwMode="auto">
              <a:xfrm>
                <a:off x="432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3" name="AutoShape 111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4" name="AutoShape 112"/>
              <p:cNvSpPr>
                <a:spLocks noChangeArrowheads="1"/>
              </p:cNvSpPr>
              <p:nvPr/>
            </p:nvSpPr>
            <p:spPr bwMode="auto">
              <a:xfrm>
                <a:off x="480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5" name="AutoShape 113"/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6" name="AutoShape 114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7" name="AutoShape 115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8" name="AutoShape 116"/>
              <p:cNvSpPr>
                <a:spLocks noChangeArrowheads="1"/>
              </p:cNvSpPr>
              <p:nvPr/>
            </p:nvSpPr>
            <p:spPr bwMode="auto">
              <a:xfrm>
                <a:off x="432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9" name="AutoShape 117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0" name="AutoShape 118"/>
              <p:cNvSpPr>
                <a:spLocks noChangeArrowheads="1"/>
              </p:cNvSpPr>
              <p:nvPr/>
            </p:nvSpPr>
            <p:spPr bwMode="auto">
              <a:xfrm>
                <a:off x="480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1" name="AutoShape 119"/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2" name="AutoShape 120"/>
              <p:cNvSpPr>
                <a:spLocks noChangeArrowheads="1"/>
              </p:cNvSpPr>
              <p:nvPr/>
            </p:nvSpPr>
            <p:spPr bwMode="auto">
              <a:xfrm>
                <a:off x="38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3" name="AutoShape 121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4" name="AutoShape 122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5" name="AutoShape 123"/>
              <p:cNvSpPr>
                <a:spLocks noChangeArrowheads="1"/>
              </p:cNvSpPr>
              <p:nvPr/>
            </p:nvSpPr>
            <p:spPr bwMode="auto">
              <a:xfrm>
                <a:off x="456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6" name="AutoShape 124"/>
              <p:cNvSpPr>
                <a:spLocks noChangeArrowheads="1"/>
              </p:cNvSpPr>
              <p:nvPr/>
            </p:nvSpPr>
            <p:spPr bwMode="auto">
              <a:xfrm>
                <a:off x="480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7" name="AutoShape 125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8" name="AutoShape 126"/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9" name="AutoShape 127"/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0" name="AutoShape 128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1" name="AutoShape 129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2" name="AutoShape 130"/>
              <p:cNvSpPr>
                <a:spLocks noChangeArrowheads="1"/>
              </p:cNvSpPr>
              <p:nvPr/>
            </p:nvSpPr>
            <p:spPr bwMode="auto">
              <a:xfrm>
                <a:off x="470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3" name="AutoShape 131"/>
              <p:cNvSpPr>
                <a:spLocks noChangeArrowheads="1"/>
              </p:cNvSpPr>
              <p:nvPr/>
            </p:nvSpPr>
            <p:spPr bwMode="auto">
              <a:xfrm>
                <a:off x="49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4" name="AutoShape 132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5" name="AutoShape 133"/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6" name="AutoShape 134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7" name="AutoShape 13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8" name="AutoShape 136"/>
              <p:cNvSpPr>
                <a:spLocks noChangeArrowheads="1"/>
              </p:cNvSpPr>
              <p:nvPr/>
            </p:nvSpPr>
            <p:spPr bwMode="auto">
              <a:xfrm>
                <a:off x="470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9" name="AutoShape 137"/>
              <p:cNvSpPr>
                <a:spLocks noChangeArrowheads="1"/>
              </p:cNvSpPr>
              <p:nvPr/>
            </p:nvSpPr>
            <p:spPr bwMode="auto">
              <a:xfrm>
                <a:off x="49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0" name="AutoShape 138"/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1" name="AutoShape 139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2" name="AutoShape 140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3" name="AutoShape 141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4" name="AutoShape 142"/>
              <p:cNvSpPr>
                <a:spLocks noChangeArrowheads="1"/>
              </p:cNvSpPr>
              <p:nvPr/>
            </p:nvSpPr>
            <p:spPr bwMode="auto">
              <a:xfrm>
                <a:off x="470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5" name="AutoShape 143"/>
              <p:cNvSpPr>
                <a:spLocks noChangeArrowheads="1"/>
              </p:cNvSpPr>
              <p:nvPr/>
            </p:nvSpPr>
            <p:spPr bwMode="auto">
              <a:xfrm>
                <a:off x="49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6" name="AutoShape 144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7" name="AutoShape 145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8" name="AutoShape 146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9" name="AutoShape 147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0" name="AutoShape 148"/>
              <p:cNvSpPr>
                <a:spLocks noChangeArrowheads="1"/>
              </p:cNvSpPr>
              <p:nvPr/>
            </p:nvSpPr>
            <p:spPr bwMode="auto">
              <a:xfrm>
                <a:off x="470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1" name="AutoShape 149"/>
              <p:cNvSpPr>
                <a:spLocks noChangeArrowheads="1"/>
              </p:cNvSpPr>
              <p:nvPr/>
            </p:nvSpPr>
            <p:spPr bwMode="auto">
              <a:xfrm>
                <a:off x="49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2" name="AutoShape 150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3" name="AutoShape 151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4" name="AutoShape 152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5" name="AutoShape 153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6" name="AutoShape 154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7" name="AutoShape 155"/>
              <p:cNvSpPr>
                <a:spLocks noChangeArrowheads="1"/>
              </p:cNvSpPr>
              <p:nvPr/>
            </p:nvSpPr>
            <p:spPr bwMode="auto">
              <a:xfrm>
                <a:off x="49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8" name="AutoShape 156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9" name="AutoShape 157"/>
              <p:cNvSpPr>
                <a:spLocks noChangeArrowheads="1"/>
              </p:cNvSpPr>
              <p:nvPr/>
            </p:nvSpPr>
            <p:spPr bwMode="auto">
              <a:xfrm>
                <a:off x="398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0" name="AutoShape 158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1" name="AutoShape 159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2" name="AutoShape 160"/>
              <p:cNvSpPr>
                <a:spLocks noChangeArrowheads="1"/>
              </p:cNvSpPr>
              <p:nvPr/>
            </p:nvSpPr>
            <p:spPr bwMode="auto">
              <a:xfrm>
                <a:off x="470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3" name="AutoShape 161"/>
              <p:cNvSpPr>
                <a:spLocks noChangeArrowheads="1"/>
              </p:cNvSpPr>
              <p:nvPr/>
            </p:nvSpPr>
            <p:spPr bwMode="auto">
              <a:xfrm>
                <a:off x="49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4" name="AutoShape 162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5" name="AutoShape 163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6" name="AutoShape 164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7" name="AutoShape 165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8" name="AutoShape 166"/>
              <p:cNvSpPr>
                <a:spLocks noChangeArrowheads="1"/>
              </p:cNvSpPr>
              <p:nvPr/>
            </p:nvSpPr>
            <p:spPr bwMode="auto">
              <a:xfrm>
                <a:off x="460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9" name="AutoShape 167"/>
              <p:cNvSpPr>
                <a:spLocks noChangeArrowheads="1"/>
              </p:cNvSpPr>
              <p:nvPr/>
            </p:nvSpPr>
            <p:spPr bwMode="auto">
              <a:xfrm>
                <a:off x="48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0" name="AutoShape 168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1" name="AutoShape 169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2" name="AutoShape 170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3" name="AutoShape 171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4" name="AutoShape 172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5" name="AutoShape 173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6" name="AutoShape 17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7" name="AutoShape 175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8" name="AutoShape 176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9" name="AutoShape 177"/>
              <p:cNvSpPr>
                <a:spLocks noChangeArrowheads="1"/>
              </p:cNvSpPr>
              <p:nvPr/>
            </p:nvSpPr>
            <p:spPr bwMode="auto">
              <a:xfrm>
                <a:off x="436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0" name="AutoShape 178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1" name="AutoShape 179"/>
              <p:cNvSpPr>
                <a:spLocks noChangeArrowheads="1"/>
              </p:cNvSpPr>
              <p:nvPr/>
            </p:nvSpPr>
            <p:spPr bwMode="auto">
              <a:xfrm>
                <a:off x="48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2" name="AutoShape 180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3" name="AutoShape 181"/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4" name="AutoShape 182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5" name="AutoShape 1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6" name="AutoShape 184"/>
              <p:cNvSpPr>
                <a:spLocks noChangeArrowheads="1"/>
              </p:cNvSpPr>
              <p:nvPr/>
            </p:nvSpPr>
            <p:spPr bwMode="auto">
              <a:xfrm>
                <a:off x="460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7" name="AutoShape 185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8" name="AutoShape 186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9" name="AutoShape 187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0" name="AutoShape 18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1" name="AutoShape 189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2" name="AutoShape 190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3" name="AutoShape 191"/>
              <p:cNvSpPr>
                <a:spLocks noChangeArrowheads="1"/>
              </p:cNvSpPr>
              <p:nvPr/>
            </p:nvSpPr>
            <p:spPr bwMode="auto">
              <a:xfrm>
                <a:off x="48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4" name="AutoShape 192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5" name="AutoShape 193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6" name="AutoShape 194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7" name="AutoShape 195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8" name="AutoShape 196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9" name="AutoShape 197"/>
              <p:cNvSpPr>
                <a:spLocks noChangeArrowheads="1"/>
              </p:cNvSpPr>
              <p:nvPr/>
            </p:nvSpPr>
            <p:spPr bwMode="auto">
              <a:xfrm>
                <a:off x="48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30"/>
          <p:cNvGrpSpPr>
            <a:grpSpLocks/>
          </p:cNvGrpSpPr>
          <p:nvPr/>
        </p:nvGrpSpPr>
        <p:grpSpPr bwMode="auto">
          <a:xfrm>
            <a:off x="2819400" y="3429000"/>
            <a:ext cx="3962400" cy="3048000"/>
            <a:chOff x="1776" y="2160"/>
            <a:chExt cx="2496" cy="1920"/>
          </a:xfrm>
        </p:grpSpPr>
        <p:sp>
          <p:nvSpPr>
            <p:cNvPr id="520234" name="Line 42"/>
            <p:cNvSpPr>
              <a:spLocks noChangeShapeType="1"/>
            </p:cNvSpPr>
            <p:nvPr/>
          </p:nvSpPr>
          <p:spPr bwMode="auto">
            <a:xfrm flipH="1" flipV="1">
              <a:off x="1776" y="3024"/>
              <a:ext cx="96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0235" name="Line 43"/>
            <p:cNvSpPr>
              <a:spLocks noChangeShapeType="1"/>
            </p:cNvSpPr>
            <p:nvPr/>
          </p:nvSpPr>
          <p:spPr bwMode="auto">
            <a:xfrm flipH="1" flipV="1">
              <a:off x="2592" y="2160"/>
              <a:ext cx="288" cy="1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0236" name="Line 44"/>
            <p:cNvSpPr>
              <a:spLocks noChangeShapeType="1"/>
            </p:cNvSpPr>
            <p:nvPr/>
          </p:nvSpPr>
          <p:spPr bwMode="auto">
            <a:xfrm flipV="1">
              <a:off x="3168" y="2160"/>
              <a:ext cx="432" cy="1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0237" name="Line 45"/>
            <p:cNvSpPr>
              <a:spLocks noChangeShapeType="1"/>
            </p:cNvSpPr>
            <p:nvPr/>
          </p:nvSpPr>
          <p:spPr bwMode="auto">
            <a:xfrm flipV="1">
              <a:off x="3216" y="3024"/>
              <a:ext cx="1056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218"/>
            <p:cNvGrpSpPr>
              <a:grpSpLocks/>
            </p:cNvGrpSpPr>
            <p:nvPr/>
          </p:nvGrpSpPr>
          <p:grpSpPr bwMode="auto">
            <a:xfrm>
              <a:off x="2736" y="3340"/>
              <a:ext cx="624" cy="528"/>
              <a:chOff x="432" y="1440"/>
              <a:chExt cx="624" cy="528"/>
            </a:xfrm>
          </p:grpSpPr>
          <p:sp>
            <p:nvSpPr>
              <p:cNvPr id="520411" name="AutoShape 219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412" name="AutoShape 220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413" name="AutoShape 221"/>
              <p:cNvSpPr>
                <a:spLocks noChangeArrowheads="1"/>
              </p:cNvSpPr>
              <p:nvPr/>
            </p:nvSpPr>
            <p:spPr bwMode="auto">
              <a:xfrm>
                <a:off x="432" y="1584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0414" name="Text Box 222"/>
            <p:cNvSpPr txBox="1">
              <a:spLocks noChangeArrowheads="1"/>
            </p:cNvSpPr>
            <p:nvPr/>
          </p:nvSpPr>
          <p:spPr bwMode="auto">
            <a:xfrm>
              <a:off x="2592" y="3676"/>
              <a:ext cx="9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Temporary </a:t>
              </a:r>
            </a:p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storage</a:t>
              </a:r>
            </a:p>
          </p:txBody>
        </p:sp>
      </p:grpSp>
      <p:grpSp>
        <p:nvGrpSpPr>
          <p:cNvPr id="12" name="Group 228"/>
          <p:cNvGrpSpPr>
            <a:grpSpLocks/>
          </p:cNvGrpSpPr>
          <p:nvPr/>
        </p:nvGrpSpPr>
        <p:grpSpPr bwMode="auto">
          <a:xfrm>
            <a:off x="1066800" y="3352800"/>
            <a:ext cx="1828800" cy="2209800"/>
            <a:chOff x="672" y="2112"/>
            <a:chExt cx="1152" cy="1392"/>
          </a:xfrm>
        </p:grpSpPr>
        <p:sp>
          <p:nvSpPr>
            <p:cNvPr id="520232" name="Line 40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0204" name="AutoShape 12"/>
            <p:cNvSpPr>
              <a:spLocks noChangeArrowheads="1"/>
            </p:cNvSpPr>
            <p:nvPr/>
          </p:nvSpPr>
          <p:spPr bwMode="auto">
            <a:xfrm>
              <a:off x="960" y="2640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/>
                <a:t>EXTRACT</a:t>
              </a:r>
            </a:p>
          </p:txBody>
        </p:sp>
        <p:sp>
          <p:nvSpPr>
            <p:cNvPr id="520231" name="Line 39"/>
            <p:cNvSpPr>
              <a:spLocks noChangeShapeType="1"/>
            </p:cNvSpPr>
            <p:nvPr/>
          </p:nvSpPr>
          <p:spPr bwMode="auto">
            <a:xfrm flipV="1">
              <a:off x="1296" y="2160"/>
              <a:ext cx="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0239" name="Line 47"/>
            <p:cNvSpPr>
              <a:spLocks noChangeShapeType="1"/>
            </p:cNvSpPr>
            <p:nvPr/>
          </p:nvSpPr>
          <p:spPr bwMode="auto">
            <a:xfrm flipV="1">
              <a:off x="72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0240" name="Line 48"/>
            <p:cNvSpPr>
              <a:spLocks noChangeShapeType="1"/>
            </p:cNvSpPr>
            <p:nvPr/>
          </p:nvSpPr>
          <p:spPr bwMode="auto">
            <a:xfrm>
              <a:off x="720" y="2544"/>
              <a:ext cx="24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0419" name="Line 227"/>
            <p:cNvSpPr>
              <a:spLocks noChangeShapeType="1"/>
            </p:cNvSpPr>
            <p:nvPr/>
          </p:nvSpPr>
          <p:spPr bwMode="auto">
            <a:xfrm>
              <a:off x="672" y="2112"/>
              <a:ext cx="480" cy="5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0206" name="AutoShape 14"/>
          <p:cNvSpPr>
            <a:spLocks noChangeArrowheads="1"/>
          </p:cNvSpPr>
          <p:nvPr/>
        </p:nvSpPr>
        <p:spPr bwMode="auto">
          <a:xfrm>
            <a:off x="1524000" y="28194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MIS Systems</a:t>
            </a:r>
          </a:p>
          <a:p>
            <a:pPr algn="ctr"/>
            <a:r>
              <a:rPr lang="en-US">
                <a:solidFill>
                  <a:schemeClr val="folHlink"/>
                </a:solidFill>
              </a:rPr>
              <a:t>(Acct, HR)</a:t>
            </a:r>
          </a:p>
        </p:txBody>
      </p:sp>
      <p:sp>
        <p:nvSpPr>
          <p:cNvPr id="520207" name="AutoShape 15"/>
          <p:cNvSpPr>
            <a:spLocks noChangeArrowheads="1"/>
          </p:cNvSpPr>
          <p:nvPr/>
        </p:nvSpPr>
        <p:spPr bwMode="auto">
          <a:xfrm>
            <a:off x="76200" y="3657600"/>
            <a:ext cx="10668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Legacy</a:t>
            </a:r>
          </a:p>
          <a:p>
            <a:pPr algn="ctr"/>
            <a:r>
              <a:rPr lang="en-US">
                <a:solidFill>
                  <a:schemeClr val="folHlink"/>
                </a:solidFill>
              </a:rPr>
              <a:t>Systems</a:t>
            </a:r>
          </a:p>
        </p:txBody>
      </p:sp>
      <p:sp>
        <p:nvSpPr>
          <p:cNvPr id="520208" name="AutoShape 16"/>
          <p:cNvSpPr>
            <a:spLocks noChangeArrowheads="1"/>
          </p:cNvSpPr>
          <p:nvPr/>
        </p:nvSpPr>
        <p:spPr bwMode="auto">
          <a:xfrm>
            <a:off x="152400" y="5562600"/>
            <a:ext cx="28194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folHlink"/>
                </a:solidFill>
              </a:rPr>
              <a:t>Other indigenous applications</a:t>
            </a:r>
          </a:p>
          <a:p>
            <a:pPr algn="ctr"/>
            <a:r>
              <a:rPr lang="en-US" sz="1600">
                <a:solidFill>
                  <a:schemeClr val="folHlink"/>
                </a:solidFill>
              </a:rPr>
              <a:t>(COBOL, VB, C++, Java)</a:t>
            </a:r>
          </a:p>
        </p:txBody>
      </p:sp>
      <p:sp>
        <p:nvSpPr>
          <p:cNvPr id="520238" name="Text Box 46"/>
          <p:cNvSpPr txBox="1">
            <a:spLocks noChangeArrowheads="1"/>
          </p:cNvSpPr>
          <p:nvPr/>
        </p:nvSpPr>
        <p:spPr bwMode="auto">
          <a:xfrm>
            <a:off x="533400" y="4648200"/>
            <a:ext cx="7270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>
                <a:sym typeface="Wingdings" pitchFamily="2" charset="2"/>
              </a:rPr>
              <a:t></a:t>
            </a:r>
          </a:p>
        </p:txBody>
      </p:sp>
      <p:sp>
        <p:nvSpPr>
          <p:cNvPr id="520227" name="AutoShape 35"/>
          <p:cNvSpPr>
            <a:spLocks noChangeArrowheads="1"/>
          </p:cNvSpPr>
          <p:nvPr/>
        </p:nvSpPr>
        <p:spPr bwMode="auto">
          <a:xfrm>
            <a:off x="228600" y="4953000"/>
            <a:ext cx="457200" cy="457200"/>
          </a:xfrm>
          <a:prstGeom prst="flowChartMagneticTape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41" name="Text Box 49"/>
          <p:cNvSpPr txBox="1">
            <a:spLocks noChangeArrowheads="1"/>
          </p:cNvSpPr>
          <p:nvPr/>
        </p:nvSpPr>
        <p:spPr bwMode="auto">
          <a:xfrm>
            <a:off x="76200" y="4495800"/>
            <a:ext cx="1527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Archived data</a:t>
            </a:r>
          </a:p>
        </p:txBody>
      </p:sp>
      <p:grpSp>
        <p:nvGrpSpPr>
          <p:cNvPr id="13" name="Group 231"/>
          <p:cNvGrpSpPr>
            <a:grpSpLocks/>
          </p:cNvGrpSpPr>
          <p:nvPr/>
        </p:nvGrpSpPr>
        <p:grpSpPr bwMode="auto">
          <a:xfrm>
            <a:off x="0" y="2286000"/>
            <a:ext cx="1187450" cy="1128713"/>
            <a:chOff x="0" y="1440"/>
            <a:chExt cx="748" cy="711"/>
          </a:xfrm>
        </p:grpSpPr>
        <p:sp>
          <p:nvSpPr>
            <p:cNvPr id="520416" name="Text Box 224"/>
            <p:cNvSpPr txBox="1">
              <a:spLocks noChangeArrowheads="1"/>
            </p:cNvSpPr>
            <p:nvPr/>
          </p:nvSpPr>
          <p:spPr bwMode="auto">
            <a:xfrm>
              <a:off x="96" y="1440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ebdings" pitchFamily="18" charset="2"/>
                </a:rPr>
                <a:t></a:t>
              </a:r>
            </a:p>
          </p:txBody>
        </p:sp>
        <p:sp>
          <p:nvSpPr>
            <p:cNvPr id="520417" name="Text Box 225"/>
            <p:cNvSpPr txBox="1">
              <a:spLocks noChangeArrowheads="1"/>
            </p:cNvSpPr>
            <p:nvPr/>
          </p:nvSpPr>
          <p:spPr bwMode="auto">
            <a:xfrm>
              <a:off x="0" y="1920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www data</a:t>
              </a:r>
            </a:p>
          </p:txBody>
        </p:sp>
      </p:grpSp>
      <p:sp>
        <p:nvSpPr>
          <p:cNvPr id="520228" name="AutoShape 36"/>
          <p:cNvSpPr>
            <a:spLocks noChangeArrowheads="1"/>
          </p:cNvSpPr>
          <p:nvPr/>
        </p:nvSpPr>
        <p:spPr bwMode="auto">
          <a:xfrm>
            <a:off x="304800" y="4876800"/>
            <a:ext cx="457200" cy="457200"/>
          </a:xfrm>
          <a:prstGeom prst="flowChartMagneticTape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7" grpId="0"/>
      <p:bldP spid="520198" grpId="0"/>
      <p:bldP spid="5201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814E-BBBC-4801-8C57-7F2FFE06B413}" type="slidenum">
              <a:rPr lang="en-US"/>
              <a:pPr/>
              <a:t>4</a:t>
            </a:fld>
            <a:endParaRPr lang="en-US"/>
          </a:p>
        </p:txBody>
      </p:sp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3589" tIns="46795" rIns="93589" bIns="46795"/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ETL Processing</a:t>
            </a:r>
          </a:p>
        </p:txBody>
      </p:sp>
      <p:sp>
        <p:nvSpPr>
          <p:cNvPr id="807939" name="AutoShape 3"/>
          <p:cNvSpPr>
            <a:spLocks noChangeArrowheads="1"/>
          </p:cNvSpPr>
          <p:nvPr/>
        </p:nvSpPr>
        <p:spPr bwMode="auto">
          <a:xfrm>
            <a:off x="-762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Extracts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from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source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systems</a:t>
            </a:r>
          </a:p>
        </p:txBody>
      </p:sp>
      <p:sp>
        <p:nvSpPr>
          <p:cNvPr id="807940" name="AutoShape 4"/>
          <p:cNvSpPr>
            <a:spLocks noChangeArrowheads="1"/>
          </p:cNvSpPr>
          <p:nvPr/>
        </p:nvSpPr>
        <p:spPr bwMode="auto">
          <a:xfrm>
            <a:off x="12192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Data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Movement</a:t>
            </a:r>
          </a:p>
        </p:txBody>
      </p:sp>
      <p:sp>
        <p:nvSpPr>
          <p:cNvPr id="807941" name="AutoShape 5"/>
          <p:cNvSpPr>
            <a:spLocks noChangeArrowheads="1"/>
          </p:cNvSpPr>
          <p:nvPr/>
        </p:nvSpPr>
        <p:spPr bwMode="auto">
          <a:xfrm>
            <a:off x="25146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Data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Transfor-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mation</a:t>
            </a:r>
          </a:p>
        </p:txBody>
      </p:sp>
      <p:sp>
        <p:nvSpPr>
          <p:cNvPr id="807942" name="AutoShape 6"/>
          <p:cNvSpPr>
            <a:spLocks noChangeArrowheads="1"/>
          </p:cNvSpPr>
          <p:nvPr/>
        </p:nvSpPr>
        <p:spPr bwMode="auto">
          <a:xfrm>
            <a:off x="51054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Data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Loading</a:t>
            </a:r>
          </a:p>
        </p:txBody>
      </p:sp>
      <p:sp>
        <p:nvSpPr>
          <p:cNvPr id="807943" name="AutoShape 7"/>
          <p:cNvSpPr>
            <a:spLocks noChangeArrowheads="1"/>
          </p:cNvSpPr>
          <p:nvPr/>
        </p:nvSpPr>
        <p:spPr bwMode="auto">
          <a:xfrm>
            <a:off x="64008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Index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Mainte-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nance</a:t>
            </a:r>
          </a:p>
        </p:txBody>
      </p:sp>
      <p:sp>
        <p:nvSpPr>
          <p:cNvPr id="807944" name="AutoShape 8"/>
          <p:cNvSpPr>
            <a:spLocks noChangeArrowheads="1"/>
          </p:cNvSpPr>
          <p:nvPr/>
        </p:nvSpPr>
        <p:spPr bwMode="auto">
          <a:xfrm>
            <a:off x="76962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Statistics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Collection</a:t>
            </a:r>
          </a:p>
        </p:txBody>
      </p:sp>
      <p:sp>
        <p:nvSpPr>
          <p:cNvPr id="807945" name="AutoShape 9"/>
          <p:cNvSpPr>
            <a:spLocks noChangeArrowheads="1"/>
          </p:cNvSpPr>
          <p:nvPr/>
        </p:nvSpPr>
        <p:spPr bwMode="auto">
          <a:xfrm>
            <a:off x="38100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Data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Cleansing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0" y="762000"/>
            <a:ext cx="9144000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hlink"/>
                </a:solidFill>
              </a:rPr>
              <a:t>ETL is independent yet interrelated steps.</a:t>
            </a:r>
          </a:p>
          <a:p>
            <a:pPr algn="ctr"/>
            <a:endParaRPr lang="en-US" sz="1200" b="1">
              <a:solidFill>
                <a:schemeClr val="hlink"/>
              </a:solidFill>
            </a:endParaRPr>
          </a:p>
          <a:p>
            <a:pPr algn="ctr"/>
            <a:r>
              <a:rPr lang="en-US" sz="2400" b="1">
                <a:solidFill>
                  <a:schemeClr val="hlink"/>
                </a:solidFill>
              </a:rPr>
              <a:t>It is important to look at the big picture.</a:t>
            </a:r>
          </a:p>
          <a:p>
            <a:pPr algn="ctr"/>
            <a:endParaRPr lang="en-US" sz="1400" b="1">
              <a:solidFill>
                <a:schemeClr val="hlink"/>
              </a:solidFill>
            </a:endParaRPr>
          </a:p>
          <a:p>
            <a:pPr algn="ctr"/>
            <a:r>
              <a:rPr lang="en-US" sz="2400" b="1">
                <a:solidFill>
                  <a:schemeClr val="hlink"/>
                </a:solidFill>
              </a:rPr>
              <a:t>Data acquisition time may include…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0" y="5257800"/>
            <a:ext cx="4572000" cy="650875"/>
            <a:chOff x="2400" y="3840"/>
            <a:chExt cx="2880" cy="410"/>
          </a:xfrm>
        </p:grpSpPr>
        <p:sp>
          <p:nvSpPr>
            <p:cNvPr id="807947" name="Text Box 11"/>
            <p:cNvSpPr txBox="1">
              <a:spLocks noChangeArrowheads="1"/>
            </p:cNvSpPr>
            <p:nvPr/>
          </p:nvSpPr>
          <p:spPr bwMode="auto">
            <a:xfrm>
              <a:off x="2400" y="3917"/>
              <a:ext cx="943" cy="3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Verdana" pitchFamily="34" charset="0"/>
                </a:rPr>
                <a:t>Backup</a:t>
              </a:r>
            </a:p>
          </p:txBody>
        </p:sp>
        <p:sp>
          <p:nvSpPr>
            <p:cNvPr id="807948" name="Freeform 12"/>
            <p:cNvSpPr>
              <a:spLocks/>
            </p:cNvSpPr>
            <p:nvPr/>
          </p:nvSpPr>
          <p:spPr bwMode="auto">
            <a:xfrm>
              <a:off x="3360" y="3840"/>
              <a:ext cx="1920" cy="344"/>
            </a:xfrm>
            <a:custGeom>
              <a:avLst/>
              <a:gdLst/>
              <a:ahLst/>
              <a:cxnLst>
                <a:cxn ang="0">
                  <a:pos x="1920" y="0"/>
                </a:cxn>
                <a:cxn ang="0">
                  <a:pos x="1296" y="288"/>
                </a:cxn>
                <a:cxn ang="0">
                  <a:pos x="0" y="336"/>
                </a:cxn>
              </a:cxnLst>
              <a:rect l="0" t="0" r="r" b="b"/>
              <a:pathLst>
                <a:path w="1920" h="344">
                  <a:moveTo>
                    <a:pt x="1920" y="0"/>
                  </a:moveTo>
                  <a:cubicBezTo>
                    <a:pt x="1768" y="116"/>
                    <a:pt x="1616" y="232"/>
                    <a:pt x="1296" y="288"/>
                  </a:cubicBezTo>
                  <a:cubicBezTo>
                    <a:pt x="976" y="344"/>
                    <a:pt x="488" y="340"/>
                    <a:pt x="0" y="336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7950" name="Text Box 14"/>
          <p:cNvSpPr txBox="1">
            <a:spLocks noChangeArrowheads="1"/>
          </p:cNvSpPr>
          <p:nvPr/>
        </p:nvSpPr>
        <p:spPr bwMode="auto">
          <a:xfrm>
            <a:off x="1295400" y="6019800"/>
            <a:ext cx="678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Back-up is a major task, its a DWH not a cube</a:t>
            </a:r>
          </a:p>
        </p:txBody>
      </p:sp>
      <p:sp>
        <p:nvSpPr>
          <p:cNvPr id="807951" name="Text Box 15"/>
          <p:cNvSpPr txBox="1">
            <a:spLocks noChangeArrowheads="1"/>
          </p:cNvSpPr>
          <p:nvPr/>
        </p:nvSpPr>
        <p:spPr bwMode="auto">
          <a:xfrm>
            <a:off x="-152400" y="5410200"/>
            <a:ext cx="3851275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Note: Backup will come as other </a:t>
            </a:r>
          </a:p>
          <a:p>
            <a:r>
              <a:rPr lang="en-US">
                <a:solidFill>
                  <a:srgbClr val="000000"/>
                </a:solidFill>
              </a:rPr>
              <a:t>elements after “Statistical collection”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0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animBg="1"/>
      <p:bldP spid="807940" grpId="0" animBg="1"/>
      <p:bldP spid="807941" grpId="0" animBg="1"/>
      <p:bldP spid="807942" grpId="0" animBg="1"/>
      <p:bldP spid="807943" grpId="0" animBg="1"/>
      <p:bldP spid="807944" grpId="0" animBg="1"/>
      <p:bldP spid="807945" grpId="0" animBg="1"/>
      <p:bldP spid="807946" grpId="0" build="p"/>
      <p:bldP spid="8079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D663-FE2F-4D36-8344-BB1B13EC7CA7}" type="slidenum">
              <a:rPr lang="en-US"/>
              <a:pPr/>
              <a:t>5</a:t>
            </a:fld>
            <a:endParaRPr 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Overview of Data Extraction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9916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First step of ETL, followed by many.</a:t>
            </a:r>
          </a:p>
          <a:p>
            <a:endParaRPr lang="en-US" sz="2800"/>
          </a:p>
          <a:p>
            <a:r>
              <a:rPr lang="en-US" sz="2800"/>
              <a:t>Source system for extraction are typically OLTP systems.</a:t>
            </a:r>
          </a:p>
          <a:p>
            <a:endParaRPr lang="en-US" sz="2800"/>
          </a:p>
          <a:p>
            <a:r>
              <a:rPr lang="en-US" sz="2800"/>
              <a:t>A very complex task due to number of reasons: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Very complex and poorly documented source system.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Data has to be extracted not once, but number of times.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</a:t>
            </a:r>
          </a:p>
          <a:p>
            <a:r>
              <a:rPr lang="en-US" sz="2800"/>
              <a:t>The process design is dependent on: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Which extraction method to choose?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How to make available extracted data for further processing?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6162-2710-40F5-9FF9-80E17EF0D8DE}" type="slidenum">
              <a:rPr lang="en-US"/>
              <a:pPr/>
              <a:t>6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Types of Data Extraction</a:t>
            </a: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auto">
          <a:xfrm>
            <a:off x="2286000" y="762000"/>
            <a:ext cx="4976813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/>
              <a:t> </a:t>
            </a:r>
            <a:r>
              <a:rPr lang="en-US" sz="3600" b="1"/>
              <a:t>Logical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Full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Incremental Extraction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n-US" sz="3600"/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600"/>
              <a:t> </a:t>
            </a:r>
            <a:r>
              <a:rPr lang="en-US" sz="3600" b="1"/>
              <a:t>Physical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Online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Offline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/>
              <a:t> Legacy vs. OLTP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DD50-5BD4-445D-BB5A-4291AC8F56AE}" type="slidenum">
              <a:rPr lang="en-US"/>
              <a:pPr/>
              <a:t>7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Logical Data Extraction</a:t>
            </a:r>
          </a:p>
        </p:txBody>
      </p:sp>
      <p:sp>
        <p:nvSpPr>
          <p:cNvPr id="814083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8686800" cy="600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</a:t>
            </a:r>
            <a:r>
              <a:rPr lang="en-US" sz="2400" b="1"/>
              <a:t>Full Extraction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The data extracted completely from the source system.</a:t>
            </a:r>
          </a:p>
          <a:p>
            <a:pPr lvl="1">
              <a:buClr>
                <a:schemeClr val="tx2"/>
              </a:buClr>
              <a:buFont typeface="Wingdings" pitchFamily="2" charset="2"/>
              <a:buNone/>
            </a:pPr>
            <a:r>
              <a:rPr lang="en-US" sz="2000" b="1"/>
              <a:t>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No need to keep track of changes.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Source data made available as-is with any additional information.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</a:t>
            </a:r>
            <a:r>
              <a:rPr lang="en-US" sz="2400" b="1"/>
              <a:t>Incremental Extraction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Data extracted after a well defined point/event in time.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Mechanism used to reflect/record the temporal changes in data (column or table).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Sometimes entire tables off-loaded from source system into the DWH.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Can have significant performance impacts on the data warehouse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E064-F25C-4B0F-82CE-67E495B58EEE}" type="slidenum">
              <a:rPr lang="en-US"/>
              <a:pPr/>
              <a:t>8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Physical Data Extraction…</a:t>
            </a:r>
          </a:p>
        </p:txBody>
      </p:sp>
      <p:sp>
        <p:nvSpPr>
          <p:cNvPr id="816131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8839200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/>
              <a:t> Online Extraction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Data extracted directly from the source system.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May access source tables through an intermediate system.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Intermediate system usually similar to the source system.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/>
              <a:t> Offline Extraction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Data NOT extracted directly from the source system, instead staged explicitly outside the original source system.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Data is either already structured or was created by an extraction routine.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Some of the prevalent structures are: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Flat files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Dump files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Redo and archive logs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Transportable table-spaces</a:t>
            </a:r>
            <a:r>
              <a:rPr lang="en-US" sz="2000"/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E138-FF72-4357-8F3F-0F1F02A71C5F}" type="slidenum">
              <a:rPr lang="en-US"/>
              <a:pPr/>
              <a:t>9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Physical Data Extraction</a:t>
            </a:r>
          </a:p>
        </p:txBody>
      </p:sp>
      <p:sp>
        <p:nvSpPr>
          <p:cNvPr id="848899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8392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b="1"/>
              <a:t> Legacy vs. OLTP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800" b="1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Data moved from the source system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Copy made of the source system data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b="1"/>
              <a:t> Staging area used for performance reasons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1085</Words>
  <Application>Microsoft Office PowerPoint</Application>
  <PresentationFormat>On-screen Show (4:3)</PresentationFormat>
  <Paragraphs>347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Extract Transform Load (ETL)</vt:lpstr>
      <vt:lpstr>Slide 2</vt:lpstr>
      <vt:lpstr>Slide 3</vt:lpstr>
      <vt:lpstr>Slide 4</vt:lpstr>
      <vt:lpstr>Overview of Data Extraction</vt:lpstr>
      <vt:lpstr>Types of Data Extraction</vt:lpstr>
      <vt:lpstr>Logical Data Extraction</vt:lpstr>
      <vt:lpstr>Physical Data Extraction…</vt:lpstr>
      <vt:lpstr>Physical Data Extraction</vt:lpstr>
      <vt:lpstr>Data Transformation</vt:lpstr>
      <vt:lpstr>Data Transformation Basic Tasks</vt:lpstr>
      <vt:lpstr>Data Transformation Basic Tasks</vt:lpstr>
      <vt:lpstr>Data Transformation Basic Tasks</vt:lpstr>
      <vt:lpstr>Data Transformation Basic Tasks: Conversion Example-1</vt:lpstr>
      <vt:lpstr>Data Transformation Basic Tasks: Conversion Example-2</vt:lpstr>
      <vt:lpstr>Data Transformation Basic Tasks</vt:lpstr>
      <vt:lpstr>Data Transformation Basic Tasks</vt:lpstr>
      <vt:lpstr>Data Transformation Basic Tasks: Enrichment Example</vt:lpstr>
      <vt:lpstr>Aspects of Data Loading Strategies</vt:lpstr>
      <vt:lpstr>Three Loading Strategies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Arif Shah</dc:creator>
  <cp:lastModifiedBy>Arif Shah</cp:lastModifiedBy>
  <cp:revision>2</cp:revision>
  <dcterms:created xsi:type="dcterms:W3CDTF">2015-05-18T04:18:38Z</dcterms:created>
  <dcterms:modified xsi:type="dcterms:W3CDTF">2015-05-18T04:27:15Z</dcterms:modified>
</cp:coreProperties>
</file>