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AC7A5-AF70-46C6-919E-8818C904CA1A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36103-4ADF-4E03-95AA-4A533A80B4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959E3-8D79-4725-A918-B63C77EABD18}" type="slidenum">
              <a:rPr lang="en-US"/>
              <a:pPr/>
              <a:t>1</a:t>
            </a:fld>
            <a:endParaRPr lang="en-US"/>
          </a:p>
        </p:txBody>
      </p:sp>
      <p:sp>
        <p:nvSpPr>
          <p:cNvPr id="8212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 altLang="ja-JP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EB3AC-D3B7-4DF9-8ACC-101051C4A1EE}" type="slidenum">
              <a:rPr lang="en-US"/>
              <a:pPr/>
              <a:t>11</a:t>
            </a:fld>
            <a:endParaRPr lang="en-US"/>
          </a:p>
        </p:txBody>
      </p:sp>
      <p:sp>
        <p:nvSpPr>
          <p:cNvPr id="799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21D1C5-1AB6-4810-816B-719193B9E2B3}" type="slidenum">
              <a:rPr lang="en-US"/>
              <a:pPr/>
              <a:t>12</a:t>
            </a:fld>
            <a:endParaRPr lang="en-US"/>
          </a:p>
        </p:txBody>
      </p:sp>
      <p:sp>
        <p:nvSpPr>
          <p:cNvPr id="803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9E143-F08C-4995-A7F5-5784E7074435}" type="slidenum">
              <a:rPr lang="en-US"/>
              <a:pPr/>
              <a:t>13</a:t>
            </a:fld>
            <a:endParaRPr lang="en-US"/>
          </a:p>
        </p:txBody>
      </p:sp>
      <p:sp>
        <p:nvSpPr>
          <p:cNvPr id="862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DF40C-918A-4857-BC80-0246CB1F4AF4}" type="slidenum">
              <a:rPr lang="en-US"/>
              <a:pPr/>
              <a:t>14</a:t>
            </a:fld>
            <a:endParaRPr lang="en-US"/>
          </a:p>
        </p:txBody>
      </p:sp>
      <p:sp>
        <p:nvSpPr>
          <p:cNvPr id="906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A7C06-F439-43CE-936C-234F8B0B5CD7}" type="slidenum">
              <a:rPr lang="en-US"/>
              <a:pPr/>
              <a:t>15</a:t>
            </a:fld>
            <a:endParaRPr lang="en-US"/>
          </a:p>
        </p:txBody>
      </p:sp>
      <p:sp>
        <p:nvSpPr>
          <p:cNvPr id="908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3EBC8-D137-474E-A3A7-B4DFAAE1A45A}" type="slidenum">
              <a:rPr lang="en-US"/>
              <a:pPr/>
              <a:t>16</a:t>
            </a:fld>
            <a:endParaRPr lang="en-US"/>
          </a:p>
        </p:txBody>
      </p:sp>
      <p:sp>
        <p:nvSpPr>
          <p:cNvPr id="910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146328-E25C-4812-A423-61827E477561}" type="slidenum">
              <a:rPr lang="en-US"/>
              <a:pPr/>
              <a:t>3</a:t>
            </a:fld>
            <a:endParaRPr lang="en-US"/>
          </a:p>
        </p:txBody>
      </p:sp>
      <p:sp>
        <p:nvSpPr>
          <p:cNvPr id="768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B2CA3-BF19-4C49-B690-4DA6E2B3B43B}" type="slidenum">
              <a:rPr lang="en-US"/>
              <a:pPr/>
              <a:t>4</a:t>
            </a:fld>
            <a:endParaRPr lang="en-US"/>
          </a:p>
        </p:txBody>
      </p:sp>
      <p:sp>
        <p:nvSpPr>
          <p:cNvPr id="902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905C2-4659-4CE8-AD27-34FC3377D232}" type="slidenum">
              <a:rPr lang="en-US"/>
              <a:pPr/>
              <a:t>5</a:t>
            </a:fld>
            <a:endParaRPr lang="en-US"/>
          </a:p>
        </p:txBody>
      </p:sp>
      <p:sp>
        <p:nvSpPr>
          <p:cNvPr id="868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37CBF-93BF-4E6D-A0E6-A47D2123FF44}" type="slidenum">
              <a:rPr lang="en-US"/>
              <a:pPr/>
              <a:t>6</a:t>
            </a:fld>
            <a:endParaRPr lang="en-US"/>
          </a:p>
        </p:txBody>
      </p:sp>
      <p:sp>
        <p:nvSpPr>
          <p:cNvPr id="866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A5839-E12E-48FB-81E2-AC7B68567A84}" type="slidenum">
              <a:rPr lang="en-US"/>
              <a:pPr/>
              <a:t>7</a:t>
            </a:fld>
            <a:endParaRPr lang="en-US"/>
          </a:p>
        </p:txBody>
      </p:sp>
      <p:sp>
        <p:nvSpPr>
          <p:cNvPr id="770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900"/>
          </a:p>
        </p:txBody>
      </p:sp>
      <p:sp>
        <p:nvSpPr>
          <p:cNvPr id="770052" name="Rectangle 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770053" name="Rectangle 5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424A1-F180-45FF-A78F-C01F4E633A0C}" type="slidenum">
              <a:rPr lang="en-US"/>
              <a:pPr/>
              <a:t>8</a:t>
            </a:fld>
            <a:endParaRPr lang="en-US"/>
          </a:p>
        </p:txBody>
      </p:sp>
      <p:sp>
        <p:nvSpPr>
          <p:cNvPr id="904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900"/>
          </a:p>
        </p:txBody>
      </p:sp>
      <p:sp>
        <p:nvSpPr>
          <p:cNvPr id="904196" name="Rectangle 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904197" name="Rectangle 5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50528-537D-497E-BC8D-8D7557CA7038}" type="slidenum">
              <a:rPr lang="en-US"/>
              <a:pPr/>
              <a:t>9</a:t>
            </a:fld>
            <a:endParaRPr lang="en-US"/>
          </a:p>
        </p:txBody>
      </p:sp>
      <p:sp>
        <p:nvSpPr>
          <p:cNvPr id="751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ED2BA-069D-4C83-8C62-64A9696516AE}" type="slidenum">
              <a:rPr lang="en-US"/>
              <a:pPr/>
              <a:t>10</a:t>
            </a:fld>
            <a:endParaRPr lang="en-US"/>
          </a:p>
        </p:txBody>
      </p:sp>
      <p:sp>
        <p:nvSpPr>
          <p:cNvPr id="801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2D00-42C0-4200-B8CC-A76A3F48003E}" type="datetime1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579B-5330-415C-A5B7-36CA90A4C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BBFF-1777-433A-A181-883CD7692BFA}" type="datetime1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579B-5330-415C-A5B7-36CA90A4C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2B1A-ABF1-4972-9385-DAD67EA9FB5C}" type="datetime1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579B-5330-415C-A5B7-36CA90A4C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598613"/>
            <a:ext cx="8226425" cy="44973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ADF02DB7-E927-466B-A00F-2284FCDD9D9D}" type="datetime1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11D73114-30C0-4298-8EDD-1CAE64D374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5F13-9F01-40B3-8EEF-32A3E5472024}" type="datetime1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579B-5330-415C-A5B7-36CA90A4C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5C2F-2139-42FC-9BA5-9F0A144D6358}" type="datetime1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579B-5330-415C-A5B7-36CA90A4C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C38E-35E2-4573-91D6-904EFE85D8DA}" type="datetime1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579B-5330-415C-A5B7-36CA90A4C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589A-8822-4460-B888-A96A5B420170}" type="datetime1">
              <a:rPr lang="en-US" smtClean="0"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579B-5330-415C-A5B7-36CA90A4C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7EC5-607D-4DA8-AF5E-81FAF944A993}" type="datetime1">
              <a:rPr lang="en-US" smtClean="0"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579B-5330-415C-A5B7-36CA90A4C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516-944D-45A8-A139-6FF0A3025C38}" type="datetime1">
              <a:rPr lang="en-US" smtClean="0"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579B-5330-415C-A5B7-36CA90A4C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08C1-6259-4797-ACBF-1D66DB64DE46}" type="datetime1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579B-5330-415C-A5B7-36CA90A4C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CF0B-1B38-455F-BF40-CE2BE5D0D4D2}" type="datetime1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579B-5330-415C-A5B7-36CA90A4C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0B130-7E3F-4296-9936-06AA635E4F71}" type="datetime1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7579B-5330-415C-A5B7-36CA90A4C5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383338"/>
            <a:ext cx="2895600" cy="4746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Shah, 2015</a:t>
            </a:r>
            <a:endParaRPr lang="en-US" dirty="0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2050"/>
            <a:ext cx="2130425" cy="474663"/>
          </a:xfrm>
          <a:prstGeom prst="rect">
            <a:avLst/>
          </a:prstGeom>
        </p:spPr>
        <p:txBody>
          <a:bodyPr/>
          <a:lstStyle/>
          <a:p>
            <a:fld id="{B5A99B80-B51D-4950-9868-9FD7B4246400}" type="slidenum">
              <a:rPr lang="en-US"/>
              <a:pPr/>
              <a:t>1</a:t>
            </a:fld>
            <a:endParaRPr lang="en-US"/>
          </a:p>
        </p:txBody>
      </p:sp>
      <p:sp>
        <p:nvSpPr>
          <p:cNvPr id="820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1200"/>
            <a:ext cx="9144000" cy="914400"/>
          </a:xfrm>
        </p:spPr>
        <p:txBody>
          <a:bodyPr/>
          <a:lstStyle/>
          <a:p>
            <a:pPr defTabSz="930275"/>
            <a:r>
              <a:rPr lang="en-US"/>
              <a:t>Data Warehousing 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24200"/>
            <a:ext cx="9144000" cy="685800"/>
          </a:xfrm>
        </p:spPr>
        <p:txBody>
          <a:bodyPr>
            <a:normAutofit/>
          </a:bodyPr>
          <a:lstStyle/>
          <a:p>
            <a:pPr defTabSz="930275">
              <a:lnSpc>
                <a:spcPct val="80000"/>
              </a:lnSpc>
            </a:pPr>
            <a:r>
              <a:rPr lang="en-US" sz="2800" dirty="0" smtClean="0"/>
              <a:t>ETL </a:t>
            </a:r>
            <a:r>
              <a:rPr lang="en-US" sz="2800" dirty="0"/>
              <a:t>Detail: Data Extraction &amp; Transformation </a:t>
            </a:r>
          </a:p>
          <a:p>
            <a:pPr defTabSz="930275"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C5C0-8DA7-4034-9C1E-26D7E1387968}" type="slidenum">
              <a:rPr lang="en-US"/>
              <a:pPr/>
              <a:t>10</a:t>
            </a:fld>
            <a:endParaRPr lang="en-US"/>
          </a:p>
        </p:txBody>
      </p:sp>
      <p:sp>
        <p:nvSpPr>
          <p:cNvPr id="800772" name="Text Box 4"/>
          <p:cNvSpPr txBox="1">
            <a:spLocks noChangeArrowheads="1"/>
          </p:cNvSpPr>
          <p:nvPr/>
        </p:nvSpPr>
        <p:spPr bwMode="auto">
          <a:xfrm>
            <a:off x="1600200" y="685800"/>
            <a:ext cx="7099300" cy="437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sz="3600">
                <a:solidFill>
                  <a:srgbClr val="FFFF00"/>
                </a:solidFill>
              </a:rPr>
              <a:t> </a:t>
            </a:r>
            <a:endParaRPr lang="en-US" sz="3600" b="1">
              <a:solidFill>
                <a:srgbClr val="FFFF00"/>
              </a:solidFill>
            </a:endParaRP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600">
                <a:solidFill>
                  <a:srgbClr val="FFFF00"/>
                </a:solidFill>
              </a:rPr>
              <a:t> Format revision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endParaRPr lang="en-US">
              <a:solidFill>
                <a:srgbClr val="FFFF00"/>
              </a:solidFill>
            </a:endParaRP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600">
                <a:solidFill>
                  <a:srgbClr val="FFFF00"/>
                </a:solidFill>
              </a:rPr>
              <a:t> Decoding of fields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endParaRPr lang="en-US">
              <a:solidFill>
                <a:srgbClr val="FFFF00"/>
              </a:solidFill>
            </a:endParaRP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600">
                <a:solidFill>
                  <a:srgbClr val="FFFF00"/>
                </a:solidFill>
              </a:rPr>
              <a:t> Calculated and derived values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endParaRPr lang="en-US">
              <a:solidFill>
                <a:srgbClr val="FFFF00"/>
              </a:solidFill>
            </a:endParaRP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600">
                <a:solidFill>
                  <a:srgbClr val="FFFF00"/>
                </a:solidFill>
              </a:rPr>
              <a:t> Splitting of single fields</a:t>
            </a:r>
          </a:p>
        </p:txBody>
      </p:sp>
      <p:sp>
        <p:nvSpPr>
          <p:cNvPr id="800773" name="Text Box 5"/>
          <p:cNvSpPr txBox="1">
            <a:spLocks noChangeArrowheads="1"/>
          </p:cNvSpPr>
          <p:nvPr/>
        </p:nvSpPr>
        <p:spPr bwMode="auto">
          <a:xfrm>
            <a:off x="0" y="4205288"/>
            <a:ext cx="200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Covered in issues</a:t>
            </a:r>
          </a:p>
        </p:txBody>
      </p:sp>
      <p:sp>
        <p:nvSpPr>
          <p:cNvPr id="800774" name="Text Box 6"/>
          <p:cNvSpPr txBox="1">
            <a:spLocks noChangeArrowheads="1"/>
          </p:cNvSpPr>
          <p:nvPr/>
        </p:nvSpPr>
        <p:spPr bwMode="auto">
          <a:xfrm>
            <a:off x="0" y="3276600"/>
            <a:ext cx="227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Covered in De-Norm</a:t>
            </a:r>
          </a:p>
        </p:txBody>
      </p:sp>
      <p:sp>
        <p:nvSpPr>
          <p:cNvPr id="800775" name="Text Box 7"/>
          <p:cNvSpPr txBox="1">
            <a:spLocks noChangeArrowheads="1"/>
          </p:cNvSpPr>
          <p:nvPr/>
        </p:nvSpPr>
        <p:spPr bwMode="auto">
          <a:xfrm>
            <a:off x="2057400" y="914400"/>
            <a:ext cx="4621213" cy="3968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ONLY yellow part will go to Graphics</a:t>
            </a:r>
          </a:p>
        </p:txBody>
      </p:sp>
      <p:sp>
        <p:nvSpPr>
          <p:cNvPr id="800777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b="1"/>
              <a:t>Major Transformation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F1A0-5562-4AB3-841C-906D99A303A5}" type="slidenum">
              <a:rPr lang="en-US"/>
              <a:pPr/>
              <a:t>11</a:t>
            </a:fld>
            <a:endParaRPr lang="en-US"/>
          </a:p>
        </p:txBody>
      </p:sp>
      <p:sp>
        <p:nvSpPr>
          <p:cNvPr id="798724" name="Text Box 4"/>
          <p:cNvSpPr txBox="1">
            <a:spLocks noChangeArrowheads="1"/>
          </p:cNvSpPr>
          <p:nvPr/>
        </p:nvSpPr>
        <p:spPr bwMode="auto">
          <a:xfrm>
            <a:off x="990600" y="577850"/>
            <a:ext cx="7924800" cy="470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sz="3600">
                <a:solidFill>
                  <a:srgbClr val="FFFF00"/>
                </a:solidFill>
              </a:rPr>
              <a:t> </a:t>
            </a:r>
            <a:endParaRPr lang="en-US" sz="3600" b="1">
              <a:solidFill>
                <a:srgbClr val="FFFF00"/>
              </a:solidFill>
            </a:endParaRPr>
          </a:p>
          <a:p>
            <a:pPr marL="800100" lvl="1" indent="-342900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600">
                <a:solidFill>
                  <a:srgbClr val="FFFF00"/>
                </a:solidFill>
              </a:rPr>
              <a:t> Merging of information</a:t>
            </a:r>
          </a:p>
          <a:p>
            <a:pPr marL="800100" lvl="1" indent="-342900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endParaRPr lang="en-US">
              <a:solidFill>
                <a:srgbClr val="FFFF00"/>
              </a:solidFill>
            </a:endParaRPr>
          </a:p>
          <a:p>
            <a:pPr marL="800100" lvl="1" indent="-342900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endParaRPr lang="en-US">
              <a:solidFill>
                <a:srgbClr val="FFFF00"/>
              </a:solidFill>
            </a:endParaRPr>
          </a:p>
          <a:p>
            <a:pPr marL="800100" lvl="1" indent="-342900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600">
                <a:solidFill>
                  <a:srgbClr val="FFFF00"/>
                </a:solidFill>
              </a:rPr>
              <a:t> Character set conversion</a:t>
            </a:r>
          </a:p>
          <a:p>
            <a:pPr marL="800100" lvl="1" indent="-342900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endParaRPr lang="en-US">
              <a:solidFill>
                <a:srgbClr val="FFFF00"/>
              </a:solidFill>
            </a:endParaRPr>
          </a:p>
          <a:p>
            <a:pPr marL="800100" lvl="1" indent="-342900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600">
                <a:solidFill>
                  <a:srgbClr val="FFFF00"/>
                </a:solidFill>
              </a:rPr>
              <a:t> Unit of measurement conversion</a:t>
            </a:r>
          </a:p>
          <a:p>
            <a:pPr marL="800100" lvl="1" indent="-342900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endParaRPr lang="en-US">
              <a:solidFill>
                <a:srgbClr val="FFFF00"/>
              </a:solidFill>
            </a:endParaRPr>
          </a:p>
          <a:p>
            <a:pPr marL="800100" lvl="1" indent="-342900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600">
                <a:solidFill>
                  <a:srgbClr val="FFFF00"/>
                </a:solidFill>
              </a:rPr>
              <a:t> Date/Time conversion</a:t>
            </a:r>
          </a:p>
        </p:txBody>
      </p:sp>
      <p:sp>
        <p:nvSpPr>
          <p:cNvPr id="798725" name="Text Box 5"/>
          <p:cNvSpPr txBox="1">
            <a:spLocks noChangeArrowheads="1"/>
          </p:cNvSpPr>
          <p:nvPr/>
        </p:nvSpPr>
        <p:spPr bwMode="auto">
          <a:xfrm>
            <a:off x="701675" y="2057400"/>
            <a:ext cx="8442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Not really means combining columns to create one column. </a:t>
            </a:r>
          </a:p>
          <a:p>
            <a:r>
              <a:rPr lang="en-US" sz="2000"/>
              <a:t>Info for product coming from different sources merging it into single entity.</a:t>
            </a:r>
          </a:p>
        </p:txBody>
      </p:sp>
      <p:sp>
        <p:nvSpPr>
          <p:cNvPr id="798726" name="Text Box 6"/>
          <p:cNvSpPr txBox="1">
            <a:spLocks noChangeArrowheads="1"/>
          </p:cNvSpPr>
          <p:nvPr/>
        </p:nvSpPr>
        <p:spPr bwMode="auto">
          <a:xfrm>
            <a:off x="2438400" y="838200"/>
            <a:ext cx="4621213" cy="3968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ONLY yellow part will go to Graphics</a:t>
            </a:r>
          </a:p>
        </p:txBody>
      </p:sp>
      <p:sp>
        <p:nvSpPr>
          <p:cNvPr id="798727" name="Text Box 7"/>
          <p:cNvSpPr txBox="1">
            <a:spLocks noChangeArrowheads="1"/>
          </p:cNvSpPr>
          <p:nvPr/>
        </p:nvSpPr>
        <p:spPr bwMode="auto">
          <a:xfrm>
            <a:off x="762000" y="3276600"/>
            <a:ext cx="675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   For PC architecture converting legacy EBCIDIC to ASCII</a:t>
            </a:r>
          </a:p>
        </p:txBody>
      </p:sp>
      <p:sp>
        <p:nvSpPr>
          <p:cNvPr id="798728" name="Text Box 8"/>
          <p:cNvSpPr txBox="1">
            <a:spLocks noChangeArrowheads="1"/>
          </p:cNvSpPr>
          <p:nvPr/>
        </p:nvSpPr>
        <p:spPr bwMode="auto">
          <a:xfrm>
            <a:off x="1219200" y="4267200"/>
            <a:ext cx="689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For companies with global branches Km vs. mile or lb vs Kg</a:t>
            </a:r>
          </a:p>
        </p:txBody>
      </p:sp>
      <p:sp>
        <p:nvSpPr>
          <p:cNvPr id="798729" name="Text Box 9"/>
          <p:cNvSpPr txBox="1">
            <a:spLocks noChangeArrowheads="1"/>
          </p:cNvSpPr>
          <p:nvPr/>
        </p:nvSpPr>
        <p:spPr bwMode="auto">
          <a:xfrm>
            <a:off x="133350" y="5334000"/>
            <a:ext cx="9010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/>
              <a:t>November 14, 2005 as 11/14/2005 in US and 14/11/2005 in the British format.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/>
              <a:t>This date may be standardized to be written as 14 NOV 2005.</a:t>
            </a:r>
            <a:endParaRPr lang="en-US" sz="2400"/>
          </a:p>
        </p:txBody>
      </p:sp>
      <p:sp>
        <p:nvSpPr>
          <p:cNvPr id="798731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b="1"/>
              <a:t>Major Transformation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92-F2A7-47E4-9211-5BBD591F0CDB}" type="slidenum">
              <a:rPr lang="en-US"/>
              <a:pPr/>
              <a:t>12</a:t>
            </a:fld>
            <a:endParaRPr lang="en-US"/>
          </a:p>
        </p:txBody>
      </p:sp>
      <p:sp>
        <p:nvSpPr>
          <p:cNvPr id="802819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610600" cy="526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sz="3600">
                <a:solidFill>
                  <a:srgbClr val="FFFF00"/>
                </a:solidFill>
              </a:rPr>
              <a:t> </a:t>
            </a:r>
            <a:endParaRPr lang="en-US" sz="1400" b="1">
              <a:solidFill>
                <a:srgbClr val="FFFF00"/>
              </a:solidFill>
            </a:endParaRP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600">
                <a:solidFill>
                  <a:srgbClr val="FFFF00"/>
                </a:solidFill>
              </a:rPr>
              <a:t>  Aggregation &amp; Summarization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US" sz="2800">
              <a:solidFill>
                <a:srgbClr val="FFFF00"/>
              </a:solidFill>
            </a:endParaRP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600">
                <a:solidFill>
                  <a:srgbClr val="FFFF00"/>
                </a:solidFill>
              </a:rPr>
              <a:t>  How they are different?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US" sz="3600">
              <a:solidFill>
                <a:srgbClr val="FFFF00"/>
              </a:solidFill>
            </a:endParaRPr>
          </a:p>
          <a:p>
            <a:pPr lvl="1">
              <a:buClr>
                <a:schemeClr val="tx2"/>
              </a:buClr>
              <a:buFont typeface="Wingdings" pitchFamily="2" charset="2"/>
              <a:buNone/>
            </a:pPr>
            <a:r>
              <a:rPr lang="en-US" sz="3600">
                <a:solidFill>
                  <a:srgbClr val="FFFF00"/>
                </a:solidFill>
              </a:rPr>
              <a:t>  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600">
                <a:solidFill>
                  <a:srgbClr val="FFFF00"/>
                </a:solidFill>
              </a:rPr>
              <a:t>Why both are required?</a:t>
            </a:r>
          </a:p>
          <a:p>
            <a:pPr lvl="2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/>
              <a:t> </a:t>
            </a:r>
            <a:r>
              <a:rPr lang="en-US" sz="2800"/>
              <a:t>Grain mismatch </a:t>
            </a:r>
            <a:r>
              <a:rPr lang="en-US" sz="2400"/>
              <a:t>(don’t require, don’t have space)</a:t>
            </a:r>
          </a:p>
          <a:p>
            <a:pPr lvl="2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Data Marts requiring low detail</a:t>
            </a:r>
          </a:p>
          <a:p>
            <a:pPr lvl="2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Detail losing its utility</a:t>
            </a:r>
          </a:p>
        </p:txBody>
      </p:sp>
      <p:sp>
        <p:nvSpPr>
          <p:cNvPr id="802821" name="AutoShape 5"/>
          <p:cNvSpPr>
            <a:spLocks noChangeArrowheads="1"/>
          </p:cNvSpPr>
          <p:nvPr/>
        </p:nvSpPr>
        <p:spPr bwMode="auto">
          <a:xfrm rot="10800000">
            <a:off x="7162800" y="2362200"/>
            <a:ext cx="1752600" cy="914400"/>
          </a:xfrm>
          <a:prstGeom prst="wedgeRectCallout">
            <a:avLst>
              <a:gd name="adj1" fmla="val 86412"/>
              <a:gd name="adj2" fmla="val 703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endParaRPr lang="en-US"/>
          </a:p>
        </p:txBody>
      </p:sp>
      <p:sp>
        <p:nvSpPr>
          <p:cNvPr id="802822" name="Text Box 6"/>
          <p:cNvSpPr txBox="1">
            <a:spLocks noChangeArrowheads="1"/>
          </p:cNvSpPr>
          <p:nvPr/>
        </p:nvSpPr>
        <p:spPr bwMode="auto">
          <a:xfrm>
            <a:off x="7315200" y="259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02823" name="Text Box 7"/>
          <p:cNvSpPr txBox="1">
            <a:spLocks noChangeArrowheads="1"/>
          </p:cNvSpPr>
          <p:nvPr/>
        </p:nvSpPr>
        <p:spPr bwMode="auto">
          <a:xfrm>
            <a:off x="7299325" y="2551113"/>
            <a:ext cx="1387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Adding like values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304800" y="3429000"/>
            <a:ext cx="8477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/>
              <a:t>Summarization with calculation across business dimension is aggregation. Example Monthly compensation = monthly sale + bonus</a:t>
            </a:r>
            <a:endParaRPr lang="en-US" sz="2400"/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2438400" y="838200"/>
            <a:ext cx="4621213" cy="3968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ONLY yellow part will go to Graphics</a:t>
            </a:r>
          </a:p>
        </p:txBody>
      </p:sp>
      <p:sp>
        <p:nvSpPr>
          <p:cNvPr id="802828" name="Rectangle 1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b="1"/>
              <a:t>Major Transformation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86DE-3F48-4FC9-BC5C-14DE31D2D073}" type="slidenum">
              <a:rPr lang="en-US"/>
              <a:pPr/>
              <a:t>13</a:t>
            </a:fld>
            <a:endParaRPr lang="en-US"/>
          </a:p>
        </p:txBody>
      </p:sp>
      <p:sp>
        <p:nvSpPr>
          <p:cNvPr id="861187" name="Text Box 3"/>
          <p:cNvSpPr txBox="1">
            <a:spLocks noChangeArrowheads="1"/>
          </p:cNvSpPr>
          <p:nvPr/>
        </p:nvSpPr>
        <p:spPr bwMode="auto">
          <a:xfrm>
            <a:off x="609600" y="381000"/>
            <a:ext cx="8153400" cy="3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sz="3600">
                <a:solidFill>
                  <a:srgbClr val="FFFF00"/>
                </a:solidFill>
              </a:rPr>
              <a:t> </a:t>
            </a:r>
            <a:endParaRPr lang="en-US" sz="1600">
              <a:solidFill>
                <a:srgbClr val="FFFF00"/>
              </a:solidFill>
            </a:endParaRP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600">
                <a:solidFill>
                  <a:srgbClr val="FFFF00"/>
                </a:solidFill>
              </a:rPr>
              <a:t>  Key restructuring </a:t>
            </a:r>
            <a:r>
              <a:rPr lang="en-US" sz="2000"/>
              <a:t>(inherent meaning at source)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US" sz="140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US" sz="3600">
              <a:solidFill>
                <a:srgbClr val="FFFF00"/>
              </a:solidFill>
            </a:endParaRP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US" sz="2000">
              <a:solidFill>
                <a:srgbClr val="FFFF00"/>
              </a:solidFill>
            </a:endParaRP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>
                <a:solidFill>
                  <a:srgbClr val="FFFF00"/>
                </a:solidFill>
              </a:rPr>
              <a:t> i.e. 92424979234 changed to 12345678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US">
              <a:solidFill>
                <a:srgbClr val="FFFF00"/>
              </a:solidFill>
            </a:endParaRP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600">
                <a:solidFill>
                  <a:srgbClr val="FFFF00"/>
                </a:solidFill>
              </a:rPr>
              <a:t>  Removing duplication</a:t>
            </a:r>
          </a:p>
        </p:txBody>
      </p:sp>
      <p:graphicFrame>
        <p:nvGraphicFramePr>
          <p:cNvPr id="861282" name="Group 98"/>
          <p:cNvGraphicFramePr>
            <a:graphicFrameLocks noGrp="1"/>
          </p:cNvGraphicFramePr>
          <p:nvPr>
            <p:ph idx="1"/>
          </p:nvPr>
        </p:nvGraphicFramePr>
        <p:xfrm>
          <a:off x="1371600" y="1752600"/>
          <a:ext cx="6553200" cy="792480"/>
        </p:xfrm>
        <a:graphic>
          <a:graphicData uri="http://schemas.openxmlformats.org/drawingml/2006/table">
            <a:tbl>
              <a:tblPr/>
              <a:tblGrid>
                <a:gridCol w="1828800"/>
                <a:gridCol w="1371600"/>
                <a:gridCol w="1447800"/>
                <a:gridCol w="1905000"/>
              </a:tblGrid>
              <a:tr h="2301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4979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Country_Code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City_Code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Post_Code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Product_Code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1328" name="Text Box 144"/>
          <p:cNvSpPr txBox="1">
            <a:spLocks noChangeArrowheads="1"/>
          </p:cNvSpPr>
          <p:nvPr/>
        </p:nvSpPr>
        <p:spPr bwMode="auto">
          <a:xfrm>
            <a:off x="2133600" y="762000"/>
            <a:ext cx="4621213" cy="3968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ONLY yellow part will go to Graphics</a:t>
            </a:r>
          </a:p>
        </p:txBody>
      </p:sp>
      <p:sp>
        <p:nvSpPr>
          <p:cNvPr id="861330" name="Text Box 146"/>
          <p:cNvSpPr txBox="1">
            <a:spLocks noChangeArrowheads="1"/>
          </p:cNvSpPr>
          <p:nvPr/>
        </p:nvSpPr>
        <p:spPr bwMode="auto">
          <a:xfrm>
            <a:off x="1143000" y="3962400"/>
            <a:ext cx="7239000" cy="26479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Incorrect or missing value</a:t>
            </a:r>
          </a:p>
          <a:p>
            <a:pPr>
              <a:spcBef>
                <a:spcPct val="50000"/>
              </a:spcBef>
            </a:pPr>
            <a:r>
              <a:rPr lang="en-US" sz="2400"/>
              <a:t>Inconsistent naming convention ONE vs 1</a:t>
            </a:r>
          </a:p>
          <a:p>
            <a:pPr>
              <a:spcBef>
                <a:spcPct val="50000"/>
              </a:spcBef>
            </a:pPr>
            <a:r>
              <a:rPr lang="en-US" sz="2400"/>
              <a:t>Incomplete information</a:t>
            </a:r>
          </a:p>
          <a:p>
            <a:pPr>
              <a:spcBef>
                <a:spcPct val="50000"/>
              </a:spcBef>
            </a:pPr>
            <a:r>
              <a:rPr lang="en-US" sz="2400"/>
              <a:t>Physically moved, but address not changed</a:t>
            </a:r>
          </a:p>
          <a:p>
            <a:pPr>
              <a:spcBef>
                <a:spcPct val="50000"/>
              </a:spcBef>
            </a:pPr>
            <a:r>
              <a:rPr lang="en-US" sz="2400"/>
              <a:t>Misspelling or falsification of names</a:t>
            </a:r>
          </a:p>
        </p:txBody>
      </p:sp>
      <p:sp>
        <p:nvSpPr>
          <p:cNvPr id="861332" name="Rectangle 14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b="1"/>
              <a:t>Major Transformation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662C-6268-4C48-AD93-E15C92E02794}" type="slidenum">
              <a:rPr lang="en-US"/>
              <a:pPr/>
              <a:t>14</a:t>
            </a:fld>
            <a:endParaRPr lang="en-US"/>
          </a:p>
        </p:txBody>
      </p:sp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Data content defects</a:t>
            </a:r>
          </a:p>
        </p:txBody>
      </p:sp>
      <p:sp>
        <p:nvSpPr>
          <p:cNvPr id="905219" name="Text Box 3"/>
          <p:cNvSpPr txBox="1">
            <a:spLocks noChangeArrowheads="1"/>
          </p:cNvSpPr>
          <p:nvPr/>
        </p:nvSpPr>
        <p:spPr bwMode="auto">
          <a:xfrm>
            <a:off x="1905000" y="1031875"/>
            <a:ext cx="530701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sz="3200" u="sng"/>
              <a:t> Domain value redundancy</a:t>
            </a: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/>
              <a:t> </a:t>
            </a:r>
            <a:r>
              <a:rPr lang="en-US" sz="3200" u="sng"/>
              <a:t>Non-standard data formats</a:t>
            </a: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/>
              <a:t> </a:t>
            </a:r>
            <a:r>
              <a:rPr lang="en-US" sz="3200" u="sng"/>
              <a:t>Non-atomic data values</a:t>
            </a: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/>
              <a:t> Multipurpose data fields</a:t>
            </a: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/>
              <a:t> </a:t>
            </a:r>
            <a:r>
              <a:rPr lang="en-US" sz="3200" u="sng"/>
              <a:t>Embedded meanings</a:t>
            </a: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/>
              <a:t> Inconsistent data values</a:t>
            </a: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/>
              <a:t> Data quality contamination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0FBE-13F1-4A8F-9636-576ECD136FD2}" type="slidenum">
              <a:rPr lang="en-US"/>
              <a:pPr/>
              <a:t>15</a:t>
            </a:fld>
            <a:endParaRPr lang="en-US"/>
          </a:p>
        </p:txBody>
      </p:sp>
      <p:sp>
        <p:nvSpPr>
          <p:cNvPr id="907266" name="Text Box 2"/>
          <p:cNvSpPr txBox="1">
            <a:spLocks noChangeArrowheads="1"/>
          </p:cNvSpPr>
          <p:nvPr/>
        </p:nvSpPr>
        <p:spPr bwMode="auto">
          <a:xfrm>
            <a:off x="1905000" y="727075"/>
            <a:ext cx="5140325" cy="386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endParaRPr lang="en-US" sz="2800" u="sng"/>
          </a:p>
          <a:p>
            <a:pPr>
              <a:lnSpc>
                <a:spcPct val="120000"/>
              </a:lnSpc>
            </a:pPr>
            <a:r>
              <a:rPr lang="en-US" sz="2800" u="sng">
                <a:solidFill>
                  <a:srgbClr val="FFFF00"/>
                </a:solidFill>
              </a:rPr>
              <a:t>Domain value redundancy</a:t>
            </a: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Unit of Measure</a:t>
            </a:r>
          </a:p>
          <a:p>
            <a:pPr lvl="3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Dozen, Doz., Dz., 12</a:t>
            </a: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endParaRPr lang="en-US" sz="1400"/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</a:t>
            </a:r>
            <a:r>
              <a:rPr lang="en-US" sz="2800" u="sng">
                <a:solidFill>
                  <a:srgbClr val="FFFF00"/>
                </a:solidFill>
              </a:rPr>
              <a:t>Non-standard data formats</a:t>
            </a: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Phone Numbers</a:t>
            </a:r>
          </a:p>
          <a:p>
            <a:pPr lvl="3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</a:t>
            </a:r>
            <a:r>
              <a:rPr lang="en-US" sz="2400"/>
              <a:t>1234567 or 123.456.7</a:t>
            </a:r>
            <a:endParaRPr lang="en-US" sz="2800"/>
          </a:p>
        </p:txBody>
      </p:sp>
      <p:sp>
        <p:nvSpPr>
          <p:cNvPr id="907267" name="Text Box 3"/>
          <p:cNvSpPr txBox="1">
            <a:spLocks noChangeArrowheads="1"/>
          </p:cNvSpPr>
          <p:nvPr/>
        </p:nvSpPr>
        <p:spPr bwMode="auto">
          <a:xfrm>
            <a:off x="1905000" y="4071938"/>
            <a:ext cx="4983163" cy="265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endParaRPr lang="en-US" sz="3600"/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</a:t>
            </a:r>
            <a:r>
              <a:rPr lang="en-US" sz="2800" u="sng">
                <a:solidFill>
                  <a:srgbClr val="FFFF00"/>
                </a:solidFill>
              </a:rPr>
              <a:t>Non-atomic data fields</a:t>
            </a: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Name &amp; Addresses</a:t>
            </a:r>
          </a:p>
          <a:p>
            <a:pPr lvl="3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Dr. Hameed Khan, PhD</a:t>
            </a: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907268" name="Text Box 4"/>
          <p:cNvSpPr txBox="1">
            <a:spLocks noChangeArrowheads="1"/>
          </p:cNvSpPr>
          <p:nvPr/>
        </p:nvSpPr>
        <p:spPr bwMode="auto">
          <a:xfrm>
            <a:off x="2209800" y="914400"/>
            <a:ext cx="4621213" cy="3968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ONLY yellow part will go to Graphics</a:t>
            </a:r>
          </a:p>
        </p:txBody>
      </p:sp>
      <p:sp>
        <p:nvSpPr>
          <p:cNvPr id="90726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  <a:ln/>
        </p:spPr>
        <p:txBody>
          <a:bodyPr/>
          <a:lstStyle/>
          <a:p>
            <a:r>
              <a:rPr lang="en-US"/>
              <a:t>Data content defects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C82C-477F-4A09-9A83-B569531F5B37}" type="slidenum">
              <a:rPr lang="en-US"/>
              <a:pPr/>
              <a:t>16</a:t>
            </a:fld>
            <a:endParaRPr lang="en-US"/>
          </a:p>
        </p:txBody>
      </p:sp>
      <p:sp>
        <p:nvSpPr>
          <p:cNvPr id="909314" name="Text Box 2"/>
          <p:cNvSpPr txBox="1">
            <a:spLocks noChangeArrowheads="1"/>
          </p:cNvSpPr>
          <p:nvPr/>
        </p:nvSpPr>
        <p:spPr bwMode="auto">
          <a:xfrm>
            <a:off x="1905000" y="882650"/>
            <a:ext cx="5629275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endParaRPr lang="en-US" sz="3600">
              <a:solidFill>
                <a:srgbClr val="FFFF00"/>
              </a:solidFill>
            </a:endParaRP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 u="sng">
                <a:solidFill>
                  <a:srgbClr val="FFFF00"/>
                </a:solidFill>
              </a:rPr>
              <a:t>Embedded Meanings</a:t>
            </a: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RC, AP, RJ</a:t>
            </a:r>
          </a:p>
          <a:p>
            <a:pPr lvl="3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received, approved, rejected</a:t>
            </a: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endParaRPr lang="en-US" sz="1400"/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  <a:ln/>
        </p:spPr>
        <p:txBody>
          <a:bodyPr/>
          <a:lstStyle/>
          <a:p>
            <a:r>
              <a:rPr lang="en-US"/>
              <a:t>Data content defects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507D-EA6E-485F-BCED-BF832F619E5A}" type="slidenum">
              <a:rPr lang="en-US"/>
              <a:pPr/>
              <a:t>2</a:t>
            </a:fld>
            <a:endParaRPr lang="en-US"/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09800"/>
            <a:ext cx="8226425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ETL Detail: Data Extraction &amp; Transformation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58AA-C653-40D8-A3D0-6A71B976E550}" type="slidenum">
              <a:rPr lang="en-US"/>
              <a:pPr/>
              <a:t>3</a:t>
            </a:fld>
            <a:endParaRPr lang="en-US"/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Extracting Changed Data</a:t>
            </a:r>
          </a:p>
        </p:txBody>
      </p:sp>
      <p:sp>
        <p:nvSpPr>
          <p:cNvPr id="766981" name="Text Box 5"/>
          <p:cNvSpPr txBox="1">
            <a:spLocks noChangeArrowheads="1"/>
          </p:cNvSpPr>
          <p:nvPr/>
        </p:nvSpPr>
        <p:spPr bwMode="auto">
          <a:xfrm>
            <a:off x="457200" y="762000"/>
            <a:ext cx="85344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Incremental data extraction</a:t>
            </a:r>
          </a:p>
          <a:p>
            <a:r>
              <a:rPr lang="en-US" sz="2000" b="1" dirty="0"/>
              <a:t>Incremental data extraction i.e. what has changed, say during last 24 hrs if considering nightly extraction.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rgbClr val="FFFF00"/>
                </a:solidFill>
              </a:rPr>
              <a:t>Efficient when changes can be identified</a:t>
            </a:r>
          </a:p>
          <a:p>
            <a:r>
              <a:rPr lang="en-US" sz="2000" b="1" dirty="0"/>
              <a:t>This is efficient, when the small changed data can be identified efficiently.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rgbClr val="FFFF00"/>
                </a:solidFill>
              </a:rPr>
              <a:t>Identification could be costly</a:t>
            </a:r>
          </a:p>
          <a:p>
            <a:r>
              <a:rPr lang="en-US" sz="2000" b="1" dirty="0"/>
              <a:t>Unfortunately, for many source systems, identifying the recently modified data may be difficult or effect operation of the source system. 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rgbClr val="FFFF00"/>
                </a:solidFill>
              </a:rPr>
              <a:t>Very challenging </a:t>
            </a:r>
          </a:p>
          <a:p>
            <a:r>
              <a:rPr lang="en-US" sz="2000" b="1" dirty="0"/>
              <a:t>Change Data Capture is therefore, typically the most challenging technical issue in data extraction.</a:t>
            </a:r>
          </a:p>
          <a:p>
            <a:endParaRPr lang="en-US" sz="2000" b="1" dirty="0"/>
          </a:p>
        </p:txBody>
      </p:sp>
      <p:sp>
        <p:nvSpPr>
          <p:cNvPr id="766982" name="Text Box 6"/>
          <p:cNvSpPr txBox="1">
            <a:spLocks noChangeArrowheads="1"/>
          </p:cNvSpPr>
          <p:nvPr/>
        </p:nvSpPr>
        <p:spPr bwMode="auto">
          <a:xfrm>
            <a:off x="4343400" y="5927725"/>
            <a:ext cx="4621213" cy="3968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ONLY yellow part will go to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BD7A-FCDB-4E06-B306-2C7787B25B02}" type="slidenum">
              <a:rPr lang="en-US"/>
              <a:pPr/>
              <a:t>4</a:t>
            </a:fld>
            <a:endParaRPr lang="en-US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Source Systems</a:t>
            </a:r>
          </a:p>
        </p:txBody>
      </p:sp>
      <p:sp>
        <p:nvSpPr>
          <p:cNvPr id="901123" name="Text Box 3"/>
          <p:cNvSpPr txBox="1">
            <a:spLocks noChangeArrowheads="1"/>
          </p:cNvSpPr>
          <p:nvPr/>
        </p:nvSpPr>
        <p:spPr bwMode="auto">
          <a:xfrm>
            <a:off x="457200" y="762000"/>
            <a:ext cx="8534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 CDC sources</a:t>
            </a:r>
          </a:p>
          <a:p>
            <a:pPr>
              <a:buFontTx/>
              <a:buChar char="•"/>
            </a:pPr>
            <a:r>
              <a:rPr lang="en-US" sz="3600">
                <a:solidFill>
                  <a:srgbClr val="FFFF00"/>
                </a:solidFill>
              </a:rPr>
              <a:t> Modern systems</a:t>
            </a:r>
          </a:p>
          <a:p>
            <a:pPr>
              <a:buFontTx/>
              <a:buChar char="•"/>
            </a:pPr>
            <a:r>
              <a:rPr lang="en-US" sz="3600">
                <a:solidFill>
                  <a:srgbClr val="FFFF00"/>
                </a:solidFill>
              </a:rPr>
              <a:t> Legacy systems</a:t>
            </a:r>
          </a:p>
        </p:txBody>
      </p:sp>
      <p:sp>
        <p:nvSpPr>
          <p:cNvPr id="901124" name="Text Box 4"/>
          <p:cNvSpPr txBox="1">
            <a:spLocks noChangeArrowheads="1"/>
          </p:cNvSpPr>
          <p:nvPr/>
        </p:nvSpPr>
        <p:spPr bwMode="auto">
          <a:xfrm>
            <a:off x="4267200" y="2895600"/>
            <a:ext cx="4621213" cy="3968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ONLY yellow part will go to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65C8-EC26-46DD-BD22-B9A9E8F41C4A}" type="slidenum">
              <a:rPr lang="en-US"/>
              <a:pPr/>
              <a:t>5</a:t>
            </a:fld>
            <a:endParaRPr lang="en-US"/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CDC in Modern Systems</a:t>
            </a:r>
          </a:p>
        </p:txBody>
      </p:sp>
      <p:sp>
        <p:nvSpPr>
          <p:cNvPr id="867331" name="Text Box 3"/>
          <p:cNvSpPr txBox="1">
            <a:spLocks noChangeArrowheads="1"/>
          </p:cNvSpPr>
          <p:nvPr/>
        </p:nvSpPr>
        <p:spPr bwMode="auto">
          <a:xfrm>
            <a:off x="0" y="990600"/>
            <a:ext cx="8361363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200"/>
              <a:t> </a:t>
            </a:r>
            <a:r>
              <a:rPr lang="en-US" sz="3200">
                <a:solidFill>
                  <a:srgbClr val="FFFF00"/>
                </a:solidFill>
              </a:rPr>
              <a:t>Time Stamps</a:t>
            </a:r>
          </a:p>
          <a:p>
            <a:pPr lvl="1">
              <a:buFontTx/>
              <a:buChar char="•"/>
            </a:pPr>
            <a:r>
              <a:rPr lang="en-US" sz="2400"/>
              <a:t> Works if timestamp column present</a:t>
            </a:r>
          </a:p>
          <a:p>
            <a:pPr lvl="1">
              <a:buFontTx/>
              <a:buChar char="•"/>
            </a:pPr>
            <a:r>
              <a:rPr lang="en-US" sz="2400"/>
              <a:t> If column not present, add column</a:t>
            </a:r>
          </a:p>
          <a:p>
            <a:pPr lvl="1">
              <a:buFontTx/>
              <a:buChar char="•"/>
            </a:pPr>
            <a:r>
              <a:rPr lang="en-US" sz="2400"/>
              <a:t> May not be possible to modify table, so add triggers</a:t>
            </a:r>
          </a:p>
          <a:p>
            <a:pPr>
              <a:buFontTx/>
              <a:buChar char="•"/>
            </a:pPr>
            <a:endParaRPr lang="en-US" sz="2800"/>
          </a:p>
          <a:p>
            <a:pPr>
              <a:buFontTx/>
              <a:buChar char="•"/>
            </a:pPr>
            <a:r>
              <a:rPr lang="en-US" sz="3200"/>
              <a:t> </a:t>
            </a:r>
            <a:r>
              <a:rPr lang="en-US" sz="3200">
                <a:solidFill>
                  <a:srgbClr val="FFFF00"/>
                </a:solidFill>
              </a:rPr>
              <a:t>Triggers</a:t>
            </a:r>
          </a:p>
          <a:p>
            <a:pPr lvl="1">
              <a:buFontTx/>
              <a:buChar char="•"/>
            </a:pPr>
            <a:r>
              <a:rPr lang="en-US" sz="2400"/>
              <a:t> Create trigger for each source table</a:t>
            </a:r>
          </a:p>
          <a:p>
            <a:pPr lvl="1">
              <a:buFontTx/>
              <a:buChar char="•"/>
            </a:pPr>
            <a:r>
              <a:rPr lang="en-US" sz="2400"/>
              <a:t> Following each DML operation trigger performs updates</a:t>
            </a:r>
          </a:p>
          <a:p>
            <a:pPr lvl="1">
              <a:buFontTx/>
              <a:buChar char="•"/>
            </a:pPr>
            <a:r>
              <a:rPr lang="en-US" sz="2400"/>
              <a:t> Record DML operations in a log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3200"/>
              <a:t> </a:t>
            </a:r>
            <a:r>
              <a:rPr lang="en-US" sz="3200">
                <a:solidFill>
                  <a:srgbClr val="FFFF00"/>
                </a:solidFill>
              </a:rPr>
              <a:t>Partitioning</a:t>
            </a:r>
          </a:p>
          <a:p>
            <a:pPr lvl="1">
              <a:buFontTx/>
              <a:buChar char="•"/>
            </a:pPr>
            <a:r>
              <a:rPr lang="en-US" sz="2400"/>
              <a:t> Table range partitioned, say along date key</a:t>
            </a:r>
          </a:p>
          <a:p>
            <a:pPr lvl="1">
              <a:buFontTx/>
              <a:buChar char="•"/>
            </a:pPr>
            <a:r>
              <a:rPr lang="en-US" sz="2400"/>
              <a:t> Easy to identify new data, say last week’s data</a:t>
            </a:r>
          </a:p>
        </p:txBody>
      </p:sp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4038600" y="762000"/>
            <a:ext cx="4621213" cy="3968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ONLY yellow part will go to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76C3-A8CF-4068-A21D-12E622B1730C}" type="slidenum">
              <a:rPr lang="en-US"/>
              <a:pPr/>
              <a:t>6</a:t>
            </a:fld>
            <a:endParaRPr lang="en-US"/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3600"/>
              <a:t>CDC in Legacy Systems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00"/>
                </a:solidFill>
              </a:rPr>
              <a:t>Changes recorded in tapes</a:t>
            </a:r>
            <a:r>
              <a:rPr lang="en-US" sz="2400"/>
              <a:t> Changes occurred in legacy transaction processing are recorded on the log or journal tapes.</a:t>
            </a:r>
          </a:p>
          <a:p>
            <a:pPr>
              <a:lnSpc>
                <a:spcPct val="90000"/>
              </a:lnSpc>
            </a:pPr>
            <a:endParaRPr lang="en-US" sz="900"/>
          </a:p>
          <a:p>
            <a:pPr>
              <a:lnSpc>
                <a:spcPct val="90000"/>
              </a:lnSpc>
            </a:pPr>
            <a:endParaRPr lang="en-US" sz="900"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00"/>
                </a:solidFill>
              </a:rPr>
              <a:t>Changes read and removed from tapes</a:t>
            </a:r>
            <a:r>
              <a:rPr lang="en-US" sz="2400"/>
              <a:t> Log or journal tape are read and the update/transaction changes are stripped off for movement into the data warehouse. </a:t>
            </a:r>
          </a:p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00"/>
                </a:solidFill>
              </a:rPr>
              <a:t>Problems with reading a log/journal tape are many:</a:t>
            </a:r>
          </a:p>
          <a:p>
            <a:pPr>
              <a:lnSpc>
                <a:spcPct val="90000"/>
              </a:lnSpc>
            </a:pPr>
            <a:endParaRPr lang="en-US" sz="100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/>
              <a:t>Contains lot of extraneous data 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Format is often arcane 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Often contains addresses instead of data values and keys 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Sequencing of data in the log tape often has deep and complex implications 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Log tape varies widely from one DBMS to another.</a:t>
            </a:r>
          </a:p>
        </p:txBody>
      </p:sp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1905000" y="3352800"/>
            <a:ext cx="4621213" cy="3968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ONLY yellow part will go to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B086-A929-4CEE-9E6E-2098F1F5871E}" type="slidenum">
              <a:rPr lang="en-US"/>
              <a:pPr/>
              <a:t>7</a:t>
            </a:fld>
            <a:endParaRPr lang="en-US"/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Advantages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1400"/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Immediate.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400"/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No loss of history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400"/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Flat files NOT required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CDC Advantages: Modern Systems</a:t>
            </a:r>
          </a:p>
        </p:txBody>
      </p:sp>
      <p:sp>
        <p:nvSpPr>
          <p:cNvPr id="769028" name="AutoShape 4"/>
          <p:cNvSpPr>
            <a:spLocks/>
          </p:cNvSpPr>
          <p:nvPr/>
        </p:nvSpPr>
        <p:spPr bwMode="auto">
          <a:xfrm>
            <a:off x="4800600" y="1447800"/>
            <a:ext cx="457200" cy="1905000"/>
          </a:xfrm>
          <a:prstGeom prst="rightBrace">
            <a:avLst>
              <a:gd name="adj1" fmla="val 347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5381625" y="1970088"/>
            <a:ext cx="15478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Modern</a:t>
            </a:r>
          </a:p>
          <a:p>
            <a:pPr algn="ctr"/>
            <a:r>
              <a:rPr lang="en-US" sz="2800"/>
              <a:t>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3ABC-798A-4242-BB22-0F87C6C6E00C}" type="slidenum">
              <a:rPr lang="en-US"/>
              <a:pPr/>
              <a:t>8</a:t>
            </a:fld>
            <a:endParaRPr lang="en-US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4038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Advantages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1400"/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No incremental on-line I/O required for log tape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rabicPeriod"/>
            </a:pPr>
            <a:endParaRPr lang="en-US"/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The log tape captures all update processing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400"/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Log tape processing can be taken off-line.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900"/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900"/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No haste to make waste. 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CDC Advantages: Legacy Systems</a:t>
            </a:r>
          </a:p>
        </p:txBody>
      </p:sp>
      <p:sp>
        <p:nvSpPr>
          <p:cNvPr id="903174" name="AutoShape 6"/>
          <p:cNvSpPr>
            <a:spLocks/>
          </p:cNvSpPr>
          <p:nvPr/>
        </p:nvSpPr>
        <p:spPr bwMode="auto">
          <a:xfrm>
            <a:off x="7548563" y="1447800"/>
            <a:ext cx="457200" cy="2743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3175" name="Text Box 7"/>
          <p:cNvSpPr txBox="1">
            <a:spLocks noChangeArrowheads="1"/>
          </p:cNvSpPr>
          <p:nvPr/>
        </p:nvSpPr>
        <p:spPr bwMode="auto">
          <a:xfrm>
            <a:off x="7315200" y="2514600"/>
            <a:ext cx="15478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Legacy</a:t>
            </a:r>
          </a:p>
          <a:p>
            <a:pPr algn="ctr"/>
            <a:r>
              <a:rPr lang="en-US" sz="2800"/>
              <a:t>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481A-4B44-4B34-AD9B-0E143B6E16F2}" type="slidenum">
              <a:rPr lang="en-US"/>
              <a:pPr/>
              <a:t>9</a:t>
            </a:fld>
            <a:endParaRPr lang="en-US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chemeClr val="tx1"/>
                </a:solidFill>
              </a:rPr>
              <a:t>Major Transformation Types</a:t>
            </a:r>
          </a:p>
        </p:txBody>
      </p:sp>
      <p:sp>
        <p:nvSpPr>
          <p:cNvPr id="750596" name="Text Box 4"/>
          <p:cNvSpPr txBox="1">
            <a:spLocks noChangeArrowheads="1"/>
          </p:cNvSpPr>
          <p:nvPr/>
        </p:nvSpPr>
        <p:spPr bwMode="auto">
          <a:xfrm>
            <a:off x="2209800" y="0"/>
            <a:ext cx="6030913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sz="3200"/>
              <a:t> </a:t>
            </a:r>
            <a:endParaRPr lang="en-US" sz="3200" b="1"/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/>
              <a:t> </a:t>
            </a:r>
            <a:r>
              <a:rPr lang="en-US" sz="2800"/>
              <a:t>Format revision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</a:t>
            </a:r>
            <a:r>
              <a:rPr lang="en-US" sz="2800" u="sng"/>
              <a:t>Decoding of fields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Calculated and derived values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</a:t>
            </a:r>
            <a:r>
              <a:rPr lang="en-US" sz="2800" u="sng"/>
              <a:t>Splitting of single fields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Merging of information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</a:t>
            </a:r>
            <a:r>
              <a:rPr lang="en-US" sz="2800" u="sng"/>
              <a:t>Character set conversion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Unit of measurement conversion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Date/Time conversion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</a:t>
            </a:r>
            <a:r>
              <a:rPr lang="en-US" sz="2800" u="sng"/>
              <a:t>Summarization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Key restructuring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Duplication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867</Words>
  <Application>Microsoft Office PowerPoint</Application>
  <PresentationFormat>On-screen Show (4:3)</PresentationFormat>
  <Paragraphs>227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Warehousing </vt:lpstr>
      <vt:lpstr>ETL Detail: Data Extraction &amp; Transformation </vt:lpstr>
      <vt:lpstr>Extracting Changed Data</vt:lpstr>
      <vt:lpstr>Source Systems</vt:lpstr>
      <vt:lpstr>CDC in Modern Systems</vt:lpstr>
      <vt:lpstr>CDC in Legacy Systems</vt:lpstr>
      <vt:lpstr>CDC Advantages: Modern Systems</vt:lpstr>
      <vt:lpstr>CDC Advantages: Legacy Systems</vt:lpstr>
      <vt:lpstr>Major Transformation Types</vt:lpstr>
      <vt:lpstr>Major Transformation Types</vt:lpstr>
      <vt:lpstr>Major Transformation Types</vt:lpstr>
      <vt:lpstr>Major Transformation Types</vt:lpstr>
      <vt:lpstr>Major Transformation Types</vt:lpstr>
      <vt:lpstr>Data content defects</vt:lpstr>
      <vt:lpstr>Data content defects Examples</vt:lpstr>
      <vt:lpstr>Data content defects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</dc:title>
  <dc:creator>Arif Shah</dc:creator>
  <cp:lastModifiedBy>Arif Shah</cp:lastModifiedBy>
  <cp:revision>2</cp:revision>
  <dcterms:created xsi:type="dcterms:W3CDTF">2015-05-18T04:22:44Z</dcterms:created>
  <dcterms:modified xsi:type="dcterms:W3CDTF">2015-05-18T04:24:50Z</dcterms:modified>
</cp:coreProperties>
</file>