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379C1-B8A2-4BAE-BF83-FAF96F9A63A2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5D431-BD6B-42D4-8807-7CF42BA09E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48593-C0B2-49CD-B897-D1C1BC3BB9E8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A2EA-0E77-4A8B-85A5-AD5A29AFC1A7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1603C-39FD-4644-BC51-4B7E4534CB0D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2E980-CA15-4217-96DC-F357530C4173}" type="slidenum">
              <a:rPr lang="en-US"/>
              <a:pPr/>
              <a:t>12</a:t>
            </a:fld>
            <a:endParaRPr lang="en-US"/>
          </a:p>
        </p:txBody>
      </p:sp>
      <p:sp>
        <p:nvSpPr>
          <p:cNvPr id="245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7CB6C-FF22-4E0D-9534-BEE22563C2E4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501EB-D4F6-49C1-96AB-A72E69FE89BD}" type="slidenum">
              <a:rPr lang="en-US"/>
              <a:pPr/>
              <a:t>14</a:t>
            </a:fld>
            <a:endParaRPr lang="en-US"/>
          </a:p>
        </p:txBody>
      </p:sp>
      <p:sp>
        <p:nvSpPr>
          <p:cNvPr id="357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2258C-38E2-4C82-85F5-4FEC5B50161F}" type="slidenum">
              <a:rPr lang="en-US"/>
              <a:pPr/>
              <a:t>15</a:t>
            </a:fld>
            <a:endParaRPr lang="en-US"/>
          </a:p>
        </p:txBody>
      </p:sp>
      <p:sp>
        <p:nvSpPr>
          <p:cNvPr id="359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BFEE2-6DE3-4D7D-A8AC-6FE7074157BA}" type="slidenum">
              <a:rPr lang="en-US"/>
              <a:pPr/>
              <a:t>16</a:t>
            </a:fld>
            <a:endParaRPr lang="en-US"/>
          </a:p>
        </p:txBody>
      </p:sp>
      <p:sp>
        <p:nvSpPr>
          <p:cNvPr id="2560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06A76-36A8-41E7-BDEE-18C5043F5A98}" type="slidenum">
              <a:rPr lang="en-US"/>
              <a:pPr/>
              <a:t>17</a:t>
            </a:fld>
            <a:endParaRPr lang="en-US"/>
          </a:p>
        </p:txBody>
      </p:sp>
      <p:sp>
        <p:nvSpPr>
          <p:cNvPr id="2580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2BF98-C5FB-413A-BC0D-E6AF9D6565A9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4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pPr marL="342900" indent="-342900"/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D5E80-01DC-4058-9C94-B6E962A9A137}" type="slidenum">
              <a:rPr lang="en-US"/>
              <a:pPr/>
              <a:t>2</a:t>
            </a:fld>
            <a:endParaRPr lang="en-US"/>
          </a:p>
        </p:txBody>
      </p:sp>
      <p:sp>
        <p:nvSpPr>
          <p:cNvPr id="229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DE0EC-FB2C-45C1-8896-9DCD00B37999}" type="slidenum">
              <a:rPr lang="en-US"/>
              <a:pPr/>
              <a:t>3</a:t>
            </a:fld>
            <a:endParaRPr lang="en-US"/>
          </a:p>
        </p:txBody>
      </p:sp>
      <p:sp>
        <p:nvSpPr>
          <p:cNvPr id="231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3077F-5C17-4A40-A19D-86A1CA3D25B8}" type="slidenum">
              <a:rPr lang="en-US"/>
              <a:pPr/>
              <a:t>4</a:t>
            </a:fld>
            <a:endParaRPr lang="en-US"/>
          </a:p>
        </p:txBody>
      </p:sp>
      <p:sp>
        <p:nvSpPr>
          <p:cNvPr id="233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61AE1-6BB3-4D08-9ED4-59B249285458}" type="slidenum">
              <a:rPr lang="en-US"/>
              <a:pPr/>
              <a:t>5</a:t>
            </a:fld>
            <a:endParaRPr lang="en-US"/>
          </a:p>
        </p:txBody>
      </p:sp>
      <p:sp>
        <p:nvSpPr>
          <p:cNvPr id="377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2CAD1-6FF7-455E-902D-AD0478356094}" type="slidenum">
              <a:rPr lang="en-US"/>
              <a:pPr/>
              <a:t>6</a:t>
            </a:fld>
            <a:endParaRPr lang="en-US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2C61C-7247-435A-A3A8-1BF117B24836}" type="slidenum">
              <a:rPr lang="en-US"/>
              <a:pPr/>
              <a:t>7</a:t>
            </a:fld>
            <a:endParaRPr lang="en-US"/>
          </a:p>
        </p:txBody>
      </p:sp>
      <p:sp>
        <p:nvSpPr>
          <p:cNvPr id="382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19091-735A-49E2-A17C-D9A6B24ED3BB}" type="slidenum">
              <a:rPr lang="en-US"/>
              <a:pPr/>
              <a:t>8</a:t>
            </a:fld>
            <a:endParaRPr lang="en-US"/>
          </a:p>
        </p:txBody>
      </p:sp>
      <p:sp>
        <p:nvSpPr>
          <p:cNvPr id="379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CE77B-0D54-4BE3-98E3-91A29A16D070}" type="slidenum">
              <a:rPr lang="en-US"/>
              <a:pPr/>
              <a:t>9</a:t>
            </a:fld>
            <a:endParaRPr lang="en-US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33C0-D95E-4C5C-B2CE-081B76CAAFFE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BE9-9181-452D-A7DE-B18ECE1E5353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2FDF-2A61-4EEE-8844-1B360A04B20F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40C04FB7-85A6-4024-AD11-6B8E6F89486C}" type="datetime1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014F7943-3F2D-4BA0-A927-6D033E157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DF55-40DE-4400-86B8-3B526D917EB1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CE83-1EB2-4E70-ADB6-A9300C004308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110C-C3AD-4AE9-918D-C496F986B918}" type="datetime1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52A0-033B-45E1-943E-FB953FA68FC7}" type="datetime1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AC8A-E277-4C47-9341-8B1FE5B87466}" type="datetime1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001-504D-4744-ABF0-EF39356C1BF3}" type="datetime1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1C13-55E4-4B22-8DB3-778CD3760B76}" type="datetime1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0836-374A-47F1-8278-474849A0A627}" type="datetime1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99DC-D594-46D7-A01B-8AA2A5A121ED}" type="datetime1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EDAB5-0ED8-4FC0-A608-65DB0D8D91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Chart1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Excel_Chart3.xls"/><Relationship Id="rId4" Type="http://schemas.openxmlformats.org/officeDocument/2006/relationships/oleObject" Target="../embeddings/Microsoft_Office_Excel_Chart2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401209E3-2F2F-4880-B9F6-D612806DF156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20000"/>
          </a:bodyPr>
          <a:lstStyle/>
          <a:p>
            <a:pPr defTabSz="930275">
              <a:lnSpc>
                <a:spcPct val="80000"/>
              </a:lnSpc>
            </a:pPr>
            <a:endParaRPr lang="en-US" sz="2800" u="sng" dirty="0"/>
          </a:p>
          <a:p>
            <a:pPr defTabSz="930275">
              <a:lnSpc>
                <a:spcPct val="80000"/>
              </a:lnSpc>
            </a:pPr>
            <a:r>
              <a:rPr lang="en-US" sz="2800" dirty="0"/>
              <a:t>Brief Intro. to 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74A2-73BF-40C1-A58A-40504235E95C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Mining is </a:t>
            </a:r>
            <a:r>
              <a:rPr lang="en-US" sz="4000">
                <a:solidFill>
                  <a:schemeClr val="hlink"/>
                </a:solidFill>
              </a:rPr>
              <a:t>HOT!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6425" cy="4497388"/>
          </a:xfrm>
        </p:spPr>
        <p:txBody>
          <a:bodyPr/>
          <a:lstStyle/>
          <a:p>
            <a:endParaRPr lang="en-US" b="1"/>
          </a:p>
          <a:p>
            <a:r>
              <a:rPr lang="en-US" sz="3600" b="1"/>
              <a:t>10 Hottest Jobs of year 2025 </a:t>
            </a:r>
          </a:p>
          <a:p>
            <a:pPr lvl="2">
              <a:buFont typeface="Wingdings" pitchFamily="2" charset="2"/>
              <a:buNone/>
            </a:pPr>
            <a:r>
              <a:rPr lang="en-US" sz="2800" b="1" i="1">
                <a:solidFill>
                  <a:srgbClr val="CC3300"/>
                </a:solidFill>
              </a:rPr>
              <a:t>Time Magazine</a:t>
            </a:r>
            <a:r>
              <a:rPr lang="en-US" sz="2800" b="1" i="1"/>
              <a:t>, 22 May, 2000</a:t>
            </a:r>
          </a:p>
          <a:p>
            <a:pPr>
              <a:buFont typeface="Wingdings" pitchFamily="2" charset="2"/>
              <a:buNone/>
            </a:pPr>
            <a:endParaRPr lang="en-US" sz="3600" b="1" i="1"/>
          </a:p>
          <a:p>
            <a:r>
              <a:rPr lang="en-US" sz="3600" b="1"/>
              <a:t>10 emerging areas of technology</a:t>
            </a:r>
          </a:p>
          <a:p>
            <a:pPr lvl="2">
              <a:buFont typeface="Wingdings" pitchFamily="2" charset="2"/>
              <a:buNone/>
            </a:pPr>
            <a:r>
              <a:rPr lang="en-US" sz="2800" b="1" i="1">
                <a:solidFill>
                  <a:srgbClr val="CC3300"/>
                </a:solidFill>
              </a:rPr>
              <a:t>	MIT’s Magazine of Technology Review</a:t>
            </a:r>
            <a:r>
              <a:rPr lang="en-US" sz="2800" b="1" i="1"/>
              <a:t>, Jan/Feb, 2001</a:t>
            </a:r>
            <a:r>
              <a:rPr lang="en-US" sz="2800" b="1"/>
              <a:t>  </a:t>
            </a:r>
          </a:p>
          <a:p>
            <a:pPr>
              <a:buFont typeface="Wingdings" pitchFamily="2" charset="2"/>
              <a:buNone/>
            </a:pP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254A-E490-4BBB-A24A-238678DE3D17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r>
              <a:rPr lang="en-US" sz="3600"/>
              <a:t>How Data Mining is different? Traditionally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0"/>
            <a:ext cx="8077200" cy="990600"/>
          </a:xfrm>
          <a:noFill/>
          <a:ln/>
        </p:spPr>
        <p:txBody>
          <a:bodyPr lIns="92075" tIns="46038" rIns="92075" bIns="46038"/>
          <a:lstStyle/>
          <a:p>
            <a:pPr>
              <a:buClr>
                <a:schemeClr val="hlink"/>
              </a:buClr>
              <a:buSzPct val="120000"/>
            </a:pPr>
            <a:r>
              <a:rPr lang="en-US" sz="2800" b="1"/>
              <a:t>Data Warehouses</a:t>
            </a:r>
            <a:r>
              <a:rPr lang="en-US" sz="2800"/>
              <a:t> (</a:t>
            </a:r>
            <a:r>
              <a:rPr lang="en-US" sz="2800">
                <a:solidFill>
                  <a:schemeClr val="hlink"/>
                </a:solidFill>
              </a:rPr>
              <a:t>Data-driven exploration</a:t>
            </a:r>
            <a:r>
              <a:rPr lang="en-US" sz="2800"/>
              <a:t>)</a:t>
            </a:r>
            <a:r>
              <a:rPr lang="en-US" sz="2800">
                <a:solidFill>
                  <a:srgbClr val="FF0000"/>
                </a:solidFill>
              </a:rPr>
              <a:t>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609600" y="2209800"/>
            <a:ext cx="7693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800" b="1"/>
              <a:t>  Data Mining (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Knowledge-driven exploration</a:t>
            </a:r>
            <a:r>
              <a:rPr lang="en-US" sz="2800" b="1"/>
              <a:t>) 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457200" y="51054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3200" b="1"/>
              <a:t> Traditional Database (</a:t>
            </a:r>
            <a:r>
              <a:rPr lang="en-US" sz="3200">
                <a:solidFill>
                  <a:schemeClr val="hlink"/>
                </a:solidFill>
              </a:rPr>
              <a:t>Transactions</a:t>
            </a:r>
            <a:r>
              <a:rPr lang="en-US" sz="3200" b="1"/>
              <a:t>)</a:t>
            </a:r>
            <a:r>
              <a:rPr lang="en-US" sz="3200"/>
              <a:t>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609600" y="762000"/>
            <a:ext cx="5449888" cy="781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800" b="1"/>
              <a:t>  Knowledge Discovery (KDD) </a:t>
            </a:r>
          </a:p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42695" name="AutoShape 7"/>
          <p:cNvSpPr>
            <a:spLocks noChangeArrowheads="1"/>
          </p:cNvSpPr>
          <p:nvPr/>
        </p:nvSpPr>
        <p:spPr bwMode="auto">
          <a:xfrm>
            <a:off x="381000" y="2133600"/>
            <a:ext cx="8110538" cy="2625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198B-32C5-4E89-BEA9-DEC1B294FC2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457200" y="289560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Mining Vs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D896-A347-4FFA-AE24-714DEEB1EB38}" type="slidenum">
              <a:rPr lang="en-US"/>
              <a:pPr/>
              <a:t>13</a:t>
            </a:fld>
            <a:endParaRPr lang="en-US"/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0" y="251460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Data Mining Vs.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3C81-3B40-4492-A723-73F31FB14216}" type="slidenum">
              <a:rPr lang="en-US"/>
              <a:pPr/>
              <a:t>14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Knowledge extraction using statistics</a:t>
            </a:r>
          </a:p>
        </p:txBody>
      </p:sp>
      <p:graphicFrame>
        <p:nvGraphicFramePr>
          <p:cNvPr id="356355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219200"/>
          <a:ext cx="8277225" cy="2998788"/>
        </p:xfrm>
        <a:graphic>
          <a:graphicData uri="http://schemas.openxmlformats.org/presentationml/2006/ole">
            <p:oleObj spid="_x0000_s1026" name="Chart" r:id="rId4" imgW="4733925" imgH="1714500" progId="Excel.Chart.8">
              <p:embed/>
            </p:oleObj>
          </a:graphicData>
        </a:graphic>
      </p:graphicFrame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85344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800" b="1">
                <a:solidFill>
                  <a:schemeClr val="hlink"/>
                </a:solidFill>
                <a:latin typeface="Times New Roman" pitchFamily="18" charset="0"/>
              </a:rPr>
              <a:t>Q:</a:t>
            </a:r>
            <a:r>
              <a:rPr lang="en-US" sz="2800" b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What will be the stock increase when inflation is 6%?</a:t>
            </a: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r>
              <a:rPr lang="en-US" sz="2800" b="1">
                <a:solidFill>
                  <a:schemeClr val="hlink"/>
                </a:solidFill>
                <a:latin typeface="Times New Roman" pitchFamily="18" charset="0"/>
              </a:rPr>
              <a:t>A:</a:t>
            </a:r>
            <a:r>
              <a:rPr lang="en-US" sz="2800" b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Model non-linear relationship using a line </a:t>
            </a:r>
            <a:r>
              <a:rPr lang="en-US" sz="2800" i="1">
                <a:latin typeface="Times New Roman" pitchFamily="18" charset="0"/>
              </a:rPr>
              <a:t>y = mx + c. </a:t>
            </a:r>
            <a:r>
              <a:rPr lang="en-US" sz="2800">
                <a:latin typeface="Times New Roman" pitchFamily="18" charset="0"/>
              </a:rPr>
              <a:t>Hence answer is 13%</a:t>
            </a:r>
          </a:p>
          <a:p>
            <a:pPr eaLnBrk="1" hangingPunct="1"/>
            <a:endParaRPr lang="en-US" sz="2800">
              <a:latin typeface="Times New Roman" pitchFamily="18" charset="0"/>
            </a:endParaRPr>
          </a:p>
        </p:txBody>
      </p:sp>
      <p:sp>
        <p:nvSpPr>
          <p:cNvPr id="356357" name="Line 5"/>
          <p:cNvSpPr>
            <a:spLocks noChangeShapeType="1"/>
          </p:cNvSpPr>
          <p:nvPr/>
        </p:nvSpPr>
        <p:spPr bwMode="auto">
          <a:xfrm>
            <a:off x="1817688" y="2668588"/>
            <a:ext cx="6535737" cy="136525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1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fld id="{9C975722-8383-419B-8CA2-6309E2F47578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358410" name="Object 10"/>
          <p:cNvGraphicFramePr>
            <a:graphicFrameLocks noChangeAspect="1"/>
          </p:cNvGraphicFramePr>
          <p:nvPr/>
        </p:nvGraphicFramePr>
        <p:xfrm>
          <a:off x="304800" y="1676400"/>
          <a:ext cx="8534400" cy="4443413"/>
        </p:xfrm>
        <a:graphic>
          <a:graphicData uri="http://schemas.openxmlformats.org/presentationml/2006/ole">
            <p:oleObj spid="_x0000_s2050" name="Chart" r:id="rId4" imgW="4629302" imgH="2409749" progId="Excel.Chart.8">
              <p:embed/>
            </p:oleObj>
          </a:graphicData>
        </a:graphic>
      </p:graphicFrame>
      <p:graphicFrame>
        <p:nvGraphicFramePr>
          <p:cNvPr id="358403" name="Object 3"/>
          <p:cNvGraphicFramePr>
            <a:graphicFrameLocks noChangeAspect="1"/>
          </p:cNvGraphicFramePr>
          <p:nvPr/>
        </p:nvGraphicFramePr>
        <p:xfrm>
          <a:off x="304800" y="1676400"/>
          <a:ext cx="8534400" cy="4441825"/>
        </p:xfrm>
        <a:graphic>
          <a:graphicData uri="http://schemas.openxmlformats.org/presentationml/2006/ole">
            <p:oleObj spid="_x0000_s2051" name="Chart" r:id="rId5" imgW="4629302" imgH="2409749" progId="Excel.Chart.8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1163" y="2254250"/>
            <a:ext cx="4824412" cy="3200400"/>
            <a:chOff x="1035" y="1261"/>
            <a:chExt cx="3039" cy="2016"/>
          </a:xfrm>
        </p:grpSpPr>
        <p:sp>
          <p:nvSpPr>
            <p:cNvPr id="358405" name="Rectangle 5"/>
            <p:cNvSpPr>
              <a:spLocks noChangeArrowheads="1"/>
            </p:cNvSpPr>
            <p:nvPr/>
          </p:nvSpPr>
          <p:spPr bwMode="auto">
            <a:xfrm>
              <a:off x="3214" y="1261"/>
              <a:ext cx="860" cy="1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1035" y="2830"/>
              <a:ext cx="384" cy="2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1557" y="3102"/>
              <a:ext cx="384" cy="1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Failure of regression models</a:t>
            </a:r>
            <a:br>
              <a:rPr lang="en-US" sz="4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4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0C7-651E-4A0B-B53F-A77CE6EF6649}" type="slidenum">
              <a:rPr lang="en-US"/>
              <a:pPr/>
              <a:t>16</a:t>
            </a:fld>
            <a:endParaRPr 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187325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FF00"/>
          </a:solidFill>
          <a:ln/>
        </p:spPr>
        <p:txBody>
          <a:bodyPr lIns="88900" tIns="44450" rIns="88900" bIns="44450" anchorCtr="0">
            <a:normAutofit fontScale="90000"/>
          </a:bodyPr>
          <a:lstStyle/>
          <a:p>
            <a:pPr defTabSz="885825"/>
            <a:r>
              <a:rPr 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Mining is…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68450" y="914400"/>
            <a:ext cx="4038600" cy="4525963"/>
          </a:xfrm>
          <a:noFill/>
          <a:ln/>
        </p:spPr>
        <p:txBody>
          <a:bodyPr lIns="88900" tIns="44450" rIns="88900" bIns="44450">
            <a:normAutofit fontScale="85000" lnSpcReduction="20000"/>
          </a:bodyPr>
          <a:lstStyle/>
          <a:p>
            <a:pPr marL="331788" indent="-331788" defTabSz="885825">
              <a:lnSpc>
                <a:spcPct val="230000"/>
              </a:lnSpc>
            </a:pPr>
            <a:r>
              <a:rPr lang="en-US" sz="2900"/>
              <a:t>Decision Trees</a:t>
            </a:r>
          </a:p>
          <a:p>
            <a:pPr marL="331788" indent="-331788" defTabSz="885825">
              <a:lnSpc>
                <a:spcPct val="230000"/>
              </a:lnSpc>
            </a:pPr>
            <a:r>
              <a:rPr lang="en-US" sz="2900"/>
              <a:t>Neural Networks</a:t>
            </a:r>
          </a:p>
          <a:p>
            <a:pPr marL="331788" indent="-331788" defTabSz="885825">
              <a:lnSpc>
                <a:spcPct val="230000"/>
              </a:lnSpc>
            </a:pPr>
            <a:r>
              <a:rPr lang="en-US" sz="2900"/>
              <a:t>Rule Induction</a:t>
            </a:r>
          </a:p>
          <a:p>
            <a:pPr marL="331788" indent="-331788" defTabSz="885825">
              <a:lnSpc>
                <a:spcPct val="230000"/>
              </a:lnSpc>
            </a:pPr>
            <a:r>
              <a:rPr lang="en-US" sz="2900"/>
              <a:t>Clustering</a:t>
            </a:r>
          </a:p>
          <a:p>
            <a:pPr marL="331788" indent="-331788" defTabSz="885825">
              <a:lnSpc>
                <a:spcPct val="230000"/>
              </a:lnSpc>
            </a:pPr>
            <a:r>
              <a:rPr lang="en-US" sz="2900"/>
              <a:t>Genetic Algorithms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97538" y="3416300"/>
            <a:ext cx="1128712" cy="534988"/>
            <a:chOff x="3589" y="2152"/>
            <a:chExt cx="711" cy="337"/>
          </a:xfrm>
        </p:grpSpPr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3632" y="2152"/>
              <a:ext cx="668" cy="33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3" name="Rectangle 7"/>
            <p:cNvSpPr>
              <a:spLocks noChangeArrowheads="1"/>
            </p:cNvSpPr>
            <p:nvPr/>
          </p:nvSpPr>
          <p:spPr bwMode="auto">
            <a:xfrm>
              <a:off x="3629" y="2154"/>
              <a:ext cx="49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088" tIns="31750" rIns="65088" bIns="31750">
              <a:spAutoFit/>
            </a:bodyPr>
            <a:lstStyle/>
            <a:p>
              <a:pPr algn="ctr" defTabSz="471488"/>
              <a:r>
                <a:rPr lang="en-US" sz="11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If. . . . .</a:t>
              </a:r>
            </a:p>
          </p:txBody>
        </p:sp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3589" y="2338"/>
              <a:ext cx="66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088" tIns="31750" rIns="65088" bIns="31750">
              <a:spAutoFit/>
            </a:bodyPr>
            <a:lstStyle/>
            <a:p>
              <a:pPr algn="ctr" defTabSz="471488"/>
              <a:r>
                <a:rPr lang="en-US" sz="11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Then. . .  </a:t>
              </a:r>
            </a:p>
          </p:txBody>
        </p:sp>
      </p:grp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5732463" y="5526088"/>
            <a:ext cx="1103312" cy="569912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8" name="Rectangle 12"/>
          <p:cNvSpPr>
            <a:spLocks noChangeArrowheads="1"/>
          </p:cNvSpPr>
          <p:nvPr/>
        </p:nvSpPr>
        <p:spPr bwMode="auto">
          <a:xfrm>
            <a:off x="5748338" y="5524500"/>
            <a:ext cx="1077912" cy="146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5916613" y="5919788"/>
            <a:ext cx="903287" cy="146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5748338" y="5919788"/>
            <a:ext cx="423862" cy="136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5748338" y="5719763"/>
            <a:ext cx="1077912" cy="146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932488" y="2351088"/>
            <a:ext cx="673100" cy="611187"/>
            <a:chOff x="3737" y="1481"/>
            <a:chExt cx="424" cy="385"/>
          </a:xfrm>
        </p:grpSpPr>
        <p:sp>
          <p:nvSpPr>
            <p:cNvPr id="254994" name="Line 18"/>
            <p:cNvSpPr>
              <a:spLocks noChangeShapeType="1"/>
            </p:cNvSpPr>
            <p:nvPr/>
          </p:nvSpPr>
          <p:spPr bwMode="auto">
            <a:xfrm>
              <a:off x="3866" y="1519"/>
              <a:ext cx="189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 flipH="1">
              <a:off x="3862" y="1519"/>
              <a:ext cx="172" cy="31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3857" y="1524"/>
              <a:ext cx="275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7" name="Line 21"/>
            <p:cNvSpPr>
              <a:spLocks noChangeShapeType="1"/>
            </p:cNvSpPr>
            <p:nvPr/>
          </p:nvSpPr>
          <p:spPr bwMode="auto">
            <a:xfrm flipH="1">
              <a:off x="3775" y="1519"/>
              <a:ext cx="259" cy="16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 flipH="1">
              <a:off x="3838" y="1673"/>
              <a:ext cx="281" cy="1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9" name="Line 23"/>
            <p:cNvSpPr>
              <a:spLocks noChangeShapeType="1"/>
            </p:cNvSpPr>
            <p:nvPr/>
          </p:nvSpPr>
          <p:spPr bwMode="auto">
            <a:xfrm>
              <a:off x="3772" y="1678"/>
              <a:ext cx="278" cy="1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0" name="Oval 24"/>
            <p:cNvSpPr>
              <a:spLocks noChangeArrowheads="1"/>
            </p:cNvSpPr>
            <p:nvPr/>
          </p:nvSpPr>
          <p:spPr bwMode="auto">
            <a:xfrm>
              <a:off x="3907" y="1635"/>
              <a:ext cx="84" cy="77"/>
            </a:xfrm>
            <a:prstGeom prst="ellipse">
              <a:avLst/>
            </a:prstGeom>
            <a:gradFill rotWithShape="0">
              <a:gsLst>
                <a:gs pos="0">
                  <a:srgbClr val="FF0033">
                    <a:gamma/>
                    <a:shade val="29804"/>
                    <a:invGamma/>
                  </a:srgbClr>
                </a:gs>
                <a:gs pos="100000">
                  <a:srgbClr val="FF00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775" y="1657"/>
              <a:ext cx="373" cy="189"/>
              <a:chOff x="1336" y="1775"/>
              <a:chExt cx="309" cy="173"/>
            </a:xfrm>
          </p:grpSpPr>
          <p:sp>
            <p:nvSpPr>
              <p:cNvPr id="255002" name="Line 26"/>
              <p:cNvSpPr>
                <a:spLocks noChangeShapeType="1"/>
              </p:cNvSpPr>
              <p:nvPr/>
            </p:nvSpPr>
            <p:spPr bwMode="auto">
              <a:xfrm>
                <a:off x="1336" y="1792"/>
                <a:ext cx="76" cy="1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3" name="Line 27"/>
              <p:cNvSpPr>
                <a:spLocks noChangeShapeType="1"/>
              </p:cNvSpPr>
              <p:nvPr/>
            </p:nvSpPr>
            <p:spPr bwMode="auto">
              <a:xfrm flipH="1">
                <a:off x="1561" y="1775"/>
                <a:ext cx="84" cy="16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5004" name="Oval 28"/>
            <p:cNvSpPr>
              <a:spLocks noChangeArrowheads="1"/>
            </p:cNvSpPr>
            <p:nvPr/>
          </p:nvSpPr>
          <p:spPr bwMode="auto">
            <a:xfrm>
              <a:off x="3820" y="1789"/>
              <a:ext cx="87" cy="77"/>
            </a:xfrm>
            <a:prstGeom prst="ellipse">
              <a:avLst/>
            </a:prstGeom>
            <a:gradFill rotWithShape="0">
              <a:gsLst>
                <a:gs pos="0">
                  <a:srgbClr val="FF0033">
                    <a:gamma/>
                    <a:shade val="29804"/>
                    <a:invGamma/>
                  </a:srgbClr>
                </a:gs>
                <a:gs pos="100000">
                  <a:srgbClr val="FF00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5" name="Oval 29"/>
            <p:cNvSpPr>
              <a:spLocks noChangeArrowheads="1"/>
            </p:cNvSpPr>
            <p:nvPr/>
          </p:nvSpPr>
          <p:spPr bwMode="auto">
            <a:xfrm>
              <a:off x="3991" y="1789"/>
              <a:ext cx="87" cy="77"/>
            </a:xfrm>
            <a:prstGeom prst="ellipse">
              <a:avLst/>
            </a:prstGeom>
            <a:gradFill rotWithShape="0">
              <a:gsLst>
                <a:gs pos="0">
                  <a:srgbClr val="FF0033">
                    <a:gamma/>
                    <a:shade val="29804"/>
                    <a:invGamma/>
                  </a:srgbClr>
                </a:gs>
                <a:gs pos="100000">
                  <a:srgbClr val="FF00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6" name="Line 30"/>
            <p:cNvSpPr>
              <a:spLocks noChangeShapeType="1"/>
            </p:cNvSpPr>
            <p:nvPr/>
          </p:nvSpPr>
          <p:spPr bwMode="auto">
            <a:xfrm flipH="1" flipV="1">
              <a:off x="4042" y="1517"/>
              <a:ext cx="84" cy="1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7" name="Line 31"/>
            <p:cNvSpPr>
              <a:spLocks noChangeShapeType="1"/>
            </p:cNvSpPr>
            <p:nvPr/>
          </p:nvSpPr>
          <p:spPr bwMode="auto">
            <a:xfrm flipV="1">
              <a:off x="3751" y="1515"/>
              <a:ext cx="112" cy="17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737" y="1481"/>
              <a:ext cx="424" cy="231"/>
              <a:chOff x="1304" y="1614"/>
              <a:chExt cx="352" cy="211"/>
            </a:xfrm>
          </p:grpSpPr>
          <p:sp>
            <p:nvSpPr>
              <p:cNvPr id="255009" name="Oval 33"/>
              <p:cNvSpPr>
                <a:spLocks noChangeArrowheads="1"/>
              </p:cNvSpPr>
              <p:nvPr/>
            </p:nvSpPr>
            <p:spPr bwMode="auto">
              <a:xfrm>
                <a:off x="1373" y="1614"/>
                <a:ext cx="72" cy="69"/>
              </a:xfrm>
              <a:prstGeom prst="ellipse">
                <a:avLst/>
              </a:prstGeom>
              <a:gradFill rotWithShape="0">
                <a:gsLst>
                  <a:gs pos="0">
                    <a:srgbClr val="FF0033">
                      <a:gamma/>
                      <a:shade val="29804"/>
                      <a:invGamma/>
                    </a:srgbClr>
                  </a:gs>
                  <a:gs pos="100000">
                    <a:srgbClr val="FF003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0" name="Oval 34"/>
              <p:cNvSpPr>
                <a:spLocks noChangeArrowheads="1"/>
              </p:cNvSpPr>
              <p:nvPr/>
            </p:nvSpPr>
            <p:spPr bwMode="auto">
              <a:xfrm>
                <a:off x="1515" y="1614"/>
                <a:ext cx="72" cy="69"/>
              </a:xfrm>
              <a:prstGeom prst="ellipse">
                <a:avLst/>
              </a:prstGeom>
              <a:gradFill rotWithShape="0">
                <a:gsLst>
                  <a:gs pos="0">
                    <a:srgbClr val="FF0033">
                      <a:gamma/>
                      <a:shade val="29804"/>
                      <a:invGamma/>
                    </a:srgbClr>
                  </a:gs>
                  <a:gs pos="100000">
                    <a:srgbClr val="FF003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1" name="Oval 35"/>
              <p:cNvSpPr>
                <a:spLocks noChangeArrowheads="1"/>
              </p:cNvSpPr>
              <p:nvPr/>
            </p:nvSpPr>
            <p:spPr bwMode="auto">
              <a:xfrm>
                <a:off x="1304" y="1755"/>
                <a:ext cx="69" cy="70"/>
              </a:xfrm>
              <a:prstGeom prst="ellipse">
                <a:avLst/>
              </a:prstGeom>
              <a:gradFill rotWithShape="0">
                <a:gsLst>
                  <a:gs pos="0">
                    <a:srgbClr val="FF0033">
                      <a:gamma/>
                      <a:shade val="29804"/>
                      <a:invGamma/>
                    </a:srgbClr>
                  </a:gs>
                  <a:gs pos="100000">
                    <a:srgbClr val="FF003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2" name="Oval 36"/>
              <p:cNvSpPr>
                <a:spLocks noChangeArrowheads="1"/>
              </p:cNvSpPr>
              <p:nvPr/>
            </p:nvSpPr>
            <p:spPr bwMode="auto">
              <a:xfrm>
                <a:off x="1587" y="1755"/>
                <a:ext cx="69" cy="70"/>
              </a:xfrm>
              <a:prstGeom prst="ellipse">
                <a:avLst/>
              </a:prstGeom>
              <a:gradFill rotWithShape="0">
                <a:gsLst>
                  <a:gs pos="0">
                    <a:srgbClr val="FF0033">
                      <a:gamma/>
                      <a:shade val="29804"/>
                      <a:invGamma/>
                    </a:srgbClr>
                  </a:gs>
                  <a:gs pos="100000">
                    <a:srgbClr val="FF0033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378450" y="1066800"/>
            <a:ext cx="1784350" cy="882650"/>
            <a:chOff x="1015" y="874"/>
            <a:chExt cx="932" cy="509"/>
          </a:xfrm>
        </p:grpSpPr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015" y="874"/>
              <a:ext cx="896" cy="509"/>
              <a:chOff x="1015" y="874"/>
              <a:chExt cx="896" cy="509"/>
            </a:xfrm>
          </p:grpSpPr>
          <p:sp>
            <p:nvSpPr>
              <p:cNvPr id="255015" name="Line 39"/>
              <p:cNvSpPr>
                <a:spLocks noChangeShapeType="1"/>
              </p:cNvSpPr>
              <p:nvPr/>
            </p:nvSpPr>
            <p:spPr bwMode="auto">
              <a:xfrm flipH="1">
                <a:off x="1056" y="876"/>
                <a:ext cx="404" cy="4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6" name="Line 40"/>
              <p:cNvSpPr>
                <a:spLocks noChangeShapeType="1"/>
              </p:cNvSpPr>
              <p:nvPr/>
            </p:nvSpPr>
            <p:spPr bwMode="auto">
              <a:xfrm>
                <a:off x="1576" y="1215"/>
                <a:ext cx="95" cy="1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7" name="Line 41"/>
              <p:cNvSpPr>
                <a:spLocks noChangeShapeType="1"/>
              </p:cNvSpPr>
              <p:nvPr/>
            </p:nvSpPr>
            <p:spPr bwMode="auto">
              <a:xfrm flipH="1">
                <a:off x="1527" y="1073"/>
                <a:ext cx="118" cy="26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8" name="Line 42"/>
              <p:cNvSpPr>
                <a:spLocks noChangeShapeType="1"/>
              </p:cNvSpPr>
              <p:nvPr/>
            </p:nvSpPr>
            <p:spPr bwMode="auto">
              <a:xfrm flipH="1">
                <a:off x="1763" y="1218"/>
                <a:ext cx="12" cy="1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9" name="Line 43"/>
              <p:cNvSpPr>
                <a:spLocks noChangeShapeType="1"/>
              </p:cNvSpPr>
              <p:nvPr/>
            </p:nvSpPr>
            <p:spPr bwMode="auto">
              <a:xfrm>
                <a:off x="1463" y="913"/>
                <a:ext cx="448" cy="44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0" name="Oval 44"/>
              <p:cNvSpPr>
                <a:spLocks noChangeArrowheads="1"/>
              </p:cNvSpPr>
              <p:nvPr/>
            </p:nvSpPr>
            <p:spPr bwMode="auto">
              <a:xfrm>
                <a:off x="1415" y="874"/>
                <a:ext cx="64" cy="62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1" name="Line 45"/>
              <p:cNvSpPr>
                <a:spLocks noChangeShapeType="1"/>
              </p:cNvSpPr>
              <p:nvPr/>
            </p:nvSpPr>
            <p:spPr bwMode="auto">
              <a:xfrm>
                <a:off x="1283" y="1086"/>
                <a:ext cx="168" cy="2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2" name="Oval 46"/>
              <p:cNvSpPr>
                <a:spLocks noChangeArrowheads="1"/>
              </p:cNvSpPr>
              <p:nvPr/>
            </p:nvSpPr>
            <p:spPr bwMode="auto">
              <a:xfrm>
                <a:off x="1415" y="1313"/>
                <a:ext cx="61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1275" y="1218"/>
                <a:ext cx="114" cy="161"/>
                <a:chOff x="1275" y="1218"/>
                <a:chExt cx="114" cy="161"/>
              </a:xfrm>
            </p:grpSpPr>
            <p:sp>
              <p:nvSpPr>
                <p:cNvPr id="25502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279" y="1218"/>
                  <a:ext cx="110" cy="13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5025" name="Oval 49"/>
                <p:cNvSpPr>
                  <a:spLocks noChangeArrowheads="1"/>
                </p:cNvSpPr>
                <p:nvPr/>
              </p:nvSpPr>
              <p:spPr bwMode="auto">
                <a:xfrm>
                  <a:off x="1275" y="1311"/>
                  <a:ext cx="72" cy="6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C1FE">
                        <a:gamma/>
                        <a:shade val="69804"/>
                        <a:invGamma/>
                      </a:srgbClr>
                    </a:gs>
                    <a:gs pos="100000">
                      <a:srgbClr val="A2C1FE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5026" name="Oval 50"/>
              <p:cNvSpPr>
                <a:spLocks noChangeArrowheads="1"/>
              </p:cNvSpPr>
              <p:nvPr/>
            </p:nvSpPr>
            <p:spPr bwMode="auto">
              <a:xfrm>
                <a:off x="1619" y="1313"/>
                <a:ext cx="62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7" name="Oval 51"/>
              <p:cNvSpPr>
                <a:spLocks noChangeArrowheads="1"/>
              </p:cNvSpPr>
              <p:nvPr/>
            </p:nvSpPr>
            <p:spPr bwMode="auto">
              <a:xfrm>
                <a:off x="1500" y="1313"/>
                <a:ext cx="64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8" name="Oval 52"/>
              <p:cNvSpPr>
                <a:spLocks noChangeArrowheads="1"/>
              </p:cNvSpPr>
              <p:nvPr/>
            </p:nvSpPr>
            <p:spPr bwMode="auto">
              <a:xfrm>
                <a:off x="1599" y="1044"/>
                <a:ext cx="64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9" name="Line 53"/>
              <p:cNvSpPr>
                <a:spLocks noChangeShapeType="1"/>
              </p:cNvSpPr>
              <p:nvPr/>
            </p:nvSpPr>
            <p:spPr bwMode="auto">
              <a:xfrm>
                <a:off x="1140" y="1217"/>
                <a:ext cx="76" cy="11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0" name="Oval 54"/>
              <p:cNvSpPr>
                <a:spLocks noChangeArrowheads="1"/>
              </p:cNvSpPr>
              <p:nvPr/>
            </p:nvSpPr>
            <p:spPr bwMode="auto">
              <a:xfrm>
                <a:off x="1191" y="1316"/>
                <a:ext cx="62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1" name="Oval 55"/>
              <p:cNvSpPr>
                <a:spLocks noChangeArrowheads="1"/>
              </p:cNvSpPr>
              <p:nvPr/>
            </p:nvSpPr>
            <p:spPr bwMode="auto">
              <a:xfrm>
                <a:off x="1015" y="1313"/>
                <a:ext cx="64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2" name="Oval 56"/>
              <p:cNvSpPr>
                <a:spLocks noChangeArrowheads="1"/>
              </p:cNvSpPr>
              <p:nvPr/>
            </p:nvSpPr>
            <p:spPr bwMode="auto">
              <a:xfrm>
                <a:off x="1743" y="1320"/>
                <a:ext cx="62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3" name="Oval 57"/>
              <p:cNvSpPr>
                <a:spLocks noChangeArrowheads="1"/>
              </p:cNvSpPr>
              <p:nvPr/>
            </p:nvSpPr>
            <p:spPr bwMode="auto">
              <a:xfrm>
                <a:off x="1347" y="1176"/>
                <a:ext cx="64" cy="62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4" name="Oval 58"/>
              <p:cNvSpPr>
                <a:spLocks noChangeArrowheads="1"/>
              </p:cNvSpPr>
              <p:nvPr/>
            </p:nvSpPr>
            <p:spPr bwMode="auto">
              <a:xfrm>
                <a:off x="1555" y="1169"/>
                <a:ext cx="64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5" name="Oval 59"/>
              <p:cNvSpPr>
                <a:spLocks noChangeArrowheads="1"/>
              </p:cNvSpPr>
              <p:nvPr/>
            </p:nvSpPr>
            <p:spPr bwMode="auto">
              <a:xfrm>
                <a:off x="1121" y="1179"/>
                <a:ext cx="64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6" name="Oval 60"/>
              <p:cNvSpPr>
                <a:spLocks noChangeArrowheads="1"/>
              </p:cNvSpPr>
              <p:nvPr/>
            </p:nvSpPr>
            <p:spPr bwMode="auto">
              <a:xfrm>
                <a:off x="1255" y="1055"/>
                <a:ext cx="64" cy="63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7" name="Oval 61"/>
              <p:cNvSpPr>
                <a:spLocks noChangeArrowheads="1"/>
              </p:cNvSpPr>
              <p:nvPr/>
            </p:nvSpPr>
            <p:spPr bwMode="auto">
              <a:xfrm>
                <a:off x="1741" y="1176"/>
                <a:ext cx="63" cy="62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69804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5038" name="Oval 62"/>
            <p:cNvSpPr>
              <a:spLocks noChangeArrowheads="1"/>
            </p:cNvSpPr>
            <p:nvPr/>
          </p:nvSpPr>
          <p:spPr bwMode="auto">
            <a:xfrm>
              <a:off x="1884" y="1316"/>
              <a:ext cx="63" cy="63"/>
            </a:xfrm>
            <a:prstGeom prst="ellipse">
              <a:avLst/>
            </a:prstGeom>
            <a:gradFill rotWithShape="0">
              <a:gsLst>
                <a:gs pos="0">
                  <a:srgbClr val="A2C1FE">
                    <a:gamma/>
                    <a:shade val="69804"/>
                    <a:invGamma/>
                  </a:srgbClr>
                </a:gs>
                <a:gs pos="100000">
                  <a:srgbClr val="A2C1F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5039" name="Object 63"/>
          <p:cNvGraphicFramePr>
            <a:graphicFrameLocks noChangeAspect="1"/>
          </p:cNvGraphicFramePr>
          <p:nvPr>
            <p:ph sz="half" idx="2"/>
          </p:nvPr>
        </p:nvGraphicFramePr>
        <p:xfrm>
          <a:off x="5832475" y="4248150"/>
          <a:ext cx="922338" cy="919163"/>
        </p:xfrm>
        <a:graphic>
          <a:graphicData uri="http://schemas.openxmlformats.org/presentationml/2006/ole">
            <p:oleObj spid="_x0000_s3074" name="Bitmap Image" r:id="rId4" imgW="923810" imgH="923810" progId="Paint.Picture">
              <p:embed/>
            </p:oleObj>
          </a:graphicData>
        </a:graphic>
      </p:graphicFrame>
      <p:sp>
        <p:nvSpPr>
          <p:cNvPr id="255040" name="Rectangle 64"/>
          <p:cNvSpPr>
            <a:spLocks noChangeArrowheads="1"/>
          </p:cNvSpPr>
          <p:nvPr/>
        </p:nvSpPr>
        <p:spPr bwMode="auto">
          <a:xfrm>
            <a:off x="6969125" y="5913438"/>
            <a:ext cx="544513" cy="146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41" name="Rectangle 65"/>
          <p:cNvSpPr>
            <a:spLocks noChangeArrowheads="1"/>
          </p:cNvSpPr>
          <p:nvPr/>
        </p:nvSpPr>
        <p:spPr bwMode="auto">
          <a:xfrm>
            <a:off x="6800850" y="5913438"/>
            <a:ext cx="423863" cy="149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268C-500B-4588-A1EE-004F78B3C555}" type="slidenum">
              <a:rPr lang="en-US"/>
              <a:pPr/>
              <a:t>17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FF00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Mining is NOT ...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534400" cy="3959225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lnSpc>
                <a:spcPct val="190000"/>
              </a:lnSpc>
            </a:pPr>
            <a:r>
              <a:rPr lang="en-US"/>
              <a:t>Data warehousing </a:t>
            </a:r>
          </a:p>
          <a:p>
            <a:pPr>
              <a:lnSpc>
                <a:spcPct val="190000"/>
              </a:lnSpc>
            </a:pPr>
            <a:r>
              <a:rPr lang="en-US"/>
              <a:t>Ad Hoc Query / Reporting</a:t>
            </a:r>
          </a:p>
          <a:p>
            <a:pPr>
              <a:lnSpc>
                <a:spcPct val="190000"/>
              </a:lnSpc>
            </a:pPr>
            <a:r>
              <a:rPr lang="en-US"/>
              <a:t>Online Analytical Processing (OLAP)</a:t>
            </a:r>
          </a:p>
          <a:p>
            <a:pPr>
              <a:lnSpc>
                <a:spcPct val="190000"/>
              </a:lnSpc>
            </a:pPr>
            <a:r>
              <a:rPr lang="en-US"/>
              <a:t>Data Visualization</a:t>
            </a:r>
          </a:p>
          <a:p>
            <a:pPr>
              <a:lnSpc>
                <a:spcPct val="190000"/>
              </a:lnSpc>
            </a:pPr>
            <a:r>
              <a:rPr lang="en-US"/>
              <a:t>Software Agents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4425950" y="3678238"/>
            <a:ext cx="130175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ebdings" pitchFamily="18" charset="2"/>
              </a:rPr>
              <a:t>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543F-48AF-4DFB-80DB-09EAA93E070C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Mining: </a:t>
            </a:r>
            <a:r>
              <a:rPr lang="en-US" sz="4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Business</a:t>
            </a: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Perspective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152400" y="9906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“knowledge” is worth knowing if it can be used to increase profit by lowering cost or it can be used to increase profit by raising revenue.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sz="32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Business questions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2800" b="1"/>
              <a:t>Profiling/Segmentation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endParaRPr lang="en-US" sz="15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2800" b="1"/>
              <a:t>Cross-Service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endParaRPr lang="en-US" sz="13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r>
              <a:rPr lang="en-US" sz="2800" b="1"/>
              <a:t>Employee retention: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374F-7BFD-4848-9CDA-D6E9518F425A}" type="slidenum">
              <a:rPr lang="en-US"/>
              <a:pPr/>
              <a:t>2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200"/>
              <a:t>What is Data Mining?: Non technical view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97925" cy="4892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	“There are things that we know that we know…</a:t>
            </a:r>
          </a:p>
          <a:p>
            <a:pPr>
              <a:buFont typeface="Wingdings" pitchFamily="2" charset="2"/>
              <a:buNone/>
            </a:pPr>
            <a:endParaRPr lang="en-US" sz="2000" b="1"/>
          </a:p>
          <a:p>
            <a:pPr>
              <a:buFont typeface="Wingdings" pitchFamily="2" charset="2"/>
              <a:buNone/>
            </a:pPr>
            <a:r>
              <a:rPr lang="en-US" b="1"/>
              <a:t>	there are things that we know that we don’t know…</a:t>
            </a:r>
          </a:p>
          <a:p>
            <a:pPr>
              <a:buFont typeface="Wingdings" pitchFamily="2" charset="2"/>
              <a:buNone/>
            </a:pPr>
            <a:endParaRPr lang="en-US" sz="2000" b="1"/>
          </a:p>
          <a:p>
            <a:pPr>
              <a:buFont typeface="Wingdings" pitchFamily="2" charset="2"/>
              <a:buNone/>
            </a:pPr>
            <a:r>
              <a:rPr lang="en-US" b="1"/>
              <a:t>	there are things that we </a:t>
            </a:r>
            <a:r>
              <a:rPr lang="en-US" b="1" u="sng"/>
              <a:t>don’t know</a:t>
            </a:r>
            <a:r>
              <a:rPr lang="en-US" b="1"/>
              <a:t> we </a:t>
            </a:r>
            <a:r>
              <a:rPr lang="en-US" b="1" u="sng"/>
              <a:t>don’t know</a:t>
            </a:r>
            <a:r>
              <a:rPr lang="en-US" b="1"/>
              <a:t>.”</a:t>
            </a:r>
          </a:p>
          <a:p>
            <a:pPr>
              <a:buFont typeface="Wingdings" pitchFamily="2" charset="2"/>
              <a:buNone/>
            </a:pPr>
            <a:r>
              <a:rPr lang="en-US" sz="2800" b="1"/>
              <a:t>						</a:t>
            </a:r>
            <a:r>
              <a:rPr lang="en-US" sz="2400" i="1"/>
              <a:t>Donald Rumsfield</a:t>
            </a:r>
          </a:p>
          <a:p>
            <a:pPr>
              <a:buFont typeface="Wingdings" pitchFamily="2" charset="2"/>
              <a:buNone/>
            </a:pPr>
            <a:r>
              <a:rPr lang="en-US" sz="2400" b="1" i="1"/>
              <a:t>						US Secretary of Defence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A8CE-B461-441C-998F-86244703D48A}" type="slidenum">
              <a:rPr lang="en-US"/>
              <a:pPr/>
              <a:t>3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1940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What is Data Mining?: Slightly formal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9EB-30A4-402B-BDAF-38A04AAAD561}" type="slidenum">
              <a:rPr lang="en-US"/>
              <a:pPr/>
              <a:t>4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What is Data Mining?: Formal view</a:t>
            </a:r>
            <a:br>
              <a:rPr lang="en-US" sz="4000"/>
            </a:br>
            <a:endParaRPr lang="en-US" sz="40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2311400"/>
            <a:ext cx="8797925" cy="4546600"/>
          </a:xfrm>
        </p:spPr>
        <p:txBody>
          <a:bodyPr/>
          <a:lstStyle/>
          <a:p>
            <a:endParaRPr lang="en-US" sz="1600" b="1"/>
          </a:p>
          <a:p>
            <a:pPr algn="ctr">
              <a:buFont typeface="Wingdings" pitchFamily="2" charset="2"/>
              <a:buNone/>
            </a:pPr>
            <a:r>
              <a:rPr lang="en-US" sz="2800" b="1"/>
              <a:t>Data mining digs out </a:t>
            </a:r>
            <a:r>
              <a:rPr lang="en-US" sz="2800" b="1" u="sng"/>
              <a:t>valuable</a:t>
            </a:r>
            <a:r>
              <a:rPr lang="en-US" sz="2800" b="1"/>
              <a:t> </a:t>
            </a:r>
            <a:r>
              <a:rPr lang="en-US" sz="2800" b="1" u="sng"/>
              <a:t>non-trivial information</a:t>
            </a:r>
            <a:r>
              <a:rPr lang="en-US" sz="2800" b="1"/>
              <a:t> from </a:t>
            </a:r>
            <a:r>
              <a:rPr lang="en-US" sz="2800" b="1" u="sng"/>
              <a:t>large</a:t>
            </a:r>
            <a:r>
              <a:rPr lang="en-US" sz="2800" b="1"/>
              <a:t> </a:t>
            </a:r>
            <a:r>
              <a:rPr lang="en-US" sz="2800" b="1" u="sng"/>
              <a:t>multidimensional</a:t>
            </a:r>
            <a:r>
              <a:rPr lang="en-US" sz="2800" b="1"/>
              <a:t> apparently </a:t>
            </a:r>
            <a:r>
              <a:rPr lang="en-US" sz="2800" b="1" u="sng"/>
              <a:t>unrelated</a:t>
            </a:r>
            <a:r>
              <a:rPr lang="en-US" sz="2800" b="1"/>
              <a:t> data bases(sets). </a:t>
            </a:r>
          </a:p>
          <a:p>
            <a:endParaRPr lang="en-US" sz="1200" b="1"/>
          </a:p>
          <a:p>
            <a:endParaRPr lang="en-US" sz="1200" b="1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0FC4-0612-4AE4-882A-99ABBFD3C422}" type="slidenum">
              <a:rPr lang="en-US"/>
              <a:pPr/>
              <a:t>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Why Data Mining? Huge volume</a:t>
            </a:r>
          </a:p>
        </p:txBody>
      </p:sp>
      <p:sp>
        <p:nvSpPr>
          <p:cNvPr id="377082" name="Rectangle 250"/>
          <p:cNvSpPr>
            <a:spLocks noChangeArrowheads="1"/>
          </p:cNvSpPr>
          <p:nvPr/>
        </p:nvSpPr>
        <p:spPr bwMode="auto">
          <a:xfrm>
            <a:off x="7316788" y="2743200"/>
            <a:ext cx="258762" cy="6350"/>
          </a:xfrm>
          <a:prstGeom prst="rect">
            <a:avLst/>
          </a:prstGeom>
          <a:solidFill>
            <a:srgbClr val="0000D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083" name="Rectangle 251"/>
          <p:cNvSpPr>
            <a:spLocks noChangeArrowheads="1"/>
          </p:cNvSpPr>
          <p:nvPr/>
        </p:nvSpPr>
        <p:spPr bwMode="auto">
          <a:xfrm>
            <a:off x="7316788" y="2743200"/>
            <a:ext cx="258762" cy="6350"/>
          </a:xfrm>
          <a:prstGeom prst="rect">
            <a:avLst/>
          </a:prstGeom>
          <a:solidFill>
            <a:srgbClr val="0000D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087" name="Rectangle 255"/>
          <p:cNvSpPr>
            <a:spLocks noChangeArrowheads="1"/>
          </p:cNvSpPr>
          <p:nvPr/>
        </p:nvSpPr>
        <p:spPr bwMode="auto">
          <a:xfrm>
            <a:off x="7032625" y="3617913"/>
            <a:ext cx="258763" cy="6350"/>
          </a:xfrm>
          <a:prstGeom prst="rect">
            <a:avLst/>
          </a:prstGeom>
          <a:solidFill>
            <a:srgbClr val="0000D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088" name="Rectangle 256"/>
          <p:cNvSpPr>
            <a:spLocks noChangeArrowheads="1"/>
          </p:cNvSpPr>
          <p:nvPr/>
        </p:nvSpPr>
        <p:spPr bwMode="auto">
          <a:xfrm>
            <a:off x="7032625" y="3617913"/>
            <a:ext cx="258763" cy="6350"/>
          </a:xfrm>
          <a:prstGeom prst="rect">
            <a:avLst/>
          </a:prstGeom>
          <a:solidFill>
            <a:srgbClr val="0000D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12EF-403D-47C0-8732-1D1CB01374DE}" type="slidenum">
              <a:rPr lang="en-US"/>
              <a:pPr/>
              <a:t>6</a:t>
            </a:fld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r>
              <a:rPr lang="en-US" sz="4000"/>
              <a:t>Claude Shannon's info. theory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81000" y="2271713"/>
            <a:ext cx="8382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6000">
                <a:solidFill>
                  <a:schemeClr val="hlink"/>
                </a:solidFill>
              </a:rPr>
              <a:t>More volume means less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8132-7DE5-40F2-B71A-8AA3DDD45863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149350" y="1295400"/>
            <a:ext cx="4572000" cy="4405313"/>
            <a:chOff x="624" y="1296"/>
            <a:chExt cx="2880" cy="2775"/>
          </a:xfrm>
        </p:grpSpPr>
        <p:sp>
          <p:nvSpPr>
            <p:cNvPr id="381966" name="AutoShape 14"/>
            <p:cNvSpPr>
              <a:spLocks noChangeArrowheads="1"/>
            </p:cNvSpPr>
            <p:nvPr/>
          </p:nvSpPr>
          <p:spPr bwMode="auto">
            <a:xfrm>
              <a:off x="624" y="1296"/>
              <a:ext cx="2880" cy="24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67" name="Text Box 15"/>
            <p:cNvSpPr txBox="1">
              <a:spLocks noChangeArrowheads="1"/>
            </p:cNvSpPr>
            <p:nvPr/>
          </p:nvSpPr>
          <p:spPr bwMode="auto">
            <a:xfrm>
              <a:off x="1536" y="3840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Volume of Data</a:t>
              </a:r>
            </a:p>
          </p:txBody>
        </p:sp>
        <p:sp>
          <p:nvSpPr>
            <p:cNvPr id="381968" name="Line 16"/>
            <p:cNvSpPr>
              <a:spLocks noChangeShapeType="1"/>
            </p:cNvSpPr>
            <p:nvPr/>
          </p:nvSpPr>
          <p:spPr bwMode="auto">
            <a:xfrm flipH="1">
              <a:off x="624" y="3936"/>
              <a:ext cx="9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969" name="Line 17"/>
            <p:cNvSpPr>
              <a:spLocks noChangeShapeType="1"/>
            </p:cNvSpPr>
            <p:nvPr/>
          </p:nvSpPr>
          <p:spPr bwMode="auto">
            <a:xfrm>
              <a:off x="2640" y="3936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r>
              <a:rPr lang="en-US" sz="4000"/>
              <a:t>Value vs. Volume</a:t>
            </a: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>
            <a:off x="1911350" y="3886200"/>
            <a:ext cx="3048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2292350" y="3200400"/>
            <a:ext cx="2209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0" name="Line 8"/>
          <p:cNvSpPr>
            <a:spLocks noChangeShapeType="1"/>
          </p:cNvSpPr>
          <p:nvPr/>
        </p:nvSpPr>
        <p:spPr bwMode="auto">
          <a:xfrm>
            <a:off x="2597150" y="266700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3054350" y="20574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533400" y="2819400"/>
            <a:ext cx="768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hlink"/>
                </a:solidFill>
              </a:rPr>
              <a:t>Value</a:t>
            </a:r>
          </a:p>
          <a:p>
            <a:pPr algn="ctr"/>
            <a:r>
              <a:rPr lang="en-US">
                <a:solidFill>
                  <a:schemeClr val="hlink"/>
                </a:solidFill>
              </a:rPr>
              <a:t>of</a:t>
            </a:r>
          </a:p>
          <a:p>
            <a:pPr algn="ctr"/>
            <a:r>
              <a:rPr lang="en-US">
                <a:solidFill>
                  <a:schemeClr val="hlink"/>
                </a:solidFill>
              </a:rPr>
              <a:t>Data</a:t>
            </a:r>
          </a:p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381970" name="Line 18"/>
          <p:cNvSpPr>
            <a:spLocks noChangeShapeType="1"/>
          </p:cNvSpPr>
          <p:nvPr/>
        </p:nvSpPr>
        <p:spPr bwMode="auto">
          <a:xfrm flipV="1">
            <a:off x="838200" y="39624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1" name="Line 19"/>
          <p:cNvSpPr>
            <a:spLocks noChangeShapeType="1"/>
          </p:cNvSpPr>
          <p:nvPr/>
        </p:nvSpPr>
        <p:spPr bwMode="auto">
          <a:xfrm flipV="1">
            <a:off x="914400" y="16764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2667000" y="1600200"/>
            <a:ext cx="260985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(Y/N)</a:t>
            </a:r>
            <a:r>
              <a:rPr lang="en-US" b="1"/>
              <a:t>             </a:t>
            </a:r>
          </a:p>
          <a:p>
            <a:endParaRPr lang="en-US" b="1"/>
          </a:p>
          <a:p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Support</a:t>
            </a:r>
            <a:r>
              <a:rPr lang="en-US" b="1"/>
              <a:t>       </a:t>
            </a:r>
          </a:p>
          <a:p>
            <a:endParaRPr lang="en-US" b="1"/>
          </a:p>
          <a:p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Knowledge   </a:t>
            </a:r>
            <a:r>
              <a:rPr lang="en-US" b="1">
                <a:solidFill>
                  <a:schemeClr val="hlink"/>
                </a:solidFill>
              </a:rPr>
              <a:t>  </a:t>
            </a:r>
            <a:r>
              <a:rPr lang="en-US" b="1"/>
              <a:t>              </a:t>
            </a:r>
          </a:p>
          <a:p>
            <a:endParaRPr lang="en-US" b="1"/>
          </a:p>
          <a:p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Information  </a:t>
            </a:r>
            <a:r>
              <a:rPr lang="en-US" b="1">
                <a:solidFill>
                  <a:schemeClr val="hlink"/>
                </a:solidFill>
              </a:rPr>
              <a:t> </a:t>
            </a:r>
            <a:r>
              <a:rPr lang="en-US" b="1"/>
              <a:t>               </a:t>
            </a:r>
          </a:p>
          <a:p>
            <a:r>
              <a:rPr lang="en-US" b="1"/>
              <a:t>                                     </a:t>
            </a:r>
          </a:p>
          <a:p>
            <a:endParaRPr lang="en-US" b="1"/>
          </a:p>
          <a:p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Indexed Data</a:t>
            </a:r>
            <a:r>
              <a:rPr lang="en-US" b="1"/>
              <a:t>          </a:t>
            </a:r>
          </a:p>
          <a:p>
            <a:endParaRPr lang="en-US" b="1"/>
          </a:p>
          <a:p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Raw Data</a:t>
            </a:r>
            <a:r>
              <a:rPr lang="en-US" b="1"/>
              <a:t>	        </a:t>
            </a:r>
          </a:p>
        </p:txBody>
      </p:sp>
      <p:sp>
        <p:nvSpPr>
          <p:cNvPr id="381976" name="Line 24"/>
          <p:cNvSpPr>
            <a:spLocks noChangeShapeType="1"/>
          </p:cNvSpPr>
          <p:nvPr/>
        </p:nvSpPr>
        <p:spPr bwMode="auto">
          <a:xfrm>
            <a:off x="1454150" y="4648200"/>
            <a:ext cx="3886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A42A-3FF1-4079-8C34-0902EEB969D3}" type="slidenum">
              <a:rPr lang="en-US"/>
              <a:pPr/>
              <a:t>8</a:t>
            </a:fld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title"/>
          </p:nvPr>
        </p:nvSpPr>
        <p:spPr>
          <a:xfrm>
            <a:off x="-304800" y="251460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Why Data Mining?: Supply &amp;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3F82-5013-4BBB-948C-3DA4E8FC3AA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373</Words>
  <Application>Microsoft Office PowerPoint</Application>
  <PresentationFormat>On-screen Show (4:3)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Microsoft Excel Chart</vt:lpstr>
      <vt:lpstr>Bitmap Image</vt:lpstr>
      <vt:lpstr>Data Warehousing </vt:lpstr>
      <vt:lpstr>What is Data Mining?: Non technical view</vt:lpstr>
      <vt:lpstr>What is Data Mining?: Slightly formal</vt:lpstr>
      <vt:lpstr>What is Data Mining?: Formal view </vt:lpstr>
      <vt:lpstr>Why Data Mining? Huge volume</vt:lpstr>
      <vt:lpstr>Claude Shannon's info. theory</vt:lpstr>
      <vt:lpstr>Value vs. Volume</vt:lpstr>
      <vt:lpstr>Why Data Mining?: Supply &amp; Demand</vt:lpstr>
      <vt:lpstr>Slide 9</vt:lpstr>
      <vt:lpstr>Data Mining is HOT!</vt:lpstr>
      <vt:lpstr>How Data Mining is different? Traditionally</vt:lpstr>
      <vt:lpstr>Slide 12</vt:lpstr>
      <vt:lpstr>Slide 13</vt:lpstr>
      <vt:lpstr>Knowledge extraction using statistics</vt:lpstr>
      <vt:lpstr>Slide 15</vt:lpstr>
      <vt:lpstr>Data Mining is…</vt:lpstr>
      <vt:lpstr>Data Mining is NOT ...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1</cp:revision>
  <dcterms:created xsi:type="dcterms:W3CDTF">2015-05-28T03:47:23Z</dcterms:created>
  <dcterms:modified xsi:type="dcterms:W3CDTF">2015-05-28T03:49:41Z</dcterms:modified>
</cp:coreProperties>
</file>