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6E5E-8F9A-494D-A3D7-08BEF4B73AF1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2B5A8-1F1A-4333-84D9-6A4E97718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6889C-DE1A-484B-AF03-BCABBDC632DD}" type="slidenum">
              <a:rPr lang="en-US"/>
              <a:pPr/>
              <a:t>2</a:t>
            </a:fld>
            <a:endParaRPr lang="en-US"/>
          </a:p>
        </p:txBody>
      </p:sp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32C80-825B-410F-96D8-72563598BFFA}" type="slidenum">
              <a:rPr lang="en-US"/>
              <a:pPr/>
              <a:t>11</a:t>
            </a:fld>
            <a:endParaRPr lang="en-US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375CB-433A-4B94-83D0-2DB3A94206FD}" type="slidenum">
              <a:rPr lang="en-US"/>
              <a:pPr/>
              <a:t>12</a:t>
            </a:fld>
            <a:endParaRPr lang="en-US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DFB23-154C-4243-AB0D-36EA7944B7C2}" type="slidenum">
              <a:rPr lang="en-US"/>
              <a:pPr/>
              <a:t>13</a:t>
            </a:fld>
            <a:endParaRPr lang="en-US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1A6338-6CF7-491E-8436-A3858E4E2B2D}" type="slidenum">
              <a:rPr lang="en-US"/>
              <a:pPr/>
              <a:t>14</a:t>
            </a:fld>
            <a:endParaRPr lang="en-US"/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26CBA-1180-4BC6-BD7D-32B681417820}" type="slidenum">
              <a:rPr lang="en-US"/>
              <a:pPr/>
              <a:t>15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7834D-DFE3-480C-8B0D-C35CF8FCECCE}" type="slidenum">
              <a:rPr lang="en-US"/>
              <a:pPr/>
              <a:t>3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4E864-C0A5-4A98-9437-EE69CB6BE7CE}" type="slidenum">
              <a:rPr lang="en-US"/>
              <a:pPr/>
              <a:t>4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DF467-D9C7-4218-BBA5-7D23223D0BEB}" type="slidenum">
              <a:rPr lang="en-US"/>
              <a:pPr/>
              <a:t>5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63852-F4CD-4659-9098-1AAD6CAB7A56}" type="slidenum">
              <a:rPr lang="en-US"/>
              <a:pPr/>
              <a:t>6</a:t>
            </a:fld>
            <a:endParaRPr lang="en-US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987C9-692A-46C9-AC15-DCA8060B5032}" type="slidenum">
              <a:rPr lang="en-US"/>
              <a:pPr/>
              <a:t>7</a:t>
            </a:fld>
            <a:endParaRPr lang="en-US"/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572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4E2EC-67B5-46B1-945D-5997CA320619}" type="slidenum">
              <a:rPr lang="en-US"/>
              <a:pPr/>
              <a:t>8</a:t>
            </a:fld>
            <a:endParaRPr lang="en-US"/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AFE35-11C0-48AF-905C-5791249514B8}" type="slidenum">
              <a:rPr lang="en-US"/>
              <a:pPr/>
              <a:t>9</a:t>
            </a:fld>
            <a:endParaRPr lang="en-US"/>
          </a:p>
        </p:txBody>
      </p:sp>
      <p:sp>
        <p:nvSpPr>
          <p:cNvPr id="91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031A0-5A0A-456F-BCBC-E4B29183E706}" type="slidenum">
              <a:rPr lang="en-US"/>
              <a:pPr/>
              <a:t>10</a:t>
            </a:fld>
            <a:endParaRPr 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137-8BB2-4BBF-ADDE-0B45E775377F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C715-992B-450B-8238-F25FC6D21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137-8BB2-4BBF-ADDE-0B45E775377F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C715-992B-450B-8238-F25FC6D21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137-8BB2-4BBF-ADDE-0B45E775377F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C715-992B-450B-8238-F25FC6D21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598613"/>
            <a:ext cx="4037013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5" y="3922713"/>
            <a:ext cx="4037013" cy="2173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EBCB15B7-D969-4B5B-9E57-7A19074691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137-8BB2-4BBF-ADDE-0B45E775377F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C715-992B-450B-8238-F25FC6D21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137-8BB2-4BBF-ADDE-0B45E775377F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C715-992B-450B-8238-F25FC6D21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137-8BB2-4BBF-ADDE-0B45E775377F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C715-992B-450B-8238-F25FC6D21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137-8BB2-4BBF-ADDE-0B45E775377F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C715-992B-450B-8238-F25FC6D21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137-8BB2-4BBF-ADDE-0B45E775377F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C715-992B-450B-8238-F25FC6D21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137-8BB2-4BBF-ADDE-0B45E775377F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C715-992B-450B-8238-F25FC6D21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137-8BB2-4BBF-ADDE-0B45E775377F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C715-992B-450B-8238-F25FC6D21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137-8BB2-4BBF-ADDE-0B45E775377F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C715-992B-450B-8238-F25FC6D21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9F137-8BB2-4BBF-ADDE-0B45E775377F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9C715-992B-450B-8238-F25FC6D21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EA90-D9C6-444F-8FC1-3DE971492620}" type="slidenum">
              <a:rPr lang="en-US"/>
              <a:pPr/>
              <a:t>1</a:t>
            </a:fld>
            <a:endParaRPr lang="en-US"/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09800"/>
            <a:ext cx="8226425" cy="1143000"/>
          </a:xfrm>
        </p:spPr>
        <p:txBody>
          <a:bodyPr/>
          <a:lstStyle/>
          <a:p>
            <a:r>
              <a:rPr lang="en-US" sz="4000"/>
              <a:t>Issues of Dimensional Modeling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C4C5-C366-4DBA-8D34-3CBB3EDB29B3}" type="slidenum">
              <a:rPr lang="en-US"/>
              <a:pPr/>
              <a:t>10</a:t>
            </a:fld>
            <a:endParaRPr lang="en-US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Step-4: Explanation of Slowly Changing Dimensions…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6425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Compared to fact tables, contents of dimension tables are relatively stable.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New sales transactions occur constantly.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New products are introduced rarely.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New stores are opened very rarely.</a:t>
            </a:r>
          </a:p>
          <a:p>
            <a:pPr>
              <a:lnSpc>
                <a:spcPct val="80000"/>
              </a:lnSpc>
            </a:pPr>
            <a:endParaRPr lang="en-US" sz="1000"/>
          </a:p>
          <a:p>
            <a:pPr>
              <a:lnSpc>
                <a:spcPct val="80000"/>
              </a:lnSpc>
            </a:pPr>
            <a:endParaRPr lang="en-US" sz="1000"/>
          </a:p>
          <a:p>
            <a:pPr>
              <a:lnSpc>
                <a:spcPct val="80000"/>
              </a:lnSpc>
            </a:pPr>
            <a:r>
              <a:rPr lang="en-US" sz="2800"/>
              <a:t>The assumption </a:t>
            </a:r>
            <a:r>
              <a:rPr lang="en-US" sz="2800">
                <a:solidFill>
                  <a:schemeClr val="hlink"/>
                </a:solidFill>
              </a:rPr>
              <a:t>does not hold</a:t>
            </a:r>
            <a:r>
              <a:rPr lang="en-US" sz="2800"/>
              <a:t> in some cases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Certain dimensions </a:t>
            </a:r>
            <a:r>
              <a:rPr lang="en-US" sz="2400">
                <a:solidFill>
                  <a:schemeClr val="hlink"/>
                </a:solidFill>
              </a:rPr>
              <a:t>evolve with time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e.g. description and formulation of products change with time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Customers get married and divorced, have children, change addresses etc.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Land changes ownership etc.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Changing names of sales regions.</a:t>
            </a:r>
          </a:p>
          <a:p>
            <a:pPr>
              <a:lnSpc>
                <a:spcPct val="80000"/>
              </a:lnSpc>
            </a:pP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440B-71D9-4D9D-8987-F992CBE46F83}" type="slidenum">
              <a:rPr lang="en-US"/>
              <a:pPr/>
              <a:t>11</a:t>
            </a:fld>
            <a:endParaRPr lang="en-US"/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6425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1600"/>
          </a:p>
          <a:p>
            <a:pPr>
              <a:buFont typeface="Wingdings" pitchFamily="2" charset="2"/>
              <a:buNone/>
            </a:pPr>
            <a:r>
              <a:rPr lang="en-US"/>
              <a:t>	Although these dimensions change but the </a:t>
            </a:r>
            <a:r>
              <a:rPr lang="en-US">
                <a:solidFill>
                  <a:schemeClr val="hlink"/>
                </a:solidFill>
              </a:rPr>
              <a:t>change is not rapid</a:t>
            </a:r>
            <a:r>
              <a:rPr lang="en-US"/>
              <a:t>. </a:t>
            </a:r>
          </a:p>
          <a:p>
            <a:pPr>
              <a:buFont typeface="Wingdings" pitchFamily="2" charset="2"/>
              <a:buNone/>
            </a:pPr>
            <a:endParaRPr lang="en-US" sz="1400"/>
          </a:p>
          <a:p>
            <a:pPr>
              <a:buFont typeface="Wingdings" pitchFamily="2" charset="2"/>
              <a:buNone/>
            </a:pPr>
            <a:r>
              <a:rPr lang="en-US"/>
              <a:t>	Therefore called “Slowly” Changing Dimensions </a:t>
            </a:r>
          </a:p>
        </p:txBody>
      </p:sp>
      <p:sp>
        <p:nvSpPr>
          <p:cNvPr id="9093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/>
              <a:t>Step-4: Explanation of Slowly Changing Dimensions…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38CF-5E5F-44C7-8F89-30139C925228}" type="slidenum">
              <a:rPr lang="en-US"/>
              <a:pPr/>
              <a:t>12</a:t>
            </a:fld>
            <a:endParaRPr 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</p:spPr>
        <p:txBody>
          <a:bodyPr/>
          <a:lstStyle/>
          <a:p>
            <a:r>
              <a:rPr lang="en-US" sz="3600"/>
              <a:t>Step-4: Handling Slowly Changing Dimensions 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915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</a:rPr>
              <a:t>Option-1: Overwrite History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Example: Code for a city, product entered incorrectly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Just overwrite the record changing the values of modified attributes. 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No keys are affected.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No changes needed elsewhere in the DM.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Cannot track history</a:t>
            </a:r>
            <a:r>
              <a:rPr lang="en-US" sz="2400"/>
              <a:t> and hence not a good option in DSS.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FA76-8341-4791-B7C8-D580824872EB}" type="slidenum">
              <a:rPr lang="en-US"/>
              <a:pPr/>
              <a:t>13</a:t>
            </a:fld>
            <a:endParaRPr lang="en-US"/>
          </a:p>
        </p:txBody>
      </p:sp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</p:spPr>
        <p:txBody>
          <a:bodyPr/>
          <a:lstStyle/>
          <a:p>
            <a:r>
              <a:rPr lang="en-US" sz="3600"/>
              <a:t>Step-4: Handling Slowly Changing Dimensions 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915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</a:rPr>
              <a:t>Option-2: Preserve History</a:t>
            </a:r>
          </a:p>
          <a:p>
            <a:pPr lvl="1">
              <a:lnSpc>
                <a:spcPct val="90000"/>
              </a:lnSpc>
            </a:pPr>
            <a:endParaRPr lang="en-US" sz="180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/>
              <a:t>Example: The packaging of a part change from glued box to stapled box, but the code assigned (SKU) is not changed.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Create an additional dimension record at the time of change with new attribute values.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Segments history</a:t>
            </a:r>
            <a:r>
              <a:rPr lang="en-US" sz="2400"/>
              <a:t> accurately between old and new description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Requires adding two to three version numbers to the end of key. SKU#+1, SKU#+2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AC8E-2C3E-4A23-AAFC-169F5F7EDFA2}" type="slidenum">
              <a:rPr lang="en-US"/>
              <a:pPr/>
              <a:t>14</a:t>
            </a:fld>
            <a:endParaRPr lang="en-US"/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</p:spPr>
        <p:txBody>
          <a:bodyPr/>
          <a:lstStyle/>
          <a:p>
            <a:r>
              <a:rPr lang="en-US" sz="3600"/>
              <a:t>Step-4: Handling Slowly Changing Dimensions 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915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</a:rPr>
              <a:t>Option-3: Create current valued field</a:t>
            </a:r>
          </a:p>
          <a:p>
            <a:pPr lvl="1">
              <a:lnSpc>
                <a:spcPct val="90000"/>
              </a:lnSpc>
            </a:pPr>
            <a:endParaRPr lang="en-US" sz="180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/>
              <a:t>Example: The name and organization of the sales regions change over time, and want to know how sales would have looked with old regions. 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Add a new field called current_region rename old to previous_region.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Sales record keys are not changed. 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Only </a:t>
            </a:r>
            <a:r>
              <a:rPr lang="en-US" sz="2400">
                <a:solidFill>
                  <a:schemeClr val="hlink"/>
                </a:solidFill>
              </a:rPr>
              <a:t>TWO most recent changes</a:t>
            </a:r>
            <a:r>
              <a:rPr lang="en-US" sz="2400"/>
              <a:t> can be tracked.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65EF0-C8F5-4054-959C-3259C53BAE29}" type="slidenum">
              <a:rPr lang="en-US"/>
              <a:pPr/>
              <a:t>15</a:t>
            </a:fld>
            <a:endParaRPr lang="en-US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3600"/>
              <a:t>Step-4: Pros and Cons of Handling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6425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Option-1:  Overwrite existing value</a:t>
            </a:r>
          </a:p>
          <a:p>
            <a:pPr lvl="1">
              <a:lnSpc>
                <a:spcPct val="80000"/>
              </a:lnSpc>
              <a:buFont typeface="Arial" charset="0"/>
              <a:buChar char="+"/>
            </a:pPr>
            <a:r>
              <a:rPr lang="en-US" sz="2400">
                <a:solidFill>
                  <a:schemeClr val="hlink"/>
                </a:solidFill>
              </a:rPr>
              <a:t>Simple to implement</a:t>
            </a:r>
          </a:p>
          <a:p>
            <a:pPr lvl="1">
              <a:lnSpc>
                <a:spcPct val="80000"/>
              </a:lnSpc>
              <a:buFont typeface="Arial" charset="0"/>
              <a:buChar char="-"/>
            </a:pPr>
            <a:r>
              <a:rPr lang="en-US" sz="2400">
                <a:solidFill>
                  <a:srgbClr val="FF0000"/>
                </a:solidFill>
              </a:rPr>
              <a:t>No tracking of history</a:t>
            </a:r>
          </a:p>
          <a:p>
            <a:pPr lvl="1">
              <a:lnSpc>
                <a:spcPct val="80000"/>
              </a:lnSpc>
              <a:buFont typeface="Arial" charset="0"/>
              <a:buChar char="+"/>
            </a:pPr>
            <a:endParaRPr lang="en-US" sz="24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/>
              <a:t>Option-2:  Add a new dimension row</a:t>
            </a:r>
          </a:p>
          <a:p>
            <a:pPr lvl="1">
              <a:lnSpc>
                <a:spcPct val="80000"/>
              </a:lnSpc>
              <a:buFont typeface="Arial" charset="0"/>
              <a:buChar char="+"/>
            </a:pPr>
            <a:r>
              <a:rPr lang="en-US" sz="2400">
                <a:solidFill>
                  <a:schemeClr val="hlink"/>
                </a:solidFill>
              </a:rPr>
              <a:t>Accurate historical reporting</a:t>
            </a:r>
          </a:p>
          <a:p>
            <a:pPr lvl="1">
              <a:lnSpc>
                <a:spcPct val="80000"/>
              </a:lnSpc>
              <a:buFont typeface="Arial" charset="0"/>
              <a:buChar char="+"/>
            </a:pPr>
            <a:r>
              <a:rPr lang="en-US" sz="2400">
                <a:solidFill>
                  <a:schemeClr val="hlink"/>
                </a:solidFill>
              </a:rPr>
              <a:t>Pre-computed aggregates unaffected</a:t>
            </a:r>
          </a:p>
          <a:p>
            <a:pPr lvl="1">
              <a:lnSpc>
                <a:spcPct val="80000"/>
              </a:lnSpc>
              <a:buFont typeface="Arial" charset="0"/>
              <a:buChar char="-"/>
            </a:pPr>
            <a:r>
              <a:rPr lang="en-US" sz="2400">
                <a:solidFill>
                  <a:srgbClr val="FF0000"/>
                </a:solidFill>
              </a:rPr>
              <a:t>Dimension table grows over time</a:t>
            </a:r>
          </a:p>
          <a:p>
            <a:pPr lvl="1">
              <a:lnSpc>
                <a:spcPct val="80000"/>
              </a:lnSpc>
              <a:buFont typeface="Arial" charset="0"/>
              <a:buChar char="-"/>
            </a:pPr>
            <a:endParaRPr lang="en-US" sz="24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/>
              <a:t>Option-3:  Add a new field</a:t>
            </a:r>
          </a:p>
          <a:p>
            <a:pPr lvl="1">
              <a:lnSpc>
                <a:spcPct val="80000"/>
              </a:lnSpc>
              <a:buFont typeface="Arial" charset="0"/>
              <a:buChar char="+"/>
            </a:pPr>
            <a:r>
              <a:rPr lang="en-US" sz="2400">
                <a:solidFill>
                  <a:schemeClr val="hlink"/>
                </a:solidFill>
              </a:rPr>
              <a:t>Accurate historical reporting to last TWO changes</a:t>
            </a:r>
          </a:p>
          <a:p>
            <a:pPr lvl="1">
              <a:lnSpc>
                <a:spcPct val="80000"/>
              </a:lnSpc>
              <a:buFont typeface="Arial" charset="0"/>
              <a:buChar char="+"/>
            </a:pPr>
            <a:r>
              <a:rPr lang="en-US" sz="2400">
                <a:solidFill>
                  <a:schemeClr val="hlink"/>
                </a:solidFill>
              </a:rPr>
              <a:t>Record keys are unaffected</a:t>
            </a:r>
          </a:p>
          <a:p>
            <a:pPr lvl="1">
              <a:lnSpc>
                <a:spcPct val="80000"/>
              </a:lnSpc>
              <a:buFont typeface="Arial" charset="0"/>
              <a:buChar char="-"/>
            </a:pPr>
            <a:r>
              <a:rPr lang="en-US" sz="2400">
                <a:solidFill>
                  <a:srgbClr val="FF0000"/>
                </a:solidFill>
              </a:rPr>
              <a:t>Dimension table size increases</a:t>
            </a:r>
          </a:p>
          <a:p>
            <a:pPr lvl="1">
              <a:lnSpc>
                <a:spcPct val="80000"/>
              </a:lnSpc>
              <a:buFont typeface="Arial" charset="0"/>
              <a:buChar char="-"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BCB9-4F93-4C12-B98D-7E6B7345B4FF}" type="slidenum">
              <a:rPr lang="en-US"/>
              <a:pPr/>
              <a:t>2</a:t>
            </a:fld>
            <a:endParaRPr lang="en-US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3600"/>
              <a:t>Step 3: Additive vs. Non-Additive facts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76200" y="990600"/>
            <a:ext cx="5029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</a:rPr>
              <a:t>Additive </a:t>
            </a:r>
            <a:r>
              <a:rPr lang="en-US" sz="2800"/>
              <a:t>facts are easy to work with</a:t>
            </a:r>
            <a:endParaRPr lang="en-US" sz="280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/>
              <a:t>Summing the fact value gives meaningful results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Additive facts: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Quantity sold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Total Rs. sales</a:t>
            </a:r>
          </a:p>
          <a:p>
            <a:pPr lvl="2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400"/>
              <a:t>Non-additive facts: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Averages  (average sales price, unit price)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Percentages  (% discount)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Ratios (gross margin)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Count of distinct products sold</a:t>
            </a:r>
          </a:p>
        </p:txBody>
      </p:sp>
      <p:graphicFrame>
        <p:nvGraphicFramePr>
          <p:cNvPr id="903172" name="Group 4"/>
          <p:cNvGraphicFramePr>
            <a:graphicFrameLocks noGrp="1"/>
          </p:cNvGraphicFramePr>
          <p:nvPr>
            <p:ph sz="quarter" idx="2"/>
          </p:nvPr>
        </p:nvGraphicFramePr>
        <p:xfrm>
          <a:off x="4876800" y="914400"/>
          <a:ext cx="4037013" cy="2500313"/>
        </p:xfrm>
        <a:graphic>
          <a:graphicData uri="http://schemas.openxmlformats.org/drawingml/2006/table">
            <a:tbl>
              <a:tblPr/>
              <a:tblGrid>
                <a:gridCol w="1600200"/>
                <a:gridCol w="2436813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Month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Crates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Bottles Sold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Jun.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Jul.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3192" name="Group 24"/>
          <p:cNvGraphicFramePr>
            <a:graphicFrameLocks noGrp="1"/>
          </p:cNvGraphicFramePr>
          <p:nvPr>
            <p:ph sz="quarter" idx="3"/>
          </p:nvPr>
        </p:nvGraphicFramePr>
        <p:xfrm>
          <a:off x="4878388" y="3733800"/>
          <a:ext cx="4037012" cy="2173289"/>
        </p:xfrm>
        <a:graphic>
          <a:graphicData uri="http://schemas.openxmlformats.org/drawingml/2006/table">
            <a:tbl>
              <a:tblPr/>
              <a:tblGrid>
                <a:gridCol w="1600200"/>
                <a:gridCol w="2436812"/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Month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% discount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Jun.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Jul.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24% 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←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Incorrect!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0E26-A205-4731-9CCA-392E9FFCE8FA}" type="slidenum">
              <a:rPr lang="en-US"/>
              <a:pPr/>
              <a:t>3</a:t>
            </a:fld>
            <a:endParaRPr lang="en-US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3200"/>
              <a:t>Step-3: Classification of Aggregation Functions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How hard to compute aggregate from sub-aggregates? 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Three classes of aggregates: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2000" dirty="0"/>
              <a:t>Distributive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Compute aggregate </a:t>
            </a:r>
            <a:r>
              <a:rPr lang="en-US" sz="1800" dirty="0">
                <a:solidFill>
                  <a:schemeClr val="hlink"/>
                </a:solidFill>
              </a:rPr>
              <a:t>directly from sub-aggregates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Examples: MIN, MAX ,COUNT, SUM</a:t>
            </a:r>
          </a:p>
          <a:p>
            <a:pPr lvl="3">
              <a:lnSpc>
                <a:spcPct val="80000"/>
              </a:lnSpc>
            </a:pP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2000" dirty="0"/>
              <a:t>Algebraic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Compute aggregate from </a:t>
            </a:r>
            <a:r>
              <a:rPr lang="en-US" sz="1800" dirty="0">
                <a:solidFill>
                  <a:schemeClr val="hlink"/>
                </a:solidFill>
              </a:rPr>
              <a:t>constant-sized summary</a:t>
            </a:r>
            <a:r>
              <a:rPr lang="en-US" sz="1800" dirty="0"/>
              <a:t> of subgroup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Examples: STDDEV, AVERAGE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For AVERAGE, summary data for each group is SUM, COUNT</a:t>
            </a:r>
          </a:p>
          <a:p>
            <a:pPr lvl="3">
              <a:lnSpc>
                <a:spcPct val="80000"/>
              </a:lnSpc>
            </a:pP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2000" dirty="0"/>
              <a:t>Holistic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Require </a:t>
            </a:r>
            <a:r>
              <a:rPr lang="en-US" sz="1800" dirty="0">
                <a:solidFill>
                  <a:schemeClr val="hlink"/>
                </a:solidFill>
              </a:rPr>
              <a:t>unbounded amount of information</a:t>
            </a:r>
            <a:r>
              <a:rPr lang="en-US" sz="1800" dirty="0"/>
              <a:t> about each subgroup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Examples: MEDIAN, COUNT DISTINCT 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Usually impractical for a data warehouses!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509E-C5FB-4A3B-A8FC-3D6F63C828E4}" type="slidenum">
              <a:rPr lang="en-US"/>
              <a:pPr/>
              <a:t>4</a:t>
            </a:fld>
            <a:endParaRPr lang="en-US"/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Step-3: Not recording Facts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Transactional fact tables don’t have records for events that don’t occur</a:t>
            </a:r>
          </a:p>
          <a:p>
            <a:pPr lvl="1">
              <a:lnSpc>
                <a:spcPct val="90000"/>
              </a:lnSpc>
            </a:pPr>
            <a:r>
              <a:rPr lang="en-US"/>
              <a:t>Example:  No records(rows) for products that were not sold.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This has both advantage and disadvantage.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Advantage:</a:t>
            </a:r>
            <a:r>
              <a:rPr lang="en-US"/>
              <a:t>  Benefit of sparsity of data</a:t>
            </a:r>
          </a:p>
          <a:p>
            <a:pPr lvl="2">
              <a:lnSpc>
                <a:spcPct val="90000"/>
              </a:lnSpc>
            </a:pPr>
            <a:r>
              <a:rPr lang="en-US"/>
              <a:t>Significantly less data to store for “rare” events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Disadvantage:</a:t>
            </a:r>
            <a:r>
              <a:rPr lang="en-US"/>
              <a:t>  Lack of information </a:t>
            </a:r>
          </a:p>
          <a:p>
            <a:pPr lvl="1">
              <a:lnSpc>
                <a:spcPct val="90000"/>
              </a:lnSpc>
            </a:pPr>
            <a:r>
              <a:rPr lang="en-US"/>
              <a:t>Example:  What products on promotion were not sold?</a:t>
            </a:r>
          </a:p>
          <a:p>
            <a:pPr lvl="2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1A32-DC14-423D-BF62-245B80924DE0}" type="slidenum">
              <a:rPr lang="en-US"/>
              <a:pPr/>
              <a:t>5</a:t>
            </a:fld>
            <a:endParaRPr lang="en-US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Step-3: A Fact-less Fact Table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791200"/>
          </a:xfrm>
        </p:spPr>
        <p:txBody>
          <a:bodyPr/>
          <a:lstStyle/>
          <a:p>
            <a:endParaRPr lang="en-US"/>
          </a:p>
          <a:p>
            <a:pPr lvl="2"/>
            <a:endParaRPr lang="en-US"/>
          </a:p>
          <a:p>
            <a:r>
              <a:rPr lang="en-US"/>
              <a:t>“Fact-less” fact table</a:t>
            </a:r>
          </a:p>
          <a:p>
            <a:pPr lvl="1"/>
            <a:r>
              <a:rPr lang="en-US"/>
              <a:t>A fact table without numeric fact columns</a:t>
            </a:r>
          </a:p>
          <a:p>
            <a:pPr lvl="1"/>
            <a:endParaRPr lang="en-US"/>
          </a:p>
          <a:p>
            <a:pPr lvl="1"/>
            <a:r>
              <a:rPr lang="en-US"/>
              <a:t>Captures relationships between dimensions</a:t>
            </a:r>
          </a:p>
          <a:p>
            <a:pPr lvl="1"/>
            <a:endParaRPr lang="en-US"/>
          </a:p>
          <a:p>
            <a:pPr lvl="1"/>
            <a:r>
              <a:rPr lang="en-US"/>
              <a:t>Use a dummy fact column that always has value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C33F-A712-441A-BFF0-96FBC5653037}" type="slidenum">
              <a:rPr lang="en-US"/>
              <a:pPr/>
              <a:t>6</a:t>
            </a:fld>
            <a:endParaRPr lang="en-US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Step-3: Example: Fact-less Fact Tables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3200" b="1"/>
              <a:t>Examples:</a:t>
            </a:r>
          </a:p>
          <a:p>
            <a:pPr lvl="2">
              <a:lnSpc>
                <a:spcPct val="90000"/>
              </a:lnSpc>
            </a:pPr>
            <a:endParaRPr lang="en-US" sz="1600"/>
          </a:p>
          <a:p>
            <a:pPr lvl="1">
              <a:lnSpc>
                <a:spcPct val="90000"/>
              </a:lnSpc>
            </a:pPr>
            <a:r>
              <a:rPr lang="en-US" u="sng"/>
              <a:t>Department/Student mapping fact table</a:t>
            </a:r>
          </a:p>
          <a:p>
            <a:pPr lvl="1">
              <a:lnSpc>
                <a:spcPct val="90000"/>
              </a:lnSpc>
            </a:pPr>
            <a:endParaRPr lang="en-US" u="sng"/>
          </a:p>
          <a:p>
            <a:pPr lvl="2">
              <a:lnSpc>
                <a:spcPct val="90000"/>
              </a:lnSpc>
            </a:pPr>
            <a:r>
              <a:rPr lang="en-US"/>
              <a:t>What is the major for each student?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Which students did not enroll in ANY course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 u="sng"/>
              <a:t>Promotion coverage fact table</a:t>
            </a:r>
          </a:p>
          <a:p>
            <a:pPr lvl="1">
              <a:lnSpc>
                <a:spcPct val="90000"/>
              </a:lnSpc>
            </a:pPr>
            <a:endParaRPr lang="en-US" sz="1400" u="sng"/>
          </a:p>
          <a:p>
            <a:pPr lvl="2">
              <a:lnSpc>
                <a:spcPct val="90000"/>
              </a:lnSpc>
            </a:pPr>
            <a:r>
              <a:rPr lang="en-US"/>
              <a:t>Which products were on promotion in which stores for which days?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Kind of like a periodic snapshot fact</a:t>
            </a:r>
          </a:p>
          <a:p>
            <a:pPr lvl="2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8D05-AAA6-423F-91C0-82A4B254AB8E}" type="slidenum">
              <a:rPr lang="en-US"/>
              <a:pPr/>
              <a:t>7</a:t>
            </a:fld>
            <a:endParaRPr lang="en-US"/>
          </a:p>
        </p:txBody>
      </p:sp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3600"/>
              <a:t>Step-4: Handling Multi-valued Dimensions? 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6425" cy="4191000"/>
          </a:xfrm>
        </p:spPr>
        <p:txBody>
          <a:bodyPr/>
          <a:lstStyle/>
          <a:p>
            <a:r>
              <a:rPr lang="en-US" sz="2800"/>
              <a:t>One of the following approaches is adopted:</a:t>
            </a:r>
          </a:p>
          <a:p>
            <a:endParaRPr lang="en-US" sz="2800"/>
          </a:p>
          <a:p>
            <a:pPr lvl="1"/>
            <a:r>
              <a:rPr lang="en-US" sz="2400"/>
              <a:t>Drop the dimension.</a:t>
            </a:r>
          </a:p>
          <a:p>
            <a:pPr lvl="1"/>
            <a:endParaRPr lang="en-US" sz="2400"/>
          </a:p>
          <a:p>
            <a:pPr lvl="1"/>
            <a:r>
              <a:rPr lang="en-US" sz="2400"/>
              <a:t>Use a primary value as a single value.</a:t>
            </a:r>
          </a:p>
          <a:p>
            <a:pPr lvl="1"/>
            <a:endParaRPr lang="en-US" sz="2400"/>
          </a:p>
          <a:p>
            <a:pPr lvl="1"/>
            <a:r>
              <a:rPr lang="en-US" sz="2400"/>
              <a:t>Add multiple values in the dimension table.</a:t>
            </a:r>
          </a:p>
          <a:p>
            <a:pPr lvl="1"/>
            <a:endParaRPr lang="en-US" sz="2400"/>
          </a:p>
          <a:p>
            <a:pPr lvl="1"/>
            <a:r>
              <a:rPr lang="en-US" sz="2400"/>
              <a:t>Use “Helper” tables.</a:t>
            </a:r>
          </a:p>
          <a:p>
            <a:endParaRPr lang="en-US" sz="1800"/>
          </a:p>
          <a:p>
            <a:endParaRPr lang="en-US" sz="2800"/>
          </a:p>
          <a:p>
            <a:pPr lvl="1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F5FDB-C037-4BBE-893A-A0CE900C5722}" type="slidenum">
              <a:rPr lang="en-US"/>
              <a:pPr/>
              <a:t>8</a:t>
            </a:fld>
            <a:endParaRPr 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3200"/>
              <a:t>Step-4: OLTP &amp; Slowly Changing Dimensions</a:t>
            </a:r>
          </a:p>
        </p:txBody>
      </p:sp>
      <p:sp>
        <p:nvSpPr>
          <p:cNvPr id="812038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001000" cy="521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/>
              <a:t>OLTP systems not good at tracking the past. History never changes.</a:t>
            </a:r>
          </a:p>
          <a:p>
            <a:pPr algn="l"/>
            <a:endParaRPr lang="en-US" sz="2800"/>
          </a:p>
          <a:p>
            <a:pPr algn="l"/>
            <a:r>
              <a:rPr lang="en-US" sz="2800"/>
              <a:t>OLTP systems are not “static” always evolving, data changing by overwriting.</a:t>
            </a:r>
          </a:p>
          <a:p>
            <a:pPr algn="l"/>
            <a:endParaRPr lang="en-US" sz="2800"/>
          </a:p>
          <a:p>
            <a:pPr algn="l"/>
            <a:r>
              <a:rPr lang="en-US" sz="2800"/>
              <a:t>Inability of OLTP systems to track history, purged after 90 to 180 days.</a:t>
            </a:r>
          </a:p>
          <a:p>
            <a:pPr algn="l"/>
            <a:endParaRPr lang="en-US" sz="2800"/>
          </a:p>
          <a:p>
            <a:pPr algn="l"/>
            <a:r>
              <a:rPr lang="en-US" sz="2800"/>
              <a:t>Actually don’t want to keep historical data for OLTP system.</a:t>
            </a:r>
          </a:p>
          <a:p>
            <a:pPr algn="l"/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6DA4-0C12-45AE-A3EC-6B488BF22B5F}" type="slidenum">
              <a:rPr lang="en-US"/>
              <a:pPr/>
              <a:t>9</a:t>
            </a:fld>
            <a:endParaRPr lang="en-US"/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Step-4: DWH Dilemma: Slowly Changing Dimensions</a:t>
            </a:r>
          </a:p>
        </p:txBody>
      </p:sp>
      <p:sp>
        <p:nvSpPr>
          <p:cNvPr id="917507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8001000" cy="44012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 dirty="0"/>
              <a:t>The responsibility of the DWH to track the changes.</a:t>
            </a:r>
          </a:p>
          <a:p>
            <a:pPr algn="l"/>
            <a:endParaRPr lang="en-US" sz="2800" dirty="0"/>
          </a:p>
          <a:p>
            <a:pPr algn="l"/>
            <a:r>
              <a:rPr lang="en-US" sz="2800"/>
              <a:t>Example: Slight change in description, but the product </a:t>
            </a:r>
            <a:r>
              <a:rPr lang="en-US" sz="2800" smtClean="0"/>
              <a:t>ID </a:t>
            </a:r>
            <a:r>
              <a:rPr lang="en-US" sz="2800"/>
              <a:t>is not changed.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Dilemma: Want to track both old and new descriptions, what do they use for the key? And where do they put the two values of the changed ingredient attribute? </a:t>
            </a:r>
          </a:p>
          <a:p>
            <a:pPr algn="l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878</Words>
  <Application>Microsoft Office PowerPoint</Application>
  <PresentationFormat>On-screen Show (4:3)</PresentationFormat>
  <Paragraphs>204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Issues of Dimensional Modeling </vt:lpstr>
      <vt:lpstr>Step 3: Additive vs. Non-Additive facts</vt:lpstr>
      <vt:lpstr>Step-3: Classification of Aggregation Functions</vt:lpstr>
      <vt:lpstr>Step-3: Not recording Facts</vt:lpstr>
      <vt:lpstr>Step-3: A Fact-less Fact Table</vt:lpstr>
      <vt:lpstr>Step-3: Example: Fact-less Fact Tables</vt:lpstr>
      <vt:lpstr>Step-4: Handling Multi-valued Dimensions? </vt:lpstr>
      <vt:lpstr>Step-4: OLTP &amp; Slowly Changing Dimensions</vt:lpstr>
      <vt:lpstr>Step-4: DWH Dilemma: Slowly Changing Dimensions</vt:lpstr>
      <vt:lpstr>Step-4: Explanation of Slowly Changing Dimensions…</vt:lpstr>
      <vt:lpstr>Step-4: Explanation of Slowly Changing Dimensions…</vt:lpstr>
      <vt:lpstr>Step-4: Handling Slowly Changing Dimensions </vt:lpstr>
      <vt:lpstr>Step-4: Handling Slowly Changing Dimensions </vt:lpstr>
      <vt:lpstr>Step-4: Handling Slowly Changing Dimensions </vt:lpstr>
      <vt:lpstr>Step-4: Pros and Cons of Handling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</dc:title>
  <dc:creator>Arif Shah</dc:creator>
  <cp:lastModifiedBy>Arif Shah</cp:lastModifiedBy>
  <cp:revision>6</cp:revision>
  <dcterms:created xsi:type="dcterms:W3CDTF">2015-05-15T03:53:41Z</dcterms:created>
  <dcterms:modified xsi:type="dcterms:W3CDTF">2015-05-18T04:25:40Z</dcterms:modified>
</cp:coreProperties>
</file>