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08F69-20C0-45E9-92F9-89D02C9592F3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E023C-1F45-4D4F-AACB-9A9FEF3B8C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FD063-EE75-4B31-BEAC-A12E135D224F}" type="slidenum">
              <a:rPr lang="en-US"/>
              <a:pPr/>
              <a:t>1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1D31B-F59E-4197-B81F-12430694BF5F}" type="slidenum">
              <a:rPr lang="en-US"/>
              <a:pPr/>
              <a:t>11</a:t>
            </a:fld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56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E8D0F-446B-4B7E-99AD-A2EC6B54F83D}" type="slidenum">
              <a:rPr lang="en-US"/>
              <a:pPr/>
              <a:t>12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69ED2-88F7-4E52-AD2B-38972BBC5D40}" type="slidenum">
              <a:rPr lang="en-US"/>
              <a:pPr/>
              <a:t>3</a:t>
            </a:fld>
            <a:endParaRPr lang="en-US"/>
          </a:p>
        </p:txBody>
      </p:sp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46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218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8BBFA-2C83-4772-85E4-CB01A9B235FB}" type="slidenum">
              <a:rPr lang="en-US"/>
              <a:pPr/>
              <a:t>4</a:t>
            </a:fld>
            <a:endParaRPr lang="en-US"/>
          </a:p>
        </p:txBody>
      </p:sp>
      <p:sp>
        <p:nvSpPr>
          <p:cNvPr id="30208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46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3020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84B8B-EF4E-4078-98D5-A43364675B3A}" type="slidenum">
              <a:rPr lang="en-US"/>
              <a:pPr/>
              <a:t>5</a:t>
            </a:fld>
            <a:endParaRPr lang="en-US"/>
          </a:p>
        </p:txBody>
      </p:sp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46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259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6B38B8-EC62-4ABF-BE57-10DA2C35F8E1}" type="slidenum">
              <a:rPr lang="en-US"/>
              <a:pPr/>
              <a:t>6</a:t>
            </a:fld>
            <a:endParaRPr lang="en-US"/>
          </a:p>
        </p:txBody>
      </p:sp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46</a:t>
            </a: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3041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B4C02-D2D7-4C18-80E1-2ACA66CEC1FF}" type="slidenum">
              <a:rPr lang="en-US"/>
              <a:pPr/>
              <a:t>7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A7F71-9941-4BD6-8AE4-C128C42F8D3E}" type="slidenum">
              <a:rPr lang="en-US"/>
              <a:pPr/>
              <a:t>8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31E69-841A-48E0-B20B-F40E8ED0991E}" type="slidenum">
              <a:rPr lang="en-US"/>
              <a:pPr/>
              <a:t>9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D93A5-3D41-459F-96BE-6DCDCB3E2262}" type="slidenum">
              <a:rPr lang="en-US"/>
              <a:pPr/>
              <a:t>10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9C8A-BD49-4416-8375-8B5DB1FA31E2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2F140CC-F681-4E16-BB5F-63455E719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A3FA-A195-42BB-92A7-507AE19E336E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40CC-F681-4E16-BB5F-63455E719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19A2-BC06-4B31-BE4D-75EDE61100EC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40CC-F681-4E16-BB5F-63455E719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5613" y="1598613"/>
            <a:ext cx="8226425" cy="44973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2F2C51B1-290B-4F12-BAC1-2E79359DE3AE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36E0BD91-E314-445C-B967-2166D963AA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CDBA-DF71-45A2-BFB4-F70B467F028C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2F140CC-F681-4E16-BB5F-63455E719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D374-EA2D-47F0-8C96-26B7AEC12027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40CC-F681-4E16-BB5F-63455E719E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D78-A701-4D99-AE88-62EA5DC4F92A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40CC-F681-4E16-BB5F-63455E719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8F72-824A-48B3-B6B4-D093E3B3C71C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2F140CC-F681-4E16-BB5F-63455E719E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7FE5-7245-4BB8-B0FC-16D748196FBC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40CC-F681-4E16-BB5F-63455E719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A640-F5B7-4BEF-8AD0-9AC571006CDE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40CC-F681-4E16-BB5F-63455E719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386B-EA0C-4D26-951B-D95C334048AE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40CC-F681-4E16-BB5F-63455E719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86CF-B5CE-422B-BBFB-DE7A7011CE33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40CC-F681-4E16-BB5F-63455E719E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914C897-BD22-43F0-9773-837E25BFF57D}" type="datetime1">
              <a:rPr lang="en-US" smtClean="0"/>
              <a:pPr/>
              <a:t>3/5/2015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F140CC-F681-4E16-BB5F-63455E719E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9144000" cy="914400"/>
          </a:xfrm>
        </p:spPr>
        <p:txBody>
          <a:bodyPr>
            <a:normAutofit fontScale="90000"/>
          </a:bodyPr>
          <a:lstStyle/>
          <a:p>
            <a:pPr defTabSz="930275"/>
            <a:r>
              <a:rPr lang="en-US" sz="6000"/>
              <a:t>Data Warehousing 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514600"/>
            <a:ext cx="9144000" cy="685800"/>
          </a:xfrm>
        </p:spPr>
        <p:txBody>
          <a:bodyPr>
            <a:normAutofit fontScale="85000" lnSpcReduction="20000"/>
          </a:bodyPr>
          <a:lstStyle/>
          <a:p>
            <a:pPr defTabSz="930275">
              <a:lnSpc>
                <a:spcPct val="80000"/>
              </a:lnSpc>
            </a:pPr>
            <a:r>
              <a:rPr lang="en-US" sz="4000" u="sng" dirty="0">
                <a:solidFill>
                  <a:srgbClr val="FF0000"/>
                </a:solidFill>
              </a:rPr>
              <a:t>Lecture-4</a:t>
            </a:r>
          </a:p>
          <a:p>
            <a:pPr defTabSz="930275">
              <a:lnSpc>
                <a:spcPct val="80000"/>
              </a:lnSpc>
            </a:pPr>
            <a:r>
              <a:rPr lang="en-US" dirty="0"/>
              <a:t>Introduction and Background</a:t>
            </a:r>
          </a:p>
        </p:txBody>
      </p:sp>
      <p:sp>
        <p:nvSpPr>
          <p:cNvPr id="7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3338"/>
            <a:ext cx="2895600" cy="4746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Shah, 2015</a:t>
            </a:r>
            <a:endParaRPr lang="en-US" dirty="0"/>
          </a:p>
        </p:txBody>
      </p:sp>
      <p:sp>
        <p:nvSpPr>
          <p:cNvPr id="8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  <a:prstGeom prst="rect">
            <a:avLst/>
          </a:prstGeom>
        </p:spPr>
        <p:txBody>
          <a:bodyPr/>
          <a:lstStyle/>
          <a:p>
            <a:fld id="{18CDF531-D912-45D8-9ED5-370CC21EB0E0}" type="slidenum">
              <a:rPr lang="en-US"/>
              <a:pPr/>
              <a:t>1</a:t>
            </a:fld>
            <a:endParaRPr lang="en-US"/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0" y="38862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Muhammad </a:t>
            </a:r>
            <a:r>
              <a:rPr lang="en-US" sz="2400" b="1" dirty="0" err="1" smtClean="0"/>
              <a:t>Arif</a:t>
            </a:r>
            <a:r>
              <a:rPr lang="en-US" sz="2400" b="1" dirty="0" smtClean="0"/>
              <a:t> Shah</a:t>
            </a:r>
            <a:endParaRPr lang="en-US" sz="20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defTabSz="930275"/>
            <a:r>
              <a:rPr lang="en-US"/>
              <a:t>Data Warehouse Vs. OLTP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3886-2308-4050-87FD-835AA762E05A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38113" y="1676400"/>
          <a:ext cx="8793162" cy="4419600"/>
        </p:xfrm>
        <a:graphic>
          <a:graphicData uri="http://schemas.openxmlformats.org/presentationml/2006/ole">
            <p:oleObj spid="_x0000_s1026" name="Document" r:id="rId4" imgW="6442699" imgH="3075803" progId="Word.Document.8">
              <p:embed/>
            </p:oleObj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5088" y="838200"/>
            <a:ext cx="911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/>
              <a:t>OLTP:</a:t>
            </a:r>
            <a:r>
              <a:rPr lang="en-US" sz="2400"/>
              <a:t> OnLine Transaction Processing (MIS or Database System)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13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pPr algn="l"/>
            <a:r>
              <a:rPr lang="en-US" sz="4000"/>
              <a:t>Comparison of Response Times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534400" cy="4114800"/>
          </a:xfrm>
          <a:noFill/>
          <a:ln/>
        </p:spPr>
        <p:txBody>
          <a:bodyPr lIns="92075" tIns="46038" rIns="92075" bIns="46038">
            <a:normAutofit fontScale="92500"/>
          </a:bodyPr>
          <a:lstStyle/>
          <a:p>
            <a:pPr>
              <a:lnSpc>
                <a:spcPct val="85000"/>
              </a:lnSpc>
            </a:pPr>
            <a:r>
              <a:rPr lang="en-US" sz="2800"/>
              <a:t>On-line analytical processing (OLAP) queries must be executed in a small number of seconds.</a:t>
            </a:r>
          </a:p>
          <a:p>
            <a:pPr lvl="1">
              <a:lnSpc>
                <a:spcPct val="85000"/>
              </a:lnSpc>
            </a:pPr>
            <a:r>
              <a:rPr lang="en-US" sz="2400"/>
              <a:t>Often requires denormalization</a:t>
            </a:r>
            <a:r>
              <a:rPr lang="en-US" sz="3200"/>
              <a:t> </a:t>
            </a:r>
            <a:r>
              <a:rPr lang="en-US" sz="2400"/>
              <a:t>and/or sampling.</a:t>
            </a:r>
          </a:p>
          <a:p>
            <a:pPr lvl="1">
              <a:lnSpc>
                <a:spcPct val="85000"/>
              </a:lnSpc>
            </a:pPr>
            <a:endParaRPr lang="en-US" sz="3200"/>
          </a:p>
          <a:p>
            <a:pPr>
              <a:lnSpc>
                <a:spcPct val="85000"/>
              </a:lnSpc>
            </a:pPr>
            <a:r>
              <a:rPr lang="en-US" sz="2800"/>
              <a:t>Complex query scripts and large list selections can generally be executed in a small number of minutes.</a:t>
            </a:r>
          </a:p>
          <a:p>
            <a:pPr>
              <a:lnSpc>
                <a:spcPct val="85000"/>
              </a:lnSpc>
            </a:pPr>
            <a:endParaRPr lang="en-US" sz="2800"/>
          </a:p>
          <a:p>
            <a:pPr>
              <a:lnSpc>
                <a:spcPct val="85000"/>
              </a:lnSpc>
            </a:pPr>
            <a:r>
              <a:rPr lang="en-US" sz="2800"/>
              <a:t>Sophisticated clustering algorithms (e.g., data mining) can generally be executed in a small number of hours (even for hundreds of thousands of customers).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F87B-F48A-4952-9A0D-575CA93E8B25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2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4688-987E-4627-B3C0-88EE91B0C158}" type="slidenum">
              <a:rPr lang="en-US"/>
              <a:pPr/>
              <a:t>12</a:t>
            </a:fld>
            <a:endParaRPr lang="en-US"/>
          </a:p>
        </p:txBody>
      </p:sp>
      <p:sp>
        <p:nvSpPr>
          <p:cNvPr id="299010" name="AutoShape 2"/>
          <p:cNvSpPr>
            <a:spLocks noChangeArrowheads="1"/>
          </p:cNvSpPr>
          <p:nvPr/>
        </p:nvSpPr>
        <p:spPr bwMode="auto">
          <a:xfrm>
            <a:off x="2895600" y="3276600"/>
            <a:ext cx="2362200" cy="10668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2438400" y="1524000"/>
            <a:ext cx="2965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GB" sz="2000" b="1" u="sng">
                <a:latin typeface="Times New Roman" pitchFamily="18" charset="0"/>
                <a:cs typeface="Arial" charset="0"/>
              </a:rPr>
              <a:t>Data Warehouse Server</a:t>
            </a:r>
          </a:p>
          <a:p>
            <a:r>
              <a:rPr lang="en-US" altLang="en-GB" sz="2000" b="1">
                <a:latin typeface="Times New Roman" pitchFamily="18" charset="0"/>
                <a:cs typeface="Arial" charset="0"/>
              </a:rPr>
              <a:t>(Tier 1)</a:t>
            </a: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2949575" y="3513138"/>
            <a:ext cx="1827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GB" sz="2400" b="1">
                <a:solidFill>
                  <a:srgbClr val="000000"/>
                </a:solidFill>
                <a:cs typeface="Arial" charset="0"/>
              </a:rPr>
              <a:t>Data</a:t>
            </a:r>
          </a:p>
          <a:p>
            <a:r>
              <a:rPr lang="en-US" altLang="en-GB" sz="2400" b="1">
                <a:solidFill>
                  <a:srgbClr val="000000"/>
                </a:solidFill>
                <a:cs typeface="Arial" charset="0"/>
              </a:rPr>
              <a:t>Warehouse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4495800"/>
            <a:ext cx="1031875" cy="987425"/>
            <a:chOff x="281" y="2688"/>
            <a:chExt cx="650" cy="622"/>
          </a:xfrm>
        </p:grpSpPr>
        <p:sp>
          <p:nvSpPr>
            <p:cNvPr id="299014" name="Text Box 6"/>
            <p:cNvSpPr txBox="1">
              <a:spLocks noChangeArrowheads="1"/>
            </p:cNvSpPr>
            <p:nvPr/>
          </p:nvSpPr>
          <p:spPr bwMode="auto">
            <a:xfrm>
              <a:off x="281" y="3022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GB" sz="1200" b="1">
                  <a:cs typeface="Arial" charset="0"/>
                </a:rPr>
                <a:t>Operational</a:t>
              </a:r>
            </a:p>
            <a:p>
              <a:r>
                <a:rPr lang="en-US" altLang="en-GB" sz="1200" b="1">
                  <a:cs typeface="Arial" charset="0"/>
                </a:rPr>
                <a:t>Data Bases</a:t>
              </a:r>
            </a:p>
          </p:txBody>
        </p:sp>
        <p:sp>
          <p:nvSpPr>
            <p:cNvPr id="299015" name="AutoShape 7"/>
            <p:cNvSpPr>
              <a:spLocks noChangeArrowheads="1"/>
            </p:cNvSpPr>
            <p:nvPr/>
          </p:nvSpPr>
          <p:spPr bwMode="auto">
            <a:xfrm>
              <a:off x="491" y="2688"/>
              <a:ext cx="240" cy="192"/>
            </a:xfrm>
            <a:prstGeom prst="can">
              <a:avLst>
                <a:gd name="adj" fmla="val 25000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16" name="AutoShape 8"/>
            <p:cNvSpPr>
              <a:spLocks noChangeArrowheads="1"/>
            </p:cNvSpPr>
            <p:nvPr/>
          </p:nvSpPr>
          <p:spPr bwMode="auto">
            <a:xfrm>
              <a:off x="587" y="2784"/>
              <a:ext cx="240" cy="192"/>
            </a:xfrm>
            <a:prstGeom prst="can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17" name="AutoShape 9"/>
            <p:cNvSpPr>
              <a:spLocks noChangeArrowheads="1"/>
            </p:cNvSpPr>
            <p:nvPr/>
          </p:nvSpPr>
          <p:spPr bwMode="auto">
            <a:xfrm>
              <a:off x="395" y="2832"/>
              <a:ext cx="240" cy="192"/>
            </a:xfrm>
            <a:prstGeom prst="can">
              <a:avLst>
                <a:gd name="adj" fmla="val 25000"/>
              </a:avLst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85800" y="2362200"/>
            <a:ext cx="1300163" cy="993775"/>
            <a:chOff x="432" y="1488"/>
            <a:chExt cx="819" cy="626"/>
          </a:xfrm>
        </p:grpSpPr>
        <p:sp>
          <p:nvSpPr>
            <p:cNvPr id="299019" name="Text Box 11"/>
            <p:cNvSpPr txBox="1">
              <a:spLocks noChangeArrowheads="1"/>
            </p:cNvSpPr>
            <p:nvPr/>
          </p:nvSpPr>
          <p:spPr bwMode="auto">
            <a:xfrm>
              <a:off x="432" y="1488"/>
              <a:ext cx="8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GB" sz="1200" b="1">
                  <a:cs typeface="Arial" charset="0"/>
                </a:rPr>
                <a:t>Semistructured</a:t>
              </a:r>
            </a:p>
            <a:p>
              <a:r>
                <a:rPr lang="en-US" altLang="en-GB" sz="1200" b="1">
                  <a:cs typeface="Arial" charset="0"/>
                </a:rPr>
                <a:t>Sources</a:t>
              </a:r>
            </a:p>
          </p:txBody>
        </p:sp>
        <p:sp>
          <p:nvSpPr>
            <p:cNvPr id="299020" name="AutoShape 12"/>
            <p:cNvSpPr>
              <a:spLocks noChangeArrowheads="1"/>
            </p:cNvSpPr>
            <p:nvPr/>
          </p:nvSpPr>
          <p:spPr bwMode="auto">
            <a:xfrm rot="10800000">
              <a:off x="562" y="1730"/>
              <a:ext cx="240" cy="288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21" name="AutoShape 13"/>
            <p:cNvSpPr>
              <a:spLocks noChangeArrowheads="1"/>
            </p:cNvSpPr>
            <p:nvPr/>
          </p:nvSpPr>
          <p:spPr bwMode="auto">
            <a:xfrm rot="10800000">
              <a:off x="610" y="1778"/>
              <a:ext cx="240" cy="288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22" name="AutoShape 14"/>
            <p:cNvSpPr>
              <a:spLocks noChangeArrowheads="1"/>
            </p:cNvSpPr>
            <p:nvPr/>
          </p:nvSpPr>
          <p:spPr bwMode="auto">
            <a:xfrm rot="10800000">
              <a:off x="658" y="1826"/>
              <a:ext cx="240" cy="288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121525" y="2590800"/>
            <a:ext cx="1387475" cy="841375"/>
            <a:chOff x="4342" y="1630"/>
            <a:chExt cx="874" cy="530"/>
          </a:xfrm>
        </p:grpSpPr>
        <p:sp>
          <p:nvSpPr>
            <p:cNvPr id="299024" name="Text Box 16"/>
            <p:cNvSpPr txBox="1">
              <a:spLocks noChangeArrowheads="1"/>
            </p:cNvSpPr>
            <p:nvPr/>
          </p:nvSpPr>
          <p:spPr bwMode="auto">
            <a:xfrm>
              <a:off x="4342" y="1630"/>
              <a:ext cx="8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GB" sz="1200" b="1">
                  <a:cs typeface="Arial" charset="0"/>
                </a:rPr>
                <a:t>Query/Reporting</a:t>
              </a:r>
            </a:p>
          </p:txBody>
        </p:sp>
        <p:sp>
          <p:nvSpPr>
            <p:cNvPr id="299025" name="Text Box 17"/>
            <p:cNvSpPr txBox="1">
              <a:spLocks noChangeArrowheads="1"/>
            </p:cNvSpPr>
            <p:nvPr/>
          </p:nvSpPr>
          <p:spPr bwMode="auto">
            <a:xfrm>
              <a:off x="4560" y="1680"/>
              <a:ext cx="43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4400">
                  <a:sym typeface="Wingdings" pitchFamily="2" charset="2"/>
                </a:rPr>
                <a:t></a:t>
              </a:r>
            </a:p>
          </p:txBody>
        </p:sp>
      </p:grpSp>
      <p:sp>
        <p:nvSpPr>
          <p:cNvPr id="299026" name="AutoShape 18"/>
          <p:cNvSpPr>
            <a:spLocks noChangeArrowheads="1"/>
          </p:cNvSpPr>
          <p:nvPr/>
        </p:nvSpPr>
        <p:spPr bwMode="auto">
          <a:xfrm rot="2815000">
            <a:off x="3403600" y="4341813"/>
            <a:ext cx="258763" cy="522287"/>
          </a:xfrm>
          <a:prstGeom prst="downArrow">
            <a:avLst>
              <a:gd name="adj1" fmla="val 50000"/>
              <a:gd name="adj2" fmla="val 5046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7" name="AutoShape 19"/>
          <p:cNvSpPr>
            <a:spLocks noChangeArrowheads="1"/>
          </p:cNvSpPr>
          <p:nvPr/>
        </p:nvSpPr>
        <p:spPr bwMode="auto">
          <a:xfrm>
            <a:off x="4032250" y="4419600"/>
            <a:ext cx="311150" cy="517525"/>
          </a:xfrm>
          <a:prstGeom prst="downArrow">
            <a:avLst>
              <a:gd name="adj1" fmla="val 50000"/>
              <a:gd name="adj2" fmla="val 4158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8" name="AutoShape 20"/>
          <p:cNvSpPr>
            <a:spLocks noChangeArrowheads="1"/>
          </p:cNvSpPr>
          <p:nvPr/>
        </p:nvSpPr>
        <p:spPr bwMode="auto">
          <a:xfrm rot="-3021309">
            <a:off x="4663281" y="4369595"/>
            <a:ext cx="288925" cy="550862"/>
          </a:xfrm>
          <a:prstGeom prst="downArrow">
            <a:avLst>
              <a:gd name="adj1" fmla="val 50000"/>
              <a:gd name="adj2" fmla="val 4766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9" name="Text Box 21"/>
          <p:cNvSpPr txBox="1">
            <a:spLocks noChangeArrowheads="1"/>
          </p:cNvSpPr>
          <p:nvPr/>
        </p:nvSpPr>
        <p:spPr bwMode="auto">
          <a:xfrm>
            <a:off x="3657600" y="5486400"/>
            <a:ext cx="1090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GB" sz="1400" b="1">
                <a:cs typeface="Arial" charset="0"/>
              </a:rPr>
              <a:t>Data Marts</a:t>
            </a:r>
          </a:p>
        </p:txBody>
      </p:sp>
      <p:sp>
        <p:nvSpPr>
          <p:cNvPr id="299030" name="AutoShape 22"/>
          <p:cNvSpPr>
            <a:spLocks noChangeArrowheads="1"/>
          </p:cNvSpPr>
          <p:nvPr/>
        </p:nvSpPr>
        <p:spPr bwMode="auto">
          <a:xfrm>
            <a:off x="3048000" y="4876800"/>
            <a:ext cx="457200" cy="3810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31" name="AutoShape 23"/>
          <p:cNvSpPr>
            <a:spLocks noChangeArrowheads="1"/>
          </p:cNvSpPr>
          <p:nvPr/>
        </p:nvSpPr>
        <p:spPr bwMode="auto">
          <a:xfrm>
            <a:off x="3962400" y="5000625"/>
            <a:ext cx="457200" cy="3810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32" name="AutoShape 24"/>
          <p:cNvSpPr>
            <a:spLocks noChangeArrowheads="1"/>
          </p:cNvSpPr>
          <p:nvPr/>
        </p:nvSpPr>
        <p:spPr bwMode="auto">
          <a:xfrm>
            <a:off x="4876800" y="4953000"/>
            <a:ext cx="457200" cy="3810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33" name="AutoShape 25"/>
          <p:cNvSpPr>
            <a:spLocks noChangeArrowheads="1"/>
          </p:cNvSpPr>
          <p:nvPr/>
        </p:nvSpPr>
        <p:spPr bwMode="auto">
          <a:xfrm>
            <a:off x="4724400" y="3810000"/>
            <a:ext cx="457200" cy="381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257800" y="2438400"/>
            <a:ext cx="1625600" cy="1066800"/>
            <a:chOff x="3312" y="1536"/>
            <a:chExt cx="1024" cy="672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3504" y="1536"/>
              <a:ext cx="832" cy="644"/>
              <a:chOff x="3125" y="1660"/>
              <a:chExt cx="832" cy="644"/>
            </a:xfrm>
          </p:grpSpPr>
          <p:sp>
            <p:nvSpPr>
              <p:cNvPr id="299036" name="Text Box 28"/>
              <p:cNvSpPr txBox="1">
                <a:spLocks noChangeArrowheads="1"/>
              </p:cNvSpPr>
              <p:nvPr/>
            </p:nvSpPr>
            <p:spPr bwMode="auto">
              <a:xfrm>
                <a:off x="3125" y="1660"/>
                <a:ext cx="83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en-GB" sz="1200" b="1">
                    <a:cs typeface="Arial" charset="0"/>
                  </a:rPr>
                  <a:t>MOLAP</a:t>
                </a:r>
              </a:p>
            </p:txBody>
          </p:sp>
          <p:grpSp>
            <p:nvGrpSpPr>
              <p:cNvPr id="7" name="Group 29"/>
              <p:cNvGrpSpPr>
                <a:grpSpLocks/>
              </p:cNvGrpSpPr>
              <p:nvPr/>
            </p:nvGrpSpPr>
            <p:grpSpPr bwMode="auto">
              <a:xfrm>
                <a:off x="3312" y="1872"/>
                <a:ext cx="480" cy="432"/>
                <a:chOff x="3648" y="2016"/>
                <a:chExt cx="1776" cy="1680"/>
              </a:xfrm>
            </p:grpSpPr>
            <p:sp>
              <p:nvSpPr>
                <p:cNvPr id="299038" name="AutoShape 30"/>
                <p:cNvSpPr>
                  <a:spLocks noChangeArrowheads="1"/>
                </p:cNvSpPr>
                <p:nvPr/>
              </p:nvSpPr>
              <p:spPr bwMode="auto">
                <a:xfrm>
                  <a:off x="3936" y="312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39" name="AutoShape 31"/>
                <p:cNvSpPr>
                  <a:spLocks noChangeArrowheads="1"/>
                </p:cNvSpPr>
                <p:nvPr/>
              </p:nvSpPr>
              <p:spPr bwMode="auto">
                <a:xfrm>
                  <a:off x="4176" y="312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40" name="AutoShape 32"/>
                <p:cNvSpPr>
                  <a:spLocks noChangeArrowheads="1"/>
                </p:cNvSpPr>
                <p:nvPr/>
              </p:nvSpPr>
              <p:spPr bwMode="auto">
                <a:xfrm>
                  <a:off x="4416" y="312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41" name="AutoShape 33"/>
                <p:cNvSpPr>
                  <a:spLocks noChangeArrowheads="1"/>
                </p:cNvSpPr>
                <p:nvPr/>
              </p:nvSpPr>
              <p:spPr bwMode="auto">
                <a:xfrm>
                  <a:off x="4656" y="312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42" name="AutoShape 34"/>
                <p:cNvSpPr>
                  <a:spLocks noChangeArrowheads="1"/>
                </p:cNvSpPr>
                <p:nvPr/>
              </p:nvSpPr>
              <p:spPr bwMode="auto">
                <a:xfrm>
                  <a:off x="4896" y="312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43" name="AutoShape 35"/>
                <p:cNvSpPr>
                  <a:spLocks noChangeArrowheads="1"/>
                </p:cNvSpPr>
                <p:nvPr/>
              </p:nvSpPr>
              <p:spPr bwMode="auto">
                <a:xfrm>
                  <a:off x="5136" y="312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44" name="AutoShape 36"/>
                <p:cNvSpPr>
                  <a:spLocks noChangeArrowheads="1"/>
                </p:cNvSpPr>
                <p:nvPr/>
              </p:nvSpPr>
              <p:spPr bwMode="auto">
                <a:xfrm>
                  <a:off x="3936" y="288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45" name="AutoShape 37"/>
                <p:cNvSpPr>
                  <a:spLocks noChangeArrowheads="1"/>
                </p:cNvSpPr>
                <p:nvPr/>
              </p:nvSpPr>
              <p:spPr bwMode="auto">
                <a:xfrm>
                  <a:off x="4176" y="288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46" name="AutoShape 38"/>
                <p:cNvSpPr>
                  <a:spLocks noChangeArrowheads="1"/>
                </p:cNvSpPr>
                <p:nvPr/>
              </p:nvSpPr>
              <p:spPr bwMode="auto">
                <a:xfrm>
                  <a:off x="4416" y="288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47" name="AutoShape 39"/>
                <p:cNvSpPr>
                  <a:spLocks noChangeArrowheads="1"/>
                </p:cNvSpPr>
                <p:nvPr/>
              </p:nvSpPr>
              <p:spPr bwMode="auto">
                <a:xfrm>
                  <a:off x="4656" y="288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48" name="AutoShape 40"/>
                <p:cNvSpPr>
                  <a:spLocks noChangeArrowheads="1"/>
                </p:cNvSpPr>
                <p:nvPr/>
              </p:nvSpPr>
              <p:spPr bwMode="auto">
                <a:xfrm>
                  <a:off x="4896" y="288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49" name="AutoShape 41"/>
                <p:cNvSpPr>
                  <a:spLocks noChangeArrowheads="1"/>
                </p:cNvSpPr>
                <p:nvPr/>
              </p:nvSpPr>
              <p:spPr bwMode="auto">
                <a:xfrm>
                  <a:off x="5136" y="288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50" name="AutoShape 42"/>
                <p:cNvSpPr>
                  <a:spLocks noChangeArrowheads="1"/>
                </p:cNvSpPr>
                <p:nvPr/>
              </p:nvSpPr>
              <p:spPr bwMode="auto">
                <a:xfrm>
                  <a:off x="3936" y="268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51" name="AutoShape 43"/>
                <p:cNvSpPr>
                  <a:spLocks noChangeArrowheads="1"/>
                </p:cNvSpPr>
                <p:nvPr/>
              </p:nvSpPr>
              <p:spPr bwMode="auto">
                <a:xfrm>
                  <a:off x="4176" y="268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52" name="AutoShape 44"/>
                <p:cNvSpPr>
                  <a:spLocks noChangeArrowheads="1"/>
                </p:cNvSpPr>
                <p:nvPr/>
              </p:nvSpPr>
              <p:spPr bwMode="auto">
                <a:xfrm>
                  <a:off x="4416" y="268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53" name="AutoShape 45"/>
                <p:cNvSpPr>
                  <a:spLocks noChangeArrowheads="1"/>
                </p:cNvSpPr>
                <p:nvPr/>
              </p:nvSpPr>
              <p:spPr bwMode="auto">
                <a:xfrm>
                  <a:off x="4656" y="268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54" name="AutoShape 46"/>
                <p:cNvSpPr>
                  <a:spLocks noChangeArrowheads="1"/>
                </p:cNvSpPr>
                <p:nvPr/>
              </p:nvSpPr>
              <p:spPr bwMode="auto">
                <a:xfrm>
                  <a:off x="4896" y="268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55" name="AutoShape 47"/>
                <p:cNvSpPr>
                  <a:spLocks noChangeArrowheads="1"/>
                </p:cNvSpPr>
                <p:nvPr/>
              </p:nvSpPr>
              <p:spPr bwMode="auto">
                <a:xfrm>
                  <a:off x="5136" y="268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56" name="AutoShape 48"/>
                <p:cNvSpPr>
                  <a:spLocks noChangeArrowheads="1"/>
                </p:cNvSpPr>
                <p:nvPr/>
              </p:nvSpPr>
              <p:spPr bwMode="auto">
                <a:xfrm>
                  <a:off x="3936" y="244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57" name="AutoShape 49"/>
                <p:cNvSpPr>
                  <a:spLocks noChangeArrowheads="1"/>
                </p:cNvSpPr>
                <p:nvPr/>
              </p:nvSpPr>
              <p:spPr bwMode="auto">
                <a:xfrm>
                  <a:off x="4176" y="244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58" name="AutoShape 50"/>
                <p:cNvSpPr>
                  <a:spLocks noChangeArrowheads="1"/>
                </p:cNvSpPr>
                <p:nvPr/>
              </p:nvSpPr>
              <p:spPr bwMode="auto">
                <a:xfrm>
                  <a:off x="4416" y="244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59" name="AutoShape 51"/>
                <p:cNvSpPr>
                  <a:spLocks noChangeArrowheads="1"/>
                </p:cNvSpPr>
                <p:nvPr/>
              </p:nvSpPr>
              <p:spPr bwMode="auto">
                <a:xfrm>
                  <a:off x="4656" y="244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60" name="AutoShape 52"/>
                <p:cNvSpPr>
                  <a:spLocks noChangeArrowheads="1"/>
                </p:cNvSpPr>
                <p:nvPr/>
              </p:nvSpPr>
              <p:spPr bwMode="auto">
                <a:xfrm>
                  <a:off x="4896" y="244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61" name="AutoShape 53"/>
                <p:cNvSpPr>
                  <a:spLocks noChangeArrowheads="1"/>
                </p:cNvSpPr>
                <p:nvPr/>
              </p:nvSpPr>
              <p:spPr bwMode="auto">
                <a:xfrm>
                  <a:off x="5136" y="244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62" name="AutoShape 54"/>
                <p:cNvSpPr>
                  <a:spLocks noChangeArrowheads="1"/>
                </p:cNvSpPr>
                <p:nvPr/>
              </p:nvSpPr>
              <p:spPr bwMode="auto">
                <a:xfrm>
                  <a:off x="3936" y="225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63" name="AutoShape 55"/>
                <p:cNvSpPr>
                  <a:spLocks noChangeArrowheads="1"/>
                </p:cNvSpPr>
                <p:nvPr/>
              </p:nvSpPr>
              <p:spPr bwMode="auto">
                <a:xfrm>
                  <a:off x="4176" y="225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64" name="AutoShape 56"/>
                <p:cNvSpPr>
                  <a:spLocks noChangeArrowheads="1"/>
                </p:cNvSpPr>
                <p:nvPr/>
              </p:nvSpPr>
              <p:spPr bwMode="auto">
                <a:xfrm>
                  <a:off x="4416" y="225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65" name="AutoShape 57"/>
                <p:cNvSpPr>
                  <a:spLocks noChangeArrowheads="1"/>
                </p:cNvSpPr>
                <p:nvPr/>
              </p:nvSpPr>
              <p:spPr bwMode="auto">
                <a:xfrm>
                  <a:off x="4656" y="225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66" name="AutoShape 58"/>
                <p:cNvSpPr>
                  <a:spLocks noChangeArrowheads="1"/>
                </p:cNvSpPr>
                <p:nvPr/>
              </p:nvSpPr>
              <p:spPr bwMode="auto">
                <a:xfrm>
                  <a:off x="4896" y="225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67" name="AutoShape 59"/>
                <p:cNvSpPr>
                  <a:spLocks noChangeArrowheads="1"/>
                </p:cNvSpPr>
                <p:nvPr/>
              </p:nvSpPr>
              <p:spPr bwMode="auto">
                <a:xfrm>
                  <a:off x="5136" y="225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68" name="AutoShape 60"/>
                <p:cNvSpPr>
                  <a:spLocks noChangeArrowheads="1"/>
                </p:cNvSpPr>
                <p:nvPr/>
              </p:nvSpPr>
              <p:spPr bwMode="auto">
                <a:xfrm>
                  <a:off x="3936" y="201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69" name="AutoShape 61"/>
                <p:cNvSpPr>
                  <a:spLocks noChangeArrowheads="1"/>
                </p:cNvSpPr>
                <p:nvPr/>
              </p:nvSpPr>
              <p:spPr bwMode="auto">
                <a:xfrm>
                  <a:off x="4176" y="201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70" name="AutoShape 62"/>
                <p:cNvSpPr>
                  <a:spLocks noChangeArrowheads="1"/>
                </p:cNvSpPr>
                <p:nvPr/>
              </p:nvSpPr>
              <p:spPr bwMode="auto">
                <a:xfrm>
                  <a:off x="4416" y="201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71" name="AutoShape 63"/>
                <p:cNvSpPr>
                  <a:spLocks noChangeArrowheads="1"/>
                </p:cNvSpPr>
                <p:nvPr/>
              </p:nvSpPr>
              <p:spPr bwMode="auto">
                <a:xfrm>
                  <a:off x="4656" y="201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72" name="AutoShape 64"/>
                <p:cNvSpPr>
                  <a:spLocks noChangeArrowheads="1"/>
                </p:cNvSpPr>
                <p:nvPr/>
              </p:nvSpPr>
              <p:spPr bwMode="auto">
                <a:xfrm>
                  <a:off x="4896" y="201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73" name="AutoShape 65"/>
                <p:cNvSpPr>
                  <a:spLocks noChangeArrowheads="1"/>
                </p:cNvSpPr>
                <p:nvPr/>
              </p:nvSpPr>
              <p:spPr bwMode="auto">
                <a:xfrm>
                  <a:off x="5136" y="201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74" name="AutoShape 66"/>
                <p:cNvSpPr>
                  <a:spLocks noChangeArrowheads="1"/>
                </p:cNvSpPr>
                <p:nvPr/>
              </p:nvSpPr>
              <p:spPr bwMode="auto">
                <a:xfrm>
                  <a:off x="3840" y="321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75" name="AutoShape 67"/>
                <p:cNvSpPr>
                  <a:spLocks noChangeArrowheads="1"/>
                </p:cNvSpPr>
                <p:nvPr/>
              </p:nvSpPr>
              <p:spPr bwMode="auto">
                <a:xfrm>
                  <a:off x="4080" y="321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76" name="AutoShape 68"/>
                <p:cNvSpPr>
                  <a:spLocks noChangeArrowheads="1"/>
                </p:cNvSpPr>
                <p:nvPr/>
              </p:nvSpPr>
              <p:spPr bwMode="auto">
                <a:xfrm>
                  <a:off x="4320" y="321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77" name="AutoShape 69"/>
                <p:cNvSpPr>
                  <a:spLocks noChangeArrowheads="1"/>
                </p:cNvSpPr>
                <p:nvPr/>
              </p:nvSpPr>
              <p:spPr bwMode="auto">
                <a:xfrm>
                  <a:off x="4560" y="321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78" name="AutoShape 70"/>
                <p:cNvSpPr>
                  <a:spLocks noChangeArrowheads="1"/>
                </p:cNvSpPr>
                <p:nvPr/>
              </p:nvSpPr>
              <p:spPr bwMode="auto">
                <a:xfrm>
                  <a:off x="4800" y="321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79" name="AutoShape 71"/>
                <p:cNvSpPr>
                  <a:spLocks noChangeArrowheads="1"/>
                </p:cNvSpPr>
                <p:nvPr/>
              </p:nvSpPr>
              <p:spPr bwMode="auto">
                <a:xfrm>
                  <a:off x="5040" y="321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80" name="AutoShape 72"/>
                <p:cNvSpPr>
                  <a:spLocks noChangeArrowheads="1"/>
                </p:cNvSpPr>
                <p:nvPr/>
              </p:nvSpPr>
              <p:spPr bwMode="auto">
                <a:xfrm>
                  <a:off x="3840" y="297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81" name="AutoShape 73"/>
                <p:cNvSpPr>
                  <a:spLocks noChangeArrowheads="1"/>
                </p:cNvSpPr>
                <p:nvPr/>
              </p:nvSpPr>
              <p:spPr bwMode="auto">
                <a:xfrm>
                  <a:off x="4080" y="297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82" name="AutoShape 74"/>
                <p:cNvSpPr>
                  <a:spLocks noChangeArrowheads="1"/>
                </p:cNvSpPr>
                <p:nvPr/>
              </p:nvSpPr>
              <p:spPr bwMode="auto">
                <a:xfrm>
                  <a:off x="4320" y="297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83" name="AutoShape 75"/>
                <p:cNvSpPr>
                  <a:spLocks noChangeArrowheads="1"/>
                </p:cNvSpPr>
                <p:nvPr/>
              </p:nvSpPr>
              <p:spPr bwMode="auto">
                <a:xfrm>
                  <a:off x="4560" y="297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84" name="AutoShape 76"/>
                <p:cNvSpPr>
                  <a:spLocks noChangeArrowheads="1"/>
                </p:cNvSpPr>
                <p:nvPr/>
              </p:nvSpPr>
              <p:spPr bwMode="auto">
                <a:xfrm>
                  <a:off x="4800" y="297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85" name="AutoShape 77"/>
                <p:cNvSpPr>
                  <a:spLocks noChangeArrowheads="1"/>
                </p:cNvSpPr>
                <p:nvPr/>
              </p:nvSpPr>
              <p:spPr bwMode="auto">
                <a:xfrm>
                  <a:off x="5040" y="297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86" name="AutoShape 78"/>
                <p:cNvSpPr>
                  <a:spLocks noChangeArrowheads="1"/>
                </p:cNvSpPr>
                <p:nvPr/>
              </p:nvSpPr>
              <p:spPr bwMode="auto">
                <a:xfrm>
                  <a:off x="3840" y="278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87" name="AutoShape 79"/>
                <p:cNvSpPr>
                  <a:spLocks noChangeArrowheads="1"/>
                </p:cNvSpPr>
                <p:nvPr/>
              </p:nvSpPr>
              <p:spPr bwMode="auto">
                <a:xfrm>
                  <a:off x="4080" y="278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88" name="AutoShape 80"/>
                <p:cNvSpPr>
                  <a:spLocks noChangeArrowheads="1"/>
                </p:cNvSpPr>
                <p:nvPr/>
              </p:nvSpPr>
              <p:spPr bwMode="auto">
                <a:xfrm>
                  <a:off x="4320" y="278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89" name="AutoShape 81"/>
                <p:cNvSpPr>
                  <a:spLocks noChangeArrowheads="1"/>
                </p:cNvSpPr>
                <p:nvPr/>
              </p:nvSpPr>
              <p:spPr bwMode="auto">
                <a:xfrm>
                  <a:off x="4560" y="278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90" name="AutoShape 82"/>
                <p:cNvSpPr>
                  <a:spLocks noChangeArrowheads="1"/>
                </p:cNvSpPr>
                <p:nvPr/>
              </p:nvSpPr>
              <p:spPr bwMode="auto">
                <a:xfrm>
                  <a:off x="4800" y="278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91" name="AutoShape 83"/>
                <p:cNvSpPr>
                  <a:spLocks noChangeArrowheads="1"/>
                </p:cNvSpPr>
                <p:nvPr/>
              </p:nvSpPr>
              <p:spPr bwMode="auto">
                <a:xfrm>
                  <a:off x="5040" y="278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92" name="AutoShape 84"/>
                <p:cNvSpPr>
                  <a:spLocks noChangeArrowheads="1"/>
                </p:cNvSpPr>
                <p:nvPr/>
              </p:nvSpPr>
              <p:spPr bwMode="auto">
                <a:xfrm>
                  <a:off x="3840" y="254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93" name="AutoShape 85"/>
                <p:cNvSpPr>
                  <a:spLocks noChangeArrowheads="1"/>
                </p:cNvSpPr>
                <p:nvPr/>
              </p:nvSpPr>
              <p:spPr bwMode="auto">
                <a:xfrm>
                  <a:off x="4080" y="254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94" name="AutoShape 86"/>
                <p:cNvSpPr>
                  <a:spLocks noChangeArrowheads="1"/>
                </p:cNvSpPr>
                <p:nvPr/>
              </p:nvSpPr>
              <p:spPr bwMode="auto">
                <a:xfrm>
                  <a:off x="4320" y="254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95" name="AutoShape 87"/>
                <p:cNvSpPr>
                  <a:spLocks noChangeArrowheads="1"/>
                </p:cNvSpPr>
                <p:nvPr/>
              </p:nvSpPr>
              <p:spPr bwMode="auto">
                <a:xfrm>
                  <a:off x="4560" y="254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96" name="AutoShape 88"/>
                <p:cNvSpPr>
                  <a:spLocks noChangeArrowheads="1"/>
                </p:cNvSpPr>
                <p:nvPr/>
              </p:nvSpPr>
              <p:spPr bwMode="auto">
                <a:xfrm>
                  <a:off x="4800" y="254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97" name="AutoShape 89"/>
                <p:cNvSpPr>
                  <a:spLocks noChangeArrowheads="1"/>
                </p:cNvSpPr>
                <p:nvPr/>
              </p:nvSpPr>
              <p:spPr bwMode="auto">
                <a:xfrm>
                  <a:off x="5040" y="254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98" name="AutoShape 90"/>
                <p:cNvSpPr>
                  <a:spLocks noChangeArrowheads="1"/>
                </p:cNvSpPr>
                <p:nvPr/>
              </p:nvSpPr>
              <p:spPr bwMode="auto">
                <a:xfrm>
                  <a:off x="3840" y="235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99" name="AutoShape 91"/>
                <p:cNvSpPr>
                  <a:spLocks noChangeArrowheads="1"/>
                </p:cNvSpPr>
                <p:nvPr/>
              </p:nvSpPr>
              <p:spPr bwMode="auto">
                <a:xfrm>
                  <a:off x="4080" y="235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00" name="AutoShape 92"/>
                <p:cNvSpPr>
                  <a:spLocks noChangeArrowheads="1"/>
                </p:cNvSpPr>
                <p:nvPr/>
              </p:nvSpPr>
              <p:spPr bwMode="auto">
                <a:xfrm>
                  <a:off x="4320" y="235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01" name="AutoShape 93"/>
                <p:cNvSpPr>
                  <a:spLocks noChangeArrowheads="1"/>
                </p:cNvSpPr>
                <p:nvPr/>
              </p:nvSpPr>
              <p:spPr bwMode="auto">
                <a:xfrm>
                  <a:off x="4560" y="235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02" name="AutoShape 94"/>
                <p:cNvSpPr>
                  <a:spLocks noChangeArrowheads="1"/>
                </p:cNvSpPr>
                <p:nvPr/>
              </p:nvSpPr>
              <p:spPr bwMode="auto">
                <a:xfrm>
                  <a:off x="4800" y="235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03" name="AutoShape 95"/>
                <p:cNvSpPr>
                  <a:spLocks noChangeArrowheads="1"/>
                </p:cNvSpPr>
                <p:nvPr/>
              </p:nvSpPr>
              <p:spPr bwMode="auto">
                <a:xfrm>
                  <a:off x="5040" y="235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04" name="AutoShape 96"/>
                <p:cNvSpPr>
                  <a:spLocks noChangeArrowheads="1"/>
                </p:cNvSpPr>
                <p:nvPr/>
              </p:nvSpPr>
              <p:spPr bwMode="auto">
                <a:xfrm>
                  <a:off x="3840" y="211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05" name="AutoShape 97"/>
                <p:cNvSpPr>
                  <a:spLocks noChangeArrowheads="1"/>
                </p:cNvSpPr>
                <p:nvPr/>
              </p:nvSpPr>
              <p:spPr bwMode="auto">
                <a:xfrm>
                  <a:off x="4080" y="211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06" name="AutoShape 98"/>
                <p:cNvSpPr>
                  <a:spLocks noChangeArrowheads="1"/>
                </p:cNvSpPr>
                <p:nvPr/>
              </p:nvSpPr>
              <p:spPr bwMode="auto">
                <a:xfrm>
                  <a:off x="4320" y="211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07" name="AutoShape 99"/>
                <p:cNvSpPr>
                  <a:spLocks noChangeArrowheads="1"/>
                </p:cNvSpPr>
                <p:nvPr/>
              </p:nvSpPr>
              <p:spPr bwMode="auto">
                <a:xfrm>
                  <a:off x="4560" y="211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08" name="AutoShape 100"/>
                <p:cNvSpPr>
                  <a:spLocks noChangeArrowheads="1"/>
                </p:cNvSpPr>
                <p:nvPr/>
              </p:nvSpPr>
              <p:spPr bwMode="auto">
                <a:xfrm>
                  <a:off x="4800" y="211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09" name="AutoShape 101"/>
                <p:cNvSpPr>
                  <a:spLocks noChangeArrowheads="1"/>
                </p:cNvSpPr>
                <p:nvPr/>
              </p:nvSpPr>
              <p:spPr bwMode="auto">
                <a:xfrm>
                  <a:off x="5040" y="211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10" name="AutoShape 102"/>
                <p:cNvSpPr>
                  <a:spLocks noChangeArrowheads="1"/>
                </p:cNvSpPr>
                <p:nvPr/>
              </p:nvSpPr>
              <p:spPr bwMode="auto">
                <a:xfrm>
                  <a:off x="3744" y="331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11" name="AutoShape 103"/>
                <p:cNvSpPr>
                  <a:spLocks noChangeArrowheads="1"/>
                </p:cNvSpPr>
                <p:nvPr/>
              </p:nvSpPr>
              <p:spPr bwMode="auto">
                <a:xfrm>
                  <a:off x="3984" y="331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12" name="AutoShape 104"/>
                <p:cNvSpPr>
                  <a:spLocks noChangeArrowheads="1"/>
                </p:cNvSpPr>
                <p:nvPr/>
              </p:nvSpPr>
              <p:spPr bwMode="auto">
                <a:xfrm>
                  <a:off x="4224" y="331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13" name="AutoShape 105"/>
                <p:cNvSpPr>
                  <a:spLocks noChangeArrowheads="1"/>
                </p:cNvSpPr>
                <p:nvPr/>
              </p:nvSpPr>
              <p:spPr bwMode="auto">
                <a:xfrm>
                  <a:off x="4464" y="331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14" name="AutoShape 106"/>
                <p:cNvSpPr>
                  <a:spLocks noChangeArrowheads="1"/>
                </p:cNvSpPr>
                <p:nvPr/>
              </p:nvSpPr>
              <p:spPr bwMode="auto">
                <a:xfrm>
                  <a:off x="4704" y="331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15" name="AutoShape 107"/>
                <p:cNvSpPr>
                  <a:spLocks noChangeArrowheads="1"/>
                </p:cNvSpPr>
                <p:nvPr/>
              </p:nvSpPr>
              <p:spPr bwMode="auto">
                <a:xfrm>
                  <a:off x="4944" y="331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16" name="AutoShape 108"/>
                <p:cNvSpPr>
                  <a:spLocks noChangeArrowheads="1"/>
                </p:cNvSpPr>
                <p:nvPr/>
              </p:nvSpPr>
              <p:spPr bwMode="auto">
                <a:xfrm>
                  <a:off x="3744" y="307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17" name="AutoShape 109"/>
                <p:cNvSpPr>
                  <a:spLocks noChangeArrowheads="1"/>
                </p:cNvSpPr>
                <p:nvPr/>
              </p:nvSpPr>
              <p:spPr bwMode="auto">
                <a:xfrm>
                  <a:off x="3984" y="307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18" name="AutoShape 110"/>
                <p:cNvSpPr>
                  <a:spLocks noChangeArrowheads="1"/>
                </p:cNvSpPr>
                <p:nvPr/>
              </p:nvSpPr>
              <p:spPr bwMode="auto">
                <a:xfrm>
                  <a:off x="4224" y="307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19" name="AutoShape 111"/>
                <p:cNvSpPr>
                  <a:spLocks noChangeArrowheads="1"/>
                </p:cNvSpPr>
                <p:nvPr/>
              </p:nvSpPr>
              <p:spPr bwMode="auto">
                <a:xfrm>
                  <a:off x="4464" y="307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20" name="AutoShape 112"/>
                <p:cNvSpPr>
                  <a:spLocks noChangeArrowheads="1"/>
                </p:cNvSpPr>
                <p:nvPr/>
              </p:nvSpPr>
              <p:spPr bwMode="auto">
                <a:xfrm>
                  <a:off x="4704" y="307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21" name="AutoShape 113"/>
                <p:cNvSpPr>
                  <a:spLocks noChangeArrowheads="1"/>
                </p:cNvSpPr>
                <p:nvPr/>
              </p:nvSpPr>
              <p:spPr bwMode="auto">
                <a:xfrm>
                  <a:off x="4944" y="3072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22" name="AutoShape 114"/>
                <p:cNvSpPr>
                  <a:spLocks noChangeArrowheads="1"/>
                </p:cNvSpPr>
                <p:nvPr/>
              </p:nvSpPr>
              <p:spPr bwMode="auto">
                <a:xfrm>
                  <a:off x="3744" y="288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23" name="AutoShape 115"/>
                <p:cNvSpPr>
                  <a:spLocks noChangeArrowheads="1"/>
                </p:cNvSpPr>
                <p:nvPr/>
              </p:nvSpPr>
              <p:spPr bwMode="auto">
                <a:xfrm>
                  <a:off x="3984" y="288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24" name="AutoShape 116"/>
                <p:cNvSpPr>
                  <a:spLocks noChangeArrowheads="1"/>
                </p:cNvSpPr>
                <p:nvPr/>
              </p:nvSpPr>
              <p:spPr bwMode="auto">
                <a:xfrm>
                  <a:off x="4224" y="288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25" name="AutoShape 117"/>
                <p:cNvSpPr>
                  <a:spLocks noChangeArrowheads="1"/>
                </p:cNvSpPr>
                <p:nvPr/>
              </p:nvSpPr>
              <p:spPr bwMode="auto">
                <a:xfrm>
                  <a:off x="4464" y="288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26" name="AutoShape 118"/>
                <p:cNvSpPr>
                  <a:spLocks noChangeArrowheads="1"/>
                </p:cNvSpPr>
                <p:nvPr/>
              </p:nvSpPr>
              <p:spPr bwMode="auto">
                <a:xfrm>
                  <a:off x="4704" y="288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27" name="AutoShape 119"/>
                <p:cNvSpPr>
                  <a:spLocks noChangeArrowheads="1"/>
                </p:cNvSpPr>
                <p:nvPr/>
              </p:nvSpPr>
              <p:spPr bwMode="auto">
                <a:xfrm>
                  <a:off x="4944" y="288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28" name="AutoShape 120"/>
                <p:cNvSpPr>
                  <a:spLocks noChangeArrowheads="1"/>
                </p:cNvSpPr>
                <p:nvPr/>
              </p:nvSpPr>
              <p:spPr bwMode="auto">
                <a:xfrm>
                  <a:off x="3744" y="264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29" name="AutoShape 121"/>
                <p:cNvSpPr>
                  <a:spLocks noChangeArrowheads="1"/>
                </p:cNvSpPr>
                <p:nvPr/>
              </p:nvSpPr>
              <p:spPr bwMode="auto">
                <a:xfrm>
                  <a:off x="3984" y="264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30" name="AutoShape 122"/>
                <p:cNvSpPr>
                  <a:spLocks noChangeArrowheads="1"/>
                </p:cNvSpPr>
                <p:nvPr/>
              </p:nvSpPr>
              <p:spPr bwMode="auto">
                <a:xfrm>
                  <a:off x="4224" y="264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31" name="AutoShape 123"/>
                <p:cNvSpPr>
                  <a:spLocks noChangeArrowheads="1"/>
                </p:cNvSpPr>
                <p:nvPr/>
              </p:nvSpPr>
              <p:spPr bwMode="auto">
                <a:xfrm>
                  <a:off x="4464" y="264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32" name="AutoShape 124"/>
                <p:cNvSpPr>
                  <a:spLocks noChangeArrowheads="1"/>
                </p:cNvSpPr>
                <p:nvPr/>
              </p:nvSpPr>
              <p:spPr bwMode="auto">
                <a:xfrm>
                  <a:off x="4704" y="264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33" name="AutoShape 125"/>
                <p:cNvSpPr>
                  <a:spLocks noChangeArrowheads="1"/>
                </p:cNvSpPr>
                <p:nvPr/>
              </p:nvSpPr>
              <p:spPr bwMode="auto">
                <a:xfrm>
                  <a:off x="4944" y="264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34" name="AutoShape 126"/>
                <p:cNvSpPr>
                  <a:spLocks noChangeArrowheads="1"/>
                </p:cNvSpPr>
                <p:nvPr/>
              </p:nvSpPr>
              <p:spPr bwMode="auto">
                <a:xfrm>
                  <a:off x="3744" y="244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35" name="AutoShape 127"/>
                <p:cNvSpPr>
                  <a:spLocks noChangeArrowheads="1"/>
                </p:cNvSpPr>
                <p:nvPr/>
              </p:nvSpPr>
              <p:spPr bwMode="auto">
                <a:xfrm>
                  <a:off x="3984" y="244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36" name="AutoShape 128"/>
                <p:cNvSpPr>
                  <a:spLocks noChangeArrowheads="1"/>
                </p:cNvSpPr>
                <p:nvPr/>
              </p:nvSpPr>
              <p:spPr bwMode="auto">
                <a:xfrm>
                  <a:off x="4224" y="244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37" name="AutoShape 129"/>
                <p:cNvSpPr>
                  <a:spLocks noChangeArrowheads="1"/>
                </p:cNvSpPr>
                <p:nvPr/>
              </p:nvSpPr>
              <p:spPr bwMode="auto">
                <a:xfrm>
                  <a:off x="4464" y="244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38" name="AutoShape 130"/>
                <p:cNvSpPr>
                  <a:spLocks noChangeArrowheads="1"/>
                </p:cNvSpPr>
                <p:nvPr/>
              </p:nvSpPr>
              <p:spPr bwMode="auto">
                <a:xfrm>
                  <a:off x="4704" y="244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39" name="AutoShape 131"/>
                <p:cNvSpPr>
                  <a:spLocks noChangeArrowheads="1"/>
                </p:cNvSpPr>
                <p:nvPr/>
              </p:nvSpPr>
              <p:spPr bwMode="auto">
                <a:xfrm>
                  <a:off x="4944" y="244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40" name="AutoShape 132"/>
                <p:cNvSpPr>
                  <a:spLocks noChangeArrowheads="1"/>
                </p:cNvSpPr>
                <p:nvPr/>
              </p:nvSpPr>
              <p:spPr bwMode="auto">
                <a:xfrm>
                  <a:off x="3744" y="220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41" name="AutoShape 133"/>
                <p:cNvSpPr>
                  <a:spLocks noChangeArrowheads="1"/>
                </p:cNvSpPr>
                <p:nvPr/>
              </p:nvSpPr>
              <p:spPr bwMode="auto">
                <a:xfrm>
                  <a:off x="3984" y="220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42" name="AutoShape 134"/>
                <p:cNvSpPr>
                  <a:spLocks noChangeArrowheads="1"/>
                </p:cNvSpPr>
                <p:nvPr/>
              </p:nvSpPr>
              <p:spPr bwMode="auto">
                <a:xfrm>
                  <a:off x="4224" y="220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43" name="AutoShape 135"/>
                <p:cNvSpPr>
                  <a:spLocks noChangeArrowheads="1"/>
                </p:cNvSpPr>
                <p:nvPr/>
              </p:nvSpPr>
              <p:spPr bwMode="auto">
                <a:xfrm>
                  <a:off x="4464" y="220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44" name="AutoShape 136"/>
                <p:cNvSpPr>
                  <a:spLocks noChangeArrowheads="1"/>
                </p:cNvSpPr>
                <p:nvPr/>
              </p:nvSpPr>
              <p:spPr bwMode="auto">
                <a:xfrm>
                  <a:off x="4704" y="220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45" name="AutoShape 137"/>
                <p:cNvSpPr>
                  <a:spLocks noChangeArrowheads="1"/>
                </p:cNvSpPr>
                <p:nvPr/>
              </p:nvSpPr>
              <p:spPr bwMode="auto">
                <a:xfrm>
                  <a:off x="4944" y="220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46" name="AutoShape 138"/>
                <p:cNvSpPr>
                  <a:spLocks noChangeArrowheads="1"/>
                </p:cNvSpPr>
                <p:nvPr/>
              </p:nvSpPr>
              <p:spPr bwMode="auto">
                <a:xfrm>
                  <a:off x="3648" y="340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47" name="AutoShape 139"/>
                <p:cNvSpPr>
                  <a:spLocks noChangeArrowheads="1"/>
                </p:cNvSpPr>
                <p:nvPr/>
              </p:nvSpPr>
              <p:spPr bwMode="auto">
                <a:xfrm>
                  <a:off x="3888" y="340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48" name="AutoShape 140"/>
                <p:cNvSpPr>
                  <a:spLocks noChangeArrowheads="1"/>
                </p:cNvSpPr>
                <p:nvPr/>
              </p:nvSpPr>
              <p:spPr bwMode="auto">
                <a:xfrm>
                  <a:off x="4128" y="340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49" name="AutoShape 141"/>
                <p:cNvSpPr>
                  <a:spLocks noChangeArrowheads="1"/>
                </p:cNvSpPr>
                <p:nvPr/>
              </p:nvSpPr>
              <p:spPr bwMode="auto">
                <a:xfrm>
                  <a:off x="4368" y="340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50" name="AutoShape 142"/>
                <p:cNvSpPr>
                  <a:spLocks noChangeArrowheads="1"/>
                </p:cNvSpPr>
                <p:nvPr/>
              </p:nvSpPr>
              <p:spPr bwMode="auto">
                <a:xfrm>
                  <a:off x="4608" y="340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51" name="AutoShape 143"/>
                <p:cNvSpPr>
                  <a:spLocks noChangeArrowheads="1"/>
                </p:cNvSpPr>
                <p:nvPr/>
              </p:nvSpPr>
              <p:spPr bwMode="auto">
                <a:xfrm>
                  <a:off x="4848" y="340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52" name="AutoShape 144"/>
                <p:cNvSpPr>
                  <a:spLocks noChangeArrowheads="1"/>
                </p:cNvSpPr>
                <p:nvPr/>
              </p:nvSpPr>
              <p:spPr bwMode="auto">
                <a:xfrm>
                  <a:off x="3648" y="316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53" name="AutoShape 145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54" name="AutoShape 146"/>
                <p:cNvSpPr>
                  <a:spLocks noChangeArrowheads="1"/>
                </p:cNvSpPr>
                <p:nvPr/>
              </p:nvSpPr>
              <p:spPr bwMode="auto">
                <a:xfrm>
                  <a:off x="4128" y="316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55" name="AutoShape 147"/>
                <p:cNvSpPr>
                  <a:spLocks noChangeArrowheads="1"/>
                </p:cNvSpPr>
                <p:nvPr/>
              </p:nvSpPr>
              <p:spPr bwMode="auto">
                <a:xfrm>
                  <a:off x="4368" y="316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56" name="AutoShape 148"/>
                <p:cNvSpPr>
                  <a:spLocks noChangeArrowheads="1"/>
                </p:cNvSpPr>
                <p:nvPr/>
              </p:nvSpPr>
              <p:spPr bwMode="auto">
                <a:xfrm>
                  <a:off x="4608" y="316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57" name="AutoShape 149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58" name="AutoShape 150"/>
                <p:cNvSpPr>
                  <a:spLocks noChangeArrowheads="1"/>
                </p:cNvSpPr>
                <p:nvPr/>
              </p:nvSpPr>
              <p:spPr bwMode="auto">
                <a:xfrm>
                  <a:off x="3648" y="297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59" name="AutoShape 151"/>
                <p:cNvSpPr>
                  <a:spLocks noChangeArrowheads="1"/>
                </p:cNvSpPr>
                <p:nvPr/>
              </p:nvSpPr>
              <p:spPr bwMode="auto">
                <a:xfrm>
                  <a:off x="3888" y="297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60" name="AutoShape 152"/>
                <p:cNvSpPr>
                  <a:spLocks noChangeArrowheads="1"/>
                </p:cNvSpPr>
                <p:nvPr/>
              </p:nvSpPr>
              <p:spPr bwMode="auto">
                <a:xfrm>
                  <a:off x="4128" y="297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61" name="AutoShape 153"/>
                <p:cNvSpPr>
                  <a:spLocks noChangeArrowheads="1"/>
                </p:cNvSpPr>
                <p:nvPr/>
              </p:nvSpPr>
              <p:spPr bwMode="auto">
                <a:xfrm>
                  <a:off x="4368" y="297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62" name="AutoShape 154"/>
                <p:cNvSpPr>
                  <a:spLocks noChangeArrowheads="1"/>
                </p:cNvSpPr>
                <p:nvPr/>
              </p:nvSpPr>
              <p:spPr bwMode="auto">
                <a:xfrm>
                  <a:off x="4608" y="297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63" name="AutoShape 155"/>
                <p:cNvSpPr>
                  <a:spLocks noChangeArrowheads="1"/>
                </p:cNvSpPr>
                <p:nvPr/>
              </p:nvSpPr>
              <p:spPr bwMode="auto">
                <a:xfrm>
                  <a:off x="4848" y="297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64" name="AutoShape 156"/>
                <p:cNvSpPr>
                  <a:spLocks noChangeArrowheads="1"/>
                </p:cNvSpPr>
                <p:nvPr/>
              </p:nvSpPr>
              <p:spPr bwMode="auto">
                <a:xfrm>
                  <a:off x="3648" y="273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65" name="AutoShape 157"/>
                <p:cNvSpPr>
                  <a:spLocks noChangeArrowheads="1"/>
                </p:cNvSpPr>
                <p:nvPr/>
              </p:nvSpPr>
              <p:spPr bwMode="auto">
                <a:xfrm>
                  <a:off x="3888" y="273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66" name="AutoShape 158"/>
                <p:cNvSpPr>
                  <a:spLocks noChangeArrowheads="1"/>
                </p:cNvSpPr>
                <p:nvPr/>
              </p:nvSpPr>
              <p:spPr bwMode="auto">
                <a:xfrm>
                  <a:off x="4128" y="273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67" name="AutoShape 159"/>
                <p:cNvSpPr>
                  <a:spLocks noChangeArrowheads="1"/>
                </p:cNvSpPr>
                <p:nvPr/>
              </p:nvSpPr>
              <p:spPr bwMode="auto">
                <a:xfrm>
                  <a:off x="4368" y="273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68" name="AutoShape 160"/>
                <p:cNvSpPr>
                  <a:spLocks noChangeArrowheads="1"/>
                </p:cNvSpPr>
                <p:nvPr/>
              </p:nvSpPr>
              <p:spPr bwMode="auto">
                <a:xfrm>
                  <a:off x="4608" y="273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69" name="AutoShape 161"/>
                <p:cNvSpPr>
                  <a:spLocks noChangeArrowheads="1"/>
                </p:cNvSpPr>
                <p:nvPr/>
              </p:nvSpPr>
              <p:spPr bwMode="auto">
                <a:xfrm>
                  <a:off x="4848" y="2736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70" name="AutoShape 162"/>
                <p:cNvSpPr>
                  <a:spLocks noChangeArrowheads="1"/>
                </p:cNvSpPr>
                <p:nvPr/>
              </p:nvSpPr>
              <p:spPr bwMode="auto">
                <a:xfrm>
                  <a:off x="3648" y="254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71" name="AutoShape 163"/>
                <p:cNvSpPr>
                  <a:spLocks noChangeArrowheads="1"/>
                </p:cNvSpPr>
                <p:nvPr/>
              </p:nvSpPr>
              <p:spPr bwMode="auto">
                <a:xfrm>
                  <a:off x="3888" y="254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72" name="AutoShape 164"/>
                <p:cNvSpPr>
                  <a:spLocks noChangeArrowheads="1"/>
                </p:cNvSpPr>
                <p:nvPr/>
              </p:nvSpPr>
              <p:spPr bwMode="auto">
                <a:xfrm>
                  <a:off x="4128" y="254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73" name="AutoShape 165"/>
                <p:cNvSpPr>
                  <a:spLocks noChangeArrowheads="1"/>
                </p:cNvSpPr>
                <p:nvPr/>
              </p:nvSpPr>
              <p:spPr bwMode="auto">
                <a:xfrm>
                  <a:off x="4368" y="254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74" name="AutoShape 166"/>
                <p:cNvSpPr>
                  <a:spLocks noChangeArrowheads="1"/>
                </p:cNvSpPr>
                <p:nvPr/>
              </p:nvSpPr>
              <p:spPr bwMode="auto">
                <a:xfrm>
                  <a:off x="4608" y="254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75" name="AutoShape 167"/>
                <p:cNvSpPr>
                  <a:spLocks noChangeArrowheads="1"/>
                </p:cNvSpPr>
                <p:nvPr/>
              </p:nvSpPr>
              <p:spPr bwMode="auto">
                <a:xfrm>
                  <a:off x="4848" y="254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76" name="AutoShape 168"/>
                <p:cNvSpPr>
                  <a:spLocks noChangeArrowheads="1"/>
                </p:cNvSpPr>
                <p:nvPr/>
              </p:nvSpPr>
              <p:spPr bwMode="auto">
                <a:xfrm>
                  <a:off x="3648" y="230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77" name="AutoShape 169"/>
                <p:cNvSpPr>
                  <a:spLocks noChangeArrowheads="1"/>
                </p:cNvSpPr>
                <p:nvPr/>
              </p:nvSpPr>
              <p:spPr bwMode="auto">
                <a:xfrm>
                  <a:off x="3888" y="230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78" name="AutoShape 170"/>
                <p:cNvSpPr>
                  <a:spLocks noChangeArrowheads="1"/>
                </p:cNvSpPr>
                <p:nvPr/>
              </p:nvSpPr>
              <p:spPr bwMode="auto">
                <a:xfrm>
                  <a:off x="4128" y="230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79" name="AutoShape 171"/>
                <p:cNvSpPr>
                  <a:spLocks noChangeArrowheads="1"/>
                </p:cNvSpPr>
                <p:nvPr/>
              </p:nvSpPr>
              <p:spPr bwMode="auto">
                <a:xfrm>
                  <a:off x="4368" y="230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80" name="AutoShape 172"/>
                <p:cNvSpPr>
                  <a:spLocks noChangeArrowheads="1"/>
                </p:cNvSpPr>
                <p:nvPr/>
              </p:nvSpPr>
              <p:spPr bwMode="auto">
                <a:xfrm>
                  <a:off x="4608" y="230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81" name="AutoShape 173"/>
                <p:cNvSpPr>
                  <a:spLocks noChangeArrowheads="1"/>
                </p:cNvSpPr>
                <p:nvPr/>
              </p:nvSpPr>
              <p:spPr bwMode="auto">
                <a:xfrm>
                  <a:off x="4848" y="2304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99182" name="AutoShape 174"/>
            <p:cNvSpPr>
              <a:spLocks noChangeArrowheads="1"/>
            </p:cNvSpPr>
            <p:nvPr/>
          </p:nvSpPr>
          <p:spPr bwMode="auto">
            <a:xfrm rot="-1912776">
              <a:off x="3312" y="201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75"/>
          <p:cNvGrpSpPr>
            <a:grpSpLocks/>
          </p:cNvGrpSpPr>
          <p:nvPr/>
        </p:nvGrpSpPr>
        <p:grpSpPr bwMode="auto">
          <a:xfrm>
            <a:off x="5257800" y="4114800"/>
            <a:ext cx="1322388" cy="1017588"/>
            <a:chOff x="3312" y="2592"/>
            <a:chExt cx="833" cy="641"/>
          </a:xfrm>
        </p:grpSpPr>
        <p:grpSp>
          <p:nvGrpSpPr>
            <p:cNvPr id="9" name="Group 176"/>
            <p:cNvGrpSpPr>
              <a:grpSpLocks/>
            </p:cNvGrpSpPr>
            <p:nvPr/>
          </p:nvGrpSpPr>
          <p:grpSpPr bwMode="auto">
            <a:xfrm>
              <a:off x="3693" y="2639"/>
              <a:ext cx="452" cy="594"/>
              <a:chOff x="3346" y="2622"/>
              <a:chExt cx="452" cy="594"/>
            </a:xfrm>
          </p:grpSpPr>
          <p:sp>
            <p:nvSpPr>
              <p:cNvPr id="299185" name="Text Box 177"/>
              <p:cNvSpPr txBox="1">
                <a:spLocks noChangeArrowheads="1"/>
              </p:cNvSpPr>
              <p:nvPr/>
            </p:nvSpPr>
            <p:spPr bwMode="auto">
              <a:xfrm>
                <a:off x="3346" y="2622"/>
                <a:ext cx="45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en-GB" sz="1200" b="1">
                    <a:cs typeface="Arial" charset="0"/>
                  </a:rPr>
                  <a:t>ROLAP</a:t>
                </a:r>
              </a:p>
            </p:txBody>
          </p:sp>
          <p:grpSp>
            <p:nvGrpSpPr>
              <p:cNvPr id="10" name="Group 178"/>
              <p:cNvGrpSpPr>
                <a:grpSpLocks/>
              </p:cNvGrpSpPr>
              <p:nvPr/>
            </p:nvGrpSpPr>
            <p:grpSpPr bwMode="auto">
              <a:xfrm>
                <a:off x="3408" y="2784"/>
                <a:ext cx="336" cy="432"/>
                <a:chOff x="3120" y="3504"/>
                <a:chExt cx="432" cy="576"/>
              </a:xfrm>
            </p:grpSpPr>
            <p:sp>
              <p:nvSpPr>
                <p:cNvPr id="299187" name="Rectangle 179"/>
                <p:cNvSpPr>
                  <a:spLocks noChangeArrowheads="1"/>
                </p:cNvSpPr>
                <p:nvPr/>
              </p:nvSpPr>
              <p:spPr bwMode="auto">
                <a:xfrm>
                  <a:off x="3120" y="3504"/>
                  <a:ext cx="144" cy="144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88" name="Rectangle 180"/>
                <p:cNvSpPr>
                  <a:spLocks noChangeArrowheads="1"/>
                </p:cNvSpPr>
                <p:nvPr/>
              </p:nvSpPr>
              <p:spPr bwMode="auto">
                <a:xfrm>
                  <a:off x="3264" y="3504"/>
                  <a:ext cx="144" cy="144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89" name="Rectangle 181"/>
                <p:cNvSpPr>
                  <a:spLocks noChangeArrowheads="1"/>
                </p:cNvSpPr>
                <p:nvPr/>
              </p:nvSpPr>
              <p:spPr bwMode="auto">
                <a:xfrm>
                  <a:off x="3408" y="3504"/>
                  <a:ext cx="144" cy="144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90" name="Rectangle 182"/>
                <p:cNvSpPr>
                  <a:spLocks noChangeArrowheads="1"/>
                </p:cNvSpPr>
                <p:nvPr/>
              </p:nvSpPr>
              <p:spPr bwMode="auto">
                <a:xfrm>
                  <a:off x="3120" y="3648"/>
                  <a:ext cx="144" cy="144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91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64" y="3648"/>
                  <a:ext cx="144" cy="144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92" name="Rectangle 184"/>
                <p:cNvSpPr>
                  <a:spLocks noChangeArrowheads="1"/>
                </p:cNvSpPr>
                <p:nvPr/>
              </p:nvSpPr>
              <p:spPr bwMode="auto">
                <a:xfrm>
                  <a:off x="3408" y="3648"/>
                  <a:ext cx="144" cy="144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93" name="Rectangle 185"/>
                <p:cNvSpPr>
                  <a:spLocks noChangeArrowheads="1"/>
                </p:cNvSpPr>
                <p:nvPr/>
              </p:nvSpPr>
              <p:spPr bwMode="auto">
                <a:xfrm>
                  <a:off x="3120" y="3792"/>
                  <a:ext cx="144" cy="144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94" name="Rectangle 186"/>
                <p:cNvSpPr>
                  <a:spLocks noChangeArrowheads="1"/>
                </p:cNvSpPr>
                <p:nvPr/>
              </p:nvSpPr>
              <p:spPr bwMode="auto">
                <a:xfrm>
                  <a:off x="3264" y="3792"/>
                  <a:ext cx="144" cy="144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95" name="Rectangle 187"/>
                <p:cNvSpPr>
                  <a:spLocks noChangeArrowheads="1"/>
                </p:cNvSpPr>
                <p:nvPr/>
              </p:nvSpPr>
              <p:spPr bwMode="auto">
                <a:xfrm>
                  <a:off x="3408" y="3792"/>
                  <a:ext cx="144" cy="144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96" name="Rectangle 188"/>
                <p:cNvSpPr>
                  <a:spLocks noChangeArrowheads="1"/>
                </p:cNvSpPr>
                <p:nvPr/>
              </p:nvSpPr>
              <p:spPr bwMode="auto">
                <a:xfrm>
                  <a:off x="3120" y="3936"/>
                  <a:ext cx="144" cy="144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97" name="Rectangle 189"/>
                <p:cNvSpPr>
                  <a:spLocks noChangeArrowheads="1"/>
                </p:cNvSpPr>
                <p:nvPr/>
              </p:nvSpPr>
              <p:spPr bwMode="auto">
                <a:xfrm>
                  <a:off x="3264" y="3936"/>
                  <a:ext cx="144" cy="144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98" name="Rectangle 190"/>
                <p:cNvSpPr>
                  <a:spLocks noChangeArrowheads="1"/>
                </p:cNvSpPr>
                <p:nvPr/>
              </p:nvSpPr>
              <p:spPr bwMode="auto">
                <a:xfrm>
                  <a:off x="3408" y="3936"/>
                  <a:ext cx="144" cy="144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99199" name="AutoShape 191"/>
            <p:cNvSpPr>
              <a:spLocks noChangeArrowheads="1"/>
            </p:cNvSpPr>
            <p:nvPr/>
          </p:nvSpPr>
          <p:spPr bwMode="auto">
            <a:xfrm rot="1296561">
              <a:off x="3312" y="2592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200" name="AutoShape 192"/>
          <p:cNvSpPr>
            <a:spLocks noChangeArrowheads="1"/>
          </p:cNvSpPr>
          <p:nvPr/>
        </p:nvSpPr>
        <p:spPr bwMode="auto">
          <a:xfrm>
            <a:off x="5334000" y="3581400"/>
            <a:ext cx="1828800" cy="533400"/>
          </a:xfrm>
          <a:prstGeom prst="rightArrow">
            <a:avLst>
              <a:gd name="adj1" fmla="val 50000"/>
              <a:gd name="adj2" fmla="val 85714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93"/>
          <p:cNvGrpSpPr>
            <a:grpSpLocks/>
          </p:cNvGrpSpPr>
          <p:nvPr/>
        </p:nvGrpSpPr>
        <p:grpSpPr bwMode="auto">
          <a:xfrm>
            <a:off x="7162800" y="1524000"/>
            <a:ext cx="1371600" cy="3962400"/>
            <a:chOff x="4512" y="960"/>
            <a:chExt cx="864" cy="2496"/>
          </a:xfrm>
        </p:grpSpPr>
        <p:sp>
          <p:nvSpPr>
            <p:cNvPr id="299202" name="Text Box 194"/>
            <p:cNvSpPr txBox="1">
              <a:spLocks noChangeArrowheads="1"/>
            </p:cNvSpPr>
            <p:nvPr/>
          </p:nvSpPr>
          <p:spPr bwMode="auto">
            <a:xfrm>
              <a:off x="4608" y="960"/>
              <a:ext cx="63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en-GB" sz="2000" b="1" u="sng">
                  <a:latin typeface="Times New Roman" pitchFamily="18" charset="0"/>
                  <a:cs typeface="Arial" charset="0"/>
                </a:rPr>
                <a:t>Clients</a:t>
              </a:r>
            </a:p>
            <a:p>
              <a:pPr algn="l"/>
              <a:r>
                <a:rPr lang="en-US" altLang="en-GB" sz="2000" b="1">
                  <a:latin typeface="Times New Roman" pitchFamily="18" charset="0"/>
                  <a:cs typeface="Arial" charset="0"/>
                </a:rPr>
                <a:t>(Tier 3)</a:t>
              </a:r>
            </a:p>
          </p:txBody>
        </p:sp>
        <p:sp>
          <p:nvSpPr>
            <p:cNvPr id="299203" name="AutoShape 195"/>
            <p:cNvSpPr>
              <a:spLocks noChangeArrowheads="1"/>
            </p:cNvSpPr>
            <p:nvPr/>
          </p:nvSpPr>
          <p:spPr bwMode="auto">
            <a:xfrm>
              <a:off x="4512" y="1488"/>
              <a:ext cx="864" cy="196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204" name="Text Box 196"/>
          <p:cNvSpPr txBox="1">
            <a:spLocks noChangeArrowheads="1"/>
          </p:cNvSpPr>
          <p:nvPr/>
        </p:nvSpPr>
        <p:spPr bwMode="auto">
          <a:xfrm>
            <a:off x="7543800" y="5486400"/>
            <a:ext cx="655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Tools</a:t>
            </a:r>
          </a:p>
        </p:txBody>
      </p:sp>
      <p:sp>
        <p:nvSpPr>
          <p:cNvPr id="299205" name="AutoShape 197"/>
          <p:cNvSpPr>
            <a:spLocks noChangeArrowheads="1"/>
          </p:cNvSpPr>
          <p:nvPr/>
        </p:nvSpPr>
        <p:spPr bwMode="auto">
          <a:xfrm>
            <a:off x="2667000" y="2514600"/>
            <a:ext cx="914400" cy="304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206" name="Text Box 198"/>
          <p:cNvSpPr txBox="1">
            <a:spLocks noChangeArrowheads="1"/>
          </p:cNvSpPr>
          <p:nvPr/>
        </p:nvSpPr>
        <p:spPr bwMode="auto">
          <a:xfrm>
            <a:off x="3200400" y="2819400"/>
            <a:ext cx="587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Meta</a:t>
            </a:r>
          </a:p>
          <a:p>
            <a:r>
              <a:rPr lang="en-US" sz="1400" b="1"/>
              <a:t>Data</a:t>
            </a:r>
          </a:p>
        </p:txBody>
      </p:sp>
      <p:sp>
        <p:nvSpPr>
          <p:cNvPr id="299207" name="AutoShape 199"/>
          <p:cNvSpPr>
            <a:spLocks noChangeArrowheads="1"/>
          </p:cNvSpPr>
          <p:nvPr/>
        </p:nvSpPr>
        <p:spPr bwMode="auto">
          <a:xfrm rot="5400000">
            <a:off x="2933700" y="3009900"/>
            <a:ext cx="457200" cy="2286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208" name="AutoShape 200"/>
          <p:cNvSpPr>
            <a:spLocks noChangeArrowheads="1"/>
          </p:cNvSpPr>
          <p:nvPr/>
        </p:nvSpPr>
        <p:spPr bwMode="auto">
          <a:xfrm>
            <a:off x="685800" y="2362200"/>
            <a:ext cx="1524000" cy="3124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209" name="Text Box 201"/>
          <p:cNvSpPr txBox="1">
            <a:spLocks noChangeArrowheads="1"/>
          </p:cNvSpPr>
          <p:nvPr/>
        </p:nvSpPr>
        <p:spPr bwMode="auto">
          <a:xfrm>
            <a:off x="684213" y="5486400"/>
            <a:ext cx="1296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Data sources</a:t>
            </a:r>
          </a:p>
        </p:txBody>
      </p:sp>
      <p:sp>
        <p:nvSpPr>
          <p:cNvPr id="299210" name="AutoShape 202"/>
          <p:cNvSpPr>
            <a:spLocks noChangeArrowheads="1"/>
          </p:cNvSpPr>
          <p:nvPr/>
        </p:nvSpPr>
        <p:spPr bwMode="auto">
          <a:xfrm>
            <a:off x="2438400" y="2362200"/>
            <a:ext cx="3124200" cy="3124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211" name="Text Box 203"/>
          <p:cNvSpPr txBox="1">
            <a:spLocks noChangeArrowheads="1"/>
          </p:cNvSpPr>
          <p:nvPr/>
        </p:nvSpPr>
        <p:spPr bwMode="auto">
          <a:xfrm>
            <a:off x="760413" y="1500188"/>
            <a:ext cx="10080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GB" sz="2000" b="1" u="sng">
                <a:latin typeface="Times New Roman" pitchFamily="18" charset="0"/>
                <a:cs typeface="Arial" charset="0"/>
              </a:rPr>
              <a:t>Data</a:t>
            </a:r>
          </a:p>
          <a:p>
            <a:r>
              <a:rPr lang="en-US" altLang="en-GB" sz="2000" b="1">
                <a:latin typeface="Times New Roman" pitchFamily="18" charset="0"/>
                <a:cs typeface="Arial" charset="0"/>
              </a:rPr>
              <a:t>(Tier 0)</a:t>
            </a:r>
          </a:p>
        </p:txBody>
      </p:sp>
      <p:grpSp>
        <p:nvGrpSpPr>
          <p:cNvPr id="12" name="Group 204"/>
          <p:cNvGrpSpPr>
            <a:grpSpLocks/>
          </p:cNvGrpSpPr>
          <p:nvPr/>
        </p:nvGrpSpPr>
        <p:grpSpPr bwMode="auto">
          <a:xfrm>
            <a:off x="0" y="3429000"/>
            <a:ext cx="869950" cy="1571625"/>
            <a:chOff x="0" y="2160"/>
            <a:chExt cx="548" cy="990"/>
          </a:xfrm>
        </p:grpSpPr>
        <p:sp>
          <p:nvSpPr>
            <p:cNvPr id="299213" name="Text Box 205"/>
            <p:cNvSpPr txBox="1">
              <a:spLocks noChangeArrowheads="1"/>
            </p:cNvSpPr>
            <p:nvPr/>
          </p:nvSpPr>
          <p:spPr bwMode="auto">
            <a:xfrm>
              <a:off x="0" y="235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ym typeface="Webdings" pitchFamily="18" charset="2"/>
                </a:rPr>
                <a:t></a:t>
              </a:r>
            </a:p>
          </p:txBody>
        </p:sp>
        <p:sp>
          <p:nvSpPr>
            <p:cNvPr id="299214" name="Rectangle 206"/>
            <p:cNvSpPr>
              <a:spLocks noChangeArrowheads="1"/>
            </p:cNvSpPr>
            <p:nvPr/>
          </p:nvSpPr>
          <p:spPr bwMode="auto">
            <a:xfrm>
              <a:off x="0" y="225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ym typeface="Webdings" pitchFamily="18" charset="2"/>
                </a:rPr>
                <a:t></a:t>
              </a:r>
            </a:p>
          </p:txBody>
        </p:sp>
        <p:sp>
          <p:nvSpPr>
            <p:cNvPr id="299215" name="Text Box 207"/>
            <p:cNvSpPr txBox="1">
              <a:spLocks noChangeArrowheads="1"/>
            </p:cNvSpPr>
            <p:nvPr/>
          </p:nvSpPr>
          <p:spPr bwMode="auto">
            <a:xfrm>
              <a:off x="0" y="238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ym typeface="Webdings" pitchFamily="18" charset="2"/>
                </a:rPr>
                <a:t></a:t>
              </a:r>
            </a:p>
          </p:txBody>
        </p:sp>
        <p:sp>
          <p:nvSpPr>
            <p:cNvPr id="299216" name="Rectangle 208"/>
            <p:cNvSpPr>
              <a:spLocks noChangeArrowheads="1"/>
            </p:cNvSpPr>
            <p:nvPr/>
          </p:nvSpPr>
          <p:spPr bwMode="auto">
            <a:xfrm>
              <a:off x="96" y="23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ym typeface="Webdings" pitchFamily="18" charset="2"/>
                </a:rPr>
                <a:t></a:t>
              </a:r>
            </a:p>
          </p:txBody>
        </p:sp>
        <p:sp>
          <p:nvSpPr>
            <p:cNvPr id="299217" name="Text Box 209"/>
            <p:cNvSpPr txBox="1">
              <a:spLocks noChangeArrowheads="1"/>
            </p:cNvSpPr>
            <p:nvPr/>
          </p:nvSpPr>
          <p:spPr bwMode="auto">
            <a:xfrm>
              <a:off x="96" y="247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ym typeface="Webdings" pitchFamily="18" charset="2"/>
                </a:rPr>
                <a:t></a:t>
              </a:r>
            </a:p>
          </p:txBody>
        </p:sp>
        <p:sp>
          <p:nvSpPr>
            <p:cNvPr id="299218" name="Rectangle 210"/>
            <p:cNvSpPr>
              <a:spLocks noChangeArrowheads="1"/>
            </p:cNvSpPr>
            <p:nvPr/>
          </p:nvSpPr>
          <p:spPr bwMode="auto">
            <a:xfrm>
              <a:off x="192" y="244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ym typeface="Webdings" pitchFamily="18" charset="2"/>
                </a:rPr>
                <a:t></a:t>
              </a:r>
            </a:p>
          </p:txBody>
        </p:sp>
        <p:sp>
          <p:nvSpPr>
            <p:cNvPr id="299219" name="Text Box 211"/>
            <p:cNvSpPr txBox="1">
              <a:spLocks noChangeArrowheads="1"/>
            </p:cNvSpPr>
            <p:nvPr/>
          </p:nvSpPr>
          <p:spPr bwMode="auto">
            <a:xfrm>
              <a:off x="48" y="238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ym typeface="Webdings" pitchFamily="18" charset="2"/>
                </a:rPr>
                <a:t></a:t>
              </a:r>
            </a:p>
          </p:txBody>
        </p:sp>
        <p:sp>
          <p:nvSpPr>
            <p:cNvPr id="299220" name="Rectangle 212"/>
            <p:cNvSpPr>
              <a:spLocks noChangeArrowheads="1"/>
            </p:cNvSpPr>
            <p:nvPr/>
          </p:nvSpPr>
          <p:spPr bwMode="auto">
            <a:xfrm>
              <a:off x="144" y="235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ym typeface="Webdings" pitchFamily="18" charset="2"/>
                </a:rPr>
                <a:t></a:t>
              </a:r>
            </a:p>
          </p:txBody>
        </p:sp>
        <p:sp>
          <p:nvSpPr>
            <p:cNvPr id="299221" name="Text Box 213"/>
            <p:cNvSpPr txBox="1">
              <a:spLocks noChangeArrowheads="1"/>
            </p:cNvSpPr>
            <p:nvPr/>
          </p:nvSpPr>
          <p:spPr bwMode="auto">
            <a:xfrm>
              <a:off x="48" y="219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ym typeface="Webdings" pitchFamily="18" charset="2"/>
                </a:rPr>
                <a:t></a:t>
              </a:r>
            </a:p>
          </p:txBody>
        </p:sp>
        <p:sp>
          <p:nvSpPr>
            <p:cNvPr id="299222" name="Rectangle 214"/>
            <p:cNvSpPr>
              <a:spLocks noChangeArrowheads="1"/>
            </p:cNvSpPr>
            <p:nvPr/>
          </p:nvSpPr>
          <p:spPr bwMode="auto">
            <a:xfrm>
              <a:off x="144" y="216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ym typeface="Webdings" pitchFamily="18" charset="2"/>
                </a:rPr>
                <a:t></a:t>
              </a:r>
            </a:p>
          </p:txBody>
        </p:sp>
        <p:sp>
          <p:nvSpPr>
            <p:cNvPr id="299223" name="Text Box 215"/>
            <p:cNvSpPr txBox="1">
              <a:spLocks noChangeArrowheads="1"/>
            </p:cNvSpPr>
            <p:nvPr/>
          </p:nvSpPr>
          <p:spPr bwMode="auto">
            <a:xfrm>
              <a:off x="144" y="2286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ym typeface="Webdings" pitchFamily="18" charset="2"/>
                </a:rPr>
                <a:t></a:t>
              </a:r>
            </a:p>
          </p:txBody>
        </p:sp>
        <p:sp>
          <p:nvSpPr>
            <p:cNvPr id="299224" name="Rectangle 216"/>
            <p:cNvSpPr>
              <a:spLocks noChangeArrowheads="1"/>
            </p:cNvSpPr>
            <p:nvPr/>
          </p:nvSpPr>
          <p:spPr bwMode="auto">
            <a:xfrm>
              <a:off x="240" y="225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ym typeface="Webdings" pitchFamily="18" charset="2"/>
                </a:rPr>
                <a:t></a:t>
              </a:r>
            </a:p>
          </p:txBody>
        </p:sp>
        <p:sp>
          <p:nvSpPr>
            <p:cNvPr id="299225" name="Text Box 217"/>
            <p:cNvSpPr txBox="1">
              <a:spLocks noChangeArrowheads="1"/>
            </p:cNvSpPr>
            <p:nvPr/>
          </p:nvSpPr>
          <p:spPr bwMode="auto">
            <a:xfrm>
              <a:off x="240" y="238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ym typeface="Webdings" pitchFamily="18" charset="2"/>
                </a:rPr>
                <a:t></a:t>
              </a:r>
            </a:p>
          </p:txBody>
        </p:sp>
        <p:sp>
          <p:nvSpPr>
            <p:cNvPr id="299226" name="Text Box 218"/>
            <p:cNvSpPr txBox="1">
              <a:spLocks noChangeArrowheads="1"/>
            </p:cNvSpPr>
            <p:nvPr/>
          </p:nvSpPr>
          <p:spPr bwMode="auto">
            <a:xfrm>
              <a:off x="192" y="228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ym typeface="Webdings" pitchFamily="18" charset="2"/>
                </a:rPr>
                <a:t></a:t>
              </a:r>
            </a:p>
          </p:txBody>
        </p:sp>
        <p:sp>
          <p:nvSpPr>
            <p:cNvPr id="299227" name="Rectangle 219"/>
            <p:cNvSpPr>
              <a:spLocks noChangeArrowheads="1"/>
            </p:cNvSpPr>
            <p:nvPr/>
          </p:nvSpPr>
          <p:spPr bwMode="auto">
            <a:xfrm>
              <a:off x="0" y="254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ym typeface="Webdings" pitchFamily="18" charset="2"/>
                </a:rPr>
                <a:t></a:t>
              </a:r>
            </a:p>
          </p:txBody>
        </p:sp>
        <p:sp>
          <p:nvSpPr>
            <p:cNvPr id="299228" name="Text Box 220"/>
            <p:cNvSpPr txBox="1">
              <a:spLocks noChangeArrowheads="1"/>
            </p:cNvSpPr>
            <p:nvPr/>
          </p:nvSpPr>
          <p:spPr bwMode="auto">
            <a:xfrm>
              <a:off x="0" y="2784"/>
              <a:ext cx="45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hlink"/>
                  </a:solidFill>
                </a:rPr>
                <a:t>IT</a:t>
              </a:r>
            </a:p>
            <a:p>
              <a:r>
                <a:rPr lang="en-US" sz="1600">
                  <a:solidFill>
                    <a:schemeClr val="hlink"/>
                  </a:solidFill>
                </a:rPr>
                <a:t>Users</a:t>
              </a:r>
            </a:p>
          </p:txBody>
        </p:sp>
      </p:grpSp>
      <p:grpSp>
        <p:nvGrpSpPr>
          <p:cNvPr id="13" name="Group 221"/>
          <p:cNvGrpSpPr>
            <a:grpSpLocks/>
          </p:cNvGrpSpPr>
          <p:nvPr/>
        </p:nvGrpSpPr>
        <p:grpSpPr bwMode="auto">
          <a:xfrm>
            <a:off x="8137525" y="3457575"/>
            <a:ext cx="1006475" cy="1238250"/>
            <a:chOff x="5126" y="2178"/>
            <a:chExt cx="634" cy="780"/>
          </a:xfrm>
        </p:grpSpPr>
        <p:sp>
          <p:nvSpPr>
            <p:cNvPr id="299230" name="Text Box 222"/>
            <p:cNvSpPr txBox="1">
              <a:spLocks noChangeArrowheads="1"/>
            </p:cNvSpPr>
            <p:nvPr/>
          </p:nvSpPr>
          <p:spPr bwMode="auto">
            <a:xfrm>
              <a:off x="5376" y="217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ym typeface="Webdings" pitchFamily="18" charset="2"/>
                </a:rPr>
                <a:t></a:t>
              </a:r>
            </a:p>
          </p:txBody>
        </p:sp>
        <p:sp>
          <p:nvSpPr>
            <p:cNvPr id="299231" name="Rectangle 223"/>
            <p:cNvSpPr>
              <a:spLocks noChangeArrowheads="1"/>
            </p:cNvSpPr>
            <p:nvPr/>
          </p:nvSpPr>
          <p:spPr bwMode="auto">
            <a:xfrm>
              <a:off x="5328" y="232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800">
                  <a:sym typeface="Webdings" pitchFamily="18" charset="2"/>
                </a:rPr>
                <a:t></a:t>
              </a:r>
            </a:p>
          </p:txBody>
        </p:sp>
        <p:sp>
          <p:nvSpPr>
            <p:cNvPr id="299232" name="Text Box 224"/>
            <p:cNvSpPr txBox="1">
              <a:spLocks noChangeArrowheads="1"/>
            </p:cNvSpPr>
            <p:nvPr/>
          </p:nvSpPr>
          <p:spPr bwMode="auto">
            <a:xfrm>
              <a:off x="5126" y="2592"/>
              <a:ext cx="63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hlink"/>
                  </a:solidFill>
                </a:rPr>
                <a:t>Business</a:t>
              </a:r>
            </a:p>
            <a:p>
              <a:r>
                <a:rPr lang="en-US" sz="1600">
                  <a:solidFill>
                    <a:schemeClr val="hlink"/>
                  </a:solidFill>
                </a:rPr>
                <a:t>Users</a:t>
              </a:r>
            </a:p>
          </p:txBody>
        </p:sp>
      </p:grpSp>
      <p:sp>
        <p:nvSpPr>
          <p:cNvPr id="299233" name="Line 225"/>
          <p:cNvSpPr>
            <a:spLocks noChangeShapeType="1"/>
          </p:cNvSpPr>
          <p:nvPr/>
        </p:nvSpPr>
        <p:spPr bwMode="auto">
          <a:xfrm>
            <a:off x="685800" y="41148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9234" name="Line 226"/>
          <p:cNvSpPr>
            <a:spLocks noChangeShapeType="1"/>
          </p:cNvSpPr>
          <p:nvPr/>
        </p:nvSpPr>
        <p:spPr bwMode="auto">
          <a:xfrm flipV="1">
            <a:off x="609600" y="3276600"/>
            <a:ext cx="381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" name="Group 227"/>
          <p:cNvGrpSpPr>
            <a:grpSpLocks/>
          </p:cNvGrpSpPr>
          <p:nvPr/>
        </p:nvGrpSpPr>
        <p:grpSpPr bwMode="auto">
          <a:xfrm>
            <a:off x="6248400" y="5029200"/>
            <a:ext cx="1600200" cy="946150"/>
            <a:chOff x="3936" y="3168"/>
            <a:chExt cx="1008" cy="596"/>
          </a:xfrm>
        </p:grpSpPr>
        <p:sp>
          <p:nvSpPr>
            <p:cNvPr id="299236" name="Text Box 228"/>
            <p:cNvSpPr txBox="1">
              <a:spLocks noChangeArrowheads="1"/>
            </p:cNvSpPr>
            <p:nvPr/>
          </p:nvSpPr>
          <p:spPr bwMode="auto">
            <a:xfrm>
              <a:off x="4320" y="316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ym typeface="Webdings" pitchFamily="18" charset="2"/>
                </a:rPr>
                <a:t></a:t>
              </a:r>
            </a:p>
          </p:txBody>
        </p:sp>
        <p:sp>
          <p:nvSpPr>
            <p:cNvPr id="299237" name="Rectangle 229"/>
            <p:cNvSpPr>
              <a:spLocks noChangeArrowheads="1"/>
            </p:cNvSpPr>
            <p:nvPr/>
          </p:nvSpPr>
          <p:spPr bwMode="auto">
            <a:xfrm>
              <a:off x="4272" y="331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800">
                  <a:sym typeface="Webdings" pitchFamily="18" charset="2"/>
                </a:rPr>
                <a:t></a:t>
              </a:r>
            </a:p>
          </p:txBody>
        </p:sp>
        <p:sp>
          <p:nvSpPr>
            <p:cNvPr id="299238" name="Text Box 230"/>
            <p:cNvSpPr txBox="1">
              <a:spLocks noChangeArrowheads="1"/>
            </p:cNvSpPr>
            <p:nvPr/>
          </p:nvSpPr>
          <p:spPr bwMode="auto">
            <a:xfrm>
              <a:off x="3936" y="3552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chemeClr val="hlink"/>
                  </a:solidFill>
                </a:rPr>
                <a:t>Business Users</a:t>
              </a:r>
            </a:p>
          </p:txBody>
        </p:sp>
      </p:grpSp>
      <p:grpSp>
        <p:nvGrpSpPr>
          <p:cNvPr id="15" name="Group 231"/>
          <p:cNvGrpSpPr>
            <a:grpSpLocks/>
          </p:cNvGrpSpPr>
          <p:nvPr/>
        </p:nvGrpSpPr>
        <p:grpSpPr bwMode="auto">
          <a:xfrm>
            <a:off x="7315200" y="4495800"/>
            <a:ext cx="1049338" cy="904875"/>
            <a:chOff x="4608" y="2832"/>
            <a:chExt cx="661" cy="570"/>
          </a:xfrm>
        </p:grpSpPr>
        <p:grpSp>
          <p:nvGrpSpPr>
            <p:cNvPr id="16" name="Group 232"/>
            <p:cNvGrpSpPr>
              <a:grpSpLocks/>
            </p:cNvGrpSpPr>
            <p:nvPr/>
          </p:nvGrpSpPr>
          <p:grpSpPr bwMode="auto">
            <a:xfrm>
              <a:off x="4608" y="2832"/>
              <a:ext cx="661" cy="570"/>
              <a:chOff x="4448" y="2838"/>
              <a:chExt cx="661" cy="570"/>
            </a:xfrm>
          </p:grpSpPr>
          <p:sp>
            <p:nvSpPr>
              <p:cNvPr id="299241" name="Text Box 233"/>
              <p:cNvSpPr txBox="1">
                <a:spLocks noChangeArrowheads="1"/>
              </p:cNvSpPr>
              <p:nvPr/>
            </p:nvSpPr>
            <p:spPr bwMode="auto">
              <a:xfrm>
                <a:off x="4448" y="2838"/>
                <a:ext cx="66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en-GB" sz="1200" b="1">
                    <a:cs typeface="Arial" charset="0"/>
                  </a:rPr>
                  <a:t>Data Mining</a:t>
                </a:r>
              </a:p>
            </p:txBody>
          </p:sp>
          <p:sp>
            <p:nvSpPr>
              <p:cNvPr id="299242" name="AutoShape 234"/>
              <p:cNvSpPr>
                <a:spLocks noChangeArrowheads="1"/>
              </p:cNvSpPr>
              <p:nvPr/>
            </p:nvSpPr>
            <p:spPr bwMode="auto">
              <a:xfrm>
                <a:off x="4560" y="2976"/>
                <a:ext cx="432" cy="432"/>
              </a:xfrm>
              <a:prstGeom prst="star16">
                <a:avLst>
                  <a:gd name="adj" fmla="val 37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9243" name="Rectangle 235"/>
            <p:cNvSpPr>
              <a:spLocks noChangeArrowheads="1"/>
            </p:cNvSpPr>
            <p:nvPr/>
          </p:nvSpPr>
          <p:spPr bwMode="auto">
            <a:xfrm>
              <a:off x="4704" y="2976"/>
              <a:ext cx="4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 eaLnBrk="1" hangingPunct="1"/>
              <a:r>
                <a:rPr lang="en-US" sz="3600" b="1">
                  <a:sym typeface="Webdings" pitchFamily="18" charset="2"/>
                </a:rPr>
                <a:t></a:t>
              </a:r>
              <a:r>
                <a:rPr lang="en-US" sz="3600"/>
                <a:t> </a:t>
              </a:r>
            </a:p>
          </p:txBody>
        </p:sp>
      </p:grpSp>
      <p:grpSp>
        <p:nvGrpSpPr>
          <p:cNvPr id="17" name="Group 236"/>
          <p:cNvGrpSpPr>
            <a:grpSpLocks/>
          </p:cNvGrpSpPr>
          <p:nvPr/>
        </p:nvGrpSpPr>
        <p:grpSpPr bwMode="auto">
          <a:xfrm>
            <a:off x="838200" y="3657600"/>
            <a:ext cx="835025" cy="795338"/>
            <a:chOff x="1334" y="3648"/>
            <a:chExt cx="526" cy="501"/>
          </a:xfrm>
        </p:grpSpPr>
        <p:sp>
          <p:nvSpPr>
            <p:cNvPr id="299245" name="AutoShape 237"/>
            <p:cNvSpPr>
              <a:spLocks noChangeArrowheads="1"/>
            </p:cNvSpPr>
            <p:nvPr/>
          </p:nvSpPr>
          <p:spPr bwMode="auto">
            <a:xfrm>
              <a:off x="1488" y="3648"/>
              <a:ext cx="192" cy="192"/>
            </a:xfrm>
            <a:prstGeom prst="flowChartMagneticTap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246" name="AutoShape 238"/>
            <p:cNvSpPr>
              <a:spLocks noChangeArrowheads="1"/>
            </p:cNvSpPr>
            <p:nvPr/>
          </p:nvSpPr>
          <p:spPr bwMode="auto">
            <a:xfrm>
              <a:off x="1440" y="3648"/>
              <a:ext cx="192" cy="192"/>
            </a:xfrm>
            <a:prstGeom prst="flowChartMagneticTap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247" name="AutoShape 239"/>
            <p:cNvSpPr>
              <a:spLocks noChangeArrowheads="1"/>
            </p:cNvSpPr>
            <p:nvPr/>
          </p:nvSpPr>
          <p:spPr bwMode="auto">
            <a:xfrm>
              <a:off x="1392" y="3648"/>
              <a:ext cx="192" cy="192"/>
            </a:xfrm>
            <a:prstGeom prst="flowChartMagneticTap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248" name="Text Box 240"/>
            <p:cNvSpPr txBox="1">
              <a:spLocks noChangeArrowheads="1"/>
            </p:cNvSpPr>
            <p:nvPr/>
          </p:nvSpPr>
          <p:spPr bwMode="auto">
            <a:xfrm>
              <a:off x="1334" y="3861"/>
              <a:ext cx="5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cs typeface="Arial" charset="0"/>
                </a:rPr>
                <a:t>Archived</a:t>
              </a:r>
            </a:p>
            <a:p>
              <a:r>
                <a:rPr lang="en-US" sz="1200" b="1">
                  <a:cs typeface="Arial" charset="0"/>
                </a:rPr>
                <a:t>data</a:t>
              </a:r>
            </a:p>
          </p:txBody>
        </p:sp>
      </p:grpSp>
      <p:sp>
        <p:nvSpPr>
          <p:cNvPr id="299249" name="Line 241"/>
          <p:cNvSpPr>
            <a:spLocks noChangeShapeType="1"/>
          </p:cNvSpPr>
          <p:nvPr/>
        </p:nvSpPr>
        <p:spPr bwMode="auto">
          <a:xfrm>
            <a:off x="685800" y="3962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8" name="Group 242"/>
          <p:cNvGrpSpPr>
            <a:grpSpLocks/>
          </p:cNvGrpSpPr>
          <p:nvPr/>
        </p:nvGrpSpPr>
        <p:grpSpPr bwMode="auto">
          <a:xfrm>
            <a:off x="7391400" y="3529013"/>
            <a:ext cx="946150" cy="1006475"/>
            <a:chOff x="4444" y="2304"/>
            <a:chExt cx="596" cy="634"/>
          </a:xfrm>
        </p:grpSpPr>
        <p:sp>
          <p:nvSpPr>
            <p:cNvPr id="299251" name="Text Box 243"/>
            <p:cNvSpPr txBox="1">
              <a:spLocks noChangeArrowheads="1"/>
            </p:cNvSpPr>
            <p:nvPr/>
          </p:nvSpPr>
          <p:spPr bwMode="auto">
            <a:xfrm>
              <a:off x="4488" y="2350"/>
              <a:ext cx="51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GB" sz="1200" b="1">
                  <a:cs typeface="Arial" charset="0"/>
                </a:rPr>
                <a:t>Analysis</a:t>
              </a:r>
            </a:p>
          </p:txBody>
        </p:sp>
        <p:sp>
          <p:nvSpPr>
            <p:cNvPr id="299252" name="Text Box 244"/>
            <p:cNvSpPr txBox="1">
              <a:spLocks noChangeArrowheads="1"/>
            </p:cNvSpPr>
            <p:nvPr/>
          </p:nvSpPr>
          <p:spPr bwMode="auto">
            <a:xfrm>
              <a:off x="4444" y="2304"/>
              <a:ext cx="59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6000">
                  <a:sym typeface="Webdings" pitchFamily="18" charset="2"/>
                </a:rPr>
                <a:t></a:t>
              </a:r>
            </a:p>
          </p:txBody>
        </p:sp>
      </p:grpSp>
      <p:grpSp>
        <p:nvGrpSpPr>
          <p:cNvPr id="19" name="Group 245"/>
          <p:cNvGrpSpPr>
            <a:grpSpLocks/>
          </p:cNvGrpSpPr>
          <p:nvPr/>
        </p:nvGrpSpPr>
        <p:grpSpPr bwMode="auto">
          <a:xfrm>
            <a:off x="5394325" y="1524000"/>
            <a:ext cx="1771650" cy="3986213"/>
            <a:chOff x="3398" y="960"/>
            <a:chExt cx="1116" cy="2511"/>
          </a:xfrm>
        </p:grpSpPr>
        <p:sp>
          <p:nvSpPr>
            <p:cNvPr id="299254" name="Text Box 246"/>
            <p:cNvSpPr txBox="1">
              <a:spLocks noChangeArrowheads="1"/>
            </p:cNvSpPr>
            <p:nvPr/>
          </p:nvSpPr>
          <p:spPr bwMode="auto">
            <a:xfrm>
              <a:off x="3398" y="960"/>
              <a:ext cx="11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GB" sz="2000" b="1" u="sng">
                  <a:latin typeface="Times New Roman" pitchFamily="18" charset="0"/>
                  <a:cs typeface="Arial" charset="0"/>
                </a:rPr>
                <a:t>OLAP Servers</a:t>
              </a:r>
            </a:p>
            <a:p>
              <a:r>
                <a:rPr lang="en-US" altLang="en-GB" sz="2000" b="1">
                  <a:latin typeface="Times New Roman" pitchFamily="18" charset="0"/>
                  <a:cs typeface="Arial" charset="0"/>
                </a:rPr>
                <a:t>(Tier 2)</a:t>
              </a:r>
            </a:p>
          </p:txBody>
        </p:sp>
        <p:sp>
          <p:nvSpPr>
            <p:cNvPr id="299255" name="AutoShape 247"/>
            <p:cNvSpPr>
              <a:spLocks noChangeArrowheads="1"/>
            </p:cNvSpPr>
            <p:nvPr/>
          </p:nvSpPr>
          <p:spPr bwMode="auto">
            <a:xfrm>
              <a:off x="3600" y="1503"/>
              <a:ext cx="816" cy="196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48"/>
          <p:cNvGrpSpPr>
            <a:grpSpLocks/>
          </p:cNvGrpSpPr>
          <p:nvPr/>
        </p:nvGrpSpPr>
        <p:grpSpPr bwMode="auto">
          <a:xfrm>
            <a:off x="4876800" y="3124200"/>
            <a:ext cx="3733800" cy="2438400"/>
            <a:chOff x="3072" y="1968"/>
            <a:chExt cx="2352" cy="1536"/>
          </a:xfrm>
        </p:grpSpPr>
        <p:sp>
          <p:nvSpPr>
            <p:cNvPr id="299257" name="Line 249"/>
            <p:cNvSpPr>
              <a:spLocks noChangeShapeType="1"/>
            </p:cNvSpPr>
            <p:nvPr/>
          </p:nvSpPr>
          <p:spPr bwMode="auto">
            <a:xfrm flipH="1" flipV="1">
              <a:off x="3312" y="3264"/>
              <a:ext cx="105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258" name="Line 250"/>
            <p:cNvSpPr>
              <a:spLocks noChangeShapeType="1"/>
            </p:cNvSpPr>
            <p:nvPr/>
          </p:nvSpPr>
          <p:spPr bwMode="auto">
            <a:xfrm flipH="1" flipV="1">
              <a:off x="5088" y="1968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259" name="Line 251"/>
            <p:cNvSpPr>
              <a:spLocks noChangeShapeType="1"/>
            </p:cNvSpPr>
            <p:nvPr/>
          </p:nvSpPr>
          <p:spPr bwMode="auto">
            <a:xfrm flipH="1">
              <a:off x="5136" y="2496"/>
              <a:ext cx="28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260" name="Line 252"/>
            <p:cNvSpPr>
              <a:spLocks noChangeShapeType="1"/>
            </p:cNvSpPr>
            <p:nvPr/>
          </p:nvSpPr>
          <p:spPr bwMode="auto">
            <a:xfrm flipH="1" flipV="1">
              <a:off x="4166" y="3165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261" name="Line 253"/>
            <p:cNvSpPr>
              <a:spLocks noChangeShapeType="1"/>
            </p:cNvSpPr>
            <p:nvPr/>
          </p:nvSpPr>
          <p:spPr bwMode="auto">
            <a:xfrm flipV="1">
              <a:off x="4550" y="3165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262" name="Freeform 254"/>
            <p:cNvSpPr>
              <a:spLocks/>
            </p:cNvSpPr>
            <p:nvPr/>
          </p:nvSpPr>
          <p:spPr bwMode="auto">
            <a:xfrm>
              <a:off x="3072" y="2751"/>
              <a:ext cx="1296" cy="7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528"/>
                </a:cxn>
                <a:cxn ang="0">
                  <a:pos x="1296" y="816"/>
                </a:cxn>
              </a:cxnLst>
              <a:rect l="0" t="0" r="r" b="b"/>
              <a:pathLst>
                <a:path w="1296" h="816">
                  <a:moveTo>
                    <a:pt x="0" y="0"/>
                  </a:moveTo>
                  <a:cubicBezTo>
                    <a:pt x="180" y="196"/>
                    <a:pt x="360" y="392"/>
                    <a:pt x="576" y="528"/>
                  </a:cubicBezTo>
                  <a:cubicBezTo>
                    <a:pt x="792" y="664"/>
                    <a:pt x="1044" y="740"/>
                    <a:pt x="1296" y="81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263" name="Freeform 255"/>
            <p:cNvSpPr>
              <a:spLocks/>
            </p:cNvSpPr>
            <p:nvPr/>
          </p:nvSpPr>
          <p:spPr bwMode="auto">
            <a:xfrm>
              <a:off x="4272" y="2016"/>
              <a:ext cx="424" cy="1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384"/>
                </a:cxn>
                <a:cxn ang="0">
                  <a:pos x="240" y="1248"/>
                </a:cxn>
              </a:cxnLst>
              <a:rect l="0" t="0" r="r" b="b"/>
              <a:pathLst>
                <a:path w="424" h="1248">
                  <a:moveTo>
                    <a:pt x="0" y="0"/>
                  </a:moveTo>
                  <a:cubicBezTo>
                    <a:pt x="172" y="88"/>
                    <a:pt x="344" y="176"/>
                    <a:pt x="384" y="384"/>
                  </a:cubicBezTo>
                  <a:cubicBezTo>
                    <a:pt x="424" y="592"/>
                    <a:pt x="332" y="920"/>
                    <a:pt x="240" y="124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9264" name="Line 256"/>
          <p:cNvSpPr>
            <a:spLocks noChangeShapeType="1"/>
          </p:cNvSpPr>
          <p:nvPr/>
        </p:nvSpPr>
        <p:spPr bwMode="auto">
          <a:xfrm flipV="1">
            <a:off x="762000" y="3352800"/>
            <a:ext cx="990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1" name="Group 257"/>
          <p:cNvGrpSpPr>
            <a:grpSpLocks/>
          </p:cNvGrpSpPr>
          <p:nvPr/>
        </p:nvGrpSpPr>
        <p:grpSpPr bwMode="auto">
          <a:xfrm>
            <a:off x="1600200" y="2895600"/>
            <a:ext cx="1190625" cy="2286000"/>
            <a:chOff x="1008" y="1824"/>
            <a:chExt cx="750" cy="1440"/>
          </a:xfrm>
        </p:grpSpPr>
        <p:sp>
          <p:nvSpPr>
            <p:cNvPr id="299266" name="AutoShape 258"/>
            <p:cNvSpPr>
              <a:spLocks noChangeArrowheads="1"/>
            </p:cNvSpPr>
            <p:nvPr/>
          </p:nvSpPr>
          <p:spPr bwMode="auto">
            <a:xfrm>
              <a:off x="1008" y="1824"/>
              <a:ext cx="750" cy="1440"/>
            </a:xfrm>
            <a:prstGeom prst="rightArrow">
              <a:avLst>
                <a:gd name="adj1" fmla="val 47620"/>
                <a:gd name="adj2" fmla="val 43056"/>
              </a:avLst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267" name="Text Box 259"/>
            <p:cNvSpPr txBox="1">
              <a:spLocks noChangeArrowheads="1"/>
            </p:cNvSpPr>
            <p:nvPr/>
          </p:nvSpPr>
          <p:spPr bwMode="auto">
            <a:xfrm>
              <a:off x="1008" y="2206"/>
              <a:ext cx="749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altLang="en-GB" sz="1600" b="1">
                  <a:solidFill>
                    <a:srgbClr val="000000"/>
                  </a:solidFill>
                  <a:cs typeface="Arial" charset="0"/>
                </a:rPr>
                <a:t>E</a:t>
              </a:r>
              <a:r>
                <a:rPr lang="en-US" altLang="en-GB" sz="1600" b="1">
                  <a:solidFill>
                    <a:srgbClr val="000000"/>
                  </a:solidFill>
                  <a:cs typeface="Arial" charset="0"/>
                </a:rPr>
                <a:t>xtract</a:t>
              </a:r>
            </a:p>
            <a:p>
              <a:pPr algn="l"/>
              <a:r>
                <a:rPr lang="en-GB" altLang="en-GB" sz="1600" b="1">
                  <a:solidFill>
                    <a:srgbClr val="000000"/>
                  </a:solidFill>
                  <a:cs typeface="Arial" charset="0"/>
                </a:rPr>
                <a:t>T</a:t>
              </a:r>
              <a:r>
                <a:rPr lang="en-US" altLang="en-GB" sz="1600" b="1">
                  <a:solidFill>
                    <a:srgbClr val="000000"/>
                  </a:solidFill>
                  <a:cs typeface="Arial" charset="0"/>
                </a:rPr>
                <a:t>ransform</a:t>
              </a:r>
            </a:p>
            <a:p>
              <a:pPr algn="l"/>
              <a:r>
                <a:rPr lang="en-GB" altLang="en-GB" sz="1600" b="1">
                  <a:solidFill>
                    <a:srgbClr val="000000"/>
                  </a:solidFill>
                  <a:cs typeface="Arial" charset="0"/>
                </a:rPr>
                <a:t>L</a:t>
              </a:r>
              <a:r>
                <a:rPr lang="en-US" altLang="en-GB" sz="1600" b="1">
                  <a:solidFill>
                    <a:srgbClr val="000000"/>
                  </a:solidFill>
                  <a:cs typeface="Arial" charset="0"/>
                </a:rPr>
                <a:t>oad </a:t>
              </a:r>
            </a:p>
            <a:p>
              <a:pPr algn="l"/>
              <a:r>
                <a:rPr lang="en-US" altLang="en-GB" sz="1600" b="1">
                  <a:solidFill>
                    <a:srgbClr val="000000"/>
                  </a:solidFill>
                  <a:cs typeface="Arial" charset="0"/>
                </a:rPr>
                <a:t>(ETL)</a:t>
              </a:r>
            </a:p>
          </p:txBody>
        </p:sp>
      </p:grpSp>
      <p:grpSp>
        <p:nvGrpSpPr>
          <p:cNvPr id="22" name="Group 260"/>
          <p:cNvGrpSpPr>
            <a:grpSpLocks/>
          </p:cNvGrpSpPr>
          <p:nvPr/>
        </p:nvGrpSpPr>
        <p:grpSpPr bwMode="auto">
          <a:xfrm>
            <a:off x="1524000" y="2286000"/>
            <a:ext cx="896938" cy="1112838"/>
            <a:chOff x="912" y="192"/>
            <a:chExt cx="565" cy="701"/>
          </a:xfrm>
        </p:grpSpPr>
        <p:sp>
          <p:nvSpPr>
            <p:cNvPr id="299269" name="Text Box 261"/>
            <p:cNvSpPr txBox="1">
              <a:spLocks noChangeArrowheads="1"/>
            </p:cNvSpPr>
            <p:nvPr/>
          </p:nvSpPr>
          <p:spPr bwMode="auto">
            <a:xfrm>
              <a:off x="912" y="19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54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Webdings" pitchFamily="18" charset="2"/>
                </a:rPr>
                <a:t></a:t>
              </a:r>
            </a:p>
          </p:txBody>
        </p:sp>
        <p:sp>
          <p:nvSpPr>
            <p:cNvPr id="299270" name="Text Box 262"/>
            <p:cNvSpPr txBox="1">
              <a:spLocks noChangeArrowheads="1"/>
            </p:cNvSpPr>
            <p:nvPr/>
          </p:nvSpPr>
          <p:spPr bwMode="auto">
            <a:xfrm>
              <a:off x="912" y="720"/>
              <a:ext cx="56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 b="1"/>
                <a:t>www data</a:t>
              </a:r>
            </a:p>
          </p:txBody>
        </p:sp>
      </p:grpSp>
      <p:sp>
        <p:nvSpPr>
          <p:cNvPr id="299271" name="Rectangle 263"/>
          <p:cNvSpPr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l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Putting the pieces together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0" grpId="0" animBg="1"/>
      <p:bldP spid="299011" grpId="0"/>
      <p:bldP spid="299012" grpId="0"/>
      <p:bldP spid="299026" grpId="0" animBg="1"/>
      <p:bldP spid="299027" grpId="0" animBg="1"/>
      <p:bldP spid="299028" grpId="0" animBg="1"/>
      <p:bldP spid="299029" grpId="0"/>
      <p:bldP spid="299030" grpId="0" animBg="1"/>
      <p:bldP spid="299031" grpId="0" animBg="1"/>
      <p:bldP spid="299032" grpId="0" animBg="1"/>
      <p:bldP spid="299033" grpId="0" animBg="1"/>
      <p:bldP spid="299200" grpId="0" animBg="1"/>
      <p:bldP spid="299204" grpId="0"/>
      <p:bldP spid="299205" grpId="0" animBg="1"/>
      <p:bldP spid="299206" grpId="0"/>
      <p:bldP spid="299207" grpId="0" animBg="1"/>
      <p:bldP spid="299208" grpId="0" animBg="1"/>
      <p:bldP spid="299209" grpId="0"/>
      <p:bldP spid="299210" grpId="0" animBg="1"/>
      <p:bldP spid="299211" grpId="0"/>
      <p:bldP spid="299233" grpId="0" animBg="1"/>
      <p:bldP spid="299233" grpId="1" animBg="1"/>
      <p:bldP spid="299234" grpId="0" animBg="1"/>
      <p:bldP spid="299234" grpId="1" animBg="1"/>
      <p:bldP spid="299249" grpId="0" animBg="1"/>
      <p:bldP spid="2992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09800"/>
            <a:ext cx="8226425" cy="1143000"/>
          </a:xfrm>
        </p:spPr>
        <p:txBody>
          <a:bodyPr>
            <a:normAutofit fontScale="90000"/>
          </a:bodyPr>
          <a:lstStyle/>
          <a:p>
            <a:r>
              <a:rPr lang="en-US" sz="4800"/>
              <a:t>Introduction and Background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B0F9-DCA3-473B-865B-ACED3FB8912E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How is it Different?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10600" cy="10668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r>
              <a:rPr lang="en-US"/>
              <a:t>Starts with a 6x12 availability requirement ... but 7x24 usually becomes the goal.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6C0-DA38-486D-BBC5-5FFB5832BD14}" type="slidenum">
              <a:rPr lang="en-US"/>
              <a:pPr/>
              <a:t>3</a:t>
            </a:fld>
            <a:endParaRPr lang="en-US"/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457200" y="1905000"/>
            <a:ext cx="81534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Decision makers typically don’t work 24 hrs a day and 7 days a week. An ATM system does.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endParaRPr lang="en-US" sz="2400"/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Once decision makers start using the DWH, and start reaping the benefits, they start liking it… 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endParaRPr lang="en-US" sz="2400"/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Start using the DWH more often, till want it available 100% of the time.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  <p:bldP spid="21709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How is it Different?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10600" cy="10668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r>
              <a:rPr lang="en-US"/>
              <a:t>Starts with a 6x12 availability requirement ... but 7x24 usually becomes the goal.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07FE-192C-41C3-8999-719D5E50E4F9}" type="slidenum">
              <a:rPr lang="en-US"/>
              <a:pPr/>
              <a:t>4</a:t>
            </a:fld>
            <a:endParaRPr lang="en-US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457200" y="1905000"/>
            <a:ext cx="81534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For business across the globe, 50% of the world may be sleeping at any one time, but the businesses are up 100% of the time.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endParaRPr lang="en-US" sz="2400"/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100% availability not a trivial task, need to take into account loading strategies, refresh rates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/>
      <p:bldP spid="30106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How is it Different?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915400" cy="10668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r>
              <a:rPr lang="en-US"/>
              <a:t>Does not follows the traditional development model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68AB-1F3F-46C5-8C84-69093B1F7882}" type="slidenum">
              <a:rPr lang="en-US"/>
              <a:pPr/>
              <a:t>5</a:t>
            </a:fld>
            <a:endParaRPr lang="en-US"/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3048000" y="3740150"/>
            <a:ext cx="2790825" cy="26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/>
              <a:t>Classical SDLC</a:t>
            </a:r>
          </a:p>
          <a:p>
            <a:pPr algn="l"/>
            <a:endParaRPr lang="en-US" sz="2000" b="1"/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/>
              <a:t> Requirements gathering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/>
              <a:t> Analysis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/>
              <a:t> Design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/>
              <a:t> Programming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/>
              <a:t> Testing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/>
              <a:t> Integration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/>
              <a:t> Implementation 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108325" y="1828800"/>
            <a:ext cx="3105150" cy="2235200"/>
            <a:chOff x="566" y="1319"/>
            <a:chExt cx="1956" cy="1408"/>
          </a:xfrm>
        </p:grpSpPr>
        <p:sp>
          <p:nvSpPr>
            <p:cNvPr id="258055" name="Text Box 7"/>
            <p:cNvSpPr txBox="1">
              <a:spLocks noChangeArrowheads="1"/>
            </p:cNvSpPr>
            <p:nvPr/>
          </p:nvSpPr>
          <p:spPr bwMode="auto">
            <a:xfrm>
              <a:off x="566" y="1319"/>
              <a:ext cx="1018" cy="23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Requirements</a:t>
              </a:r>
            </a:p>
          </p:txBody>
        </p:sp>
        <p:sp>
          <p:nvSpPr>
            <p:cNvPr id="258056" name="Text Box 8"/>
            <p:cNvSpPr txBox="1">
              <a:spLocks noChangeArrowheads="1"/>
            </p:cNvSpPr>
            <p:nvPr/>
          </p:nvSpPr>
          <p:spPr bwMode="auto">
            <a:xfrm>
              <a:off x="1248" y="1968"/>
              <a:ext cx="674" cy="2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Program</a:t>
              </a:r>
            </a:p>
          </p:txBody>
        </p:sp>
        <p:sp>
          <p:nvSpPr>
            <p:cNvPr id="258057" name="Text Box 9"/>
            <p:cNvSpPr txBox="1">
              <a:spLocks noChangeArrowheads="1"/>
            </p:cNvSpPr>
            <p:nvPr/>
          </p:nvSpPr>
          <p:spPr bwMode="auto">
            <a:xfrm>
              <a:off x="2064" y="2208"/>
              <a:ext cx="458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4800">
                  <a:sym typeface="Wingdings" pitchFamily="2" charset="2"/>
                </a:rPr>
                <a:t></a:t>
              </a:r>
            </a:p>
          </p:txBody>
        </p:sp>
        <p:sp>
          <p:nvSpPr>
            <p:cNvPr id="258058" name="AutoShape 10"/>
            <p:cNvSpPr>
              <a:spLocks noChangeArrowheads="1"/>
            </p:cNvSpPr>
            <p:nvPr/>
          </p:nvSpPr>
          <p:spPr bwMode="auto">
            <a:xfrm>
              <a:off x="2016" y="1536"/>
              <a:ext cx="336" cy="432"/>
            </a:xfrm>
            <a:prstGeom prst="can">
              <a:avLst>
                <a:gd name="adj" fmla="val 3214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59" name="Text Box 11"/>
            <p:cNvSpPr txBox="1">
              <a:spLocks noChangeArrowheads="1"/>
            </p:cNvSpPr>
            <p:nvPr/>
          </p:nvSpPr>
          <p:spPr bwMode="auto">
            <a:xfrm>
              <a:off x="624" y="1728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5400">
                  <a:sym typeface="Webdings" pitchFamily="18" charset="2"/>
                </a:rPr>
                <a:t></a:t>
              </a:r>
              <a:endParaRPr lang="en-US" sz="5400">
                <a:sym typeface="Wingdings" pitchFamily="2" charset="2"/>
              </a:endParaRPr>
            </a:p>
          </p:txBody>
        </p:sp>
        <p:sp>
          <p:nvSpPr>
            <p:cNvPr id="258060" name="Line 12"/>
            <p:cNvSpPr>
              <a:spLocks noChangeShapeType="1"/>
            </p:cNvSpPr>
            <p:nvPr/>
          </p:nvSpPr>
          <p:spPr bwMode="auto">
            <a:xfrm>
              <a:off x="1056" y="1584"/>
              <a:ext cx="38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8061" name="Line 13"/>
            <p:cNvSpPr>
              <a:spLocks noChangeShapeType="1"/>
            </p:cNvSpPr>
            <p:nvPr/>
          </p:nvSpPr>
          <p:spPr bwMode="auto">
            <a:xfrm>
              <a:off x="1776" y="2208"/>
              <a:ext cx="33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8062" name="Line 14"/>
            <p:cNvSpPr>
              <a:spLocks noChangeShapeType="1"/>
            </p:cNvSpPr>
            <p:nvPr/>
          </p:nvSpPr>
          <p:spPr bwMode="auto">
            <a:xfrm>
              <a:off x="1056" y="1584"/>
              <a:ext cx="96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8063" name="Line 15"/>
            <p:cNvSpPr>
              <a:spLocks noChangeShapeType="1"/>
            </p:cNvSpPr>
            <p:nvPr/>
          </p:nvSpPr>
          <p:spPr bwMode="auto">
            <a:xfrm flipH="1">
              <a:off x="912" y="1584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/>
      <p:bldP spid="2580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How is it Different?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915400" cy="10668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r>
              <a:rPr lang="en-US"/>
              <a:t>Does not follows the traditional development model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2D6-D958-4974-A9D8-E951BE99794F}" type="slidenum">
              <a:rPr lang="en-US"/>
              <a:pPr/>
              <a:t>6</a:t>
            </a:fld>
            <a:endParaRPr lang="en-US"/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3048000" y="3776663"/>
            <a:ext cx="2816225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/>
              <a:t>DWH SDLC (</a:t>
            </a:r>
            <a:r>
              <a:rPr lang="en-US" sz="2000" b="1">
                <a:solidFill>
                  <a:schemeClr val="hlink"/>
                </a:solidFill>
              </a:rPr>
              <a:t>CLDS</a:t>
            </a:r>
            <a:r>
              <a:rPr lang="en-US" sz="2000" b="1"/>
              <a:t>)</a:t>
            </a:r>
          </a:p>
          <a:p>
            <a:pPr algn="l"/>
            <a:endParaRPr lang="en-US" sz="2000" b="1"/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/>
              <a:t> Implement warehouse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/>
              <a:t> Integrate data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/>
              <a:t> Test for biasness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/>
              <a:t> Program w.r.t data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/>
              <a:t> Design DSS system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/>
              <a:t> Analyze results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/>
              <a:t> Understand requirement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124200" y="1447800"/>
            <a:ext cx="3749675" cy="2281238"/>
            <a:chOff x="3264" y="1056"/>
            <a:chExt cx="2362" cy="1437"/>
          </a:xfrm>
        </p:grpSpPr>
        <p:sp>
          <p:nvSpPr>
            <p:cNvPr id="303121" name="Text Box 17"/>
            <p:cNvSpPr txBox="1">
              <a:spLocks noChangeArrowheads="1"/>
            </p:cNvSpPr>
            <p:nvPr/>
          </p:nvSpPr>
          <p:spPr bwMode="auto">
            <a:xfrm>
              <a:off x="4608" y="2256"/>
              <a:ext cx="1018" cy="23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Requirements</a:t>
              </a:r>
            </a:p>
          </p:txBody>
        </p:sp>
        <p:sp>
          <p:nvSpPr>
            <p:cNvPr id="303122" name="Text Box 18"/>
            <p:cNvSpPr txBox="1">
              <a:spLocks noChangeArrowheads="1"/>
            </p:cNvSpPr>
            <p:nvPr/>
          </p:nvSpPr>
          <p:spPr bwMode="auto">
            <a:xfrm>
              <a:off x="3504" y="1728"/>
              <a:ext cx="674" cy="2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Program</a:t>
              </a:r>
            </a:p>
          </p:txBody>
        </p:sp>
        <p:sp>
          <p:nvSpPr>
            <p:cNvPr id="303123" name="Text Box 19"/>
            <p:cNvSpPr txBox="1">
              <a:spLocks noChangeArrowheads="1"/>
            </p:cNvSpPr>
            <p:nvPr/>
          </p:nvSpPr>
          <p:spPr bwMode="auto">
            <a:xfrm>
              <a:off x="3888" y="1968"/>
              <a:ext cx="458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4800">
                  <a:sym typeface="Wingdings" pitchFamily="2" charset="2"/>
                </a:rPr>
                <a:t></a:t>
              </a:r>
            </a:p>
          </p:txBody>
        </p:sp>
        <p:sp>
          <p:nvSpPr>
            <p:cNvPr id="303124" name="AutoShape 20"/>
            <p:cNvSpPr>
              <a:spLocks noChangeArrowheads="1"/>
            </p:cNvSpPr>
            <p:nvPr/>
          </p:nvSpPr>
          <p:spPr bwMode="auto">
            <a:xfrm>
              <a:off x="3264" y="1056"/>
              <a:ext cx="336" cy="432"/>
            </a:xfrm>
            <a:prstGeom prst="can">
              <a:avLst>
                <a:gd name="adj" fmla="val 3214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b="1"/>
                <a:t>DWH</a:t>
              </a:r>
            </a:p>
          </p:txBody>
        </p:sp>
        <p:sp>
          <p:nvSpPr>
            <p:cNvPr id="303125" name="Line 21"/>
            <p:cNvSpPr>
              <a:spLocks noChangeShapeType="1"/>
            </p:cNvSpPr>
            <p:nvPr/>
          </p:nvSpPr>
          <p:spPr bwMode="auto">
            <a:xfrm>
              <a:off x="3456" y="1488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26" name="Line 22"/>
            <p:cNvSpPr>
              <a:spLocks noChangeShapeType="1"/>
            </p:cNvSpPr>
            <p:nvPr/>
          </p:nvSpPr>
          <p:spPr bwMode="auto">
            <a:xfrm>
              <a:off x="3648" y="1968"/>
              <a:ext cx="33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27" name="Line 23"/>
            <p:cNvSpPr>
              <a:spLocks noChangeShapeType="1"/>
            </p:cNvSpPr>
            <p:nvPr/>
          </p:nvSpPr>
          <p:spPr bwMode="auto">
            <a:xfrm>
              <a:off x="4272" y="2256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28" name="Text Box 24"/>
            <p:cNvSpPr txBox="1">
              <a:spLocks noChangeArrowheads="1"/>
            </p:cNvSpPr>
            <p:nvPr/>
          </p:nvSpPr>
          <p:spPr bwMode="auto">
            <a:xfrm>
              <a:off x="3360" y="1248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  <p:bldP spid="303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1"/>
          </a:solidFill>
        </p:spPr>
        <p:txBody>
          <a:bodyPr/>
          <a:lstStyle/>
          <a:p>
            <a:pPr defTabSz="930275"/>
            <a:r>
              <a:rPr lang="en-US" sz="3200">
                <a:solidFill>
                  <a:schemeClr val="hlink"/>
                </a:solidFill>
                <a:effectLst/>
              </a:rPr>
              <a:t>Data Warehouse Vs. OLTP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0545-24FE-4516-882C-3AB585565F8A}" type="slidenum">
              <a:rPr lang="en-US"/>
              <a:pPr/>
              <a:t>7</a:t>
            </a:fld>
            <a:endParaRPr lang="en-US"/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924800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OLTP (On Line Transaction Processing)</a:t>
            </a:r>
          </a:p>
          <a:p>
            <a:pPr algn="l"/>
            <a:endParaRPr lang="en-US" sz="14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Select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tx_date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, balance from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tx_table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Where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account_ID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= 23876;</a:t>
            </a:r>
          </a:p>
          <a:p>
            <a:pPr algn="l"/>
            <a:endParaRPr lang="en-US" sz="32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defTabSz="930275"/>
            <a:r>
              <a:rPr lang="en-US" sz="4000"/>
              <a:t>Data Warehouse Vs. OLTP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40CD-066C-44EF-908A-CF7A8E4D63DA}" type="slidenum">
              <a:rPr lang="en-US"/>
              <a:pPr/>
              <a:t>8</a:t>
            </a:fld>
            <a:endParaRPr lang="en-US"/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609600" y="1447800"/>
            <a:ext cx="79248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DWH</a:t>
            </a:r>
          </a:p>
          <a:p>
            <a:pPr algn="l"/>
            <a:endParaRPr lang="en-US" sz="10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Select balance, age,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sal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, gender from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customer_table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tx_table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Where age between (30 and 40) and</a:t>
            </a:r>
          </a:p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Education = ‘graduate’ and</a:t>
            </a:r>
          </a:p>
          <a:p>
            <a:pPr algn="l"/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CustID.customer_table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Customer_ID.tx_table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defTabSz="930275"/>
            <a:r>
              <a:rPr lang="en-US" sz="4000"/>
              <a:t>Data Warehouse Vs. OLTP</a:t>
            </a:r>
          </a:p>
        </p:txBody>
      </p:sp>
      <p:graphicFrame>
        <p:nvGraphicFramePr>
          <p:cNvPr id="305198" name="Group 46"/>
          <p:cNvGraphicFramePr>
            <a:graphicFrameLocks noGrp="1"/>
          </p:cNvGraphicFramePr>
          <p:nvPr>
            <p:ph type="tbl" idx="1"/>
          </p:nvPr>
        </p:nvGraphicFramePr>
        <p:xfrm>
          <a:off x="457200" y="1219200"/>
          <a:ext cx="8229600" cy="3422652"/>
        </p:xfrm>
        <a:graphic>
          <a:graphicData uri="http://schemas.openxmlformats.org/drawingml/2006/table">
            <a:tbl>
              <a:tblPr/>
              <a:tblGrid>
                <a:gridCol w="4067175"/>
                <a:gridCol w="4162425"/>
              </a:tblGrid>
              <a:tr h="487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OLTP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DWH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Primary key used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Primary key NOT used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No concept of Primary Index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Primary index used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Few rows returned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Many rows returned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May use a single table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Uses multiple tables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7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Indexing on primary key (unique)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Indexing on primary index (non-unique)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B9B2-E04C-41C4-858D-D9E20A44951D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</TotalTime>
  <Words>591</Words>
  <Application>Microsoft Office PowerPoint</Application>
  <PresentationFormat>On-screen Show (4:3)</PresentationFormat>
  <Paragraphs>181</Paragraphs>
  <Slides>12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Trek</vt:lpstr>
      <vt:lpstr>Microsoft Office Word 97 - 2003 Document</vt:lpstr>
      <vt:lpstr>Data Warehousing </vt:lpstr>
      <vt:lpstr>Introduction and Background</vt:lpstr>
      <vt:lpstr>How is it Different?</vt:lpstr>
      <vt:lpstr>How is it Different?</vt:lpstr>
      <vt:lpstr>How is it Different?</vt:lpstr>
      <vt:lpstr>How is it Different?</vt:lpstr>
      <vt:lpstr>Data Warehouse Vs. OLTP</vt:lpstr>
      <vt:lpstr>Data Warehouse Vs. OLTP</vt:lpstr>
      <vt:lpstr>Data Warehouse Vs. OLTP</vt:lpstr>
      <vt:lpstr>Data Warehouse Vs. OLTP</vt:lpstr>
      <vt:lpstr>Comparison of Response Times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</dc:title>
  <dc:creator>Arif Shah</dc:creator>
  <cp:lastModifiedBy>Arif Shah</cp:lastModifiedBy>
  <cp:revision>6</cp:revision>
  <dcterms:created xsi:type="dcterms:W3CDTF">2015-03-02T03:25:37Z</dcterms:created>
  <dcterms:modified xsi:type="dcterms:W3CDTF">2015-03-05T03:59:08Z</dcterms:modified>
</cp:coreProperties>
</file>